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65" r:id="rId2"/>
    <p:sldId id="370" r:id="rId3"/>
    <p:sldId id="371" r:id="rId4"/>
    <p:sldId id="372" r:id="rId5"/>
    <p:sldId id="373" r:id="rId6"/>
    <p:sldId id="283" r:id="rId7"/>
    <p:sldId id="350" r:id="rId8"/>
    <p:sldId id="357" r:id="rId9"/>
    <p:sldId id="351" r:id="rId10"/>
    <p:sldId id="352" r:id="rId11"/>
    <p:sldId id="353" r:id="rId12"/>
    <p:sldId id="349" r:id="rId13"/>
    <p:sldId id="329" r:id="rId14"/>
    <p:sldId id="330" r:id="rId15"/>
    <p:sldId id="325" r:id="rId16"/>
    <p:sldId id="326" r:id="rId17"/>
    <p:sldId id="327" r:id="rId18"/>
    <p:sldId id="328" r:id="rId19"/>
    <p:sldId id="331" r:id="rId20"/>
    <p:sldId id="313" r:id="rId21"/>
    <p:sldId id="332" r:id="rId22"/>
    <p:sldId id="333" r:id="rId23"/>
    <p:sldId id="334" r:id="rId24"/>
    <p:sldId id="335" r:id="rId25"/>
    <p:sldId id="336" r:id="rId26"/>
    <p:sldId id="359" r:id="rId27"/>
    <p:sldId id="337" r:id="rId28"/>
    <p:sldId id="338" r:id="rId29"/>
    <p:sldId id="356" r:id="rId30"/>
    <p:sldId id="339" r:id="rId31"/>
    <p:sldId id="354" r:id="rId32"/>
    <p:sldId id="355" r:id="rId33"/>
    <p:sldId id="340" r:id="rId34"/>
    <p:sldId id="341" r:id="rId35"/>
    <p:sldId id="342" r:id="rId36"/>
    <p:sldId id="343" r:id="rId37"/>
    <p:sldId id="344" r:id="rId38"/>
    <p:sldId id="345" r:id="rId39"/>
    <p:sldId id="346" r:id="rId40"/>
    <p:sldId id="347" r:id="rId41"/>
    <p:sldId id="348" r:id="rId42"/>
    <p:sldId id="368" r:id="rId43"/>
    <p:sldId id="369" r:id="rId44"/>
    <p:sldId id="360" r:id="rId45"/>
    <p:sldId id="361" r:id="rId46"/>
    <p:sldId id="362" r:id="rId47"/>
    <p:sldId id="363" r:id="rId48"/>
    <p:sldId id="364" r:id="rId49"/>
    <p:sldId id="365" r:id="rId50"/>
    <p:sldId id="366" r:id="rId51"/>
    <p:sldId id="367" r:id="rId5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6600"/>
    <a:srgbClr val="967200"/>
    <a:srgbClr val="9E7800"/>
    <a:srgbClr val="19434F"/>
    <a:srgbClr val="3E4D1F"/>
    <a:srgbClr val="B88C00"/>
    <a:srgbClr val="D09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21293866044522"/>
          <c:y val="4.4861391929187228E-2"/>
          <c:w val="0.76990181782832701"/>
          <c:h val="0.78283759447579493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724608"/>
        <c:axId val="46726144"/>
        <c:axId val="0"/>
      </c:bar3DChart>
      <c:catAx>
        <c:axId val="467246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46726144"/>
        <c:crosses val="autoZero"/>
        <c:auto val="1"/>
        <c:lblAlgn val="ctr"/>
        <c:lblOffset val="100"/>
        <c:noMultiLvlLbl val="0"/>
      </c:catAx>
      <c:valAx>
        <c:axId val="4672614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46724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21293866044522"/>
          <c:y val="4.4861391929187228E-2"/>
          <c:w val="0.76990181782832701"/>
          <c:h val="0.78283759447579493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6164736"/>
        <c:axId val="56166272"/>
        <c:axId val="0"/>
      </c:bar3DChart>
      <c:catAx>
        <c:axId val="56164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56166272"/>
        <c:crosses val="autoZero"/>
        <c:auto val="1"/>
        <c:lblAlgn val="ctr"/>
        <c:lblOffset val="100"/>
        <c:noMultiLvlLbl val="0"/>
      </c:catAx>
      <c:valAx>
        <c:axId val="56166272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56164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21293866044522"/>
          <c:y val="4.4861391929187228E-2"/>
          <c:w val="0.76990181782832701"/>
          <c:h val="0.78283759447579493"/>
        </c:manualLayout>
      </c:layout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750336"/>
        <c:axId val="56258944"/>
        <c:axId val="0"/>
      </c:bar3DChart>
      <c:catAx>
        <c:axId val="46750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56258944"/>
        <c:crosses val="autoZero"/>
        <c:auto val="1"/>
        <c:lblAlgn val="ctr"/>
        <c:lblOffset val="100"/>
        <c:noMultiLvlLbl val="0"/>
      </c:catAx>
      <c:valAx>
        <c:axId val="5625894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crossAx val="467503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0.99713</cdr:x>
      <cdr:y>1</cdr:y>
    </cdr:to>
    <cdr:pic>
      <cdr:nvPicPr>
        <cdr:cNvPr id="5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8205977" cy="5285183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0.52464</cdr:x>
      <cdr:y>0.7221</cdr:y>
    </cdr:from>
    <cdr:to>
      <cdr:x>0.98838</cdr:x>
      <cdr:y>0.80385</cdr:y>
    </cdr:to>
    <cdr:sp macro="" textlink="">
      <cdr:nvSpPr>
        <cdr:cNvPr id="6" name="Скругленный прямоугольник 5"/>
        <cdr:cNvSpPr/>
      </cdr:nvSpPr>
      <cdr:spPr>
        <a:xfrm xmlns:a="http://schemas.openxmlformats.org/drawingml/2006/main">
          <a:off x="4317545" y="3816424"/>
          <a:ext cx="3816424" cy="432048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fontAlgn="base">
            <a:spcBef>
              <a:spcPct val="0"/>
            </a:spcBef>
            <a:spcAft>
              <a:spcPct val="0"/>
            </a:spcAft>
          </a:pPr>
          <a:r>
            <a:rPr lang="ru-RU" sz="11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Поступление  задолженности  в сумме требований начисленной по </a:t>
          </a:r>
          <a:r>
            <a:rPr lang="ru-RU" sz="1100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сч</a:t>
          </a:r>
          <a:r>
            <a:rPr lang="ru-RU" sz="11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0 209 30 000 </a:t>
          </a:r>
          <a:endParaRPr lang="ru-RU" sz="11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0.93665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-1412776"/>
          <a:ext cx="8229600" cy="495038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0.53081</cdr:x>
      <cdr:y>0.70847</cdr:y>
    </cdr:from>
    <cdr:to>
      <cdr:x>0.99455</cdr:x>
      <cdr:y>0.81747</cdr:y>
    </cdr:to>
    <cdr:sp macro="" textlink="">
      <cdr:nvSpPr>
        <cdr:cNvPr id="7" name="Скругленный прямоугольник 6"/>
        <cdr:cNvSpPr/>
      </cdr:nvSpPr>
      <cdr:spPr>
        <a:xfrm xmlns:a="http://schemas.openxmlformats.org/drawingml/2006/main">
          <a:off x="4368345" y="3744416"/>
          <a:ext cx="3816424" cy="576064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fontAlgn="base">
            <a:spcBef>
              <a:spcPct val="0"/>
            </a:spcBef>
            <a:spcAft>
              <a:spcPct val="0"/>
            </a:spcAft>
          </a:pPr>
          <a:r>
            <a:rPr lang="ru-RU" sz="11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Поступление  задолженности  в сумме требований начисленной по </a:t>
          </a:r>
          <a:r>
            <a:rPr lang="ru-RU" sz="1100" dirty="0" err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сч</a:t>
          </a:r>
          <a:r>
            <a:rPr lang="ru-RU" sz="11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0 209 30 000  по КВР</a:t>
          </a:r>
          <a:endParaRPr lang="ru-RU" sz="11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0.93665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-1412776"/>
          <a:ext cx="8229600" cy="495038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0.47214</cdr:x>
      <cdr:y>0.58585</cdr:y>
    </cdr:from>
    <cdr:to>
      <cdr:x>0.99455</cdr:x>
      <cdr:y>0.6676</cdr:y>
    </cdr:to>
    <cdr:sp macro="" textlink="">
      <cdr:nvSpPr>
        <cdr:cNvPr id="7" name="Скругленный прямоугольник 6"/>
        <cdr:cNvSpPr/>
      </cdr:nvSpPr>
      <cdr:spPr>
        <a:xfrm xmlns:a="http://schemas.openxmlformats.org/drawingml/2006/main">
          <a:off x="3885498" y="3096343"/>
          <a:ext cx="4299252" cy="432049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fontAlgn="base">
            <a:spcBef>
              <a:spcPct val="0"/>
            </a:spcBef>
            <a:spcAft>
              <a:spcPct val="0"/>
            </a:spcAft>
          </a:pPr>
          <a:r>
            <a: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Суммы перечисленной в доход бюджета дебиторской задолженности по восстановлению ранее произведенных расходов</a:t>
          </a:r>
          <a:endParaRPr lang="ru-RU" sz="11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</cdr:x>
      <cdr:y>0</cdr:y>
    </cdr:from>
    <cdr:to>
      <cdr:x>1</cdr:x>
      <cdr:y>0.12112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14393904" cy="640135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A8F7A-C3F1-4697-AA25-355D09B2E801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10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6" y="9430094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5036F-72E2-4E8A-9C41-2399437F544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02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1EBB6D92AB698C92EC551EA0F3C5F4B170E905B0B1740CFD18BD9391745A797F353BE2446696EFA6K0u3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1EBB6D92AB698C92EC551EA0F3C5F4B170E905B0B1740CFD18BD9391745A797F353BE2446696EFA7K0u2N" TargetMode="External"/><Relationship Id="rId5" Type="http://schemas.openxmlformats.org/officeDocument/2006/relationships/hyperlink" Target="consultantplus://offline/ref=1EBB6D92AB698C92EC551EA0F3C5F4B170E905B0B1740CFD18BD9391745A797F353BE2446696EFA7K0uDN" TargetMode="External"/><Relationship Id="rId4" Type="http://schemas.openxmlformats.org/officeDocument/2006/relationships/hyperlink" Target="consultantplus://offline/ref=1EBB6D92AB698C92EC551EA0F3C5F4B170E905B0B1740CFD18BD9391745A797F353BE2446696EFA7K0uAN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BB0F182CC20413A1BC9BD6D6ED1918C740BEACF9AE3BD8257B6AD01ED255FD5E4436A071CD444A01K4X2I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BB0F182CC20413A1BC9BD6D6ED1918C740BEACF9AE3BD8257B6AD01ED255FD5E4436A071CD444A00K4X1I" TargetMode="External"/><Relationship Id="rId5" Type="http://schemas.openxmlformats.org/officeDocument/2006/relationships/hyperlink" Target="consultantplus://offline/ref=BB0F182CC20413A1BC9BD6D6ED1918C740BEACF9AE3BD8257B6AD01ED255FD5E4436A071CD444A00K4X6I" TargetMode="External"/><Relationship Id="rId4" Type="http://schemas.openxmlformats.org/officeDocument/2006/relationships/hyperlink" Target="consultantplus://offline/ref=BB0F182CC20413A1BC9BD6D6ED1918C740BEACF9AE3BD8257B6AD01ED255FD5E4436A071CD444A01K4XD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951582B4965A0CE08141EEA26943022AFDCEE7E2C891F45B4AD0A40299BAC14BD5C56F707D143A2Ce3S8M" TargetMode="Externa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517D303CBD01F0F9D4867FB66D6B294D438C879519E97F103C1063982C87800C9948FF0281077054g3v2M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7846BBE7D3BF53928380ED6644825DA72AC0141C0450C5A3821761B0BD45A359A51475A7AF57BA44t24AN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564904"/>
            <a:ext cx="8784976" cy="4032448"/>
          </a:xfrm>
        </p:spPr>
        <p:txBody>
          <a:bodyPr>
            <a:noAutofit/>
          </a:bodyPr>
          <a:lstStyle/>
          <a:p>
            <a:pPr lvl="0"/>
            <a:r>
              <a:rPr lang="ru-RU" dirty="0">
                <a:latin typeface="Times New Roman"/>
                <a:ea typeface="Times New Roman"/>
              </a:rPr>
              <a:t>Изменения в бухгалтерской отчетности бюджетных и автономных учреждений </a:t>
            </a:r>
            <a:r>
              <a:rPr lang="ru-RU" dirty="0" smtClean="0">
                <a:latin typeface="Times New Roman"/>
                <a:ea typeface="Times New Roman"/>
              </a:rPr>
              <a:t>в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2017 </a:t>
            </a:r>
            <a:r>
              <a:rPr lang="ru-RU" dirty="0" smtClean="0">
                <a:latin typeface="Times New Roman"/>
                <a:ea typeface="Times New Roman"/>
              </a:rPr>
              <a:t>году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                                       </a:t>
            </a:r>
            <a:r>
              <a:rPr lang="ru-RU" sz="2000" dirty="0" smtClean="0">
                <a:latin typeface="Times New Roman"/>
                <a:ea typeface="Times New Roman"/>
              </a:rPr>
              <a:t>Обухова Н.А.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3850" y="107950"/>
            <a:ext cx="8763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14923" y="1772816"/>
            <a:ext cx="25141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prstClr val="black"/>
                </a:solidFill>
                <a:cs typeface="Arial" charset="0"/>
              </a:rPr>
              <a:t>Департамент финансов </a:t>
            </a:r>
            <a:endParaRPr lang="ru-RU" sz="1600" b="1" dirty="0">
              <a:solidFill>
                <a:prstClr val="black"/>
              </a:solidFill>
              <a:cs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black"/>
                </a:solidFill>
                <a:cs typeface="Arial" charset="0"/>
              </a:rPr>
              <a:t>ЯРОСЛАВСКОЙ ОБЛАСТИ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75856" y="6381328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8066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 txBox="1">
            <a:spLocks/>
          </p:cNvSpPr>
          <p:nvPr/>
        </p:nvSpPr>
        <p:spPr>
          <a:xfrm>
            <a:off x="511974" y="620688"/>
            <a:ext cx="8445624" cy="647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27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5" name="Прямая соединительная линия 24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82222" y="-79477"/>
            <a:ext cx="8208912" cy="1194472"/>
          </a:xfrm>
        </p:spPr>
        <p:txBody>
          <a:bodyPr>
            <a:normAutofit/>
          </a:bodyPr>
          <a:lstStyle/>
          <a:p>
            <a:pPr algn="r"/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Отчет о движении денежных средств учреждения </a:t>
            </a:r>
            <a:b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(ф. 0503723)</a:t>
            </a:r>
            <a:endParaRPr lang="ru-RU" sz="1800" b="1" dirty="0">
              <a:solidFill>
                <a:srgbClr val="C00000"/>
              </a:solidFill>
              <a:latin typeface="+mn-lt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4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b="1" dirty="0" smtClean="0"/>
              <a:t>	</a:t>
            </a:r>
            <a:r>
              <a:rPr lang="ru-RU" sz="2000" b="1" dirty="0" smtClean="0"/>
              <a:t>Отчет </a:t>
            </a:r>
            <a:r>
              <a:rPr lang="ru-RU" sz="2000" b="1" dirty="0"/>
              <a:t>ф. 0503723</a:t>
            </a:r>
            <a:r>
              <a:rPr lang="ru-RU" sz="2000" dirty="0"/>
              <a:t> формируется в порядке, установленном Инструкцией № 33н с учётом следующих особенностей</a:t>
            </a:r>
            <a:r>
              <a:rPr lang="ru-RU" sz="2000" dirty="0" smtClean="0"/>
              <a:t>:</a:t>
            </a:r>
          </a:p>
          <a:p>
            <a:pPr algn="just" hangingPunct="0"/>
            <a:endParaRPr lang="ru-RU" sz="2000" dirty="0"/>
          </a:p>
          <a:p>
            <a:pPr marL="342900" indent="-342900" algn="just" hangingPunct="0">
              <a:buFont typeface="Arial" panose="020B0604020202020204" pitchFamily="34" charset="0"/>
              <a:buChar char="•"/>
            </a:pPr>
            <a:r>
              <a:rPr lang="ru-RU" sz="2000" dirty="0" smtClean="0"/>
              <a:t>показатели </a:t>
            </a:r>
            <a:r>
              <a:rPr lang="ru-RU" sz="2000" dirty="0"/>
              <a:t>в графах 4 и 5 по </a:t>
            </a:r>
            <a:r>
              <a:rPr lang="ru-RU" sz="2000" dirty="0">
                <a:hlinkClick r:id="rId3"/>
              </a:rPr>
              <a:t>строкам 463</a:t>
            </a:r>
            <a:r>
              <a:rPr lang="ru-RU" sz="2000" dirty="0"/>
              <a:t>, </a:t>
            </a:r>
            <a:r>
              <a:rPr lang="ru-RU" sz="2000" dirty="0">
                <a:hlinkClick r:id="rId4"/>
              </a:rPr>
              <a:t>464</a:t>
            </a:r>
            <a:r>
              <a:rPr lang="ru-RU" sz="2000" dirty="0"/>
              <a:t>, </a:t>
            </a:r>
            <a:r>
              <a:rPr lang="ru-RU" sz="2000" dirty="0">
                <a:hlinkClick r:id="rId5"/>
              </a:rPr>
              <a:t>501</a:t>
            </a:r>
            <a:r>
              <a:rPr lang="ru-RU" sz="2000" dirty="0"/>
              <a:t>, </a:t>
            </a:r>
            <a:r>
              <a:rPr lang="ru-RU" sz="2000" dirty="0">
                <a:hlinkClick r:id="rId6"/>
              </a:rPr>
              <a:t>502</a:t>
            </a:r>
            <a:r>
              <a:rPr lang="ru-RU" sz="2000" dirty="0"/>
              <a:t>                 Отчета (ф. 0503723) отражаются с учетом показателей по поступлениям (выбытиям) денежных средств, отраженных на </a:t>
            </a:r>
            <a:r>
              <a:rPr lang="ru-RU" sz="2000" dirty="0" err="1"/>
              <a:t>забалансовых</a:t>
            </a:r>
            <a:r>
              <a:rPr lang="ru-RU" sz="2000" dirty="0"/>
              <a:t> счетах 17 "Поступление денежных средств" и 18 "Выбытия денежных средств", открытых к счетам 0 304 06 000 "Расчеты с прочими кредиторами", в части операций по привлечению денежных средств в пределах остатка денежных средств на лицевом счете учреждения (заимствование средств между видами деятельности);</a:t>
            </a:r>
          </a:p>
        </p:txBody>
      </p:sp>
    </p:spTree>
    <p:extLst>
      <p:ext uri="{BB962C8B-B14F-4D97-AF65-F5344CB8AC3E}">
        <p14:creationId xmlns:p14="http://schemas.microsoft.com/office/powerpoint/2010/main" val="207440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 txBox="1">
            <a:spLocks/>
          </p:cNvSpPr>
          <p:nvPr/>
        </p:nvSpPr>
        <p:spPr>
          <a:xfrm>
            <a:off x="511974" y="620688"/>
            <a:ext cx="8445624" cy="647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27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5" name="Прямая соединительная линия 24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82222" y="-79477"/>
            <a:ext cx="8208912" cy="1194472"/>
          </a:xfrm>
        </p:spPr>
        <p:txBody>
          <a:bodyPr>
            <a:normAutofit/>
          </a:bodyPr>
          <a:lstStyle/>
          <a:p>
            <a:pPr algn="r"/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Отчет о движении денежных средств учреждения </a:t>
            </a:r>
            <a:b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(ф. 0503723)</a:t>
            </a:r>
            <a:endParaRPr lang="ru-RU" sz="1800" b="1" dirty="0">
              <a:solidFill>
                <a:srgbClr val="C00000"/>
              </a:solidFill>
              <a:latin typeface="+mn-lt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4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b="1" dirty="0" smtClean="0"/>
              <a:t>	</a:t>
            </a:r>
            <a:endParaRPr lang="ru-RU" sz="2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59" y="1052736"/>
            <a:ext cx="9210676" cy="5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ьная выноска 10"/>
          <p:cNvSpPr/>
          <p:nvPr/>
        </p:nvSpPr>
        <p:spPr>
          <a:xfrm>
            <a:off x="6185341" y="4797152"/>
            <a:ext cx="2952329" cy="1080120"/>
          </a:xfrm>
          <a:prstGeom prst="wedgeEllipseCallout">
            <a:avLst>
              <a:gd name="adj1" fmla="val -73617"/>
              <a:gd name="adj2" fmla="val 4013"/>
            </a:avLst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по счету 0 304 06 000 в части операций по заимствованию денежных средств в пределах остатка средств на лицевом счете</a:t>
            </a:r>
          </a:p>
        </p:txBody>
      </p:sp>
    </p:spTree>
    <p:extLst>
      <p:ext uri="{BB962C8B-B14F-4D97-AF65-F5344CB8AC3E}">
        <p14:creationId xmlns:p14="http://schemas.microsoft.com/office/powerpoint/2010/main" val="30016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 txBox="1">
            <a:spLocks/>
          </p:cNvSpPr>
          <p:nvPr/>
        </p:nvSpPr>
        <p:spPr>
          <a:xfrm>
            <a:off x="511974" y="620688"/>
            <a:ext cx="8445624" cy="647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27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5" name="Прямая соединительная линия 24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82222" y="-79477"/>
            <a:ext cx="8208912" cy="1194472"/>
          </a:xfrm>
        </p:spPr>
        <p:txBody>
          <a:bodyPr>
            <a:normAutofit/>
          </a:bodyPr>
          <a:lstStyle/>
          <a:p>
            <a:pPr algn="r"/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Отчет о движении денежных средств учреждения </a:t>
            </a:r>
            <a:b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(ф. 0503723)</a:t>
            </a:r>
            <a:endParaRPr lang="ru-RU" sz="1800" b="1" dirty="0">
              <a:solidFill>
                <a:srgbClr val="C00000"/>
              </a:solidFill>
              <a:latin typeface="+mn-lt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4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hangingPunct="0">
              <a:buFont typeface="Arial" panose="020B0604020202020204" pitchFamily="34" charset="0"/>
              <a:buChar char="•"/>
            </a:pPr>
            <a:r>
              <a:rPr lang="ru-RU" sz="2000" dirty="0" smtClean="0"/>
              <a:t>при </a:t>
            </a:r>
            <a:r>
              <a:rPr lang="ru-RU" sz="2000" dirty="0"/>
              <a:t>формировании показателей по движению денежных средств по </a:t>
            </a:r>
            <a:r>
              <a:rPr lang="ru-RU" sz="2000" dirty="0">
                <a:hlinkClick r:id="rId3"/>
              </a:rPr>
              <a:t>строкам 501</a:t>
            </a:r>
            <a:r>
              <a:rPr lang="ru-RU" sz="2000" dirty="0"/>
              <a:t> и </a:t>
            </a:r>
            <a:r>
              <a:rPr lang="ru-RU" sz="2000" dirty="0">
                <a:hlinkClick r:id="rId4"/>
              </a:rPr>
              <a:t>502</a:t>
            </a:r>
            <a:r>
              <a:rPr lang="ru-RU" sz="2000" dirty="0"/>
              <a:t> обороты по счету 0 20122 000 "Денежные средства учреждения, размещенные на депозиты" не учитываются, а отражаются по </a:t>
            </a:r>
            <a:r>
              <a:rPr lang="ru-RU" sz="2000" dirty="0">
                <a:hlinkClick r:id="rId5"/>
              </a:rPr>
              <a:t>строке 461</a:t>
            </a:r>
            <a:r>
              <a:rPr lang="ru-RU" sz="2000" dirty="0"/>
              <a:t> в положительном значении и по </a:t>
            </a:r>
            <a:r>
              <a:rPr lang="ru-RU" sz="2000" dirty="0">
                <a:hlinkClick r:id="rId6"/>
              </a:rPr>
              <a:t>строке 462</a:t>
            </a:r>
            <a:r>
              <a:rPr lang="ru-RU" sz="2000" dirty="0"/>
              <a:t> в отрицательном </a:t>
            </a:r>
            <a:r>
              <a:rPr lang="ru-RU" sz="2000" dirty="0" smtClean="0"/>
              <a:t>значении.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26898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24936" cy="5069160"/>
          </a:xfrm>
        </p:spPr>
        <p:txBody>
          <a:bodyPr>
            <a:normAutofit fontScale="92500" lnSpcReduction="1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 smtClean="0">
                <a:ea typeface="Times New Roman"/>
                <a:cs typeface="Calibri"/>
              </a:rPr>
              <a:t>	Задолженность </a:t>
            </a:r>
            <a:r>
              <a:rPr lang="ru-RU" sz="2400" dirty="0">
                <a:ea typeface="Times New Roman"/>
                <a:cs typeface="Calibri"/>
              </a:rPr>
              <a:t>по просроченной дебиторской задолженности по расходам, в отношении которой </a:t>
            </a:r>
            <a:r>
              <a:rPr lang="ru-RU" sz="2400" dirty="0" smtClean="0">
                <a:ea typeface="Times New Roman"/>
                <a:cs typeface="Calibri"/>
              </a:rPr>
              <a:t>государственным (муниципальным) учреждением осуществляются </a:t>
            </a:r>
            <a:r>
              <a:rPr lang="ru-RU" sz="2400" dirty="0">
                <a:ea typeface="Times New Roman"/>
                <a:cs typeface="Calibri"/>
              </a:rPr>
              <a:t>мероприятия по восстановлению расходов </a:t>
            </a:r>
            <a:r>
              <a:rPr lang="ru-RU" sz="2400" dirty="0" smtClean="0">
                <a:ea typeface="Times New Roman"/>
                <a:cs typeface="Calibri"/>
              </a:rPr>
              <a:t>(</a:t>
            </a:r>
            <a:r>
              <a:rPr lang="ru-RU" sz="2400" dirty="0">
                <a:ea typeface="Times New Roman"/>
                <a:cs typeface="Calibri"/>
              </a:rPr>
              <a:t>возврату </a:t>
            </a:r>
            <a:r>
              <a:rPr lang="ru-RU" sz="2400" dirty="0" smtClean="0">
                <a:ea typeface="Times New Roman"/>
                <a:cs typeface="Calibri"/>
              </a:rPr>
              <a:t>ранее </a:t>
            </a:r>
            <a:r>
              <a:rPr lang="ru-RU" sz="2400" dirty="0">
                <a:ea typeface="Times New Roman"/>
                <a:cs typeface="Calibri"/>
              </a:rPr>
              <a:t>произведенных расходов), в том числе по произведенным в рамках государственных (муниципальных) контрактов, соглашениям предварительным оплатам, подлежащим возврату контрагентом в случае расторжения контрактов (соглашений), по восстановлению </a:t>
            </a:r>
            <a:r>
              <a:rPr lang="ru-RU" sz="2400" dirty="0" smtClean="0">
                <a:ea typeface="Times New Roman"/>
                <a:cs typeface="Calibri"/>
              </a:rPr>
              <a:t>расходов по </a:t>
            </a:r>
            <a:r>
              <a:rPr lang="ru-RU" sz="2400" dirty="0">
                <a:ea typeface="Times New Roman"/>
                <a:cs typeface="Calibri"/>
              </a:rPr>
              <a:t>результатам претензионной работы, в том числе возврату излишне выплаченной заработной платы, задолженности уволенных сотрудников по подотчетным суммам,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в составе показателей счета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  <a:cs typeface="Calibri"/>
              </a:rPr>
              <a:t>0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206 00 000 "Расчеты по выданным авансам",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  <a:cs typeface="Calibri"/>
              </a:rPr>
              <a:t>0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208 00 000 "Расчеты с подотчетными лицами"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  <a:cs typeface="Calibri"/>
              </a:rPr>
              <a:t>и 0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302 11 000 «Расчеты по заработной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  <a:cs typeface="Calibri"/>
              </a:rPr>
              <a:t>плате» не отражаются.</a:t>
            </a:r>
            <a:endParaRPr lang="ru-RU" sz="2400" dirty="0">
              <a:ea typeface="Times New Roman"/>
              <a:cs typeface="Calibri"/>
            </a:endParaRPr>
          </a:p>
          <a:p>
            <a:pPr marL="0" indent="0" algn="ctr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8132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24936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 smtClean="0">
                <a:ea typeface="Times New Roman"/>
                <a:cs typeface="Calibri"/>
              </a:rPr>
              <a:t>	</a:t>
            </a:r>
            <a:r>
              <a:rPr lang="ru-RU" sz="2400" dirty="0">
                <a:ea typeface="Times New Roman"/>
                <a:cs typeface="Calibri"/>
              </a:rPr>
              <a:t>Указанная дебиторская задолженность по восстановлению расходов </a:t>
            </a:r>
            <a:r>
              <a:rPr lang="ru-RU" sz="2400" dirty="0" smtClean="0">
                <a:ea typeface="Times New Roman"/>
                <a:cs typeface="Calibri"/>
              </a:rPr>
              <a:t>государственных </a:t>
            </a:r>
            <a:r>
              <a:rPr lang="ru-RU" sz="2400" dirty="0">
                <a:ea typeface="Times New Roman"/>
                <a:cs typeface="Calibri"/>
              </a:rPr>
              <a:t>(</a:t>
            </a:r>
            <a:r>
              <a:rPr lang="ru-RU" sz="2400" dirty="0" smtClean="0">
                <a:ea typeface="Times New Roman"/>
                <a:cs typeface="Calibri"/>
              </a:rPr>
              <a:t>муниципальных) учреждений </a:t>
            </a:r>
            <a:r>
              <a:rPr lang="ru-RU" sz="2400" dirty="0">
                <a:ea typeface="Times New Roman"/>
                <a:cs typeface="Calibri"/>
              </a:rPr>
              <a:t>подлежит отражению по счету </a:t>
            </a:r>
            <a:r>
              <a:rPr lang="ru-RU" sz="2400" dirty="0" smtClean="0">
                <a:ea typeface="Times New Roman"/>
                <a:cs typeface="Calibri"/>
              </a:rPr>
              <a:t>0 </a:t>
            </a:r>
            <a:r>
              <a:rPr lang="ru-RU" sz="2400" dirty="0">
                <a:ea typeface="Times New Roman"/>
                <a:cs typeface="Calibri"/>
              </a:rPr>
              <a:t>209 30 000 "Расчеты по компенсации затрат".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Обращаем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  <a:cs typeface="Calibri"/>
              </a:rPr>
              <a:t>внимание</a:t>
            </a:r>
            <a:r>
              <a:rPr lang="ru-RU" sz="2400" dirty="0" smtClean="0">
                <a:ea typeface="Times New Roman"/>
                <a:cs typeface="Calibri"/>
              </a:rPr>
              <a:t>:</a:t>
            </a:r>
            <a:endParaRPr lang="ru-RU" sz="2400" dirty="0">
              <a:ea typeface="Times New Roman"/>
              <a:cs typeface="Calibri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- в случае возмещения расходов прошлых лет </a:t>
            </a:r>
            <a:r>
              <a:rPr lang="ru-RU" sz="2400" dirty="0" smtClean="0">
                <a:ea typeface="Times New Roman"/>
                <a:cs typeface="Calibri"/>
              </a:rPr>
              <a:t>дебиторская </a:t>
            </a:r>
            <a:r>
              <a:rPr lang="ru-RU" sz="2400" dirty="0">
                <a:ea typeface="Times New Roman"/>
                <a:cs typeface="Calibri"/>
              </a:rPr>
              <a:t>задолженность отражается по номеру счета </a:t>
            </a:r>
            <a:r>
              <a:rPr lang="ru-RU" sz="2400" dirty="0" smtClean="0">
                <a:ea typeface="Times New Roman"/>
                <a:cs typeface="Calibri"/>
              </a:rPr>
              <a:t>0 </a:t>
            </a:r>
            <a:r>
              <a:rPr lang="ru-RU" sz="2400" dirty="0">
                <a:ea typeface="Times New Roman"/>
                <a:cs typeface="Calibri"/>
              </a:rPr>
              <a:t>209 30 000 "Расчеты по компенсации затрат",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содержащего в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  <a:cs typeface="Calibri"/>
              </a:rPr>
              <a:t>14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- 17 разрядах код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  <a:cs typeface="Calibri"/>
              </a:rPr>
              <a:t>вида расходов</a:t>
            </a:r>
            <a:r>
              <a:rPr lang="ru-RU" sz="2400" dirty="0" smtClean="0">
                <a:ea typeface="Times New Roman"/>
                <a:cs typeface="Calibri"/>
              </a:rPr>
              <a:t>, по </a:t>
            </a:r>
            <a:r>
              <a:rPr lang="ru-RU" sz="2400" dirty="0">
                <a:ea typeface="Times New Roman"/>
                <a:cs typeface="Calibri"/>
              </a:rPr>
              <a:t>которому выставляются получателю авансовых платежей (излишне произведенных выплат) требования по восстановлению </a:t>
            </a:r>
            <a:r>
              <a:rPr lang="ru-RU" sz="2400" dirty="0" smtClean="0">
                <a:ea typeface="Times New Roman"/>
                <a:cs typeface="Calibri"/>
              </a:rPr>
              <a:t>расходов.</a:t>
            </a:r>
            <a:endParaRPr lang="ru-RU" sz="2400" dirty="0">
              <a:ea typeface="Times New Roman"/>
              <a:cs typeface="Calibri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603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42" y="1600200"/>
            <a:ext cx="8654246" cy="5069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Дт</a:t>
            </a:r>
            <a:r>
              <a:rPr lang="ru-RU" dirty="0" smtClean="0"/>
              <a:t> 0 209 30 000  </a:t>
            </a:r>
            <a:r>
              <a:rPr lang="ru-RU" dirty="0" err="1" smtClean="0"/>
              <a:t>Кт</a:t>
            </a:r>
            <a:r>
              <a:rPr lang="ru-RU" dirty="0" smtClean="0"/>
              <a:t> 0 206 00 000</a:t>
            </a:r>
          </a:p>
          <a:p>
            <a:pPr marL="0" indent="0" algn="ctr">
              <a:buNone/>
            </a:pPr>
            <a:r>
              <a:rPr lang="ru-RU" dirty="0" err="1"/>
              <a:t>Дт</a:t>
            </a:r>
            <a:r>
              <a:rPr lang="ru-RU" dirty="0"/>
              <a:t> 0 209 30 000  </a:t>
            </a:r>
            <a:r>
              <a:rPr lang="ru-RU" dirty="0" err="1"/>
              <a:t>Кт</a:t>
            </a:r>
            <a:r>
              <a:rPr lang="ru-RU" dirty="0"/>
              <a:t> 0 </a:t>
            </a:r>
            <a:r>
              <a:rPr lang="ru-RU" dirty="0" smtClean="0"/>
              <a:t>208 </a:t>
            </a:r>
            <a:r>
              <a:rPr lang="ru-RU" dirty="0"/>
              <a:t>00 </a:t>
            </a:r>
            <a:r>
              <a:rPr lang="ru-RU" dirty="0" smtClean="0"/>
              <a:t>000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sz="2400" dirty="0" smtClean="0"/>
              <a:t>	Начисление задолженности в сумме требований по компенсации расходов учреждения к получателям авансовых платежей по произведенным предварительным оплатам  не возвращенных контрагентом в случае расторжения контрактов (соглашений), в том числе по результатам претензионной работы (решению суда).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9974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42" y="1600200"/>
            <a:ext cx="8654246" cy="5069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Дт</a:t>
            </a:r>
            <a:r>
              <a:rPr lang="ru-RU" dirty="0" smtClean="0">
                <a:solidFill>
                  <a:srgbClr val="FF0000"/>
                </a:solidFill>
              </a:rPr>
              <a:t> 0 302 11 830  </a:t>
            </a:r>
            <a:r>
              <a:rPr lang="ru-RU" dirty="0" err="1" smtClean="0">
                <a:solidFill>
                  <a:srgbClr val="FF0000"/>
                </a:solidFill>
              </a:rPr>
              <a:t>Кт</a:t>
            </a:r>
            <a:r>
              <a:rPr lang="ru-RU" dirty="0" smtClean="0">
                <a:solidFill>
                  <a:srgbClr val="FF0000"/>
                </a:solidFill>
              </a:rPr>
              <a:t> 0 206 11 660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красное </a:t>
            </a:r>
            <a:r>
              <a:rPr lang="ru-RU" dirty="0" err="1" smtClean="0">
                <a:solidFill>
                  <a:srgbClr val="FF0000"/>
                </a:solidFill>
              </a:rPr>
              <a:t>сторно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ru-RU" sz="2400" dirty="0" smtClean="0"/>
              <a:t>	Отражение задолженности работника по заработной плате, возникшей при перерасчете ранее выплаченной ему заработной платы, в том числе в связи с увольнением работника до окончания того рабочего года, в счет которого он уже получил ежегодный оплачиваемый отпуск.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8466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42" y="1600200"/>
            <a:ext cx="8654246" cy="5069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Дт</a:t>
            </a:r>
            <a:r>
              <a:rPr lang="ru-RU" dirty="0" smtClean="0"/>
              <a:t> 0 209 30 560  </a:t>
            </a:r>
            <a:r>
              <a:rPr lang="ru-RU" dirty="0" err="1" smtClean="0"/>
              <a:t>Кт</a:t>
            </a:r>
            <a:r>
              <a:rPr lang="ru-RU" dirty="0" smtClean="0"/>
              <a:t> 0 206 11 660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sz="2400" dirty="0" smtClean="0"/>
              <a:t>	Начисление задолженности в сумме требований по возмещению ущерба, образовавшейся в связи с переплатой бывшему работнику заработной платы ( в том числе </a:t>
            </a:r>
            <a:r>
              <a:rPr lang="ru-RU" sz="2400" dirty="0"/>
              <a:t>переплатой бывшему работнику </a:t>
            </a:r>
            <a:r>
              <a:rPr lang="ru-RU" sz="2400" dirty="0" smtClean="0"/>
              <a:t>за </a:t>
            </a:r>
            <a:r>
              <a:rPr lang="ru-RU" sz="2400" dirty="0" err="1" smtClean="0"/>
              <a:t>неотработранные</a:t>
            </a:r>
            <a:r>
              <a:rPr lang="ru-RU" sz="2400" dirty="0" smtClean="0"/>
              <a:t> дни отпуска при его увольнении до окончания того рабочего года, в счет которого он уже получил оплачиваемый отпуск).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5659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42" y="1600200"/>
            <a:ext cx="8654246" cy="506916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/>
              <a:t>	</a:t>
            </a:r>
          </a:p>
          <a:p>
            <a:pPr marL="0" indent="0" algn="just">
              <a:buNone/>
            </a:pPr>
            <a:r>
              <a:rPr lang="ru-RU" sz="2400" dirty="0"/>
              <a:t>	</a:t>
            </a:r>
            <a:r>
              <a:rPr lang="ru-RU" sz="2400" dirty="0" smtClean="0"/>
              <a:t>При этом операции по корректировке ранее начисленных отпускных (заработной платы), подоходного налога и страховых взносов отражаются методом «Красное </a:t>
            </a:r>
            <a:r>
              <a:rPr lang="ru-RU" sz="2400" dirty="0" err="1" smtClean="0"/>
              <a:t>сторно</a:t>
            </a:r>
            <a:r>
              <a:rPr lang="ru-RU" sz="2400" dirty="0" smtClean="0"/>
              <a:t>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6623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42" y="1600200"/>
            <a:ext cx="8654246" cy="506916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Дт</a:t>
            </a:r>
            <a:r>
              <a:rPr lang="ru-RU" dirty="0" smtClean="0"/>
              <a:t> 0 201 11 510  </a:t>
            </a:r>
            <a:r>
              <a:rPr lang="ru-RU" dirty="0" err="1" smtClean="0"/>
              <a:t>Кт</a:t>
            </a:r>
            <a:r>
              <a:rPr lang="ru-RU" dirty="0"/>
              <a:t> 0 209 30 560 </a:t>
            </a: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sz="2400" dirty="0" smtClean="0"/>
              <a:t>	Поступление задолженности в сумме требований подлежит отражению :</a:t>
            </a: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в </a:t>
            </a:r>
            <a:r>
              <a:rPr lang="ru-RU" sz="2400" dirty="0">
                <a:solidFill>
                  <a:prstClr val="black"/>
                </a:solidFill>
              </a:rPr>
              <a:t>разделе </a:t>
            </a:r>
            <a:r>
              <a:rPr lang="ru-RU" sz="2400" dirty="0" smtClean="0">
                <a:solidFill>
                  <a:prstClr val="black"/>
                </a:solidFill>
              </a:rPr>
              <a:t>3</a:t>
            </a:r>
            <a:r>
              <a:rPr lang="ru-RU" sz="2400" dirty="0" smtClean="0"/>
              <a:t> Отчета </a:t>
            </a:r>
            <a:r>
              <a:rPr lang="ru-RU" sz="2400" dirty="0">
                <a:solidFill>
                  <a:prstClr val="black"/>
                </a:solidFill>
              </a:rPr>
              <a:t>(</a:t>
            </a:r>
            <a:r>
              <a:rPr lang="ru-RU" sz="2400" dirty="0" smtClean="0">
                <a:solidFill>
                  <a:prstClr val="black"/>
                </a:solidFill>
              </a:rPr>
              <a:t>ф.0503737) </a:t>
            </a:r>
            <a:r>
              <a:rPr lang="ru-RU" sz="2400" dirty="0" smtClean="0">
                <a:solidFill>
                  <a:srgbClr val="FF0000"/>
                </a:solidFill>
              </a:rPr>
              <a:t>по строке 591 </a:t>
            </a:r>
            <a:r>
              <a:rPr lang="ru-RU" sz="2400" dirty="0" smtClean="0">
                <a:solidFill>
                  <a:prstClr val="black"/>
                </a:solidFill>
              </a:rPr>
              <a:t>(код аналитики 510) </a:t>
            </a: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в разделе 4 </a:t>
            </a:r>
            <a:r>
              <a:rPr lang="ru-RU" sz="2400" dirty="0"/>
              <a:t>Отчета </a:t>
            </a:r>
            <a:r>
              <a:rPr lang="ru-RU" sz="2400" dirty="0">
                <a:solidFill>
                  <a:prstClr val="black"/>
                </a:solidFill>
              </a:rPr>
              <a:t>(ф.0503737) </a:t>
            </a:r>
            <a:r>
              <a:rPr lang="ru-RU" sz="2400" dirty="0" smtClean="0">
                <a:solidFill>
                  <a:srgbClr val="FF0000"/>
                </a:solidFill>
              </a:rPr>
              <a:t>по</a:t>
            </a:r>
            <a:r>
              <a:rPr lang="ru-RU" sz="2400" dirty="0" smtClean="0">
                <a:solidFill>
                  <a:prstClr val="black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строке 950 </a:t>
            </a:r>
            <a:r>
              <a:rPr lang="ru-RU" sz="2400" dirty="0" smtClean="0">
                <a:solidFill>
                  <a:prstClr val="black"/>
                </a:solidFill>
              </a:rPr>
              <a:t>( код аналитики - </a:t>
            </a:r>
            <a:r>
              <a:rPr lang="ru-RU" sz="2400" dirty="0" err="1" smtClean="0">
                <a:solidFill>
                  <a:prstClr val="black"/>
                </a:solidFill>
              </a:rPr>
              <a:t>соответстующий</a:t>
            </a:r>
            <a:r>
              <a:rPr lang="ru-RU" sz="2400" dirty="0" smtClean="0">
                <a:solidFill>
                  <a:prstClr val="black"/>
                </a:solidFill>
              </a:rPr>
              <a:t> код вида расходов </a:t>
            </a:r>
            <a:r>
              <a:rPr lang="ru-RU" sz="2400" dirty="0">
                <a:ea typeface="Times New Roman"/>
                <a:cs typeface="Calibri"/>
              </a:rPr>
              <a:t>по которому выставляются получателю авансовых платежей (излишне произведенных выплат) требования по восстановлению </a:t>
            </a:r>
            <a:r>
              <a:rPr lang="ru-RU" sz="2400" dirty="0" smtClean="0">
                <a:ea typeface="Times New Roman"/>
                <a:cs typeface="Calibri"/>
              </a:rPr>
              <a:t>расходов).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7596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«Счет 17 «Поступления денежных средств</a:t>
            </a:r>
            <a:r>
              <a:rPr lang="ru-RU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2800" b="1" dirty="0">
                <a:latin typeface="Times New Roman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(</a:t>
            </a:r>
            <a:r>
              <a:rPr lang="ru-RU" sz="2800" spc="2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 </a:t>
            </a:r>
            <a:r>
              <a:rPr lang="ru-RU" sz="2800" spc="20" dirty="0">
                <a:solidFill>
                  <a:srgbClr val="FF0000"/>
                </a:solidFill>
                <a:latin typeface="Times New Roman"/>
                <a:ea typeface="Times New Roman"/>
              </a:rPr>
              <a:t>исключением поступлений от возвратов расходов текущего финансового года</a:t>
            </a:r>
            <a:r>
              <a:rPr lang="ru-RU" sz="2800" spc="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</a:p>
          <a:p>
            <a:pPr algn="just"/>
            <a:r>
              <a:rPr lang="ru-RU" sz="2800" spc="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возвраты </a:t>
            </a:r>
            <a:r>
              <a:rPr lang="ru-RU" sz="2800" spc="20" dirty="0">
                <a:solidFill>
                  <a:srgbClr val="000000"/>
                </a:solidFill>
                <a:latin typeface="Times New Roman"/>
                <a:ea typeface="Times New Roman"/>
              </a:rPr>
              <a:t>излишне полученных доходов (доходов от авансов) (</a:t>
            </a:r>
            <a:r>
              <a:rPr lang="ru-RU" sz="2800" spc="20" dirty="0">
                <a:solidFill>
                  <a:srgbClr val="FF0000"/>
                </a:solidFill>
                <a:latin typeface="Times New Roman"/>
                <a:ea typeface="Times New Roman"/>
              </a:rPr>
              <a:t>за исключением возврата субъектом учета остатков неиспользованных им субсидий (грантов) прошлых лет</a:t>
            </a:r>
            <a:r>
              <a:rPr lang="ru-RU" sz="2800" spc="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8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6" name="Прямая соединительная линия 5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2125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311086"/>
              </p:ext>
            </p:extLst>
          </p:nvPr>
        </p:nvGraphicFramePr>
        <p:xfrm>
          <a:off x="542487" y="1412776"/>
          <a:ext cx="8229600" cy="5285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</p:spTree>
    <p:extLst>
      <p:ext uri="{BB962C8B-B14F-4D97-AF65-F5344CB8AC3E}">
        <p14:creationId xmlns:p14="http://schemas.microsoft.com/office/powerpoint/2010/main" val="237314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0884407"/>
              </p:ext>
            </p:extLst>
          </p:nvPr>
        </p:nvGraphicFramePr>
        <p:xfrm>
          <a:off x="542487" y="1412776"/>
          <a:ext cx="8229600" cy="5285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</p:spTree>
    <p:extLst>
      <p:ext uri="{BB962C8B-B14F-4D97-AF65-F5344CB8AC3E}">
        <p14:creationId xmlns:p14="http://schemas.microsoft.com/office/powerpoint/2010/main" val="267526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42" y="1600200"/>
            <a:ext cx="8654246" cy="5069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dirty="0" err="1" smtClean="0">
                <a:latin typeface="Calibri" panose="020F0502020204030204" pitchFamily="34" charset="0"/>
              </a:rPr>
              <a:t>Дт</a:t>
            </a:r>
            <a:r>
              <a:rPr lang="ru-RU" dirty="0" smtClean="0">
                <a:latin typeface="Calibri" panose="020F0502020204030204" pitchFamily="34" charset="0"/>
              </a:rPr>
              <a:t> 5 (6) 401 10 180   </a:t>
            </a:r>
            <a:r>
              <a:rPr lang="ru-RU" dirty="0" err="1" smtClean="0">
                <a:latin typeface="Calibri" panose="020F0502020204030204" pitchFamily="34" charset="0"/>
              </a:rPr>
              <a:t>Кт</a:t>
            </a:r>
            <a:r>
              <a:rPr lang="ru-RU" dirty="0" smtClean="0">
                <a:latin typeface="Calibri" panose="020F0502020204030204" pitchFamily="34" charset="0"/>
              </a:rPr>
              <a:t> 5 (6) 303 05 000</a:t>
            </a:r>
            <a:endParaRPr lang="ru-RU" dirty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endParaRPr lang="ru-RU" dirty="0" smtClean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Calibri" panose="020F0502020204030204" pitchFamily="34" charset="0"/>
              </a:rPr>
              <a:t>	Начисление </a:t>
            </a:r>
            <a:r>
              <a:rPr lang="ru-RU" sz="2400" dirty="0">
                <a:latin typeface="Calibri" panose="020F0502020204030204" pitchFamily="34" charset="0"/>
              </a:rPr>
              <a:t>задолженности бюджетного или автономного учреждения по возврату в доход бюджета поступившей </a:t>
            </a:r>
            <a:r>
              <a:rPr lang="ru-RU" sz="2400" dirty="0">
                <a:ea typeface="Times New Roman"/>
                <a:cs typeface="Calibri"/>
              </a:rPr>
              <a:t>дебиторской задолженности по восстановлению </a:t>
            </a:r>
            <a:r>
              <a:rPr lang="ru-RU" sz="2400" dirty="0" smtClean="0">
                <a:ea typeface="Times New Roman"/>
                <a:cs typeface="Calibri"/>
              </a:rPr>
              <a:t>расходов.</a:t>
            </a: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3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0242" y="1600200"/>
            <a:ext cx="8654246" cy="5069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>
              <a:latin typeface="Calibri" panose="020F0502020204030204" pitchFamily="34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Calibri" panose="020F0502020204030204" pitchFamily="34" charset="0"/>
              </a:rPr>
              <a:t>Дт</a:t>
            </a:r>
            <a:r>
              <a:rPr lang="ru-RU" dirty="0">
                <a:latin typeface="Calibri" panose="020F0502020204030204" pitchFamily="34" charset="0"/>
              </a:rPr>
              <a:t>5 (6) 303 05 </a:t>
            </a:r>
            <a:r>
              <a:rPr lang="ru-RU" dirty="0" smtClean="0">
                <a:latin typeface="Calibri" panose="020F0502020204030204" pitchFamily="34" charset="0"/>
              </a:rPr>
              <a:t>000   </a:t>
            </a:r>
            <a:r>
              <a:rPr lang="ru-RU" dirty="0" err="1" smtClean="0">
                <a:latin typeface="Calibri" panose="020F0502020204030204" pitchFamily="34" charset="0"/>
              </a:rPr>
              <a:t>Кт</a:t>
            </a:r>
            <a:r>
              <a:rPr lang="ru-RU" dirty="0" smtClean="0">
                <a:latin typeface="Calibri" panose="020F0502020204030204" pitchFamily="34" charset="0"/>
              </a:rPr>
              <a:t> 5 (6) 201 11 610</a:t>
            </a:r>
          </a:p>
          <a:p>
            <a:pPr marL="0" indent="0" algn="ctr">
              <a:buNone/>
            </a:pPr>
            <a:endParaRPr lang="ru-RU" dirty="0">
              <a:latin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Calibri" panose="020F0502020204030204" pitchFamily="34" charset="0"/>
              </a:rPr>
              <a:t>	Перечисление в </a:t>
            </a:r>
            <a:r>
              <a:rPr lang="ru-RU" sz="2400" dirty="0">
                <a:latin typeface="Calibri" panose="020F0502020204030204" pitchFamily="34" charset="0"/>
              </a:rPr>
              <a:t>доход бюджета поступившей </a:t>
            </a:r>
            <a:r>
              <a:rPr lang="ru-RU" sz="2400" dirty="0">
                <a:ea typeface="Times New Roman"/>
                <a:cs typeface="Calibri"/>
              </a:rPr>
              <a:t>дебиторской задолженности по восстановлению </a:t>
            </a:r>
            <a:r>
              <a:rPr lang="ru-RU" sz="2400" dirty="0" smtClean="0">
                <a:ea typeface="Times New Roman"/>
                <a:cs typeface="Calibri"/>
              </a:rPr>
              <a:t>расходов подлежит отражению:</a:t>
            </a:r>
          </a:p>
          <a:p>
            <a:pPr algn="just"/>
            <a:r>
              <a:rPr lang="ru-RU" sz="2400" dirty="0" smtClean="0">
                <a:solidFill>
                  <a:prstClr val="black"/>
                </a:solidFill>
              </a:rPr>
              <a:t>в </a:t>
            </a:r>
            <a:r>
              <a:rPr lang="ru-RU" sz="2400" dirty="0">
                <a:solidFill>
                  <a:prstClr val="black"/>
                </a:solidFill>
              </a:rPr>
              <a:t>разделе 3</a:t>
            </a:r>
            <a:r>
              <a:rPr lang="ru-RU" sz="2400" dirty="0"/>
              <a:t> Отчета </a:t>
            </a:r>
            <a:r>
              <a:rPr lang="ru-RU" sz="2400" dirty="0">
                <a:solidFill>
                  <a:prstClr val="black"/>
                </a:solidFill>
              </a:rPr>
              <a:t>(ф.0503737) </a:t>
            </a:r>
            <a:r>
              <a:rPr lang="ru-RU" sz="2400" dirty="0">
                <a:solidFill>
                  <a:srgbClr val="FF0000"/>
                </a:solidFill>
              </a:rPr>
              <a:t>по строке </a:t>
            </a:r>
            <a:r>
              <a:rPr lang="ru-RU" sz="2400" dirty="0" smtClean="0">
                <a:solidFill>
                  <a:srgbClr val="FF0000"/>
                </a:solidFill>
              </a:rPr>
              <a:t>592 </a:t>
            </a:r>
            <a:r>
              <a:rPr lang="ru-RU" sz="2400" dirty="0">
                <a:solidFill>
                  <a:prstClr val="black"/>
                </a:solidFill>
              </a:rPr>
              <a:t>(код аналитики </a:t>
            </a:r>
            <a:r>
              <a:rPr lang="ru-RU" sz="2400" dirty="0" smtClean="0">
                <a:solidFill>
                  <a:prstClr val="black"/>
                </a:solidFill>
              </a:rPr>
              <a:t>610</a:t>
            </a:r>
            <a:r>
              <a:rPr lang="ru-RU" sz="2400" dirty="0">
                <a:solidFill>
                  <a:prstClr val="black"/>
                </a:solidFill>
              </a:rPr>
              <a:t>) 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</a:rPr>
              <a:t>в разделе 4 </a:t>
            </a:r>
            <a:r>
              <a:rPr lang="ru-RU" sz="2400" dirty="0"/>
              <a:t>Отчета </a:t>
            </a:r>
            <a:r>
              <a:rPr lang="ru-RU" sz="2400" dirty="0">
                <a:solidFill>
                  <a:prstClr val="black"/>
                </a:solidFill>
              </a:rPr>
              <a:t>(ф.0503737) </a:t>
            </a:r>
            <a:r>
              <a:rPr lang="ru-RU" sz="2400" dirty="0">
                <a:solidFill>
                  <a:srgbClr val="FF0000"/>
                </a:solidFill>
              </a:rPr>
              <a:t>по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r>
              <a:rPr lang="ru-RU" sz="2400" dirty="0">
                <a:solidFill>
                  <a:srgbClr val="FF0000"/>
                </a:solidFill>
              </a:rPr>
              <a:t>строке </a:t>
            </a:r>
            <a:r>
              <a:rPr lang="ru-RU" sz="2400" dirty="0" smtClean="0">
                <a:solidFill>
                  <a:srgbClr val="FF0000"/>
                </a:solidFill>
              </a:rPr>
              <a:t>910 Прочие доходы  </a:t>
            </a:r>
            <a:r>
              <a:rPr lang="ru-RU" sz="2400" dirty="0" smtClean="0">
                <a:solidFill>
                  <a:prstClr val="black"/>
                </a:solidFill>
              </a:rPr>
              <a:t>( </a:t>
            </a:r>
            <a:r>
              <a:rPr lang="ru-RU" sz="2400" dirty="0">
                <a:solidFill>
                  <a:prstClr val="black"/>
                </a:solidFill>
              </a:rPr>
              <a:t>код </a:t>
            </a:r>
            <a:r>
              <a:rPr lang="ru-RU" sz="2400" dirty="0" smtClean="0">
                <a:solidFill>
                  <a:prstClr val="black"/>
                </a:solidFill>
              </a:rPr>
              <a:t>аналитики 180</a:t>
            </a:r>
            <a:r>
              <a:rPr lang="ru-RU" sz="2400" dirty="0" smtClean="0">
                <a:ea typeface="Times New Roman"/>
                <a:cs typeface="Calibri"/>
              </a:rPr>
              <a:t>).</a:t>
            </a:r>
            <a:endParaRPr lang="ru-RU" sz="2400" dirty="0"/>
          </a:p>
          <a:p>
            <a:pPr marL="0" indent="0" algn="just">
              <a:buNone/>
            </a:pPr>
            <a:endParaRPr lang="ru-RU" sz="24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94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9601933"/>
              </p:ext>
            </p:extLst>
          </p:nvPr>
        </p:nvGraphicFramePr>
        <p:xfrm>
          <a:off x="542487" y="1412776"/>
          <a:ext cx="8229600" cy="5285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</p:spTree>
    <p:extLst>
      <p:ext uri="{BB962C8B-B14F-4D97-AF65-F5344CB8AC3E}">
        <p14:creationId xmlns:p14="http://schemas.microsoft.com/office/powerpoint/2010/main" val="51257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24936" cy="5069160"/>
          </a:xfrm>
        </p:spPr>
        <p:txBody>
          <a:bodyPr>
            <a:normAutofit fontScale="925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Показатель строки 950 «Возвращено расходов прошлых лет, всего» (показатель поступления денежных средств от возврата сумм ранее перечисленных денежных обеспечений, а также дебиторской задолженности прошлых лет (восстановления кассовых расходов прошлых лет) в том числе дебиторской задолженности по счету 0 209 30 000 «Расчеты по компенсации затрат») (строка 591 Отчета (ф. 0503737) детализируется по кодам аналитики (графа 3):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части возврата сумм ранее перечисленных денежных обеспечений - с отражением нулевого кода аналитики (000);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части возврата дебиторской задолженности прошлых лет по расходам (восстановления кассовых расходов прошлых лет) - по кодам видов расходов</a:t>
            </a:r>
          </a:p>
          <a:p>
            <a:pPr indent="0" algn="just">
              <a:spcAft>
                <a:spcPts val="0"/>
              </a:spcAft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0304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24936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922623"/>
              </p:ext>
            </p:extLst>
          </p:nvPr>
        </p:nvGraphicFramePr>
        <p:xfrm>
          <a:off x="392908" y="1276352"/>
          <a:ext cx="8571171" cy="4946002"/>
        </p:xfrm>
        <a:graphic>
          <a:graphicData uri="http://schemas.openxmlformats.org/drawingml/2006/table">
            <a:tbl>
              <a:tblPr/>
              <a:tblGrid>
                <a:gridCol w="3975786"/>
                <a:gridCol w="467739"/>
                <a:gridCol w="447276"/>
                <a:gridCol w="1049338"/>
                <a:gridCol w="657758"/>
                <a:gridCol w="657758"/>
                <a:gridCol w="657758"/>
                <a:gridCol w="657758"/>
              </a:tblGrid>
              <a:tr h="663868"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effectLst/>
                          <a:latin typeface="Arial Cyr"/>
                        </a:rPr>
                        <a:t>                    </a:t>
                      </a:r>
                      <a:r>
                        <a:rPr lang="ru-RU" sz="1100" b="1" i="0" u="none" strike="noStrike" dirty="0" smtClean="0">
                          <a:effectLst/>
                          <a:latin typeface="Arial Cyr"/>
                        </a:rPr>
                        <a:t>  </a:t>
                      </a:r>
                      <a:r>
                        <a:rPr lang="ru-RU" sz="1100" b="1" i="0" u="none" strike="noStrike" dirty="0">
                          <a:effectLst/>
                          <a:latin typeface="Arial Cyr"/>
                        </a:rPr>
                        <a:t>4. Сведения о возвратах остатков субсидий и расходов  </a:t>
                      </a:r>
                      <a:r>
                        <a:rPr lang="ru-RU" sz="1100" b="1" i="0" u="none" strike="noStrike" dirty="0" smtClean="0">
                          <a:effectLst/>
                          <a:latin typeface="Arial Cyr"/>
                        </a:rPr>
                        <a:t>прошлых </a:t>
                      </a:r>
                      <a:r>
                        <a:rPr lang="ru-RU" sz="1100" b="1" i="0" u="none" strike="noStrike" dirty="0">
                          <a:effectLst/>
                          <a:latin typeface="Arial Cyr"/>
                        </a:rPr>
                        <a:t>лет</a:t>
                      </a:r>
                    </a:p>
                  </a:txBody>
                  <a:tcPr marL="7144" marR="7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Форма 0503737  с. 7</a:t>
                      </a:r>
                    </a:p>
                  </a:txBody>
                  <a:tcPr marL="7144" marR="7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7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Наименование показателя*</a:t>
                      </a:r>
                      <a:r>
                        <a:rPr lang="ru-RU" sz="800" b="0" i="0" u="none" strike="noStrike" baseline="30000">
                          <a:effectLst/>
                          <a:latin typeface="Arial Cyr"/>
                        </a:rPr>
                        <a:t>2</a:t>
                      </a:r>
                      <a:endParaRPr lang="ru-RU" sz="800" b="0" i="0" u="none" strike="noStrike">
                        <a:effectLst/>
                        <a:latin typeface="Arial Cyr"/>
                      </a:endParaRPr>
                    </a:p>
                  </a:txBody>
                  <a:tcPr marL="7144" marR="7144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Код </a:t>
                      </a:r>
                      <a:br>
                        <a:rPr lang="ru-RU" sz="8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стро</a:t>
                      </a:r>
                      <a:br>
                        <a:rPr lang="ru-RU" sz="8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-ки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Код </a:t>
                      </a:r>
                      <a:br>
                        <a:rPr lang="ru-RU" sz="8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анали-</a:t>
                      </a:r>
                      <a:br>
                        <a:rPr lang="ru-RU" sz="800" b="0" i="0" u="none" strike="noStrike">
                          <a:effectLst/>
                          <a:latin typeface="Arial Cyr"/>
                        </a:rPr>
                      </a:br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тики*3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                   Произведено возвратов</a:t>
                      </a:r>
                    </a:p>
                  </a:txBody>
                  <a:tcPr marL="7144" marR="7144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2525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через лицевые счета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через банковские счета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через кассу учреждения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некассовыми операциями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итого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01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1</a:t>
                      </a:r>
                    </a:p>
                  </a:txBody>
                  <a:tcPr marL="7144" marR="7144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2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3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4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5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6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7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8</a:t>
                      </a:r>
                    </a:p>
                  </a:txBody>
                  <a:tcPr marL="7144" marR="7144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762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1" u="none" strike="noStrike">
                          <a:effectLst/>
                          <a:latin typeface="Arial Cyr"/>
                        </a:rPr>
                        <a:t>Возвращено остатков субсидий прошлых лет, всего</a:t>
                      </a:r>
                    </a:p>
                  </a:txBody>
                  <a:tcPr marL="85725" marR="7144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910</a:t>
                      </a:r>
                    </a:p>
                  </a:txBody>
                  <a:tcPr marL="7144" marR="7144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х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7605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             из них по кодам аналитики:</a:t>
                      </a:r>
                    </a:p>
                  </a:txBody>
                  <a:tcPr marL="7144" marR="7144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1176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Доходы от оказания платных услуг (работ)*</a:t>
                      </a:r>
                      <a:r>
                        <a:rPr lang="ru-RU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85725" marR="7144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130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1762">
                <a:tc>
                  <a:txBody>
                    <a:bodyPr/>
                    <a:lstStyle/>
                    <a:p>
                      <a:pPr algn="l" fontAlgn="t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Прочие доходы</a:t>
                      </a:r>
                    </a:p>
                  </a:txBody>
                  <a:tcPr marL="85725" marR="7144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180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101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b="0" i="1" u="none" strike="noStrike" dirty="0">
                          <a:effectLst/>
                          <a:latin typeface="Arial Cyr"/>
                        </a:rPr>
                        <a:t>Возвращено расходов прошлых лет, всего *</a:t>
                      </a:r>
                      <a:r>
                        <a:rPr lang="ru-RU" sz="900" b="0" i="1" u="none" strike="noStrike" baseline="30000" dirty="0">
                          <a:effectLst/>
                          <a:latin typeface="Arial Cyr"/>
                        </a:rPr>
                        <a:t>8</a:t>
                      </a:r>
                      <a:endParaRPr lang="ru-RU" sz="900" b="0" i="1" u="none" strike="noStrike" dirty="0">
                        <a:effectLst/>
                        <a:latin typeface="Arial Cyr"/>
                      </a:endParaRPr>
                    </a:p>
                  </a:txBody>
                  <a:tcPr marL="85725" marR="7144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950</a:t>
                      </a:r>
                    </a:p>
                  </a:txBody>
                  <a:tcPr marL="7144" marR="7144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62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             из них по кодам аналитики:</a:t>
                      </a:r>
                    </a:p>
                  </a:txBody>
                  <a:tcPr marL="7144" marR="7144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101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171450" marR="7144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900" b="0" i="0" u="none" strike="noStrike" dirty="0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effectLst/>
                          <a:latin typeface="Arial Cyr"/>
                        </a:rPr>
                        <a:t> </a:t>
                      </a:r>
                    </a:p>
                  </a:txBody>
                  <a:tcPr marL="7144" marR="7144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083">
                <a:tc gridSpan="8">
                  <a:txBody>
                    <a:bodyPr/>
                    <a:lstStyle/>
                    <a:p>
                      <a:pPr algn="l" fontAlgn="b"/>
                      <a:endParaRPr lang="ru-RU" sz="800" b="0" i="0" u="none" strike="noStrike" dirty="0">
                        <a:effectLst/>
                        <a:latin typeface="Arial Cyr"/>
                      </a:endParaRPr>
                    </a:p>
                  </a:txBody>
                  <a:tcPr marL="7144" marR="7144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5083">
                <a:tc gridSpan="8">
                  <a:txBody>
                    <a:bodyPr/>
                    <a:lstStyle/>
                    <a:p>
                      <a:pPr algn="l" fontAlgn="b"/>
                      <a:endParaRPr lang="ru-RU" sz="800" b="1" i="0" u="none" strike="noStrike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Cyr"/>
                      </a:endParaRPr>
                    </a:p>
                  </a:txBody>
                  <a:tcPr marL="7144" marR="7144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ьная выноска 7"/>
          <p:cNvSpPr/>
          <p:nvPr/>
        </p:nvSpPr>
        <p:spPr>
          <a:xfrm flipH="1">
            <a:off x="5364087" y="3573016"/>
            <a:ext cx="2592286" cy="1584175"/>
          </a:xfrm>
          <a:prstGeom prst="wedgeEllipseCallout">
            <a:avLst>
              <a:gd name="adj1" fmla="val 74987"/>
              <a:gd name="adj2" fmla="val 3599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 дебиторской задолженности прошлых лет (восстановление кассовых расходов прошлых лет), </a:t>
            </a:r>
            <a:r>
              <a:rPr lang="ru-RU" sz="1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 сумм , ранее перечисленных денежных обеспечений, отраженны</a:t>
            </a:r>
            <a:r>
              <a:rPr lang="ru-RU" sz="1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</a:t>
            </a:r>
            <a:r>
              <a:rPr lang="ru-RU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строке 591</a:t>
            </a:r>
          </a:p>
        </p:txBody>
      </p:sp>
    </p:spTree>
    <p:extLst>
      <p:ext uri="{BB962C8B-B14F-4D97-AF65-F5344CB8AC3E}">
        <p14:creationId xmlns:p14="http://schemas.microsoft.com/office/powerpoint/2010/main" val="37859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24936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Сумма недостачи денежных средств в кассе учреждения отражается в графе 7 Отчета (ф. 0503737):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разделе 2 «Расходы учреждения» -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по коду аналитики 853</a:t>
            </a:r>
            <a:r>
              <a:rPr lang="ru-RU" sz="2400" dirty="0">
                <a:ea typeface="Times New Roman"/>
                <a:cs typeface="Calibri"/>
              </a:rPr>
              <a:t> «Уплата иных платежей»;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разделе 3 «Источники финансирования дефицита средств учреждения» - по строке 720 со знаком «плюс</a:t>
            </a:r>
            <a:r>
              <a:rPr lang="ru-RU" sz="2400" dirty="0" smtClean="0">
                <a:ea typeface="Times New Roman"/>
                <a:cs typeface="Calibri"/>
              </a:rPr>
              <a:t>».</a:t>
            </a:r>
          </a:p>
          <a:p>
            <a:pPr marL="685800" algn="just">
              <a:spcAft>
                <a:spcPts val="0"/>
              </a:spcAft>
            </a:pPr>
            <a:endParaRPr lang="ru-RU" sz="2400" dirty="0">
              <a:ea typeface="Times New Roman"/>
              <a:cs typeface="Calibri"/>
            </a:endParaRPr>
          </a:p>
          <a:p>
            <a:pPr indent="0" algn="ctr">
              <a:spcAft>
                <a:spcPts val="0"/>
              </a:spcAft>
              <a:buNone/>
            </a:pPr>
            <a:r>
              <a:rPr lang="ru-RU" dirty="0" err="1" smtClean="0">
                <a:ea typeface="Times New Roman"/>
                <a:cs typeface="Calibri"/>
              </a:rPr>
              <a:t>Дт</a:t>
            </a:r>
            <a:r>
              <a:rPr lang="ru-RU" dirty="0" smtClean="0">
                <a:ea typeface="Times New Roman"/>
                <a:cs typeface="Calibri"/>
              </a:rPr>
              <a:t> 0 209 81 000    </a:t>
            </a:r>
            <a:r>
              <a:rPr lang="ru-RU" dirty="0" err="1" smtClean="0">
                <a:ea typeface="Times New Roman"/>
                <a:cs typeface="Calibri"/>
              </a:rPr>
              <a:t>Кт</a:t>
            </a:r>
            <a:r>
              <a:rPr lang="ru-RU" dirty="0" smtClean="0">
                <a:ea typeface="Times New Roman"/>
                <a:cs typeface="Calibri"/>
              </a:rPr>
              <a:t> 0 201 34 610</a:t>
            </a:r>
          </a:p>
          <a:p>
            <a:pPr marL="685800" algn="just">
              <a:spcAft>
                <a:spcPts val="0"/>
              </a:spcAft>
            </a:pPr>
            <a:endParaRPr lang="ru-RU" sz="2400" dirty="0">
              <a:ea typeface="Times New Roman"/>
              <a:cs typeface="Calibri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sz="2400" dirty="0">
              <a:ea typeface="Times New Roman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519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24936" cy="5069160"/>
          </a:xfrm>
        </p:spPr>
        <p:txBody>
          <a:bodyPr>
            <a:normAutofit fontScale="92500" lnSpcReduction="1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В случае отзыва Центральным банком Российской Федерации у кредитной организации лицензии на осуществление банковских операций отражение инкассированных денежных средств, по которым отсутствует выписка банка о зачислении на банковский счет, отражается в Отчете (ф. 0503737):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а) по операциям выбытия денежных средств из кассы учреждения при инкассации – в разделе 3 «Источники финансирования дефицита средств учреждения»: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графе 7 по строке 732 со знаком «минус», по строке 720 со знаком «плюс»; 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графе 6 по строке 731 со знаком «плюс», 710 со знаком «минус</a:t>
            </a:r>
            <a:r>
              <a:rPr lang="ru-RU" sz="2400" dirty="0" smtClean="0">
                <a:ea typeface="Times New Roman"/>
                <a:cs typeface="Calibri"/>
              </a:rPr>
              <a:t>»;</a:t>
            </a:r>
          </a:p>
          <a:p>
            <a:pPr indent="0" algn="ctr">
              <a:spcAft>
                <a:spcPts val="0"/>
              </a:spcAft>
              <a:buNone/>
            </a:pPr>
            <a:r>
              <a:rPr lang="ru-RU" dirty="0" err="1" smtClean="0">
                <a:ea typeface="Times New Roman"/>
                <a:cs typeface="Calibri"/>
              </a:rPr>
              <a:t>Дт</a:t>
            </a:r>
            <a:r>
              <a:rPr lang="ru-RU" dirty="0" smtClean="0">
                <a:ea typeface="Times New Roman"/>
                <a:cs typeface="Calibri"/>
              </a:rPr>
              <a:t> 0 201 23 510   </a:t>
            </a:r>
            <a:r>
              <a:rPr lang="ru-RU" dirty="0" err="1" smtClean="0">
                <a:ea typeface="Times New Roman"/>
                <a:cs typeface="Calibri"/>
              </a:rPr>
              <a:t>Кт</a:t>
            </a:r>
            <a:r>
              <a:rPr lang="ru-RU" dirty="0" smtClean="0">
                <a:ea typeface="Times New Roman"/>
                <a:cs typeface="Calibri"/>
              </a:rPr>
              <a:t> 0 201 34 610</a:t>
            </a:r>
            <a:endParaRPr lang="ru-RU" dirty="0">
              <a:ea typeface="Times New Roman"/>
              <a:cs typeface="Calibri"/>
            </a:endParaRPr>
          </a:p>
          <a:p>
            <a:pPr indent="0" algn="just"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90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Отчет </a:t>
            </a:r>
            <a:r>
              <a:rPr lang="ru-RU" dirty="0">
                <a:solidFill>
                  <a:prstClr val="black"/>
                </a:solidFill>
              </a:rPr>
              <a:t>об исполнении учреждением плана его </a:t>
            </a:r>
            <a:r>
              <a:rPr lang="ru-RU" dirty="0" smtClean="0">
                <a:solidFill>
                  <a:prstClr val="black"/>
                </a:solidFill>
              </a:rPr>
              <a:t>финансово-хозяйственной </a:t>
            </a:r>
            <a:r>
              <a:rPr lang="ru-RU" dirty="0">
                <a:solidFill>
                  <a:prstClr val="black"/>
                </a:solidFill>
              </a:rPr>
              <a:t>деятельности (ф.0503737)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24936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б) по операциям списания инкассированных денежных средств, по которым отсутствует выписка банка о зачислении на банковский счет, при отзыве Центральным банком Российской Федерации у кредитной организации лицензии на осуществление банковских операций - в графе 6: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разделе 2 «Расходы учреждения» ф.0503737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по коду аналитики 853 </a:t>
            </a:r>
            <a:r>
              <a:rPr lang="ru-RU" sz="2400" dirty="0">
                <a:ea typeface="Times New Roman"/>
                <a:cs typeface="Calibri"/>
              </a:rPr>
              <a:t>«Уплата иных платежей»,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разделе 3 «Источники финансирования дефицита средств учреждения» в строке 720 со знаком «плюс».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При этом показатель по графе 9 строки 730 равен нулю.</a:t>
            </a:r>
          </a:p>
          <a:p>
            <a:pPr indent="0" algn="just"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524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7"/>
          </a:xfrm>
        </p:spPr>
        <p:txBody>
          <a:bodyPr>
            <a:normAutofit/>
          </a:bodyPr>
          <a:lstStyle/>
          <a:p>
            <a:pPr marL="444500" marR="76200">
              <a:lnSpc>
                <a:spcPts val="1600"/>
              </a:lnSpc>
              <a:spcAft>
                <a:spcPts val="0"/>
              </a:spcAft>
              <a:tabLst>
                <a:tab pos="624840" algn="l"/>
              </a:tabLst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1600" marR="76200" indent="0" algn="just">
              <a:spcAft>
                <a:spcPts val="0"/>
              </a:spcAft>
              <a:buNone/>
              <a:tabLst>
                <a:tab pos="624840" algn="l"/>
              </a:tabLst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pc="2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Операции по перечислению </a:t>
            </a:r>
            <a:r>
              <a:rPr lang="ru-RU" spc="2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возвратов поступлений</a:t>
            </a:r>
            <a:r>
              <a:rPr lang="ru-RU" spc="2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</a:t>
            </a:r>
            <a:r>
              <a:rPr lang="ru-RU" spc="2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учитываемых </a:t>
            </a:r>
            <a:r>
              <a:rPr lang="ru-RU" spc="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на </a:t>
            </a:r>
            <a:r>
              <a:rPr lang="ru-RU" spc="20" dirty="0">
                <a:solidFill>
                  <a:srgbClr val="000000"/>
                </a:solidFill>
                <a:latin typeface="Times New Roman"/>
                <a:ea typeface="Times New Roman"/>
              </a:rPr>
              <a:t>соответствующих счетах аналитического учета счета 17 «Поступления денежных средств», отражаются </a:t>
            </a:r>
            <a:r>
              <a:rPr lang="ru-RU" spc="20" dirty="0">
                <a:solidFill>
                  <a:srgbClr val="FF0000"/>
                </a:solidFill>
                <a:latin typeface="Times New Roman"/>
                <a:ea typeface="Times New Roman"/>
              </a:rPr>
              <a:t>со знаком «минус</a:t>
            </a:r>
            <a:r>
              <a:rPr lang="ru-RU" spc="20" dirty="0" smtClean="0">
                <a:solidFill>
                  <a:srgbClr val="FF0000"/>
                </a:solidFill>
                <a:latin typeface="Times New Roman"/>
                <a:ea typeface="Times New Roman"/>
              </a:rPr>
              <a:t>».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8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6" name="Прямая соединительная линия 5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87654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 fontScale="925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Сведения (ф. 0503769) формируются </a:t>
            </a:r>
            <a:r>
              <a:rPr lang="ru-RU" sz="2400" dirty="0" smtClean="0">
                <a:ea typeface="Times New Roman"/>
                <a:cs typeface="Calibri"/>
              </a:rPr>
              <a:t>с </a:t>
            </a:r>
            <a:r>
              <a:rPr lang="ru-RU" sz="2400" dirty="0">
                <a:ea typeface="Times New Roman"/>
                <a:cs typeface="Calibri"/>
              </a:rPr>
              <a:t>указанием в 1 разделе Сведений (ф. 0503769) в 1 - 17 разрядах номера счета бухгалтерского учета: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части расчетов по доходам - в 1 - 4 разрядах соответствующего раздела подраздела (аналитического кода вида функции, услуги (работы) учреждения), в 5 - 14 разрядах нулей, в 15 - 17 разрядах кодов аналитических групп подвидов доходов бюджета;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в части расчетов по расходам – в 1 - 4 разрядах соответствующего раздела подраздела (аналитического кода вида функции, услуги (работы) учреждения), в 5 - 14 разрядах нулей,          в 15 - 17 разрядах кодов видов расходов бюджета</a:t>
            </a:r>
            <a:r>
              <a:rPr lang="ru-RU" sz="2400" dirty="0" smtClean="0">
                <a:ea typeface="Times New Roman"/>
                <a:cs typeface="Calibri"/>
              </a:rPr>
              <a:t>;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по счету 0 </a:t>
            </a:r>
            <a:r>
              <a:rPr lang="ru-RU" sz="2400" dirty="0" smtClean="0">
                <a:ea typeface="Times New Roman"/>
                <a:cs typeface="Calibri"/>
              </a:rPr>
              <a:t>210 05 </a:t>
            </a:r>
            <a:r>
              <a:rPr lang="ru-RU" sz="2400" dirty="0">
                <a:ea typeface="Times New Roman"/>
                <a:cs typeface="Calibri"/>
              </a:rPr>
              <a:t>000 «Расчеты с прочими </a:t>
            </a:r>
            <a:r>
              <a:rPr lang="ru-RU" sz="2400" dirty="0" smtClean="0">
                <a:ea typeface="Times New Roman"/>
                <a:cs typeface="Calibri"/>
              </a:rPr>
              <a:t>дебиторами» </a:t>
            </a:r>
            <a:r>
              <a:rPr lang="ru-RU" sz="2400" dirty="0">
                <a:ea typeface="Times New Roman"/>
                <a:cs typeface="Calibri"/>
              </a:rPr>
              <a:t>- в 1 - 17 разрядах нулей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по счету 0 304 06 000 «Расчеты с прочими кредиторами» - в 1 - 17 разрядах нулей.</a:t>
            </a:r>
          </a:p>
          <a:p>
            <a:pPr indent="0" algn="just"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85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При этом в Сведениях (ф. 0503769) по кредиторской задолженности отражаются данные по счету 0 304 06 000 «Расчеты с прочими кредиторами» (например, операции по переносу вложений в основные средства с одного вида финансового обеспечения на другой, операции по заимствованию денежных средств в пределах остатка средств на лицевом счете между видами деятельности и другие аналогичные операции, а также операции по переносу активов и обязательств учреждения при реорганизации и смене типа учреждения в течение года).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 smtClean="0">
                <a:ea typeface="Times New Roman"/>
                <a:cs typeface="Calibri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407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 lnSpcReduction="1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</a:t>
            </a:r>
            <a:r>
              <a:rPr lang="ru-RU" sz="2400" dirty="0" smtClean="0">
                <a:ea typeface="Times New Roman"/>
                <a:cs typeface="Calibri"/>
              </a:rPr>
              <a:t>	В </a:t>
            </a:r>
            <a:r>
              <a:rPr lang="ru-RU" sz="2400" dirty="0">
                <a:ea typeface="Times New Roman"/>
                <a:cs typeface="Calibri"/>
              </a:rPr>
              <a:t>Сведениях (ф. 0503769 по кредиторской задолженности) дебетовый остаток по счету 0 304 06 000 «Расчеты с прочими кредиторами» отражается со знаком «минус» (графы  2, 9, 12 (при наличии).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 smtClean="0">
                <a:ea typeface="Times New Roman"/>
                <a:cs typeface="Calibri"/>
              </a:rPr>
              <a:t>	В </a:t>
            </a:r>
            <a:r>
              <a:rPr lang="ru-RU" sz="2400" dirty="0">
                <a:ea typeface="Times New Roman"/>
                <a:cs typeface="Calibri"/>
              </a:rPr>
              <a:t>графах 5, 7 раздела 1 Сведений (ф. 0503769 по кредиторской задолженности) по счету 0 304 06 000 отражается  показатель равный разнице показателей графы 9 и графы 2: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при отрицательном значении - в графе 7 (в положительном значении);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при положительном значении - в графе 5;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при значении равном «нулю» (равенстве значений граф 9, 2) - в графах 5, 7 отражается значение равное «нулю».</a:t>
            </a:r>
          </a:p>
          <a:p>
            <a:pPr indent="0" algn="just"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68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Показатели расчетов с дебиторами, кредиторами, сформированные на соответствующих счетах аналитического учета счетов 0 200 00 000, 0 300 00 000 по состоянию на конец 2016 года (на 1 января 2017 года - исходящие остатки)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при формировании входящих остатков 2017 года (на 1 января 2017 года) отражаются в </a:t>
            </a:r>
            <a:r>
              <a:rPr lang="ru-RU" sz="2400" dirty="0" err="1">
                <a:solidFill>
                  <a:srgbClr val="FF0000"/>
                </a:solidFill>
                <a:ea typeface="Times New Roman"/>
                <a:cs typeface="Calibri"/>
              </a:rPr>
              <a:t>межотчетный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 период по соответствующим номерам счетов аналитического учета, содержащих в 1 - 4 разрядах коды разделов, подразделов расходов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  <a:cs typeface="Calibri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4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При формировании Сведений (ф. 0503769) по виду финансового обеспечения 5 «субсидии на иные цели», 6 «субсидии на цели осуществления капитальных вложений» номера счетов бухгалтерского учета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расчетов по доходам </a:t>
            </a:r>
            <a:r>
              <a:rPr lang="ru-RU" sz="2400" dirty="0" smtClean="0">
                <a:solidFill>
                  <a:srgbClr val="FF0000"/>
                </a:solidFill>
                <a:ea typeface="Times New Roman"/>
                <a:cs typeface="Calibri"/>
              </a:rPr>
              <a:t>   </a:t>
            </a:r>
            <a:r>
              <a:rPr lang="ru-RU" sz="2400" dirty="0" smtClean="0">
                <a:ea typeface="Times New Roman"/>
                <a:cs typeface="Calibri"/>
              </a:rPr>
              <a:t>(</a:t>
            </a:r>
            <a:r>
              <a:rPr lang="ru-RU" sz="2400" dirty="0">
                <a:ea typeface="Times New Roman"/>
                <a:cs typeface="Calibri"/>
              </a:rPr>
              <a:t>5 205 80 000; 6 205 80 </a:t>
            </a:r>
            <a:r>
              <a:rPr lang="ru-RU" sz="2400" dirty="0" smtClean="0">
                <a:ea typeface="Times New Roman"/>
                <a:cs typeface="Calibri"/>
              </a:rPr>
              <a:t>000), </a:t>
            </a:r>
            <a:r>
              <a:rPr lang="ru-RU" sz="2400" dirty="0">
                <a:ea typeface="Times New Roman"/>
                <a:cs typeface="Calibri"/>
              </a:rPr>
              <a:t>а также 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по расходам </a:t>
            </a:r>
            <a:r>
              <a:rPr lang="ru-RU" sz="2400" dirty="0">
                <a:ea typeface="Times New Roman"/>
                <a:cs typeface="Calibri"/>
              </a:rPr>
              <a:t>(0 206 00 000, 0 208 00 000, 0 209 30 000, 0 302 00 000, 0 303 00 000, 0 304 02 000, 0 304 03 000)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в 1 - 4 разрядах номера счета </a:t>
            </a:r>
            <a:r>
              <a:rPr lang="ru-RU" sz="2400" dirty="0">
                <a:ea typeface="Times New Roman"/>
                <a:cs typeface="Calibri"/>
              </a:rPr>
              <a:t>должны содержать коды разделов, подразделов расходов, соответствующие кодам разделов, подразделов расходам бюджета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по которым учреждению предоставляется из бюджета соответствующая субсидия</a:t>
            </a:r>
            <a:r>
              <a:rPr lang="ru-RU" sz="2400" dirty="0">
                <a:ea typeface="Times New Roman"/>
                <a:cs typeface="Calibri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63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При формировании Сведений (ф.0503769) по виду финансового обеспечения 4 «субсидии на выполнение государственного (муниципального) задания» номера счетов бухгалтерского учета в 1 - 4 разрядах номера счета должны содержать коды разделов, подразделов расходов, соответствующие: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а) в части номеров счетов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расчетов по доходам </a:t>
            </a:r>
            <a:r>
              <a:rPr lang="ru-RU" sz="2400" dirty="0" smtClean="0">
                <a:ea typeface="Times New Roman"/>
                <a:cs typeface="Calibri"/>
              </a:rPr>
              <a:t>4 </a:t>
            </a:r>
            <a:r>
              <a:rPr lang="ru-RU" sz="2400" dirty="0">
                <a:ea typeface="Times New Roman"/>
                <a:cs typeface="Calibri"/>
              </a:rPr>
              <a:t>205 </a:t>
            </a:r>
            <a:r>
              <a:rPr lang="ru-RU" sz="2400" dirty="0" smtClean="0">
                <a:ea typeface="Times New Roman"/>
                <a:cs typeface="Calibri"/>
              </a:rPr>
              <a:t>31 000 </a:t>
            </a:r>
            <a:r>
              <a:rPr lang="ru-RU" sz="2400" dirty="0">
                <a:ea typeface="Times New Roman"/>
                <a:cs typeface="Calibri"/>
              </a:rPr>
              <a:t>в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1 - 4 разрядах номера счета </a:t>
            </a:r>
            <a:r>
              <a:rPr lang="ru-RU" sz="2400" dirty="0">
                <a:ea typeface="Times New Roman"/>
                <a:cs typeface="Calibri"/>
              </a:rPr>
              <a:t>должны содержать коды разделов, подразделов расходов - кодам разделов, подразделов расходам бюджета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по которым учреждению предоставляется из бюджета соответствующая субсидия</a:t>
            </a:r>
            <a:r>
              <a:rPr lang="ru-RU" sz="2400" dirty="0">
                <a:ea typeface="Times New Roman"/>
                <a:cs typeface="Calibri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55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б) в части номеров счетов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расчетов по расходам</a:t>
            </a:r>
            <a:r>
              <a:rPr lang="ru-RU" sz="2400" dirty="0">
                <a:ea typeface="Times New Roman"/>
                <a:cs typeface="Calibri"/>
              </a:rPr>
              <a:t> </a:t>
            </a:r>
            <a:r>
              <a:rPr lang="ru-RU" sz="2400" dirty="0" smtClean="0">
                <a:ea typeface="Times New Roman"/>
                <a:cs typeface="Calibri"/>
              </a:rPr>
              <a:t>            (</a:t>
            </a:r>
            <a:r>
              <a:rPr lang="ru-RU" sz="2400" dirty="0">
                <a:ea typeface="Times New Roman"/>
                <a:cs typeface="Calibri"/>
              </a:rPr>
              <a:t>0 206 00 000, 0 208 00 000, 0 209 30 000, 0 302 00 000, 0 303 00 000, 0 304 02 000, 0 304 03 000) - коды разделов, подразделов расходов, соответствующие кодам разделов, подразделов расходам бюджета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по которым учреждению предоставляется из бюджета соответствующая субсидия</a:t>
            </a:r>
            <a:r>
              <a:rPr lang="ru-RU" sz="2400" dirty="0">
                <a:ea typeface="Times New Roman"/>
                <a:cs typeface="Calibri"/>
              </a:rPr>
              <a:t>, являющаяся финансовым источником принятия и исполнения соответствующего обязательства по расходам.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1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В случае предоставления субсидии на финансовое обеспечение выполнения государственного задания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по разным разделам</a:t>
            </a:r>
            <a:r>
              <a:rPr lang="ru-RU" sz="2400" dirty="0">
                <a:ea typeface="Times New Roman"/>
                <a:cs typeface="Calibri"/>
              </a:rPr>
              <a:t>, подразделам в 1 - 4 разряде номера счета 4 209 30 000 отражаются коды разделов, подразделов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по которым учитывались ранее произведенные авансовые платежи</a:t>
            </a:r>
            <a:r>
              <a:rPr lang="ru-RU" sz="2400" dirty="0">
                <a:ea typeface="Times New Roman"/>
                <a:cs typeface="Calibri"/>
              </a:rPr>
              <a:t> по договорам (контрактам) до их расторжения в связи с недобросовестностью исполнителей (поставщиков).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8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 fontScale="925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В случае предоставления субсидии на финансовое обеспечение выполнения государственного задания по разным разделам</a:t>
            </a:r>
            <a:r>
              <a:rPr lang="ru-RU" sz="2400" dirty="0">
                <a:ea typeface="Times New Roman"/>
                <a:cs typeface="Calibri"/>
              </a:rPr>
              <a:t>, подразделам в 1 - 4 разряде номеров счетов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по расходам (обязательствам) на общехозяйственные нужды </a:t>
            </a:r>
            <a:r>
              <a:rPr lang="ru-RU" sz="2400" dirty="0">
                <a:ea typeface="Times New Roman"/>
                <a:cs typeface="Calibri"/>
              </a:rPr>
              <a:t>(административно-хозяйственные (косвенные) расходы, которые не представляется возможным отнести к конкретной услуге (работе, функции) оказываемой (выполняемой) учреждением, либо его структурным подразделением, оказывающим функционально различные виды услуг (работ) (заработная плата административно-хозяйственного персонала (руководителя, бухгалтеров и т.п.), коммунальные услуги, в случае если указанные подразделения обеспечиваются ими с использованием единых приборов учета, а также иные аналогичные (с точки зрения охвата обособленных функций) расходы) </a:t>
            </a:r>
            <a:r>
              <a:rPr lang="ru-RU" sz="2400" dirty="0">
                <a:solidFill>
                  <a:srgbClr val="FF0000"/>
                </a:solidFill>
                <a:ea typeface="Times New Roman"/>
                <a:cs typeface="Calibri"/>
              </a:rPr>
              <a:t>следует отражать код раздела,  подраздела, по которому предусматривается наибольший объем субсидии на финансовое обеспечение соответствующей услуги (работы)</a:t>
            </a:r>
            <a:r>
              <a:rPr lang="ru-RU" sz="2400" dirty="0">
                <a:ea typeface="Times New Roman"/>
                <a:cs typeface="Calibri"/>
              </a:rPr>
              <a:t> (либо исходя из основного вида деятельности учреждения).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60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 fontScale="925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При формировании Сведений (ф. 0503769) по виду финансового обеспечения 2 «приносящая доход деятельность (собственные доходы учреждения)» номера счетов бухгалтерского учета в 1 - 4 разрядах номера счета должны содержать коды разделов, подразделов расходов, соответствующие: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а) в части номеров счетов расчетов по доходам: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счета 2 205 00 000  - кодам разделов, подразделов, исходя из оказываемых (выполняемых) учреждением услуг (работ, функций) с учетом рекомендаций по отнесению услуг, оказываемых бюджетными (автономными) учреждениями к соответствующим кодам (разделам, подразделам) функциональной классификации; </a:t>
            </a:r>
          </a:p>
          <a:p>
            <a:pPr marL="685800" algn="just">
              <a:spcAft>
                <a:spcPts val="0"/>
              </a:spcAft>
            </a:pPr>
            <a:r>
              <a:rPr lang="ru-RU" sz="2400" dirty="0">
                <a:ea typeface="Times New Roman"/>
                <a:cs typeface="Calibri"/>
              </a:rPr>
              <a:t>счета 2 205 20 000, 2 205 30 000 в части доходов от арендных платежей (доходов по договорам пользования имуществом, предоставленного учреждением) - коду раздела, подраздела 0113 «Другие общегосударственные вопросы»;</a:t>
            </a:r>
          </a:p>
          <a:p>
            <a:pPr indent="0" algn="just">
              <a:spcAft>
                <a:spcPts val="0"/>
              </a:spcAft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51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7"/>
          </a:xfrm>
        </p:spPr>
        <p:txBody>
          <a:bodyPr>
            <a:normAutofit/>
          </a:bodyPr>
          <a:lstStyle/>
          <a:p>
            <a:pPr marL="1270000" indent="0">
              <a:lnSpc>
                <a:spcPts val="1585"/>
              </a:lnSpc>
              <a:spcAft>
                <a:spcPts val="0"/>
              </a:spcAft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00" indent="0">
              <a:lnSpc>
                <a:spcPts val="1585"/>
              </a:lnSpc>
              <a:spcAft>
                <a:spcPts val="0"/>
              </a:spcAft>
              <a:buNone/>
            </a:pPr>
            <a:r>
              <a:rPr lang="ru-RU" sz="2800" b="1" spc="25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Счет </a:t>
            </a:r>
            <a:r>
              <a:rPr lang="ru-RU" sz="2800" b="1" spc="2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18 «Выбытия денежных </a:t>
            </a:r>
            <a:r>
              <a:rPr lang="ru-RU" sz="2800" b="1" spc="25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средств</a:t>
            </a:r>
            <a:r>
              <a:rPr lang="ru-RU" sz="2800" b="1" spc="25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lang="ru-RU" sz="2000" dirty="0">
              <a:ea typeface="Calibri"/>
              <a:cs typeface="Times New Roman"/>
            </a:endParaRPr>
          </a:p>
          <a:p>
            <a:pPr algn="just"/>
            <a:r>
              <a:rPr lang="ru-RU" sz="2800" spc="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выбытия </a:t>
            </a:r>
            <a:r>
              <a:rPr lang="ru-RU" sz="2800" spc="20" dirty="0">
                <a:solidFill>
                  <a:srgbClr val="000000"/>
                </a:solidFill>
                <a:latin typeface="Times New Roman"/>
                <a:ea typeface="Times New Roman"/>
              </a:rPr>
              <a:t>денежных средств (за исключением выбытий, отражение которых </a:t>
            </a:r>
            <a:r>
              <a:rPr lang="ru-RU" sz="2800" spc="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предусмотрено на </a:t>
            </a:r>
            <a:r>
              <a:rPr lang="ru-RU" sz="2800" spc="2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забалансовом</a:t>
            </a:r>
            <a:r>
              <a:rPr lang="ru-RU" sz="2800" spc="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счете 17)</a:t>
            </a:r>
          </a:p>
          <a:p>
            <a:pPr algn="just"/>
            <a:r>
              <a:rPr lang="ru-RU" sz="2800" spc="2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возвраты </a:t>
            </a:r>
            <a:r>
              <a:rPr lang="ru-RU" sz="2800" spc="20" dirty="0">
                <a:solidFill>
                  <a:srgbClr val="000000"/>
                </a:solidFill>
                <a:latin typeface="Times New Roman"/>
                <a:ea typeface="Times New Roman"/>
              </a:rPr>
              <a:t>расходов (излишне произведенных перечислений) </a:t>
            </a:r>
            <a:r>
              <a:rPr lang="ru-RU" sz="2800" spc="20" dirty="0">
                <a:solidFill>
                  <a:srgbClr val="FF0000"/>
                </a:solidFill>
                <a:latin typeface="Times New Roman"/>
                <a:ea typeface="Times New Roman"/>
              </a:rPr>
              <a:t>текущего года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8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6" name="Прямая соединительная линия 5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885713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б) в части номеров счетов расчетов по расходам </a:t>
            </a:r>
            <a:r>
              <a:rPr lang="ru-RU" sz="2400" dirty="0" smtClean="0">
                <a:ea typeface="Times New Roman"/>
                <a:cs typeface="Calibri"/>
              </a:rPr>
              <a:t>            (</a:t>
            </a:r>
            <a:r>
              <a:rPr lang="ru-RU" sz="2400" dirty="0">
                <a:ea typeface="Times New Roman"/>
                <a:cs typeface="Calibri"/>
              </a:rPr>
              <a:t>2 206 00 000, 2 208 00 000, 2 209 30 000, 2 302 00 000, 2 303 00 000, 2 304 02 000, 2 304 03 000) - коды разделов, подразделов расходов исходя из оказываемых (выполняемых) учреждением услуг (работ, функций) в рамках которых осуществляются расходы (принимаются обязательства) (соответствующие кодам разделов, подразделов по которым учреждением отражаются доходы, являющиеся источником финансового обеспечения соответствующих расходов (обязательств).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12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400" dirty="0">
                <a:ea typeface="Times New Roman"/>
                <a:cs typeface="Calibri"/>
              </a:rPr>
              <a:t>	в) </a:t>
            </a:r>
            <a:r>
              <a:rPr lang="ru-RU" sz="2400" dirty="0" smtClean="0">
                <a:ea typeface="Times New Roman"/>
                <a:cs typeface="Calibri"/>
              </a:rPr>
              <a:t>в части счета </a:t>
            </a:r>
            <a:r>
              <a:rPr lang="ru-RU" sz="2400" dirty="0">
                <a:ea typeface="Times New Roman"/>
                <a:cs typeface="Calibri"/>
              </a:rPr>
              <a:t>2 209 00 000 (в части расчетов по возвратам ранее произведенных авансовых платежей по договорам, контрактам в случае их расторжения в связи с недобросовестностью исполнителей (поставщиков) - коды разделов, подразделов по которым учитывались ранее произведенные авансовые платежи по договорам (контрактам) до их расторжения в связи с недобросовестностью </a:t>
            </a:r>
            <a:r>
              <a:rPr lang="ru-RU" sz="2400" dirty="0" smtClean="0">
                <a:ea typeface="Times New Roman"/>
                <a:cs typeface="Calibri"/>
              </a:rPr>
              <a:t>исполнителей </a:t>
            </a:r>
            <a:r>
              <a:rPr lang="ru-RU" sz="2400" dirty="0">
                <a:ea typeface="Times New Roman"/>
                <a:cs typeface="Calibri"/>
              </a:rPr>
              <a:t>(поставщиков</a:t>
            </a:r>
            <a:r>
              <a:rPr lang="ru-RU" sz="2400" dirty="0" smtClean="0">
                <a:ea typeface="Times New Roman"/>
                <a:cs typeface="Calibri"/>
              </a:rPr>
              <a:t>).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82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496944" cy="5069160"/>
          </a:xfrm>
        </p:spPr>
        <p:txBody>
          <a:bodyPr>
            <a:normAutofit/>
          </a:bodyPr>
          <a:lstStyle/>
          <a:p>
            <a:pPr marL="685800" algn="just"/>
            <a:r>
              <a:rPr lang="ru-RU" sz="2400" dirty="0">
                <a:ea typeface="Times New Roman"/>
                <a:cs typeface="Calibri"/>
              </a:rPr>
              <a:t>	</a:t>
            </a:r>
            <a:r>
              <a:rPr lang="ru-RU" sz="2400" dirty="0" smtClean="0">
                <a:ea typeface="Times New Roman"/>
                <a:cs typeface="Calibri"/>
              </a:rPr>
              <a:t>В </a:t>
            </a:r>
            <a:r>
              <a:rPr lang="ru-RU" sz="2400" dirty="0">
                <a:ea typeface="Times New Roman"/>
                <a:cs typeface="Calibri"/>
              </a:rPr>
              <a:t>случае изменения типа государственного учреждения с бюджетного на автономное учреждение (с автономного на бюджетное) в предыдущем финансовом году (после аналогичного отчетной даты предшествующего финансового года) показатели граф 12 - 14 раздела 1 Сведений ф. 0503769 заполняются с учетом изменения типа.</a:t>
            </a:r>
          </a:p>
          <a:p>
            <a:pPr marL="685800" algn="just"/>
            <a:r>
              <a:rPr lang="ru-RU" sz="2400" dirty="0">
                <a:ea typeface="Times New Roman"/>
                <a:cs typeface="Calibri"/>
              </a:rPr>
              <a:t>В случае изменения типа государственного учреждения с казенного учреждения на бюджетное или автономное учреждение в предыдущем финансовом году (после аналогичного отчетной даты предшествующего финансового года) показатели граф 12 - 14 раздела 1 Сведений ф. 0503769 не заполняются.</a:t>
            </a:r>
          </a:p>
          <a:p>
            <a:pPr indent="0" algn="just">
              <a:spcAft>
                <a:spcPts val="0"/>
              </a:spcAft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86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9840"/>
            <a:ext cx="18692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b="1" dirty="0">
                <a:cs typeface="Arial" charset="0"/>
              </a:rPr>
              <a:t>Департамент финансов Ярославской области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6" descr="gerb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97" y="27859"/>
            <a:ext cx="464490" cy="82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Заголовок 12"/>
          <p:cNvSpPr txBox="1">
            <a:spLocks noGrp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2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</a:rPr>
              <a:t>Сведения по дебиторской и кредиторской задолженности учреждения (ф.0503769) 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282873"/>
              </p:ext>
            </p:extLst>
          </p:nvPr>
        </p:nvGraphicFramePr>
        <p:xfrm>
          <a:off x="531002" y="1988840"/>
          <a:ext cx="8217462" cy="36576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633429"/>
                <a:gridCol w="1175321"/>
                <a:gridCol w="792088"/>
                <a:gridCol w="847072"/>
                <a:gridCol w="881120"/>
                <a:gridCol w="772645"/>
                <a:gridCol w="3115787"/>
              </a:tblGrid>
              <a:tr h="9841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30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Показатели по счетам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х302хх000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5 графа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6 графа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Показатели графы 5 по счету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х302хх000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не равны показателю графы 6 – допустимо в части операций по восстановлению кассовых расходов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1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Показатели по счетам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х206хх000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7 графа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=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8 графа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Показатели графы 7 по счету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х206хх000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не равны показателю графы 8 – допустимо в части операций по восстановлению кассовых расходов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1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Показатель по счетам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х206хх000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ru-RU" sz="1600" baseline="0" dirty="0" smtClean="0">
                          <a:effectLst/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</a:rPr>
                        <a:t>графа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=0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Показатель в графе 6 по счету </a:t>
                      </a:r>
                      <a:r>
                        <a:rPr lang="ru-RU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х206хх000</a:t>
                      </a: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 допустимо в части исправительных операций (например, операций по уточнению КБК)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319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25202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 РОССИЙСКОЙ ФЕДЕРАЦИИ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января 2013 г. N 02-06-10/225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	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отражении в отчетности операций по возврату неиспользованных остатков субсидий на иные цели прошлых лет в доход соответствующего бюджета бюджетными, автономными учреждениями.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25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67464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МИНИСТЕРСТВО ФИНАНСОВ РОССИЙСКОЙ ФЕДЕРАЦИИ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ПИСЬМО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 1 апреля 2016 г. N 02-06-07/19436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 ПОРЯДКЕ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УЧЕТА БЮДЖЕТНЫМИ И АВТОНОМНЫМИ УЧРЕЖДЕНИЯМИ СУБСИДИЙ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НА ФИНАНСОВОЕ ОБЕСПЕЧЕНИЕ ВЫПОЛНЕНИЯ ГОСУДАРСТВЕННОГО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(МУНИЦИПАЛЬНОГО) ЗАДАНИЯ И ОСТАТКОВ НЕИСПОЛЬЗОВАННЫХ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СУБСИДИЙ, ПОДЛЕЖАЩИХ ВОЗВРАТУ В БЮДЖЕТ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847055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5273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altLang="zh-CN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35292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	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Внесены изменения в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hlinkClick r:id="rId2" tooltip="Федеральный закон от 08.05.2010 N 83-ФЗ (ред. от 29.12.2015) &quot;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&quot;{КонсультантПлюс}"/>
              </a:rPr>
              <a:t>часть 17 статьи 30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Федерального закона от 8 мая 2010 года N 83-ФЗ "О внесении изменений в отдельные законодательные акты Российской Федерации в связи с совершенствованием правового положения государственных (муниципальных) учреждений", предусматривающие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возврат в соответствующий бюджет остатка субсидии на выполнение государственного (муниципального) задания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соответственно федеральными бюджетными учреждениями, бюджетными учреждениями субъекта Российской Федерации, муниципальными бюджетными учреждениями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объеме, соответствующем не достигнутым показателям государственного (муниципального) задания указанными учреждениями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0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5273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altLang="zh-CN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260649"/>
            <a:ext cx="82089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	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9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	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Начисление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задолженности бюджетного или автономного учреждения по возврату в доход бюджета остатков предоставленных бюджетным или автономным учреждениям субсидий на выполнение государственного (муниципального) задания, образовавшихся в связи с </a:t>
            </a:r>
            <a:r>
              <a:rPr lang="ru-RU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недостижением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установленных государственным заданием показателей, характеризующих объем государственных (муниципальных) услуг (работ), на основании отчета о выполнении государственного (муниципального) задания, представленного органам, осуществляющим функции и полномочия учредителей в отношении бюджетных или автономных учреждений, отражается </a:t>
            </a:r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дебет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440110130</a:t>
            </a:r>
            <a:r>
              <a:rPr lang="ru-RU" sz="4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кредит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430305000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0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5273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altLang="zh-CN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	</a:t>
            </a:r>
          </a:p>
          <a:p>
            <a:pPr algn="just"/>
            <a:endParaRPr lang="ru-RU" dirty="0" smtClean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Отражение в учете бюджетного или автономного учреждения увеличения задолженности по возврату неиспользованных остатков целевых субсидий в доход бюджета отражается</a:t>
            </a:r>
          </a:p>
          <a:p>
            <a:pPr algn="just"/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дебет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020581000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кредит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030305000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(530305000, 630305000)</a:t>
            </a:r>
          </a:p>
          <a:p>
            <a:pPr algn="just"/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8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5273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altLang="zh-CN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332656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	</a:t>
            </a:r>
          </a:p>
          <a:p>
            <a:pPr algn="just"/>
            <a:endParaRPr lang="ru-RU" dirty="0" smtClean="0">
              <a:solidFill>
                <a:prstClr val="black"/>
              </a:solidFill>
            </a:endParaRP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Начисление задолженности бюджетного или автономного учреждения по возврату в доход бюджета остатков неиспользованных целевых субсидий в случае выявления по результатам последующего государственного (муниципального) финансового контроля нарушений порядка использования указанных субсидий отражается</a:t>
            </a:r>
          </a:p>
          <a:p>
            <a:pPr algn="just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дебет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(6)40110180 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кредит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5(6)30305000</a:t>
            </a:r>
          </a:p>
          <a:p>
            <a:pPr algn="just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73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spc="20" dirty="0">
                <a:solidFill>
                  <a:srgbClr val="FF0000"/>
                </a:solidFill>
                <a:latin typeface="Times New Roman"/>
                <a:ea typeface="Times New Roman"/>
              </a:rPr>
              <a:t>Операции по возврату расходов</a:t>
            </a:r>
            <a:r>
              <a:rPr lang="ru-RU" sz="2800" spc="20" dirty="0">
                <a:solidFill>
                  <a:srgbClr val="000000"/>
                </a:solidFill>
                <a:latin typeface="Times New Roman"/>
                <a:ea typeface="Times New Roman"/>
              </a:rPr>
              <a:t> (выплат источников финансирования дефицита бюджета, за исключением денежных средств) текущего года, учтенных на соответствующих счетах аналитического учета счета 18 «Выбытия денежных средств», отражаются со знаком </a:t>
            </a:r>
            <a:r>
              <a:rPr lang="ru-RU" sz="2800" spc="20" dirty="0">
                <a:solidFill>
                  <a:srgbClr val="FF0000"/>
                </a:solidFill>
                <a:latin typeface="Times New Roman"/>
                <a:ea typeface="Times New Roman"/>
              </a:rPr>
              <a:t>«минус</a:t>
            </a:r>
            <a:r>
              <a:rPr lang="ru-RU" sz="2800" spc="20" dirty="0" smtClean="0">
                <a:solidFill>
                  <a:srgbClr val="FF0000"/>
                </a:solidFill>
                <a:latin typeface="Times New Roman"/>
                <a:ea typeface="Times New Roman"/>
              </a:rPr>
              <a:t>».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8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6" name="Прямая соединительная линия 5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180974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5273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altLang="zh-CN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	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Уменьшение задолженности перед бюджетом по возврату в доход бюджета остатков неиспользованных целевых субсидий при принятии решения о наличии потребности в целевых средствах (в случае, если остаток средств не перечислялся в доход бюджета) отражается </a:t>
            </a:r>
          </a:p>
          <a:p>
            <a:pPr algn="just"/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дебет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5(6)30305000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кредит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5(6)20581000</a:t>
            </a:r>
          </a:p>
          <a:p>
            <a:pPr algn="just"/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8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1052736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endParaRPr lang="ru-RU" altLang="zh-CN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332656"/>
            <a:ext cx="849694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	</a:t>
            </a:r>
          </a:p>
          <a:p>
            <a:pPr algn="just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48680"/>
            <a:ext cx="87849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Министерства финансов Российской Федерации             № 02-06-07/10292 и Федерального казначейства            № 07-04-05/02-174 от 17 февраля 2017 года 	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Сведения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объектах незавершенного строительства, вложениях в объекты недвижимого имущества бюджетного (автономного) учреждения (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ф. 0503790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</p:txBody>
      </p:sp>
    </p:spTree>
    <p:extLst>
      <p:ext uri="{BB962C8B-B14F-4D97-AF65-F5344CB8AC3E}">
        <p14:creationId xmlns:p14="http://schemas.microsoft.com/office/powerpoint/2010/main" val="99195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 txBox="1">
            <a:spLocks/>
          </p:cNvSpPr>
          <p:nvPr/>
        </p:nvSpPr>
        <p:spPr>
          <a:xfrm>
            <a:off x="511974" y="620688"/>
            <a:ext cx="8445624" cy="647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27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5" name="Прямая соединительная линия 24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82222" y="-79477"/>
            <a:ext cx="8208912" cy="1194472"/>
          </a:xfrm>
        </p:spPr>
        <p:txBody>
          <a:bodyPr>
            <a:normAutofit/>
          </a:bodyPr>
          <a:lstStyle/>
          <a:p>
            <a:pPr algn="r"/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Отчет о движении денежных средств учреждения </a:t>
            </a:r>
            <a:b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(ф. 0503723)</a:t>
            </a:r>
            <a:endParaRPr lang="ru-RU" sz="1800" b="1" dirty="0">
              <a:solidFill>
                <a:srgbClr val="C00000"/>
              </a:solidFill>
              <a:latin typeface="+mn-lt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4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b="1" dirty="0" smtClean="0"/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0503723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формируется в порядке, установленном Инструкцией № 33н с учётом следующих особенностей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hangingPunct="0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hangingPunct="0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При формировании показателей раздела 1 «Поступления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»: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строке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122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«доходы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виде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грантов»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 остатков грантов прошлых лет при формировании показателя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учитывается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 остатков грантов прошлых лет подлежит отражению по строке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422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«сумма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возвратов (выбытий от возвратов) остатков субсидий прошлых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лет»;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не учитываются </a:t>
            </a:r>
            <a:r>
              <a:rPr lang="ru-RU" sz="2000" dirty="0"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показатели  возвратов остатков субсидий прошлых лет, предоставленных автономному, бюджетному учреждению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469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 txBox="1">
            <a:spLocks/>
          </p:cNvSpPr>
          <p:nvPr/>
        </p:nvSpPr>
        <p:spPr>
          <a:xfrm>
            <a:off x="511974" y="620688"/>
            <a:ext cx="8445624" cy="647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27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5" name="Прямая соединительная линия 24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82222" y="-79477"/>
            <a:ext cx="8208912" cy="1194472"/>
          </a:xfrm>
        </p:spPr>
        <p:txBody>
          <a:bodyPr>
            <a:normAutofit/>
          </a:bodyPr>
          <a:lstStyle/>
          <a:p>
            <a:pPr algn="r"/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Отчет о движении денежных средств учреждения </a:t>
            </a:r>
            <a:b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(ф. 0503723)</a:t>
            </a:r>
            <a:endParaRPr lang="ru-RU" sz="1800" b="1" dirty="0">
              <a:solidFill>
                <a:srgbClr val="C00000"/>
              </a:solidFill>
              <a:latin typeface="+mn-lt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4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b="1" dirty="0" smtClean="0"/>
              <a:t>	</a:t>
            </a:r>
            <a:endParaRPr lang="ru-RU" sz="2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8" y="481013"/>
            <a:ext cx="9210676" cy="589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ьная выноска 10"/>
          <p:cNvSpPr/>
          <p:nvPr/>
        </p:nvSpPr>
        <p:spPr>
          <a:xfrm>
            <a:off x="6672014" y="3509392"/>
            <a:ext cx="2333625" cy="609599"/>
          </a:xfrm>
          <a:prstGeom prst="wedgeEllipseCallout">
            <a:avLst>
              <a:gd name="adj1" fmla="val -64741"/>
              <a:gd name="adj2" fmla="val 52072"/>
            </a:avLst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возвраты остатков субсидий прошлых лет не учитываются (КФО 4)</a:t>
            </a:r>
            <a:endParaRPr lang="ru-RU" sz="1000" kern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ьная выноска 12"/>
          <p:cNvSpPr/>
          <p:nvPr/>
        </p:nvSpPr>
        <p:spPr>
          <a:xfrm>
            <a:off x="6413818" y="4708376"/>
            <a:ext cx="2333625" cy="609599"/>
          </a:xfrm>
          <a:prstGeom prst="wedgeEllipseCallout">
            <a:avLst>
              <a:gd name="adj1" fmla="val -62544"/>
              <a:gd name="adj2" fmla="val 105343"/>
            </a:avLst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возвраты остатков субсидий прошлых лет не учитываются (КФО 5,6)</a:t>
            </a:r>
            <a:endParaRPr lang="ru-RU" sz="1000" kern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ьная выноска 13"/>
          <p:cNvSpPr/>
          <p:nvPr/>
        </p:nvSpPr>
        <p:spPr>
          <a:xfrm>
            <a:off x="6566218" y="5481226"/>
            <a:ext cx="2333625" cy="612070"/>
          </a:xfrm>
          <a:prstGeom prst="wedgeEllipseCallout">
            <a:avLst>
              <a:gd name="adj1" fmla="val -71332"/>
              <a:gd name="adj2" fmla="val 3753"/>
            </a:avLst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возвраты остатков грантов прошлых лет не учитываются (КФО 2,4</a:t>
            </a:r>
            <a:r>
              <a:rPr lang="ru-RU" sz="1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000" kern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4860032" y="1268761"/>
            <a:ext cx="2333625" cy="947374"/>
          </a:xfrm>
          <a:prstGeom prst="wedgeEllipseCallout">
            <a:avLst>
              <a:gd name="adj1" fmla="val -64741"/>
              <a:gd name="adj2" fmla="val 52072"/>
            </a:avLst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показателей по перечислениям (возвратам) кредиторской задолженности по доходам</a:t>
            </a:r>
            <a:endParaRPr lang="ru-RU" sz="1000" kern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07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 txBox="1">
            <a:spLocks/>
          </p:cNvSpPr>
          <p:nvPr/>
        </p:nvSpPr>
        <p:spPr>
          <a:xfrm>
            <a:off x="511974" y="620688"/>
            <a:ext cx="8445624" cy="647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27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5" name="Прямая соединительная линия 24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82222" y="-79477"/>
            <a:ext cx="8208912" cy="1194472"/>
          </a:xfrm>
        </p:spPr>
        <p:txBody>
          <a:bodyPr>
            <a:normAutofit/>
          </a:bodyPr>
          <a:lstStyle/>
          <a:p>
            <a:pPr algn="r"/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Отчет о движении денежных средств учреждения </a:t>
            </a:r>
            <a:b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(ф. 0503723)</a:t>
            </a:r>
            <a:endParaRPr lang="ru-RU" sz="1800" b="1" dirty="0">
              <a:solidFill>
                <a:srgbClr val="C00000"/>
              </a:solidFill>
              <a:latin typeface="+mn-lt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4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b="1" dirty="0" smtClean="0"/>
              <a:t>	</a:t>
            </a:r>
            <a:endParaRPr lang="ru-RU" sz="2000" dirty="0"/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8" y="1052736"/>
            <a:ext cx="9210676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Овальная выноска 16"/>
          <p:cNvSpPr/>
          <p:nvPr/>
        </p:nvSpPr>
        <p:spPr>
          <a:xfrm>
            <a:off x="6166475" y="2551956"/>
            <a:ext cx="2828058" cy="1224136"/>
          </a:xfrm>
          <a:prstGeom prst="wedgeEllipseCallout">
            <a:avLst>
              <a:gd name="adj1" fmla="val -163769"/>
              <a:gd name="adj2" fmla="val -165860"/>
            </a:avLst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отражаются без учета поступлений от возврата дебиторской задолженности прошлых лет (восстановления расходов прошлых лет)</a:t>
            </a:r>
            <a:endParaRPr lang="ru-RU" sz="1000" kern="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31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/>
          <p:cNvSpPr txBox="1">
            <a:spLocks/>
          </p:cNvSpPr>
          <p:nvPr/>
        </p:nvSpPr>
        <p:spPr>
          <a:xfrm>
            <a:off x="511974" y="620688"/>
            <a:ext cx="8445624" cy="6479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0" y="12524"/>
            <a:ext cx="9137670" cy="824188"/>
            <a:chOff x="0" y="12524"/>
            <a:chExt cx="9137670" cy="824188"/>
          </a:xfrm>
        </p:grpSpPr>
        <p:grpSp>
          <p:nvGrpSpPr>
            <p:cNvPr id="5" name="Группа 23"/>
            <p:cNvGrpSpPr/>
            <p:nvPr/>
          </p:nvGrpSpPr>
          <p:grpSpPr>
            <a:xfrm>
              <a:off x="105563" y="12524"/>
              <a:ext cx="2652962" cy="691904"/>
              <a:chOff x="95856" y="-14552"/>
              <a:chExt cx="2832482" cy="1002706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712973" y="255968"/>
                <a:ext cx="2215365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ru-RU" sz="1200" b="1" dirty="0" smtClean="0">
                    <a:latin typeface="+mn-lt"/>
                  </a:rPr>
                  <a:t>Департамент финансов</a:t>
                </a:r>
              </a:p>
              <a:p>
                <a:r>
                  <a:rPr lang="ru-RU" sz="1200" b="1" dirty="0" smtClean="0">
                    <a:latin typeface="+mn-lt"/>
                  </a:rPr>
                  <a:t>Ярославской области</a:t>
                </a:r>
                <a:endParaRPr lang="ru-RU" sz="1200" b="1" dirty="0">
                  <a:latin typeface="+mn-lt"/>
                </a:endParaRPr>
              </a:p>
            </p:txBody>
          </p:sp>
          <p:pic>
            <p:nvPicPr>
              <p:cNvPr id="27" name="Рисунок 6" descr="gerb1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95856" y="-14552"/>
                <a:ext cx="464490" cy="10027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5" name="Прямая соединительная линия 24"/>
            <p:cNvCxnSpPr/>
            <p:nvPr/>
          </p:nvCxnSpPr>
          <p:spPr>
            <a:xfrm>
              <a:off x="0" y="836711"/>
              <a:ext cx="9137670" cy="1"/>
            </a:xfrm>
            <a:prstGeom prst="line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782222" y="-79477"/>
            <a:ext cx="8208912" cy="1194472"/>
          </a:xfrm>
        </p:spPr>
        <p:txBody>
          <a:bodyPr>
            <a:normAutofit/>
          </a:bodyPr>
          <a:lstStyle/>
          <a:p>
            <a:pPr algn="r"/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Отчет о движении денежных средств учреждения </a:t>
            </a:r>
            <a:b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</a:br>
            <a:r>
              <a:rPr lang="ru-RU" alt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(ф. 0503723)</a:t>
            </a:r>
            <a:endParaRPr lang="ru-RU" sz="1800" b="1" dirty="0">
              <a:solidFill>
                <a:srgbClr val="C00000"/>
              </a:solidFill>
              <a:latin typeface="+mn-lt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4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hangingPunct="0"/>
            <a:r>
              <a:rPr lang="ru-RU" b="1" dirty="0" smtClean="0"/>
              <a:t>	</a:t>
            </a:r>
            <a:endParaRPr lang="ru-RU" sz="20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59" y="1052736"/>
            <a:ext cx="9210676" cy="5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ьная выноска 10"/>
          <p:cNvSpPr/>
          <p:nvPr/>
        </p:nvSpPr>
        <p:spPr>
          <a:xfrm>
            <a:off x="6156176" y="1628800"/>
            <a:ext cx="2952329" cy="792088"/>
          </a:xfrm>
          <a:prstGeom prst="wedgeEllipseCallout">
            <a:avLst>
              <a:gd name="adj1" fmla="val -72326"/>
              <a:gd name="adj2" fmla="val 31270"/>
            </a:avLst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kern="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возвраты остатков субсидий прошлых лет  (КФО 5,6) </a:t>
            </a:r>
            <a:r>
              <a:rPr lang="ru-RU" sz="1000" kern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грантов прошлых лет(КФО 2)</a:t>
            </a:r>
          </a:p>
        </p:txBody>
      </p:sp>
    </p:spTree>
    <p:extLst>
      <p:ext uri="{BB962C8B-B14F-4D97-AF65-F5344CB8AC3E}">
        <p14:creationId xmlns:p14="http://schemas.microsoft.com/office/powerpoint/2010/main" val="204872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4306</TotalTime>
  <Words>1075</Words>
  <Application>Microsoft Office PowerPoint</Application>
  <PresentationFormat>Экран (4:3)</PresentationFormat>
  <Paragraphs>342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Тема2</vt:lpstr>
      <vt:lpstr>Изменения в бухгалтерской отчетности бюджетных и автономных учреждений в  2017 году                                         Обухова Н.А.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 о движении денежных средств учреждения  (ф. 0503723)</vt:lpstr>
      <vt:lpstr>Отчет о движении денежных средств учреждения  (ф. 0503723)</vt:lpstr>
      <vt:lpstr>Отчет о движении денежных средств учреждения  (ф. 0503723)</vt:lpstr>
      <vt:lpstr>Отчет о движении денежных средств учреждения  (ф. 0503723)</vt:lpstr>
      <vt:lpstr>Отчет о движении денежных средств учреждения  (ф. 0503723)</vt:lpstr>
      <vt:lpstr>Отчет о движении денежных средств учреждения  (ф. 0503723)</vt:lpstr>
      <vt:lpstr>Отчет о движении денежных средств учреждения  (ф. 0503723)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Отчет об исполнении учреждением плана его финансово-хозяйственной деятельности (ф.0503737)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Сведения по дебиторской и кредиторской задолженности учреждения (ф.0503769) </vt:lpstr>
      <vt:lpstr>ПИСЬМО  МИНИСТЕРСТВА ФИНАНСОВ РОССИЙСКОЙ ФЕДЕРАЦИИ  от 24 января 2013 г. N 02-06-10/225 </vt:lpstr>
      <vt:lpstr>МИНИСТЕРСТВО ФИНАНСОВ РОССИЙСКОЙ ФЕДЕРАЦИИ   ПИСЬМО от 1 апреля 2016 г. N 02-06-07/19436   О ПОРЯДКЕ УЧЕТА БЮДЖЕТНЫМИ И АВТОНОМНЫМИ УЧРЕЖДЕНИЯМИ СУБСИДИЙ НА ФИНАНСОВОЕ ОБЕСПЕЧЕНИЕ ВЫПОЛНЕНИЯ ГОСУДАРСТВЕННОГО (МУНИЦИПАЛЬНОГО) ЗАДАНИЯ И ОСТАТКОВ НЕИСПОЛЬЗОВАННЫХ СУБСИДИЙ, ПОДЛЕЖАЩИХ ВОЗВРАТУ В БЮДЖЕТ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Поступление государственной пошлины за 9 месяцев 2016 (млн. руб)</dc:title>
  <dc:creator>Игольникова Елизавета Станиславовна</dc:creator>
  <cp:lastModifiedBy>Обухова Наталья Александровна</cp:lastModifiedBy>
  <cp:revision>380</cp:revision>
  <cp:lastPrinted>2017-11-22T16:23:49Z</cp:lastPrinted>
  <dcterms:created xsi:type="dcterms:W3CDTF">2016-10-07T07:15:03Z</dcterms:created>
  <dcterms:modified xsi:type="dcterms:W3CDTF">2017-11-28T08:19:19Z</dcterms:modified>
</cp:coreProperties>
</file>