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282" r:id="rId3"/>
    <p:sldId id="309" r:id="rId4"/>
    <p:sldId id="327" r:id="rId5"/>
    <p:sldId id="310" r:id="rId6"/>
    <p:sldId id="328" r:id="rId7"/>
    <p:sldId id="311" r:id="rId8"/>
    <p:sldId id="312" r:id="rId9"/>
    <p:sldId id="313" r:id="rId10"/>
    <p:sldId id="314" r:id="rId11"/>
    <p:sldId id="315" r:id="rId12"/>
    <p:sldId id="368" r:id="rId13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94660"/>
  </p:normalViewPr>
  <p:slideViewPr>
    <p:cSldViewPr>
      <p:cViewPr varScale="1">
        <p:scale>
          <a:sx n="111" d="100"/>
          <a:sy n="111" d="100"/>
        </p:scale>
        <p:origin x="-20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C0FFF-DF07-4695-B8D3-9FB57A6BAFD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28193C-3C0A-4F26-A85B-C6E718AB9B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34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5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56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94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77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77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928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55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D5CDA1-4F5A-4760-9FD9-715D7B6F259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228ED-B2EE-4F15-A0C7-6C0A4540E08A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94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C77BF-15D2-44BE-884B-D33DA89A9C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1FCD68-0AFD-4048-852E-53B764BC6EE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082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3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77A0F-2701-4D09-9498-672A4774502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2171C-80CF-4EB9-A959-3CDAA13E4B7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656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F026C8-41F1-4B11-82BC-62D7CDCFDEB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B7E1EA-8D70-4860-BF45-409C57149FC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15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9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9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D82A47-8626-4CED-99E8-B8DD0121E85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AC3CE3-15E3-41B9-AE14-EA2B846D9B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085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546A55-9407-4BD6-BC45-AF1E1D6D4AE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DD3E9E-ECEF-4AC7-BCA9-85B732FA39F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7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72321E-C0D0-4BC3-A6E7-BADD651CCA9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EA9584-6FC9-446B-89E9-C9D48C4D166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470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D0B470-48BB-46E8-AE5A-CC96F96D213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0EB9F3-39CE-44E7-B9F9-66414ECE552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27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474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4831EF-7A53-4989-BDD1-BDC26A9CDA9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2B362C-59B7-4224-B209-68A5E34A71C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0186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1308FF0-C493-4DF6-B93E-537568583AE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EBDE8-C4F5-46D8-A81D-B6AF711C3B2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7162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76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768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2AEAF4-2C7C-41BC-9DDE-E176001EE3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499F1A9-CE99-4E9B-9B96-ACE372EA209C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703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734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33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9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9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555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01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3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18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24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09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734AF-990C-4368-964D-A532DB16F339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8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E7215-8A01-4D1F-B0A9-C578BE2C6B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413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4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3B91FB-0342-4B61-A8DC-4453687D0C32}" type="datetime1">
              <a:rPr lang="ru-RU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28.11.2017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48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48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F6D111-74A9-45D9-ADCC-62D41ADA5A71}" type="slidenum">
              <a:rPr lang="ru-RU" smtClean="0">
                <a:solidFill>
                  <a:prstClr val="black">
                    <a:tint val="7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30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E0EE40E8CC65DD87F24C1A1DFCEA6D447E13CD5EF49B145600BFC67C86A0EEFD3DA2B5B9F569BB72LCCEQ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548680"/>
            <a:ext cx="8352928" cy="5534620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buFontTx/>
              <a:buNone/>
            </a:pPr>
            <a:endParaRPr lang="ru-RU" altLang="ru-RU" sz="3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alt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отчетности</a:t>
            </a:r>
          </a:p>
          <a:p>
            <a:pPr marL="0" indent="0" algn="ctr" eaLnBrk="1" hangingPunct="1">
              <a:buFontTx/>
              <a:buNone/>
            </a:pPr>
            <a:r>
              <a:rPr lang="ru-RU" altLang="ru-RU" sz="3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2017 году.</a:t>
            </a:r>
          </a:p>
          <a:p>
            <a:pPr marL="0" indent="0" algn="ctr" eaLnBrk="1" hangingPunct="1">
              <a:buFontTx/>
              <a:buNone/>
            </a:pPr>
            <a:endParaRPr lang="ru-RU" altLang="ru-RU" sz="3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 eaLnBrk="1" hangingPunct="1">
              <a:buFontTx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Обухова Н.А.</a:t>
            </a:r>
          </a:p>
        </p:txBody>
      </p:sp>
    </p:spTree>
    <p:extLst>
      <p:ext uri="{BB962C8B-B14F-4D97-AF65-F5344CB8AC3E}">
        <p14:creationId xmlns:p14="http://schemas.microsoft.com/office/powerpoint/2010/main" val="149742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19429"/>
            <a:ext cx="8229600" cy="448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03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980 в графе 5 – сумма поступлений, отраженных по строкам, раскрывающих детализированную информацию о возвратах дебиторской задолженности прошлых лет ( строка 421 раздела 3) по соответствующим КОСГУ, разделам, подразделам и видам расходов бюджетов по бюджетной классификации РФ (по </a:t>
            </a:r>
            <a:r>
              <a:rPr lang="ru-RU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соответстующему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коду </a:t>
            </a:r>
            <a:r>
              <a:rPr lang="ru-RU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раздела, подраздела расходов бюджетов, по которому осуществлялись расходы прошлых лет) ( в редакции Приказа 176н).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4458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184553"/>
            <a:ext cx="8229600" cy="1323439"/>
          </a:xfrm>
          <a:prstGeom prst="rect">
            <a:avLst/>
          </a:prstGeom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anose="02030600000101010101" pitchFamily="18" charset="-127"/>
                <a:ea typeface="Batang" panose="02030600000101010101" pitchFamily="18" charset="-127"/>
              </a:defRPr>
            </a:lvl1pPr>
          </a:lstStyle>
          <a:p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</a:t>
            </a:r>
            <a:b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b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239" y="5007893"/>
            <a:ext cx="225425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705376" y="4983136"/>
            <a:ext cx="1439863" cy="2159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данные по </a:t>
            </a:r>
            <a:r>
              <a:rPr lang="ru-RU" sz="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счету 202…..151 </a:t>
            </a:r>
            <a:r>
              <a:rPr lang="ru-RU" sz="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1 210 02 000</a:t>
            </a:r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24360"/>
            <a:ext cx="8229600" cy="387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285" y="4917272"/>
            <a:ext cx="1450975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5239" y="4962649"/>
            <a:ext cx="225425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664" y="4900586"/>
            <a:ext cx="1450975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04248" y="1700808"/>
            <a:ext cx="2017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51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формировании показателей поступлений в графе 4 Отчета (ф. 0503123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обороты по счету 1 21002 000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"Расчеты с финансовым органам по платежам в бюджет" отражаются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минусом показателей по поступлениям от возврата остатков межбюджетных трансфертов прошлых лет и от возврата остатков субсидий прошлых лет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предоставленных учреждениям, иным юридическим лицам (физическим лицам, производителям товаров, работ, услуг),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от возврата остатков субсидий прошлых лет на выполнение государственного(муниципального )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а также образовавшиеся в связи с </a:t>
            </a:r>
            <a:r>
              <a:rPr lang="ru-RU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недостижением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объема</a:t>
            </a:r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государственного(муниципального ) </a:t>
            </a:r>
            <a:r>
              <a:rPr lang="ru-RU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без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перечислений из бюджета возвратов остатков межбюджетных трансфертов прошлых лет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(указанные показатели не уменьшают дебетовые обороты по счету), а также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минусом поступлений от возвратов дебиторской задолженности прошлых лет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(восстановления кассовых расходов прошлых лет);</a:t>
            </a:r>
          </a:p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по счету 1 21004 000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"Расчеты по распределенным поступлениям к зачислению в бюджет" включаются только в части межбюджетных расчетов в объеме данных, отраженных в Справке о суммах консолидируемых поступлений, подлежащих зачислению на счет бюджета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0503184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144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63" y="1600206"/>
            <a:ext cx="798475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1052735"/>
            <a:ext cx="8235950" cy="5359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2021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формировании показателей выбытий в </a:t>
            </a:r>
            <a:r>
              <a:rPr lang="ru-RU" sz="19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графе 4 Отчета (ф. 0503123</a:t>
            </a:r>
            <a:r>
              <a:rPr lang="ru-RU" sz="19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):</a:t>
            </a:r>
          </a:p>
          <a:p>
            <a:pPr marL="0" indent="0" algn="just">
              <a:buNone/>
            </a:pPr>
            <a:endParaRPr lang="ru-RU" sz="19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algn="just"/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обороты по счету 1 30405 000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"Расчеты по платежам из бюджета с финансовым органом" 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отражаются без учета показателей по поступлениям от возврата дебиторской задолженности прошлых лет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(компенсации затрат прошлых лет) и </a:t>
            </a:r>
            <a:r>
              <a:rPr lang="ru-RU" sz="1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оборотов по их перечислению в доход соответствующего </a:t>
            </a:r>
            <a:r>
              <a:rPr lang="ru-RU" sz="19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59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51" y="1600206"/>
            <a:ext cx="7953575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239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6757"/>
            <a:ext cx="8229600" cy="451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759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556794"/>
            <a:ext cx="7634098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641003" y="5085318"/>
            <a:ext cx="2381250" cy="359906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113..</a:t>
            </a:r>
            <a:r>
              <a:rPr kumimoji="0" lang="ru-RU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130 </a:t>
            </a:r>
            <a:r>
              <a:rPr kumimoji="0" 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ru-RU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 части возврата дебиторской задолженности),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ВКР (не перечисленного в доход бюджета)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91" y="5445224"/>
            <a:ext cx="2389187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6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и представления отчетности</a:t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движении денежных средств (ф. 0503123)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18076"/>
            <a:ext cx="8229600" cy="449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95" y="4077072"/>
            <a:ext cx="1169987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29" y="5157326"/>
            <a:ext cx="154781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16" y="134"/>
            <a:ext cx="12858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660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2429</TotalTime>
  <Words>390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Презентация PowerPoint</vt:lpstr>
      <vt:lpstr>Особенности составления и представления отчетности  Отчет о движении денежных средств (ф. 0503123) 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 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  <vt:lpstr>Особенности составления и представления отчетности  Отчет о движении денежных средств (ф. 0503123)</vt:lpstr>
    </vt:vector>
  </TitlesOfParts>
  <Company>Департамент финансов ЯО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Обухова Наталья Александровна</dc:creator>
  <cp:lastModifiedBy>Обухова Наталья Александровна</cp:lastModifiedBy>
  <cp:revision>110</cp:revision>
  <cp:lastPrinted>2017-11-22T16:24:38Z</cp:lastPrinted>
  <dcterms:created xsi:type="dcterms:W3CDTF">2015-04-17T10:43:41Z</dcterms:created>
  <dcterms:modified xsi:type="dcterms:W3CDTF">2017-11-28T08:18:51Z</dcterms:modified>
</cp:coreProperties>
</file>