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57" r:id="rId2"/>
    <p:sldId id="258" r:id="rId3"/>
    <p:sldId id="288" r:id="rId4"/>
    <p:sldId id="289" r:id="rId5"/>
    <p:sldId id="290" r:id="rId6"/>
    <p:sldId id="333" r:id="rId7"/>
    <p:sldId id="259" r:id="rId8"/>
    <p:sldId id="286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47" r:id="rId17"/>
    <p:sldId id="348" r:id="rId18"/>
    <p:sldId id="349" r:id="rId19"/>
    <p:sldId id="350" r:id="rId20"/>
    <p:sldId id="351" r:id="rId21"/>
    <p:sldId id="352" r:id="rId22"/>
    <p:sldId id="353" r:id="rId23"/>
    <p:sldId id="315" r:id="rId24"/>
    <p:sldId id="319" r:id="rId25"/>
    <p:sldId id="316" r:id="rId26"/>
    <p:sldId id="317" r:id="rId27"/>
    <p:sldId id="318" r:id="rId28"/>
    <p:sldId id="320" r:id="rId29"/>
    <p:sldId id="321" r:id="rId30"/>
    <p:sldId id="322" r:id="rId31"/>
    <p:sldId id="323" r:id="rId32"/>
    <p:sldId id="325" r:id="rId33"/>
    <p:sldId id="326" r:id="rId34"/>
    <p:sldId id="328" r:id="rId35"/>
    <p:sldId id="341" r:id="rId36"/>
    <p:sldId id="342" r:id="rId37"/>
    <p:sldId id="343" r:id="rId38"/>
    <p:sldId id="344" r:id="rId39"/>
    <p:sldId id="345" r:id="rId40"/>
    <p:sldId id="346" r:id="rId41"/>
    <p:sldId id="339" r:id="rId42"/>
    <p:sldId id="340" r:id="rId43"/>
    <p:sldId id="337" r:id="rId44"/>
    <p:sldId id="338" r:id="rId45"/>
    <p:sldId id="285" r:id="rId46"/>
    <p:sldId id="335" r:id="rId47"/>
    <p:sldId id="354" r:id="rId48"/>
    <p:sldId id="334" r:id="rId49"/>
    <p:sldId id="330" r:id="rId50"/>
    <p:sldId id="268" r:id="rId51"/>
    <p:sldId id="336" r:id="rId52"/>
    <p:sldId id="272" r:id="rId53"/>
    <p:sldId id="273" r:id="rId54"/>
    <p:sldId id="274" r:id="rId55"/>
    <p:sldId id="275" r:id="rId56"/>
    <p:sldId id="329" r:id="rId57"/>
    <p:sldId id="277" r:id="rId58"/>
    <p:sldId id="278" r:id="rId59"/>
    <p:sldId id="279" r:id="rId60"/>
    <p:sldId id="280" r:id="rId6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88752F-FA61-4352-B552-88F3B91EFE0F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C4C9D-A0E6-46C4-9FA8-B78E796F96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23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Анализ причин неисполнения принятых обязательств текущего (отчетного) финансового периода,</a:t>
            </a:r>
            <a:r>
              <a:rPr lang="ru-RU" baseline="0" dirty="0" smtClean="0"/>
              <a:t> отраженных в графах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/>
              <a:pPr>
                <a:defRPr/>
              </a:pPr>
              <a:t>52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996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Анализ причин неисполнения принятых обязательств текущего (отчетного) финансового периода,</a:t>
            </a:r>
            <a:r>
              <a:rPr lang="ru-RU" baseline="0" dirty="0" smtClean="0"/>
              <a:t> отраженных в графах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/>
              <a:pPr>
                <a:defRPr/>
              </a:pPr>
              <a:t>53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996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Информация, исключенная из основной формы – об обязательствах сверх доведенных бюджетных данных (ЛБО)</a:t>
            </a:r>
            <a:r>
              <a:rPr lang="ru-RU" baseline="0" dirty="0" smtClean="0"/>
              <a:t> – виды обязательств и основания их принятия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/>
              <a:pPr>
                <a:defRPr/>
              </a:pPr>
              <a:t>54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187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Информация, исключенная из основной формы – об обязательствах сверх доведенных бюджетных данных (ЛБО)</a:t>
            </a:r>
            <a:r>
              <a:rPr lang="ru-RU" baseline="0" dirty="0" smtClean="0"/>
              <a:t> – виды обязательств и основания их принятия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/>
              <a:pPr>
                <a:defRPr/>
              </a:pPr>
              <a:t>55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187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Информация, позволяющая судить об эффективности использования государственного имущества, на базе которого созданы унитарные предприятия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141960-AA61-45A6-AD11-4503E31B47C8}" type="slidenum">
              <a:rPr lang="ru-RU" smtClean="0"/>
              <a:pPr>
                <a:defRPr/>
              </a:pPr>
              <a:t>59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9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46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54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144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6918" y="274379"/>
            <a:ext cx="8230166" cy="58519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CC0D0-545D-400A-B585-65AC587774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7337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216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3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833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305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53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249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389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565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D52D4-78BD-4747-972C-81BF7DFADAD1}" type="datetimeFigureOut">
              <a:rPr lang="ru-RU" smtClean="0"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55223-98BE-444E-8E98-CB5A49527F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87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939010FEB1B722F83E6B1FB60E2A9CB9890B046B56B9D1BE400DB2988FA7694232B93E33BD777340X4XAP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0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1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6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4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0.e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32403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бюджетной (бухгалтерской) отчетности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12160" y="573325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Цой Н.В.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179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27.09.2017 № 148н (изменения в Приказ от 01.12.2010 № 157н)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46449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п.27 Фактические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вложения в объект нефинансовых активов в объеме затрат на его модернизацию, дооборудование, реконструкцию, в том числе с элементами реставрации, техническое перевооружение, отраженные в учете организации, осуществляющей полномочия получателя бюджетных средств, передаются </a:t>
            </a:r>
            <a:r>
              <a:rPr lang="ru-RU" sz="24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Извещения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(ф. 0504805) с приложением документов, подтверждающих объем произведенных капитальных вложений по завершенным работам (этапам работ),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балансодержателю объекта,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которого осуществлена (завершена) модернизация, дооборудование, реконструкция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,…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161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27.09.2017 № 148н (изменения в Приказ от 01.12.2010 № 157н)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61662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п.62  из определения первоначальной стоимости объекта нематериальных активов при его приобретении за плату, создании исключены: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регистрационные сборы, государственные пошлины, патентные пошлины и иные аналогичные платежи, произведенные в связи с приобретением (получением) исключительных (имущественных) прав на объекты нематериальных активов;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вознаграждения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уплачиваемые посреднической организации, через которую приобретен объект нематериальных активов;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суммы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уплачиваемые учреждением за информационные и консультационные услуги, связанные с приобретением (созданием) объектов нематериальных активов.</a:t>
            </a:r>
          </a:p>
          <a:p>
            <a:pPr marL="0" indent="0" algn="just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суммы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уплачиваемые за выполнение работ или оказание услуг при создании нематериального актива согласно договорам (государственным (муниципальным) контрактам), в том числе по договорам авторского заказа (авторским договорам), договорам на выполнение научно-исследовательских, опытно-конструкторских, технологических работ;</a:t>
            </a:r>
          </a:p>
          <a:p>
            <a:pPr marL="0" indent="0">
              <a:buNone/>
            </a:pPr>
            <a:endParaRPr lang="ru-RU" sz="2400" dirty="0"/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780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27.09.2017 № 148н (изменения в Приказ от 01.12.2010 № 157н)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616624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130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Счет 10601 «Вложения в основные средства»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 для учета учреждениями (организациями, осуществляющими полномочия получателя бюджетных средств), </a:t>
            </a:r>
            <a:r>
              <a:rPr lang="ru-RU" sz="22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власти, осуществляющими полномочия собственника имущества государственной (муниципальной) казны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операций по формированию (выбытию) фактических вложений (инвестиций) в объекты нефинансовых активов, связанных с приобретением, безвозмездным поступлением, новым строительством (изготовлением) и реконструкцией, в том числе с элементами реставрации, техническим перевооружением, модернизацией, достройкой, дооборудованием зданий и сооружений, машин и оборудования, транспортных средств, производственного и хозяйственного инвентаря, библиотечного фонда, прочих основных средств, а также </a:t>
            </a:r>
            <a:r>
              <a:rPr lang="ru-RU" sz="22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активов, составляющих государственную (муниципальную) казну Российской Федерации, субъектов Российской Федерации, муниципальных образований, относящихся к материальным основным фондам, в том числе ценностей </a:t>
            </a:r>
            <a:r>
              <a:rPr lang="ru-RU" sz="2200" u="sng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Госфонда</a:t>
            </a:r>
            <a:r>
              <a:rPr lang="ru-RU" sz="22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России, </a:t>
            </a:r>
            <a:r>
              <a:rPr lang="ru-RU" sz="2200" u="sng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Госфонда</a:t>
            </a:r>
            <a:r>
              <a:rPr lang="ru-RU" sz="2200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субъекта Российской Федерации.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714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27.09.2017 № 148н (изменения в Приказ от 01.12.2010 № 157н)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61662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145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10800 «Нефинансовые активы имущества казны» порядок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ведения аналитического учета по объектам в составе имущества казны на основании информации из реестра имущества соответствующего публично-правового образования устанавливается: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 имущества субъекта Российской Федерации, имущества муниципального образования - документом учетной политики органа, осуществляющего полномочия и функции собственника в отношении имущества, составляющего государственную казну субъекта Российской Федерации (муниципального образования), если иное не предусмотрено финансовым органом соответствующего бюджета.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832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27.09.2017 № 148н (изменения в Приказ от 01.12.2010 № 157н)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1125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 333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забалансовый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счет 01 «Имущество, полученное в пользование»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«Счет предназначен для учета объектов движимого и недвижимого имущества, полученных учреждением в безвозмездное пользование, объектов, которые в соответствии с законодательством Российской Федерации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подлежат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отражению на балансе учреждения (музейные предметы и музейные коллекции, включенные в состав государственной части (негосударственной части - по объектам муниципальной собственности) Музейного фонда Российской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Федерации…»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2995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27.09.2017 № 148н (изменения в Приказ от 01.12.2010 № 157н)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112568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369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забалансовый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счет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"Невыясненные поступления бюджета прошлых лет"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 невыясненных поступлений, в отношении которых полномочие главного администратора (администратора) доходов осуществляет учреждение, указанный счет ведется соответствующим администратором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13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5253526"/>
              </p:ext>
            </p:extLst>
          </p:nvPr>
        </p:nvGraphicFramePr>
        <p:xfrm>
          <a:off x="0" y="116632"/>
          <a:ext cx="9972600" cy="6741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Лист" r:id="rId3" imgW="12049010" imgH="11839500" progId="Excel.Sheet.12">
                  <p:embed/>
                </p:oleObj>
              </mc:Choice>
              <mc:Fallback>
                <p:oleObj name="Лист" r:id="rId3" imgW="12049010" imgH="118395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116632"/>
                        <a:ext cx="9972600" cy="67413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547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1152395"/>
              </p:ext>
            </p:extLst>
          </p:nvPr>
        </p:nvGraphicFramePr>
        <p:xfrm>
          <a:off x="35496" y="116632"/>
          <a:ext cx="8928992" cy="6624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name="Лист" r:id="rId3" imgW="10391744" imgH="11925360" progId="Excel.Sheet.12">
                  <p:embed/>
                </p:oleObj>
              </mc:Choice>
              <mc:Fallback>
                <p:oleObj name="Лист" r:id="rId3" imgW="10391744" imgH="119253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496" y="116632"/>
                        <a:ext cx="8928992" cy="6624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7110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920182" cy="687480"/>
          </a:xfrm>
        </p:spPr>
        <p:txBody>
          <a:bodyPr>
            <a:normAutofit fontScale="90000"/>
          </a:bodyPr>
          <a:lstStyle/>
          <a:p>
            <a:r>
              <a:rPr lang="ru-RU" sz="3200" spc="-4" dirty="0" smtClean="0">
                <a:solidFill>
                  <a:schemeClr val="accent5">
                    <a:lumMod val="75000"/>
                  </a:schemeClr>
                </a:solidFill>
              </a:rPr>
              <a:t>учетный номер объекта на отчетную дату (гр. 6)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СТРУКТУРА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1 - 3 разряды - код главного распорядителя бюджетных средств по бюджетной классификации расходов бюджетов;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4 - 23 разряды - уникальный номер реестровой записи участника бюджетного процесса;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24 - 27 разряды - порядковый номер, присвоенный учреждением – балансодержателем объекта капитальных вложений при принятии к бюджетному учету;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28 разряд - код контура идентификации сведений об объекте: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      1 - в части сведений, не составляющих государственную тайну;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B050"/>
                </a:solidFill>
              </a:rPr>
              <a:t>      2 - в части сведений, составляющих государственную тайну;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71581" y="6411605"/>
            <a:ext cx="4715741" cy="256614"/>
          </a:xfrm>
          <a:prstGeom prst="rect">
            <a:avLst/>
          </a:prstGeom>
        </p:spPr>
        <p:txBody>
          <a:bodyPr/>
          <a:lstStyle/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18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762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6338" y="1137684"/>
            <a:ext cx="8711322" cy="5243644"/>
          </a:xfrm>
        </p:spPr>
        <p:txBody>
          <a:bodyPr>
            <a:normAutofit fontScale="92500" lnSpcReduction="20000"/>
          </a:bodyPr>
          <a:lstStyle/>
          <a:p>
            <a:pPr lvl="1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B050"/>
                </a:solidFill>
              </a:rPr>
              <a:t>0Х -  РЕАЛИЗАЦИЯ ИНВЕСТИЦИОННОГО ПРОЕКТА:</a:t>
            </a:r>
          </a:p>
          <a:p>
            <a:pPr lvl="2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01 - строительство (приобретение) ведется;</a:t>
            </a:r>
          </a:p>
          <a:p>
            <a:pPr lvl="2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02 - объект законсервирован;</a:t>
            </a:r>
          </a:p>
          <a:p>
            <a:pPr lvl="2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03 - строительство объекта приостановлено без консервации;</a:t>
            </a:r>
          </a:p>
          <a:p>
            <a:pPr lvl="2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04 - строительство объекта не начиналось;</a:t>
            </a:r>
          </a:p>
          <a:p>
            <a:pPr lvl="2"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05 - иной статус объекта (раскрывается в Пояснительной записке, </a:t>
            </a:r>
            <a:r>
              <a:rPr lang="ru-RU" sz="1800" b="1" dirty="0" smtClean="0">
                <a:solidFill>
                  <a:srgbClr val="00B050"/>
                </a:solidFill>
              </a:rPr>
              <a:t>                    ф</a:t>
            </a:r>
            <a:r>
              <a:rPr lang="ru-RU" sz="1800" b="1" dirty="0" smtClean="0">
                <a:solidFill>
                  <a:srgbClr val="00B050"/>
                </a:solidFill>
              </a:rPr>
              <a:t>. </a:t>
            </a:r>
            <a:r>
              <a:rPr lang="ru-RU" sz="1800" b="1" dirty="0" smtClean="0">
                <a:solidFill>
                  <a:srgbClr val="00B050"/>
                </a:solidFill>
              </a:rPr>
              <a:t>0503160,ф, 0503760);</a:t>
            </a:r>
            <a:endParaRPr lang="ru-RU" sz="1800" b="1" dirty="0" smtClean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800" b="1" dirty="0">
                <a:solidFill>
                  <a:srgbClr val="00B050"/>
                </a:solidFill>
              </a:rPr>
              <a:t>1Х - ЗАВЕРШЕНА РЕАЛИЗАЦИЯ ИНВЕСТИЦИОННОГО ПРОЕКТА: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B050"/>
                </a:solidFill>
              </a:rPr>
              <a:t>11 - государственная регистрация права собственности публично правового образования пройдена;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B050"/>
                </a:solidFill>
              </a:rPr>
              <a:t>12 - государственная регистрация права оперативного управлений публично правового образования пройдена;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B050"/>
                </a:solidFill>
              </a:rPr>
              <a:t>13 - государственная регистрация права хозяйственного ведения публично правового образования пройдена;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B050"/>
                </a:solidFill>
              </a:rPr>
              <a:t>14 - документы находятся на государственной регистрации;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B050"/>
                </a:solidFill>
              </a:rPr>
              <a:t>15 - документы не направлены на государственную регистрацию;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B050"/>
                </a:solidFill>
              </a:rPr>
              <a:t>16 - отказ в государственной регистрации;</a:t>
            </a:r>
          </a:p>
          <a:p>
            <a:pPr lvl="1">
              <a:buFont typeface="Wingdings" pitchFamily="2" charset="2"/>
              <a:buChar char="Ø"/>
            </a:pPr>
            <a:r>
              <a:rPr lang="ru-RU" sz="1800" b="1" dirty="0">
                <a:solidFill>
                  <a:srgbClr val="00B050"/>
                </a:solidFill>
              </a:rPr>
              <a:t>17 - акт на ввод в эксплуатацию отсутствует;</a:t>
            </a:r>
          </a:p>
          <a:p>
            <a:pPr lvl="2">
              <a:buFont typeface="Wingdings" pitchFamily="2" charset="2"/>
              <a:buChar char="Ø"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lvl="2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71581" y="6411605"/>
            <a:ext cx="4715741" cy="256614"/>
          </a:xfrm>
          <a:prstGeom prst="rect">
            <a:avLst/>
          </a:prstGeom>
        </p:spPr>
        <p:txBody>
          <a:bodyPr/>
          <a:lstStyle/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19</a:t>
            </a:fld>
            <a:endParaRPr lang="ru-RU" spc="-4" dirty="0">
              <a:latin typeface="Arial"/>
              <a:cs typeface="Arial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920182" cy="687480"/>
          </a:xfrm>
        </p:spPr>
        <p:txBody>
          <a:bodyPr>
            <a:normAutofit fontScale="90000"/>
          </a:bodyPr>
          <a:lstStyle/>
          <a:p>
            <a:r>
              <a:rPr lang="ru-RU" sz="3200" spc="-4" dirty="0" smtClean="0">
                <a:solidFill>
                  <a:schemeClr val="accent5">
                    <a:lumMod val="75000"/>
                  </a:schemeClr>
                </a:solidFill>
              </a:rPr>
              <a:t>код статуса объекта (информация о состоянии объекта на отчетную дату, гр. 8)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9709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8164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16.11.2016  № 209н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 внесении изменений в некоторые приказы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финансов Российской Федерации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совершенствования бюджетного (бухгалтерского)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учета и отчетности»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(№№ 157н, 162н, 174н, 183н, 33н, 191н, 52н)</a:t>
            </a:r>
            <a:endParaRPr lang="en-US" sz="2800" dirty="0" smtClean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901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6338" y="1137684"/>
            <a:ext cx="8711322" cy="5243644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lvl="2">
              <a:buFont typeface="Wingdings" pitchFamily="2" charset="2"/>
              <a:buChar char="Ø"/>
            </a:pPr>
            <a:endParaRPr lang="ru-RU" sz="1800" b="1" dirty="0" smtClean="0">
              <a:solidFill>
                <a:srgbClr val="00B050"/>
              </a:solidFill>
            </a:endParaRPr>
          </a:p>
          <a:p>
            <a:pPr lvl="2">
              <a:buNone/>
            </a:pPr>
            <a:endParaRPr lang="ru-RU" sz="1800" b="1" dirty="0" smtClean="0">
              <a:solidFill>
                <a:srgbClr val="00B05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71581" y="6411605"/>
            <a:ext cx="4715741" cy="256614"/>
          </a:xfrm>
          <a:prstGeom prst="rect">
            <a:avLst/>
          </a:prstGeom>
        </p:spPr>
        <p:txBody>
          <a:bodyPr/>
          <a:lstStyle/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20</a:t>
            </a:fld>
            <a:endParaRPr lang="ru-RU" spc="-4" dirty="0">
              <a:latin typeface="Arial"/>
              <a:cs typeface="Arial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920182" cy="687480"/>
          </a:xfrm>
        </p:spPr>
        <p:txBody>
          <a:bodyPr>
            <a:normAutofit fontScale="90000"/>
          </a:bodyPr>
          <a:lstStyle/>
          <a:p>
            <a:r>
              <a:rPr lang="ru-RU" sz="3200" spc="-4" dirty="0" smtClean="0">
                <a:solidFill>
                  <a:schemeClr val="accent5">
                    <a:lumMod val="75000"/>
                  </a:schemeClr>
                </a:solidFill>
              </a:rPr>
              <a:t>код статуса объекта (информация о состоянии объекта на отчетную дату, гр. 8)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628800"/>
            <a:ext cx="7488832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B050"/>
                </a:solidFill>
              </a:rPr>
              <a:t>2Х - ВЫБЫТИЕ КАПИТАЛЬНЫХ ВЛОЖЕНИЙ</a:t>
            </a:r>
          </a:p>
          <a:p>
            <a:pPr lvl="1">
              <a:buNone/>
            </a:pPr>
            <a:r>
              <a:rPr lang="ru-RU" sz="2000" b="1" dirty="0">
                <a:solidFill>
                  <a:srgbClr val="00B050"/>
                </a:solidFill>
              </a:rPr>
              <a:t> (ОБЪЕКТА НЕЗАВЕРШЕННОГО СТРОИТЕЛЬСТВА):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B050"/>
                </a:solidFill>
              </a:rPr>
              <a:t>   21 </a:t>
            </a:r>
            <a:r>
              <a:rPr lang="ru-RU" b="1" dirty="0">
                <a:solidFill>
                  <a:srgbClr val="00B050"/>
                </a:solidFill>
              </a:rPr>
              <a:t>- передача объекта незавершенного строительства в собственность иному публично-правовому образованию;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B050"/>
                </a:solidFill>
              </a:rPr>
              <a:t>   22 </a:t>
            </a:r>
            <a:r>
              <a:rPr lang="ru-RU" b="1" dirty="0">
                <a:solidFill>
                  <a:srgbClr val="00B050"/>
                </a:solidFill>
              </a:rPr>
              <a:t>- передача объекта незавершенного строительства бюджетному (автономному) учреждению;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B050"/>
                </a:solidFill>
              </a:rPr>
              <a:t>   23 </a:t>
            </a:r>
            <a:r>
              <a:rPr lang="ru-RU" b="1" dirty="0">
                <a:solidFill>
                  <a:srgbClr val="00B050"/>
                </a:solidFill>
              </a:rPr>
              <a:t>- передача объекта незавершенного строительства унитарному предприятию;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B050"/>
                </a:solidFill>
              </a:rPr>
              <a:t>   24 </a:t>
            </a:r>
            <a:r>
              <a:rPr lang="ru-RU" b="1" dirty="0">
                <a:solidFill>
                  <a:srgbClr val="00B050"/>
                </a:solidFill>
              </a:rPr>
              <a:t>- передача объекта незавершенного строительства иному субъекту хозяйственной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B050"/>
                </a:solidFill>
              </a:rPr>
              <a:t>   25 </a:t>
            </a:r>
            <a:r>
              <a:rPr lang="ru-RU" b="1" dirty="0">
                <a:solidFill>
                  <a:srgbClr val="00B050"/>
                </a:solidFill>
              </a:rPr>
              <a:t>- приватизация (продажа) объекта незавершенного строительства;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B050"/>
                </a:solidFill>
              </a:rPr>
              <a:t>   26 </a:t>
            </a:r>
            <a:r>
              <a:rPr lang="ru-RU" b="1" dirty="0">
                <a:solidFill>
                  <a:srgbClr val="00B050"/>
                </a:solidFill>
              </a:rPr>
              <a:t>- передача по концессионному соглашению;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B050"/>
                </a:solidFill>
              </a:rPr>
              <a:t>   27 </a:t>
            </a:r>
            <a:r>
              <a:rPr lang="ru-RU" b="1" dirty="0">
                <a:solidFill>
                  <a:srgbClr val="00B050"/>
                </a:solidFill>
              </a:rPr>
              <a:t>- списание и снос объекта незавершенного строительства;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B050"/>
                </a:solidFill>
              </a:rPr>
              <a:t>   28 </a:t>
            </a:r>
            <a:r>
              <a:rPr lang="ru-RU" b="1" dirty="0">
                <a:solidFill>
                  <a:srgbClr val="00B050"/>
                </a:solidFill>
              </a:rPr>
              <a:t>- иное </a:t>
            </a:r>
            <a:r>
              <a:rPr lang="ru-RU" b="1" dirty="0" smtClean="0">
                <a:solidFill>
                  <a:srgbClr val="00B050"/>
                </a:solidFill>
              </a:rPr>
              <a:t>основание выбытия (раскрывается в Пояснительной записке, ф. </a:t>
            </a:r>
            <a:r>
              <a:rPr lang="ru-RU" b="1" dirty="0" smtClean="0">
                <a:solidFill>
                  <a:srgbClr val="00B050"/>
                </a:solidFill>
              </a:rPr>
              <a:t>0503160, ф. 0503760).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16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spc="-4" dirty="0" smtClean="0">
                <a:solidFill>
                  <a:schemeClr val="accent5">
                    <a:lumMod val="75000"/>
                  </a:schemeClr>
                </a:solidFill>
              </a:rPr>
              <a:t>код целевой функции объекта капитальных вложений (гр. 9)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711322" cy="468052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1 - завершение строительства (реконструкции, технического перевооружения);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2 - консервация объекта незавершенного строительства;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3 - приватизация (продажа) объекта незавершенного строительства;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4 - передача объекта незавершенного строительства другим субъектам хозяйственной деятельности;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5 - передача объекта незавершенного строительства в собственность  иному публично-правовому образованию;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6 - принятие объекта незавершенного строительства в государственную (муниципальную)  казну;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7 - передача в концессию;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8 - списание и снос объекта незавершенного строительства;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9 – строительство (реконструкция, техническое перевооружение) объекта незавершенного строительства продолжается;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10 - целевая функция не требуется (указывается в случае завершения строительства объекта незавершенного строительства);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11 - целевая функция не определена;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12 - иная целевая функция.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71581" y="6411605"/>
            <a:ext cx="4715741" cy="256614"/>
          </a:xfrm>
          <a:prstGeom prst="rect">
            <a:avLst/>
          </a:prstGeom>
        </p:spPr>
        <p:txBody>
          <a:bodyPr/>
          <a:lstStyle/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21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82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spc="-4" dirty="0" smtClean="0">
                <a:solidFill>
                  <a:schemeClr val="accent5">
                    <a:lumMod val="75000"/>
                  </a:schemeClr>
                </a:solidFill>
              </a:rPr>
              <a:t>код причины приостановления (прекращения) строительства (гр. 11)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711322" cy="468052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1 - строительство (реконструкция) объекта  приостановлена по решению Правительства РФ (или уполномоченного органа государственной власти, органа местного самоуправления);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2 – приостановлено финансовое обеспечение;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3 – низкий уровень подготовки и реализации проектных решений;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4 – отсутствие оформленных в установленном порядке прав собственности, в том числе на земельные участки;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5 – неудовлетворительная работа подрядных организаций (например, нарушение сроков исполнения и иных условий контрактов, несвоевременность представления документов на оплату по выполненным работам);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6 – отсутствие претендентов-подрядчиков (исполнителей, поставщиков) для реализации проекта в результате конкурсных процедур на право заключить государственный контракт (договор) на выполнение строительных, проектных и изыскательных и других работ, услуг;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7 – увеличение сроков процедур размещения заказов, заключения государственных контрактов и соглашений с субъектами РФ;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solidFill>
                  <a:srgbClr val="00B050"/>
                </a:solidFill>
              </a:rPr>
              <a:t>8 – прочие причины.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71581" y="6411605"/>
            <a:ext cx="4715741" cy="256614"/>
          </a:xfrm>
          <a:prstGeom prst="rect">
            <a:avLst/>
          </a:prstGeom>
        </p:spPr>
        <p:txBody>
          <a:bodyPr/>
          <a:lstStyle/>
          <a:p>
            <a:fld id="{81D60167-4931-47E6-BA6A-407CBD079E47}" type="slidenum">
              <a:rPr lang="ru-RU" spc="-4" smtClean="0">
                <a:latin typeface="Arial"/>
                <a:cs typeface="Arial"/>
              </a:rPr>
              <a:pPr/>
              <a:t>22</a:t>
            </a:fld>
            <a:endParaRPr lang="ru-RU" spc="-4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451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02.11.2017 № 176н (изменения в Приказ от 28.12.2010 № 191н)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47260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.55 Отчет об исполнении бюджета главного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распорядителя…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(ф. 0503127);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4 «Утвержденные бюджетные назначения» раздела «Расходы»: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ПБС отражаются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дебетовый оборот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счету 150315000 «Полученные бюджетные ассигнования текущего финансового года» по КВР 310, 330 (ПНО)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ГРБС как ПБС отражаются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кредитовый оборот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счету 150313000 «Бюджетные ассигнования получателей бюджетных средств и администраторов выплат по источникам текущего финансового года» по КВР 310, 330 (ПНО)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907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02.11.2017 № 176н (изменения в Приказ от 28.12.2010 № 191н)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47260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.55 Отчет об исполнении бюджета главного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распорядителя…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(ф. 0503127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5 «ЛБО» раздела «Расходы»: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ПБС отражаются дебетовый оборот по счету 150115000 «Полученные лимиты бюджетных обязательств текущего финансового года»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ГРБС как ПБС отражаются кредитовый оборот по счету 150113000 «Лимиты бюджетных обязательств получателей бюджетных средств текущего финансового года»  в корреспонденции с дебетовым оборотом счета 150112000 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Лимиты бюджетных обязательств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распределению текущего финансового года»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5142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59882755-52EC-4074-B42A-08AF92A56419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25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pic>
        <p:nvPicPr>
          <p:cNvPr id="31747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16" y="766763"/>
            <a:ext cx="8808244" cy="4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Box 6"/>
          <p:cNvSpPr txBox="1">
            <a:spLocks noChangeArrowheads="1"/>
          </p:cNvSpPr>
          <p:nvPr/>
        </p:nvSpPr>
        <p:spPr bwMode="auto">
          <a:xfrm>
            <a:off x="3196828" y="241300"/>
            <a:ext cx="5113734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/>
              <a:t>Форма 0503127 </a:t>
            </a:r>
            <a:r>
              <a:rPr lang="ru-RU" altLang="ru-RU" sz="2000" b="1" dirty="0" smtClean="0"/>
              <a:t>ПБС</a:t>
            </a:r>
            <a:endParaRPr lang="ru-RU" altLang="ru-RU" sz="2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67075" y="2824164"/>
            <a:ext cx="838200" cy="256857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92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9C2F5A6C-B290-45DE-A7D5-2E5EADB26F4E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26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3109" y="2944814"/>
            <a:ext cx="1281113" cy="256857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772" name="TextBox 8"/>
          <p:cNvSpPr txBox="1">
            <a:spLocks noChangeArrowheads="1"/>
          </p:cNvSpPr>
          <p:nvPr/>
        </p:nvSpPr>
        <p:spPr bwMode="auto">
          <a:xfrm>
            <a:off x="3196828" y="295275"/>
            <a:ext cx="51137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/>
              <a:t>Форма 0503127 ГРБС как </a:t>
            </a:r>
            <a:r>
              <a:rPr lang="ru-RU" altLang="ru-RU" sz="2400" b="1" dirty="0" smtClean="0"/>
              <a:t>ПБС</a:t>
            </a:r>
            <a:endParaRPr lang="ru-RU" altLang="ru-RU" sz="2400" b="1" dirty="0"/>
          </a:p>
        </p:txBody>
      </p:sp>
      <p:pic>
        <p:nvPicPr>
          <p:cNvPr id="32773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04" y="1541464"/>
            <a:ext cx="8793956" cy="377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806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6800BCEF-4C91-4183-9371-4EBE8BCF6191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27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pic>
        <p:nvPicPr>
          <p:cNvPr id="33795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039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Box 10"/>
          <p:cNvSpPr txBox="1">
            <a:spLocks noChangeArrowheads="1"/>
          </p:cNvSpPr>
          <p:nvPr/>
        </p:nvSpPr>
        <p:spPr bwMode="auto">
          <a:xfrm>
            <a:off x="1403648" y="295276"/>
            <a:ext cx="690691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/>
              <a:t>Форма 0503127 </a:t>
            </a:r>
            <a:r>
              <a:rPr lang="ru-RU" altLang="ru-RU" sz="2400" b="1" dirty="0" smtClean="0"/>
              <a:t>ГРБС</a:t>
            </a:r>
            <a:endParaRPr lang="ru-RU" alt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6866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02.11.2017 № 176н (изменения в Приказ от 28.12.2010 № 191н)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47260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п.57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 главного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распорядителя…          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0503127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Показатели граф "Неисполненные назначения" определяются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9 раздела «Доходы бюджета»: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 строкам, содержащим в графе 4 показатели со знаком «минус», показатель неисполненных назначений (в части возвратов доходов из бюджета) отражается по гр. 9 со знаком «минус»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 строке 010 «Доходы бюджета – всего» - не заполняется.         Причины отклонения суммы неисполненных назначений, отраженных в гр. 9 по соответствующим строкам раздела «Доходы», формирующих  итоговый показатель по доходам, от разницы показателей граф 4 и 8 по строке 010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«Доходы бюджета – всего»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раскрываются в текстовой части раздела 3 «Анализ отчета об исполнении бюджета субъектом бюджетной отчетности» Пояснительной записки, ф. 0503160.»</a:t>
            </a:r>
          </a:p>
          <a:p>
            <a:pPr marL="0" indent="0" algn="just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7135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02.11.2017 № 176н (изменения в Приказ от 28.12.2010 № 191н)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511256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п.57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бюджета главного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распорядителя…          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0503127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Показатели граф "Неисполненные назначения" определяются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9 раздела «Источники финансирования дефицита бюджета»: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«…по строкам раздела, не содержащим данных в графе 4 и (или), в случае превышения показателя графы 8 над показателем графы 4, графа 9 не заполняется.»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3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8164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27.09.2017  № 148н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 внесении изменений в приложения № 1 и № 2 к приказу Министерства финансов Российской Федерации от 01 декабря 2010г. № 157н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Единого плана счетов бухгалтерского учета …»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63107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02.11.2017 № 176н (изменения в Приказ от 28.12.2010 № 191н)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54461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п.59.1. Отчет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бюджета главного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распорядителя…          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0503127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:</a:t>
            </a:r>
          </a:p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ГАД, ГРБС, ГАИФ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формируют Отчет,                  ф. 0503127,  содержащий данные о бюджетных назначениях по доходам, расходам и источникам финансирования дефицита бюджета, отражение которых в части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графы 4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разделов «Доходы» и «Источники…»,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 4 и 5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раздела «Расходы» АД, ПБС, АИФ не предусмотрено п. 55 настоящей Инструкции» (далее – Отчет (ф. 0503127 о бюджетных назначениях).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4 раздела «Доходы» отражаются суммы плановых (прогнозных) показателей по закрепленным за ним доходам бюджета на основании счета 150400000 «Сметные (плановые, прогнозные) назначения».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графах 4 и 5 раздела «Расходы» отражаются суммы нераспределенных бюджетных назначений (БА, ЛБО).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ГРБС  в графе 4 отражает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кредитовые остатки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счета 150312000 «Бюджетные ассигнования к распределению текущего финансового года», в графе 5 отражает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кредитовые остатки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счета 150112000 «Лимиты бюджетных обязательств 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распределению текущего финансового года»</a:t>
            </a:r>
          </a:p>
        </p:txBody>
      </p:sp>
    </p:spTree>
    <p:extLst>
      <p:ext uri="{BB962C8B-B14F-4D97-AF65-F5344CB8AC3E}">
        <p14:creationId xmlns:p14="http://schemas.microsoft.com/office/powerpoint/2010/main" val="37259114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02.11.2017 № 176н (изменения в Приказ от 28.12.2010 № 191н)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544616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п.59.1. Отчет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исполнении бюджета главного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распорядителя…          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ф. 0503127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: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4 раздела «Источники…» ГАИФ отражаются общие суммы утвержденных бюджетных назначений по поступлениям источников финансирования дефицита бюджета и суммы нераспределенных бюджетных ассигнований по выплатам источников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финансирования дефицита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бюджета, формируемых по аналогии с графой 4 раздела «Расходы».</a:t>
            </a:r>
          </a:p>
        </p:txBody>
      </p:sp>
    </p:spTree>
    <p:extLst>
      <p:ext uri="{BB962C8B-B14F-4D97-AF65-F5344CB8AC3E}">
        <p14:creationId xmlns:p14="http://schemas.microsoft.com/office/powerpoint/2010/main" val="15360564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1877181" y="952951"/>
            <a:ext cx="6672686" cy="42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36" tIns="41468" rIns="82936" bIns="41468">
            <a:spAutoFit/>
          </a:bodyPr>
          <a:lstStyle>
            <a:lvl1pPr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 smtClean="0">
                <a:solidFill>
                  <a:srgbClr val="2D2D8A"/>
                </a:solidFill>
              </a:rPr>
              <a:t>ф</a:t>
            </a:r>
            <a:r>
              <a:rPr lang="ru-RU" altLang="ru-RU" sz="2200" dirty="0">
                <a:solidFill>
                  <a:srgbClr val="2D2D8A"/>
                </a:solidFill>
              </a:rPr>
              <a:t>. </a:t>
            </a:r>
            <a:r>
              <a:rPr lang="ru-RU" altLang="ru-RU" sz="2200" dirty="0" smtClean="0">
                <a:solidFill>
                  <a:srgbClr val="2D2D8A"/>
                </a:solidFill>
              </a:rPr>
              <a:t>0503128  ПБС</a:t>
            </a:r>
            <a:endParaRPr lang="ru-RU" altLang="ru-RU" sz="2200" dirty="0">
              <a:solidFill>
                <a:srgbClr val="2D2D8A"/>
              </a:solidFill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90" y="1628800"/>
            <a:ext cx="8855421" cy="441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32656"/>
            <a:ext cx="806489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02.11.2017 № 176н (изменения в Приказ от 28.12.2010 № 191н</a:t>
            </a:r>
            <a:r>
              <a:rPr lang="ru-RU" dirty="0" smtClean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п. 70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63689" y="3838469"/>
            <a:ext cx="1440160" cy="22096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ru-RU" altLang="ru-RU" b="1" dirty="0">
                <a:solidFill>
                  <a:schemeClr val="accent2"/>
                </a:solidFill>
                <a:latin typeface="Calibri" pitchFamily="34" charset="0"/>
              </a:rPr>
              <a:t>Дебетовый оборот счета 150315000 по КВР 310, 330 (ПНО</a:t>
            </a:r>
            <a:r>
              <a:rPr lang="ru-RU" altLang="ru-RU" b="1" dirty="0" smtClean="0">
                <a:solidFill>
                  <a:schemeClr val="accent2"/>
                </a:solidFill>
                <a:latin typeface="Calibri" pitchFamily="34" charset="0"/>
              </a:rPr>
              <a:t>)</a:t>
            </a:r>
            <a:endParaRPr lang="ru-RU" altLang="ru-RU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9" name="Стрелка вверх 8"/>
          <p:cNvSpPr/>
          <p:nvPr/>
        </p:nvSpPr>
        <p:spPr>
          <a:xfrm>
            <a:off x="2771800" y="3356992"/>
            <a:ext cx="144016" cy="481477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63888" y="3838469"/>
            <a:ext cx="1440160" cy="160675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ru-RU" altLang="ru-RU" b="1" dirty="0">
                <a:solidFill>
                  <a:schemeClr val="accent2"/>
                </a:solidFill>
                <a:latin typeface="Calibri" pitchFamily="34" charset="0"/>
              </a:rPr>
              <a:t>Дебетовый оборот счета </a:t>
            </a:r>
            <a:r>
              <a:rPr lang="ru-RU" altLang="ru-RU" b="1" dirty="0" smtClean="0">
                <a:solidFill>
                  <a:schemeClr val="accent2"/>
                </a:solidFill>
                <a:latin typeface="Calibri" pitchFamily="34" charset="0"/>
              </a:rPr>
              <a:t>150115000</a:t>
            </a:r>
            <a:endParaRPr lang="ru-RU" altLang="ru-RU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4" name="Стрелка вверх 13"/>
          <p:cNvSpPr/>
          <p:nvPr/>
        </p:nvSpPr>
        <p:spPr>
          <a:xfrm>
            <a:off x="3707904" y="3356992"/>
            <a:ext cx="144016" cy="481477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61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1877181" y="952951"/>
            <a:ext cx="6672686" cy="42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36" tIns="41468" rIns="82936" bIns="41468">
            <a:spAutoFit/>
          </a:bodyPr>
          <a:lstStyle>
            <a:lvl1pPr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 smtClean="0">
                <a:solidFill>
                  <a:srgbClr val="2D2D8A"/>
                </a:solidFill>
              </a:rPr>
              <a:t>ф</a:t>
            </a:r>
            <a:r>
              <a:rPr lang="ru-RU" altLang="ru-RU" sz="2200" dirty="0">
                <a:solidFill>
                  <a:srgbClr val="2D2D8A"/>
                </a:solidFill>
              </a:rPr>
              <a:t>. </a:t>
            </a:r>
            <a:r>
              <a:rPr lang="ru-RU" altLang="ru-RU" sz="2200" dirty="0" smtClean="0">
                <a:solidFill>
                  <a:srgbClr val="2D2D8A"/>
                </a:solidFill>
              </a:rPr>
              <a:t>0503128  ГРБС как ПБС</a:t>
            </a:r>
            <a:endParaRPr lang="ru-RU" altLang="ru-RU" sz="2200" dirty="0">
              <a:solidFill>
                <a:srgbClr val="2D2D8A"/>
              </a:solidFill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40" y="1628799"/>
            <a:ext cx="8855421" cy="441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32656"/>
            <a:ext cx="806489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02.11.2017 № 176н (изменения в Приказ от 28.12.2010 № 191н</a:t>
            </a:r>
            <a:r>
              <a:rPr lang="ru-RU" dirty="0" smtClean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 п. 70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63688" y="3838469"/>
            <a:ext cx="1584176" cy="182277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ru-RU" altLang="ru-RU" b="1" dirty="0" smtClean="0">
                <a:solidFill>
                  <a:schemeClr val="accent2"/>
                </a:solidFill>
                <a:latin typeface="Calibri" pitchFamily="34" charset="0"/>
              </a:rPr>
              <a:t>Кредитовый оборот </a:t>
            </a:r>
            <a:r>
              <a:rPr lang="ru-RU" altLang="ru-RU" b="1" dirty="0">
                <a:solidFill>
                  <a:schemeClr val="accent2"/>
                </a:solidFill>
                <a:latin typeface="Calibri" pitchFamily="34" charset="0"/>
              </a:rPr>
              <a:t>счета </a:t>
            </a:r>
            <a:r>
              <a:rPr lang="ru-RU" altLang="ru-RU" b="1" dirty="0" smtClean="0">
                <a:solidFill>
                  <a:schemeClr val="accent2"/>
                </a:solidFill>
                <a:latin typeface="Calibri" pitchFamily="34" charset="0"/>
              </a:rPr>
              <a:t>150313000 </a:t>
            </a:r>
            <a:r>
              <a:rPr lang="ru-RU" altLang="ru-RU" b="1" dirty="0">
                <a:solidFill>
                  <a:schemeClr val="accent2"/>
                </a:solidFill>
                <a:latin typeface="Calibri" pitchFamily="34" charset="0"/>
              </a:rPr>
              <a:t>по КВР 310, 330 (ПНО</a:t>
            </a:r>
            <a:r>
              <a:rPr lang="ru-RU" altLang="ru-RU" b="1" dirty="0" smtClean="0">
                <a:solidFill>
                  <a:schemeClr val="accent2"/>
                </a:solidFill>
                <a:latin typeface="Calibri" pitchFamily="34" charset="0"/>
              </a:rPr>
              <a:t>)</a:t>
            </a:r>
            <a:endParaRPr lang="ru-RU" altLang="ru-RU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9" name="Стрелка вверх 8"/>
          <p:cNvSpPr/>
          <p:nvPr/>
        </p:nvSpPr>
        <p:spPr>
          <a:xfrm>
            <a:off x="2771800" y="3356992"/>
            <a:ext cx="144016" cy="481477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63888" y="3838469"/>
            <a:ext cx="1649636" cy="139073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0"/>
              </a:spcBef>
            </a:pPr>
            <a:r>
              <a:rPr lang="ru-RU" altLang="ru-RU" b="1" dirty="0" smtClean="0">
                <a:solidFill>
                  <a:schemeClr val="accent2"/>
                </a:solidFill>
                <a:latin typeface="Calibri" pitchFamily="34" charset="0"/>
              </a:rPr>
              <a:t>Кредитовый </a:t>
            </a:r>
            <a:r>
              <a:rPr lang="ru-RU" altLang="ru-RU" b="1" dirty="0">
                <a:solidFill>
                  <a:schemeClr val="accent2"/>
                </a:solidFill>
                <a:latin typeface="Calibri" pitchFamily="34" charset="0"/>
              </a:rPr>
              <a:t>оборот счета </a:t>
            </a:r>
            <a:r>
              <a:rPr lang="ru-RU" altLang="ru-RU" b="1" dirty="0" smtClean="0">
                <a:solidFill>
                  <a:schemeClr val="accent2"/>
                </a:solidFill>
                <a:latin typeface="Calibri" pitchFamily="34" charset="0"/>
              </a:rPr>
              <a:t>150113000</a:t>
            </a:r>
            <a:endParaRPr lang="ru-RU" altLang="ru-RU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14" name="Стрелка вверх 13"/>
          <p:cNvSpPr/>
          <p:nvPr/>
        </p:nvSpPr>
        <p:spPr>
          <a:xfrm>
            <a:off x="3707904" y="3356992"/>
            <a:ext cx="144016" cy="481477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06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02.11.2017 № 176н (изменения в Приказ от 28.12.2010 № 191н)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544616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п.70.1. Отчет о бюджетных обязательствах (ф. 0503128):</a:t>
            </a:r>
          </a:p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ГРБС ДОПОЛНИТЕЛЬНО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 Отчет, ф. 0503128 в части граф 4 и 5 на суммы нераспределенных бюджетных назначений (БА, ЛБО) (далее – Отчет ( ф. 0503128 о бюджетных назначениях).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4 отражается кредитовый остаток по счету 150312000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«Бюджетные ассигнования к распределению текущего финансового года», в графе 5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отражается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кредитовый остаток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счету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150112000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«Лимиты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обязательств к распределению текущего финансового года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82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1877181" y="952951"/>
            <a:ext cx="6672686" cy="42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36" tIns="41468" rIns="82936" bIns="41468">
            <a:spAutoFit/>
          </a:bodyPr>
          <a:lstStyle>
            <a:lvl1pPr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>
                <a:solidFill>
                  <a:srgbClr val="2D2D8A"/>
                </a:solidFill>
              </a:rPr>
              <a:t>Отчет о бюджетных обязательствах (ф. 0503128)</a:t>
            </a: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90" y="2358775"/>
            <a:ext cx="8855421" cy="3689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AutoShape 47"/>
          <p:cNvSpPr>
            <a:spLocks noChangeArrowheads="1"/>
          </p:cNvSpPr>
          <p:nvPr/>
        </p:nvSpPr>
        <p:spPr bwMode="auto">
          <a:xfrm>
            <a:off x="336677" y="4567083"/>
            <a:ext cx="4523356" cy="1672827"/>
          </a:xfrm>
          <a:prstGeom prst="wedgeRoundRectCallout">
            <a:avLst>
              <a:gd name="adj1" fmla="val 5995"/>
              <a:gd name="adj2" fmla="val -97176"/>
              <a:gd name="adj3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963613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3613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3613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36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3613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66"/>
                </a:solidFill>
                <a:latin typeface="Calibri" pitchFamily="34" charset="0"/>
              </a:rPr>
              <a:t>ПБС:</a:t>
            </a:r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 150315000 «Полученные ….»;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000066"/>
                </a:solidFill>
                <a:latin typeface="Calibri" pitchFamily="34" charset="0"/>
              </a:rPr>
              <a:t>ГРБС</a:t>
            </a:r>
            <a:r>
              <a:rPr lang="ru-RU" altLang="ru-RU" sz="1800" b="1" dirty="0">
                <a:solidFill>
                  <a:srgbClr val="000066"/>
                </a:solidFill>
                <a:latin typeface="Calibri" pitchFamily="34" charset="0"/>
              </a:rPr>
              <a:t>, </a:t>
            </a:r>
            <a:r>
              <a:rPr lang="ru-RU" altLang="ru-RU" sz="1800" b="1" dirty="0" smtClean="0">
                <a:solidFill>
                  <a:srgbClr val="000066"/>
                </a:solidFill>
                <a:latin typeface="Calibri" pitchFamily="34" charset="0"/>
              </a:rPr>
              <a:t>как ПБС, ГАИФ, как АИФ:</a:t>
            </a:r>
            <a:r>
              <a:rPr lang="ru-RU" altLang="ru-RU" sz="1800" b="1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150311000 «Доведенные</a:t>
            </a:r>
            <a:r>
              <a:rPr lang="ru-RU" altLang="ru-RU" sz="1800" b="1" dirty="0" smtClean="0">
                <a:solidFill>
                  <a:srgbClr val="000000"/>
                </a:solidFill>
                <a:latin typeface="Calibri" pitchFamily="34" charset="0"/>
              </a:rPr>
              <a:t>….» минус  150314000 </a:t>
            </a:r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«Переданные….».</a:t>
            </a:r>
            <a:endParaRPr lang="ru-RU" altLang="ru-RU" sz="1800" b="1" dirty="0">
              <a:solidFill>
                <a:schemeClr val="accent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99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1877181" y="952951"/>
            <a:ext cx="6672686" cy="42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36" tIns="41468" rIns="82936" bIns="41468">
            <a:spAutoFit/>
          </a:bodyPr>
          <a:lstStyle>
            <a:lvl1pPr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>
                <a:solidFill>
                  <a:srgbClr val="2D2D8A"/>
                </a:solidFill>
              </a:rPr>
              <a:t>Отчет о бюджетных обязательствах (ф. 0503128)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90" y="2358775"/>
            <a:ext cx="8855421" cy="3689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AutoShape 47"/>
          <p:cNvSpPr>
            <a:spLocks noChangeArrowheads="1"/>
          </p:cNvSpPr>
          <p:nvPr/>
        </p:nvSpPr>
        <p:spPr bwMode="auto">
          <a:xfrm>
            <a:off x="1042565" y="4567083"/>
            <a:ext cx="4537548" cy="1672827"/>
          </a:xfrm>
          <a:prstGeom prst="wedgeRoundRectCallout">
            <a:avLst>
              <a:gd name="adj1" fmla="val 5995"/>
              <a:gd name="adj2" fmla="val -97176"/>
              <a:gd name="adj3" fmla="val 16667"/>
            </a:avLst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963613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3613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3613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36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3613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000066"/>
                </a:solidFill>
                <a:latin typeface="Calibri" pitchFamily="34" charset="0"/>
              </a:rPr>
              <a:t>ПБС:</a:t>
            </a:r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 150115000 «Полученные ….»;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solidFill>
                  <a:srgbClr val="000066"/>
                </a:solidFill>
                <a:latin typeface="Calibri" pitchFamily="34" charset="0"/>
              </a:rPr>
              <a:t>ГРБС</a:t>
            </a:r>
            <a:r>
              <a:rPr lang="ru-RU" altLang="ru-RU" sz="1800" b="1" dirty="0">
                <a:solidFill>
                  <a:srgbClr val="000066"/>
                </a:solidFill>
                <a:latin typeface="Calibri" pitchFamily="34" charset="0"/>
              </a:rPr>
              <a:t>, </a:t>
            </a:r>
            <a:r>
              <a:rPr lang="ru-RU" altLang="ru-RU" sz="1800" b="1" dirty="0" smtClean="0">
                <a:solidFill>
                  <a:srgbClr val="000066"/>
                </a:solidFill>
                <a:latin typeface="Calibri" pitchFamily="34" charset="0"/>
              </a:rPr>
              <a:t>как ПБС, ГАИФ, как АИФ:</a:t>
            </a:r>
            <a:r>
              <a:rPr lang="ru-RU" altLang="ru-RU" sz="1800" b="1" dirty="0" smtClean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150111000 «Доведенные</a:t>
            </a:r>
            <a:r>
              <a:rPr lang="ru-RU" altLang="ru-RU" sz="1800" b="1" dirty="0" smtClean="0">
                <a:solidFill>
                  <a:srgbClr val="000000"/>
                </a:solidFill>
                <a:latin typeface="Calibri" pitchFamily="34" charset="0"/>
              </a:rPr>
              <a:t>….»  минус  150114000 </a:t>
            </a:r>
            <a:r>
              <a:rPr lang="ru-RU" altLang="ru-RU" sz="1800" b="1" dirty="0">
                <a:solidFill>
                  <a:srgbClr val="000000"/>
                </a:solidFill>
                <a:latin typeface="Calibri" pitchFamily="34" charset="0"/>
              </a:rPr>
              <a:t>«Переданные….».</a:t>
            </a:r>
            <a:endParaRPr lang="ru-RU" altLang="ru-RU" sz="1800" b="1" dirty="0">
              <a:solidFill>
                <a:schemeClr val="accent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31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945706" y="2857676"/>
            <a:ext cx="513502" cy="1374547"/>
          </a:xfrm>
          <a:prstGeom prst="upDownArrow">
            <a:avLst>
              <a:gd name="adj1" fmla="val 50000"/>
              <a:gd name="adj2" fmla="val 37521"/>
            </a:avLst>
          </a:prstGeom>
          <a:solidFill>
            <a:srgbClr val="C5DA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36" tIns="41468" rIns="82936" bIns="41468" anchor="ctr"/>
          <a:lstStyle>
            <a:lvl1pPr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700"/>
          </a:p>
        </p:txBody>
      </p:sp>
      <p:sp>
        <p:nvSpPr>
          <p:cNvPr id="38919" name="AutoShape 8"/>
          <p:cNvSpPr>
            <a:spLocks noChangeArrowheads="1"/>
          </p:cNvSpPr>
          <p:nvPr/>
        </p:nvSpPr>
        <p:spPr bwMode="auto">
          <a:xfrm rot="655347">
            <a:off x="3844342" y="2857381"/>
            <a:ext cx="449844" cy="1446704"/>
          </a:xfrm>
          <a:prstGeom prst="upDownArrow">
            <a:avLst>
              <a:gd name="adj1" fmla="val 50000"/>
              <a:gd name="adj2" fmla="val 42830"/>
            </a:avLst>
          </a:prstGeom>
          <a:solidFill>
            <a:srgbClr val="C5DA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36" tIns="41468" rIns="82936" bIns="41468" anchor="ctr"/>
          <a:lstStyle>
            <a:lvl1pPr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700"/>
          </a:p>
        </p:txBody>
      </p:sp>
      <p:sp>
        <p:nvSpPr>
          <p:cNvPr id="38921" name="AutoShape 8"/>
          <p:cNvSpPr>
            <a:spLocks noChangeArrowheads="1"/>
          </p:cNvSpPr>
          <p:nvPr/>
        </p:nvSpPr>
        <p:spPr bwMode="auto">
          <a:xfrm rot="601443">
            <a:off x="2967554" y="2842634"/>
            <a:ext cx="449844" cy="1461327"/>
          </a:xfrm>
          <a:prstGeom prst="upDownArrow">
            <a:avLst>
              <a:gd name="adj1" fmla="val 50000"/>
              <a:gd name="adj2" fmla="val 42830"/>
            </a:avLst>
          </a:prstGeom>
          <a:solidFill>
            <a:srgbClr val="C5DA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36" tIns="41468" rIns="82936" bIns="41468" anchor="ctr"/>
          <a:lstStyle>
            <a:lvl1pPr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700"/>
          </a:p>
        </p:txBody>
      </p:sp>
      <p:sp>
        <p:nvSpPr>
          <p:cNvPr id="38915" name="Прямоугольник 3"/>
          <p:cNvSpPr>
            <a:spLocks noChangeArrowheads="1"/>
          </p:cNvSpPr>
          <p:nvPr/>
        </p:nvSpPr>
        <p:spPr bwMode="auto">
          <a:xfrm>
            <a:off x="1619672" y="260648"/>
            <a:ext cx="6672686" cy="42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36" tIns="41468" rIns="82936" bIns="41468">
            <a:spAutoFit/>
          </a:bodyPr>
          <a:lstStyle>
            <a:lvl1pPr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>
                <a:solidFill>
                  <a:srgbClr val="2D2D8A"/>
                </a:solidFill>
              </a:rPr>
              <a:t>Отчет об исполнении бюджета …. (ф. 0503127)</a:t>
            </a:r>
          </a:p>
        </p:txBody>
      </p:sp>
      <p:pic>
        <p:nvPicPr>
          <p:cNvPr id="38916" name="Picture 35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9" y="836712"/>
            <a:ext cx="8803080" cy="202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3511"/>
          <p:cNvSpPr>
            <a:spLocks noChangeArrowheads="1"/>
          </p:cNvSpPr>
          <p:nvPr/>
        </p:nvSpPr>
        <p:spPr bwMode="auto">
          <a:xfrm>
            <a:off x="1380584" y="3333799"/>
            <a:ext cx="6640289" cy="4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36" tIns="41468" rIns="82936" bIns="41468">
            <a:spAutoFit/>
          </a:bodyPr>
          <a:lstStyle>
            <a:lvl1pPr defTabSz="963613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3613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3613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36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3613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>
                <a:solidFill>
                  <a:srgbClr val="2D2D8A"/>
                </a:solidFill>
              </a:rPr>
              <a:t>Отчет о бюджетных обязательствах (ф. 0503128)</a:t>
            </a:r>
          </a:p>
        </p:txBody>
      </p:sp>
      <p:pic>
        <p:nvPicPr>
          <p:cNvPr id="38918" name="Picture 35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56" y="4005064"/>
            <a:ext cx="8855421" cy="2436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087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1556773" y="260648"/>
            <a:ext cx="6672686" cy="42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36" tIns="41468" rIns="82936" bIns="41468">
            <a:spAutoFit/>
          </a:bodyPr>
          <a:lstStyle>
            <a:lvl1pPr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>
                <a:solidFill>
                  <a:srgbClr val="2D2D8A"/>
                </a:solidFill>
              </a:rPr>
              <a:t>Отчет о бюджетных обязательствах (ф. 0503128)</a:t>
            </a:r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290" y="2358775"/>
            <a:ext cx="8855421" cy="3689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AutoShape 47"/>
          <p:cNvSpPr>
            <a:spLocks noChangeArrowheads="1"/>
          </p:cNvSpPr>
          <p:nvPr/>
        </p:nvSpPr>
        <p:spPr bwMode="auto">
          <a:xfrm>
            <a:off x="5978227" y="4509120"/>
            <a:ext cx="1440160" cy="1440160"/>
          </a:xfrm>
          <a:prstGeom prst="wedgeRoundRectCallout">
            <a:avLst>
              <a:gd name="adj1" fmla="val -18904"/>
              <a:gd name="adj2" fmla="val -102968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963613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3613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3613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36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3613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rgbClr val="000000"/>
                </a:solidFill>
                <a:latin typeface="Calibri" pitchFamily="34" charset="0"/>
              </a:rPr>
              <a:t>Кредитовы</a:t>
            </a:r>
            <a:r>
              <a:rPr lang="ru-RU" altLang="ru-RU" sz="1600" b="1" dirty="0" smtClean="0">
                <a:solidFill>
                  <a:srgbClr val="000000"/>
                </a:solidFill>
                <a:latin typeface="Calibri" pitchFamily="34" charset="0"/>
              </a:rPr>
              <a:t>й оборот </a:t>
            </a:r>
            <a:r>
              <a:rPr lang="ru-RU" altLang="ru-RU" sz="1600" b="1" dirty="0" err="1" smtClean="0">
                <a:solidFill>
                  <a:srgbClr val="000000"/>
                </a:solidFill>
                <a:latin typeface="Calibri" pitchFamily="34" charset="0"/>
              </a:rPr>
              <a:t>сч</a:t>
            </a:r>
            <a:r>
              <a:rPr lang="ru-RU" altLang="ru-RU" sz="1600" b="1" dirty="0" smtClean="0">
                <a:solidFill>
                  <a:srgbClr val="000000"/>
                </a:solidFill>
                <a:latin typeface="Calibri" pitchFamily="34" charset="0"/>
              </a:rPr>
              <a:t>. </a:t>
            </a:r>
            <a:r>
              <a:rPr lang="ru-RU" altLang="ru-RU" sz="1600" b="1" dirty="0" smtClean="0">
                <a:solidFill>
                  <a:srgbClr val="000000"/>
                </a:solidFill>
                <a:latin typeface="Calibri" pitchFamily="34" charset="0"/>
              </a:rPr>
              <a:t>150212000 </a:t>
            </a:r>
            <a:r>
              <a:rPr lang="ru-RU" altLang="ru-RU" sz="1600" b="1" dirty="0">
                <a:solidFill>
                  <a:srgbClr val="000000"/>
                </a:solidFill>
                <a:latin typeface="Calibri" pitchFamily="34" charset="0"/>
              </a:rPr>
              <a:t>«Принятые </a:t>
            </a:r>
            <a:r>
              <a:rPr lang="ru-RU" altLang="ru-RU" sz="1600" b="1" dirty="0" smtClean="0">
                <a:solidFill>
                  <a:srgbClr val="000000"/>
                </a:solidFill>
                <a:latin typeface="Calibri" pitchFamily="34" charset="0"/>
              </a:rPr>
              <a:t>ДО»</a:t>
            </a:r>
            <a:endParaRPr lang="ru-RU" altLang="ru-RU" sz="1600" b="1" dirty="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Прямоугольник с одним скругленным углом 5"/>
          <p:cNvSpPr/>
          <p:nvPr/>
        </p:nvSpPr>
        <p:spPr bwMode="auto">
          <a:xfrm>
            <a:off x="4893116" y="1422050"/>
            <a:ext cx="3335636" cy="868867"/>
          </a:xfrm>
          <a:prstGeom prst="round1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82936" tIns="41468" rIns="82936" bIns="41468"/>
          <a:lstStyle/>
          <a:p>
            <a:pPr defTabSz="873997">
              <a:defRPr/>
            </a:pPr>
            <a:r>
              <a:rPr lang="ru-RU" dirty="0">
                <a:latin typeface="Arial" charset="0"/>
              </a:rPr>
              <a:t>Инструкция 162н – привязка к счетам расчетов – 206, </a:t>
            </a:r>
            <a:r>
              <a:rPr lang="ru-RU" dirty="0" smtClean="0">
                <a:latin typeface="Arial" charset="0"/>
              </a:rPr>
              <a:t>208, </a:t>
            </a:r>
            <a:r>
              <a:rPr lang="ru-RU" dirty="0">
                <a:latin typeface="Arial" charset="0"/>
              </a:rPr>
              <a:t>302, </a:t>
            </a:r>
            <a:r>
              <a:rPr lang="ru-RU" dirty="0" smtClean="0">
                <a:latin typeface="Arial" charset="0"/>
              </a:rPr>
              <a:t>303</a:t>
            </a:r>
            <a:endParaRPr lang="ru-RU" dirty="0">
              <a:latin typeface="Arial" charset="0"/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6444208" y="2290917"/>
            <a:ext cx="288032" cy="7060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AutoShape 47"/>
          <p:cNvSpPr>
            <a:spLocks noChangeArrowheads="1"/>
          </p:cNvSpPr>
          <p:nvPr/>
        </p:nvSpPr>
        <p:spPr bwMode="auto">
          <a:xfrm>
            <a:off x="4169124" y="4634990"/>
            <a:ext cx="1447984" cy="1512168"/>
          </a:xfrm>
          <a:prstGeom prst="wedgeRoundRectCallout">
            <a:avLst>
              <a:gd name="adj1" fmla="val 10343"/>
              <a:gd name="adj2" fmla="val -105907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963613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3613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3613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36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3613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rgbClr val="000000"/>
                </a:solidFill>
                <a:latin typeface="Calibri" pitchFamily="34" charset="0"/>
              </a:rPr>
              <a:t>Кредитовы</a:t>
            </a:r>
            <a:r>
              <a:rPr lang="ru-RU" altLang="ru-RU" sz="1600" b="1" dirty="0" smtClean="0">
                <a:solidFill>
                  <a:srgbClr val="000000"/>
                </a:solidFill>
                <a:latin typeface="Calibri" pitchFamily="34" charset="0"/>
              </a:rPr>
              <a:t>й оборот </a:t>
            </a:r>
            <a:r>
              <a:rPr lang="ru-RU" altLang="ru-RU" sz="1600" b="1" dirty="0" err="1" smtClean="0">
                <a:solidFill>
                  <a:srgbClr val="000000"/>
                </a:solidFill>
                <a:latin typeface="Calibri" pitchFamily="34" charset="0"/>
              </a:rPr>
              <a:t>сч</a:t>
            </a:r>
            <a:r>
              <a:rPr lang="ru-RU" altLang="ru-RU" sz="1600" b="1" dirty="0" smtClean="0">
                <a:solidFill>
                  <a:srgbClr val="000000"/>
                </a:solidFill>
                <a:latin typeface="Calibri" pitchFamily="34" charset="0"/>
              </a:rPr>
              <a:t>. </a:t>
            </a:r>
            <a:r>
              <a:rPr lang="ru-RU" altLang="ru-RU" sz="1600" b="1" dirty="0" smtClean="0">
                <a:solidFill>
                  <a:srgbClr val="000000"/>
                </a:solidFill>
                <a:latin typeface="Calibri" pitchFamily="34" charset="0"/>
              </a:rPr>
              <a:t>150211000 </a:t>
            </a:r>
            <a:r>
              <a:rPr lang="ru-RU" altLang="ru-RU" sz="1600" b="1" dirty="0">
                <a:solidFill>
                  <a:srgbClr val="000000"/>
                </a:solidFill>
                <a:latin typeface="Calibri" pitchFamily="34" charset="0"/>
              </a:rPr>
              <a:t>«Принятые </a:t>
            </a:r>
            <a:r>
              <a:rPr lang="ru-RU" altLang="ru-RU" sz="1600" b="1" dirty="0" smtClean="0">
                <a:solidFill>
                  <a:srgbClr val="000000"/>
                </a:solidFill>
                <a:latin typeface="Calibri" pitchFamily="34" charset="0"/>
              </a:rPr>
              <a:t>БО»</a:t>
            </a:r>
            <a:endParaRPr lang="ru-RU" altLang="ru-RU" sz="1600" b="1" dirty="0">
              <a:solidFill>
                <a:srgbClr val="000000"/>
              </a:solidFill>
              <a:latin typeface="Calibri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" name="AutoShape 47"/>
          <p:cNvSpPr>
            <a:spLocks noChangeArrowheads="1"/>
          </p:cNvSpPr>
          <p:nvPr/>
        </p:nvSpPr>
        <p:spPr bwMode="auto">
          <a:xfrm>
            <a:off x="7496200" y="4219058"/>
            <a:ext cx="1647800" cy="3386406"/>
          </a:xfrm>
          <a:prstGeom prst="wedgeRoundRectCallout">
            <a:avLst>
              <a:gd name="adj1" fmla="val -31621"/>
              <a:gd name="adj2" fmla="val -66091"/>
              <a:gd name="adj3" fmla="val 16667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82936" tIns="41468" rIns="82936" bIns="41468"/>
          <a:lstStyle>
            <a:lvl1pPr defTabSz="963613">
              <a:spcBef>
                <a:spcPct val="20000"/>
              </a:spcBef>
              <a:buChar char="•"/>
              <a:defRPr sz="3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63613">
              <a:spcBef>
                <a:spcPct val="20000"/>
              </a:spcBef>
              <a:buChar char="–"/>
              <a:defRPr sz="29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63613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63613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63613">
              <a:spcBef>
                <a:spcPct val="20000"/>
              </a:spcBef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63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1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rgbClr val="000000"/>
                </a:solidFill>
                <a:latin typeface="Calibri" pitchFamily="34" charset="0"/>
              </a:rPr>
              <a:t>В гр. 11 минус допускается в случае принятия ДО, расходы по которому возмещаются ФСС в объеме произведенных платежей учреждением как страхователем</a:t>
            </a:r>
            <a:endParaRPr lang="ru-RU" altLang="ru-RU" sz="16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02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99731"/>
              </p:ext>
            </p:extLst>
          </p:nvPr>
        </p:nvGraphicFramePr>
        <p:xfrm>
          <a:off x="658540" y="476672"/>
          <a:ext cx="7848872" cy="39604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Лист" r:id="rId3" imgW="9553522" imgH="3343410" progId="Excel.Sheet.12">
                  <p:embed/>
                </p:oleObj>
              </mc:Choice>
              <mc:Fallback>
                <p:oleObj name="Лист" r:id="rId3" imgW="9553522" imgH="33434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8540" y="476672"/>
                        <a:ext cx="7848872" cy="39604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364057" y="986246"/>
            <a:ext cx="2423967" cy="9939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</a:rPr>
              <a:t>БА и ЛБО на </a:t>
            </a:r>
            <a:r>
              <a:rPr lang="ru-RU" sz="1200" dirty="0" smtClean="0">
                <a:solidFill>
                  <a:schemeClr val="tx1"/>
                </a:solidFill>
              </a:rPr>
              <a:t>2018 </a:t>
            </a:r>
            <a:r>
              <a:rPr lang="ru-RU" sz="1200" dirty="0" smtClean="0">
                <a:solidFill>
                  <a:schemeClr val="tx1"/>
                </a:solidFill>
              </a:rPr>
              <a:t>и </a:t>
            </a:r>
            <a:r>
              <a:rPr lang="ru-RU" sz="1200" dirty="0" smtClean="0">
                <a:solidFill>
                  <a:schemeClr val="tx1"/>
                </a:solidFill>
              </a:rPr>
              <a:t>2019 </a:t>
            </a:r>
            <a:r>
              <a:rPr lang="ru-RU" sz="1200" dirty="0" smtClean="0">
                <a:solidFill>
                  <a:schemeClr val="tx1"/>
                </a:solidFill>
              </a:rPr>
              <a:t>годов по Закону </a:t>
            </a:r>
            <a:r>
              <a:rPr lang="ru-RU" sz="1200" dirty="0" smtClean="0">
                <a:solidFill>
                  <a:schemeClr val="tx1"/>
                </a:solidFill>
              </a:rPr>
              <a:t>(Решению) «О бюджете на 2017 год и плановый период 2018- 2019 годов» с </a:t>
            </a:r>
            <a:r>
              <a:rPr lang="ru-RU" sz="1200" dirty="0" smtClean="0">
                <a:solidFill>
                  <a:schemeClr val="tx1"/>
                </a:solidFill>
              </a:rPr>
              <a:t>учетом изменений на </a:t>
            </a:r>
            <a:r>
              <a:rPr lang="ru-RU" sz="1200" dirty="0" smtClean="0">
                <a:solidFill>
                  <a:schemeClr val="tx1"/>
                </a:solidFill>
              </a:rPr>
              <a:t>01.01.2018</a:t>
            </a: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3206278" y="791562"/>
            <a:ext cx="213594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верх 6"/>
          <p:cNvSpPr/>
          <p:nvPr/>
        </p:nvSpPr>
        <p:spPr>
          <a:xfrm>
            <a:off x="3923928" y="791562"/>
            <a:ext cx="216024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78820" y="2276872"/>
            <a:ext cx="3697436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Кредитовый остаток </a:t>
            </a:r>
            <a:r>
              <a:rPr lang="ru-RU" dirty="0" err="1" smtClean="0">
                <a:solidFill>
                  <a:schemeClr val="tx1"/>
                </a:solidFill>
              </a:rPr>
              <a:t>сч</a:t>
            </a:r>
            <a:r>
              <a:rPr lang="ru-RU" dirty="0" smtClean="0">
                <a:solidFill>
                  <a:schemeClr val="tx1"/>
                </a:solidFill>
              </a:rPr>
              <a:t>. 150299000</a:t>
            </a:r>
          </a:p>
        </p:txBody>
      </p:sp>
      <p:sp>
        <p:nvSpPr>
          <p:cNvPr id="10" name="Стрелка вверх 9"/>
          <p:cNvSpPr/>
          <p:nvPr/>
        </p:nvSpPr>
        <p:spPr>
          <a:xfrm>
            <a:off x="5077223" y="836712"/>
            <a:ext cx="216411" cy="14401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2364057" y="2323850"/>
            <a:ext cx="79208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913309" y="3717032"/>
            <a:ext cx="7776864" cy="2520280"/>
          </a:xfrm>
          <a:prstGeom prst="rect">
            <a:avLst/>
          </a:prstGeom>
          <a:solidFill>
            <a:srgbClr val="7A7A7A">
              <a:lumMod val="40000"/>
              <a:lumOff val="6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Графа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4 больше графы 5 на сумму бюджетных ассигнований по ПНО</a:t>
            </a: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lang="ru-RU" kern="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Стр. 910 в том числе включает в себя  и показатель стр. 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911</a:t>
            </a: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Кредитовый остаток </a:t>
            </a:r>
            <a:r>
              <a:rPr lang="ru-RU" kern="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сч</a:t>
            </a: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. 150299000 = гр. 7 = гр. 11 по стр. 911</a:t>
            </a:r>
            <a:endParaRPr kumimoji="0" lang="ru-RU" sz="18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lang="ru-RU" kern="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Гр. 12 стр. 999 = Кредиторская зад-</a:t>
            </a:r>
            <a:r>
              <a:rPr kumimoji="0" lang="ru-RU" sz="18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ть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ф. 169 гр. 9 (за минусом счетов 205, 209, 303 с КБК доходов; при неравенстве – дается  пояснение в  текстовой части 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раздела 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4 Пояснительной записке, ф. 0503160)</a:t>
            </a: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Стрелка углом вверх 12"/>
          <p:cNvSpPr/>
          <p:nvPr/>
        </p:nvSpPr>
        <p:spPr>
          <a:xfrm>
            <a:off x="6876256" y="899574"/>
            <a:ext cx="720080" cy="1532288"/>
          </a:xfrm>
          <a:prstGeom prst="bentUpArrow">
            <a:avLst>
              <a:gd name="adj1" fmla="val 11772"/>
              <a:gd name="adj2" fmla="val 25000"/>
              <a:gd name="adj3" fmla="val 263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82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8164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31.10.2017  № 172н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 внесении изменений в приложения к приказу Министерства финансов Российской Федерации от 06 декабря 2010г. № 162н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Плана счетов бюджетного учета и Инструкции по его применению»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83753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987008" cy="58122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A80000"/>
                </a:solidFill>
                <a:cs typeface="Times New Roman" pitchFamily="18" charset="0"/>
              </a:rPr>
              <a:t>Отчет о бюджетных обязательствах            (ф. 0503128)</a:t>
            </a:r>
            <a:r>
              <a:rPr lang="ru-RU" sz="3000" b="1" dirty="0">
                <a:solidFill>
                  <a:srgbClr val="C00000"/>
                </a:solidFill>
                <a:latin typeface="+mn-lt"/>
                <a:cs typeface="Arial" charset="0"/>
              </a:rPr>
              <a:t>	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489188"/>
              </p:ext>
            </p:extLst>
          </p:nvPr>
        </p:nvGraphicFramePr>
        <p:xfrm>
          <a:off x="82677" y="1196752"/>
          <a:ext cx="9102725" cy="523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4" name="Лист" r:id="rId3" imgW="9705994" imgH="3905129" progId="Excel.Sheet.12">
                  <p:embed/>
                </p:oleObj>
              </mc:Choice>
              <mc:Fallback>
                <p:oleObj name="Лист" r:id="rId3" imgW="9705994" imgH="3905129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2677" y="1196752"/>
                        <a:ext cx="9102725" cy="5230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583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448331"/>
              </p:ext>
            </p:extLst>
          </p:nvPr>
        </p:nvGraphicFramePr>
        <p:xfrm>
          <a:off x="138113" y="333375"/>
          <a:ext cx="8867775" cy="6191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Лист" r:id="rId3" imgW="8867654" imgH="6191370" progId="Excel.Sheet.8">
                  <p:embed/>
                </p:oleObj>
              </mc:Choice>
              <mc:Fallback>
                <p:oleObj name="Лист" r:id="rId3" imgW="8867654" imgH="619137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8113" y="333375"/>
                        <a:ext cx="8867775" cy="6191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 bwMode="auto">
          <a:xfrm>
            <a:off x="3131840" y="4437112"/>
            <a:ext cx="1386798" cy="122413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1500" dirty="0" smtClean="0">
                <a:solidFill>
                  <a:prstClr val="black"/>
                </a:solidFill>
              </a:rPr>
              <a:t>Кредитовый </a:t>
            </a:r>
            <a:r>
              <a:rPr lang="ru-RU" sz="2000" b="1" dirty="0" smtClean="0">
                <a:solidFill>
                  <a:prstClr val="black"/>
                </a:solidFill>
              </a:rPr>
              <a:t>остаток </a:t>
            </a:r>
            <a:r>
              <a:rPr lang="ru-RU" sz="1500" dirty="0" smtClean="0">
                <a:solidFill>
                  <a:prstClr val="black"/>
                </a:solidFill>
              </a:rPr>
              <a:t>счета </a:t>
            </a:r>
          </a:p>
          <a:p>
            <a:pPr algn="ctr" eaLnBrk="0" hangingPunct="0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1500" dirty="0">
                <a:solidFill>
                  <a:prstClr val="black"/>
                </a:solidFill>
              </a:rPr>
              <a:t>0</a:t>
            </a:r>
            <a:r>
              <a:rPr lang="ru-RU" sz="1500" dirty="0" smtClean="0">
                <a:solidFill>
                  <a:prstClr val="black"/>
                </a:solidFill>
              </a:rPr>
              <a:t>50217000 </a:t>
            </a:r>
            <a:endParaRPr lang="ru-RU" sz="1500" dirty="0">
              <a:solidFill>
                <a:prstClr val="black"/>
              </a:solidFill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3805781" y="4005064"/>
            <a:ext cx="126658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644008" y="4437112"/>
            <a:ext cx="1152128" cy="10081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1600" kern="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Дт</a:t>
            </a:r>
            <a:r>
              <a:rPr lang="ru-RU" sz="1600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050217000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1600" kern="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Кт</a:t>
            </a:r>
            <a:r>
              <a:rPr lang="ru-RU" sz="1600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050211000</a:t>
            </a:r>
            <a:endParaRPr lang="ru-RU" sz="1600" kern="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Стрелка вверх 7"/>
          <p:cNvSpPr/>
          <p:nvPr/>
        </p:nvSpPr>
        <p:spPr>
          <a:xfrm>
            <a:off x="5220072" y="3999625"/>
            <a:ext cx="144016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4" y="4437285"/>
            <a:ext cx="2952328" cy="158400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1600" kern="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Заб.сч</a:t>
            </a:r>
            <a:r>
              <a:rPr lang="ru-RU" sz="1600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. 18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1600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с учетом некассовых операций без учета операций по счету 021005000 и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1600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восстановленных расходов прошлых лет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1600" kern="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Стрелка вверх 9"/>
          <p:cNvSpPr/>
          <p:nvPr/>
        </p:nvSpPr>
        <p:spPr>
          <a:xfrm>
            <a:off x="6948264" y="4005064"/>
            <a:ext cx="144016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892662" y="2082990"/>
            <a:ext cx="4068390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гр. 9 ф. 0503738  стр. 200 =</a:t>
            </a:r>
          </a:p>
          <a:p>
            <a:pPr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гр. 9 ф. 0503737</a:t>
            </a:r>
            <a:r>
              <a:rPr lang="en-US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стр. 200</a:t>
            </a:r>
            <a:endParaRPr lang="ru-RU" kern="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7092280" y="2967770"/>
            <a:ext cx="144016" cy="245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27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6381775"/>
              </p:ext>
            </p:extLst>
          </p:nvPr>
        </p:nvGraphicFramePr>
        <p:xfrm>
          <a:off x="202909" y="692696"/>
          <a:ext cx="8867775" cy="5616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name="Лист" r:id="rId3" imgW="8867654" imgH="4553010" progId="Excel.Sheet.12">
                  <p:embed/>
                </p:oleObj>
              </mc:Choice>
              <mc:Fallback>
                <p:oleObj name="Лист" r:id="rId3" imgW="8867654" imgH="45530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2909" y="692696"/>
                        <a:ext cx="8867775" cy="56166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Стрелка вверх 13"/>
          <p:cNvSpPr/>
          <p:nvPr/>
        </p:nvSpPr>
        <p:spPr>
          <a:xfrm>
            <a:off x="3039538" y="901631"/>
            <a:ext cx="165962" cy="22311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трелка влево 1"/>
          <p:cNvSpPr/>
          <p:nvPr/>
        </p:nvSpPr>
        <p:spPr>
          <a:xfrm>
            <a:off x="2339752" y="1469150"/>
            <a:ext cx="288032" cy="1440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12710" y="1176866"/>
            <a:ext cx="2124088" cy="10279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</a:rPr>
              <a:t>Плановые назначения на </a:t>
            </a:r>
            <a:r>
              <a:rPr lang="ru-RU" sz="1200" dirty="0" smtClean="0">
                <a:solidFill>
                  <a:schemeClr val="tx1"/>
                </a:solidFill>
              </a:rPr>
              <a:t>2018 </a:t>
            </a:r>
            <a:r>
              <a:rPr lang="ru-RU" sz="1200" dirty="0" smtClean="0">
                <a:solidFill>
                  <a:schemeClr val="tx1"/>
                </a:solidFill>
              </a:rPr>
              <a:t>и </a:t>
            </a:r>
            <a:r>
              <a:rPr lang="ru-RU" sz="1200" dirty="0" smtClean="0">
                <a:solidFill>
                  <a:schemeClr val="tx1"/>
                </a:solidFill>
              </a:rPr>
              <a:t>2019 </a:t>
            </a:r>
            <a:r>
              <a:rPr lang="ru-RU" sz="1200" dirty="0" smtClean="0">
                <a:solidFill>
                  <a:schemeClr val="tx1"/>
                </a:solidFill>
              </a:rPr>
              <a:t>годов по Закону «О бюджете на </a:t>
            </a:r>
            <a:r>
              <a:rPr lang="ru-RU" sz="1200" dirty="0" smtClean="0">
                <a:solidFill>
                  <a:schemeClr val="tx1"/>
                </a:solidFill>
              </a:rPr>
              <a:t>2017 </a:t>
            </a:r>
            <a:r>
              <a:rPr lang="ru-RU" sz="1200" dirty="0" smtClean="0">
                <a:solidFill>
                  <a:schemeClr val="tx1"/>
                </a:solidFill>
              </a:rPr>
              <a:t>год и плановый период </a:t>
            </a:r>
            <a:r>
              <a:rPr lang="ru-RU" sz="1200" dirty="0" smtClean="0">
                <a:solidFill>
                  <a:schemeClr val="tx1"/>
                </a:solidFill>
              </a:rPr>
              <a:t>2018-2019 </a:t>
            </a:r>
            <a:r>
              <a:rPr lang="ru-RU" sz="1200" dirty="0" smtClean="0">
                <a:solidFill>
                  <a:schemeClr val="tx1"/>
                </a:solidFill>
              </a:rPr>
              <a:t>годов» с учетом изменений на </a:t>
            </a:r>
            <a:r>
              <a:rPr lang="ru-RU" sz="1200" dirty="0" smtClean="0">
                <a:solidFill>
                  <a:schemeClr val="tx1"/>
                </a:solidFill>
              </a:rPr>
              <a:t>01.01.2018</a:t>
            </a:r>
            <a:endParaRPr lang="ru-RU" sz="1200" dirty="0" smtClean="0">
              <a:solidFill>
                <a:schemeClr val="tx1"/>
              </a:solidFill>
            </a:endParaRPr>
          </a:p>
        </p:txBody>
      </p:sp>
      <p:sp>
        <p:nvSpPr>
          <p:cNvPr id="8" name="Стрелка влево 7"/>
          <p:cNvSpPr/>
          <p:nvPr/>
        </p:nvSpPr>
        <p:spPr>
          <a:xfrm>
            <a:off x="2335674" y="1849334"/>
            <a:ext cx="172956" cy="1530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78820" y="2276872"/>
            <a:ext cx="3985468" cy="7920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Кредитовый остаток </a:t>
            </a:r>
            <a:r>
              <a:rPr lang="ru-RU" dirty="0" err="1" smtClean="0">
                <a:solidFill>
                  <a:schemeClr val="tx1"/>
                </a:solidFill>
              </a:rPr>
              <a:t>сч</a:t>
            </a:r>
            <a:r>
              <a:rPr lang="ru-RU" dirty="0" smtClean="0">
                <a:solidFill>
                  <a:schemeClr val="tx1"/>
                </a:solidFill>
              </a:rPr>
              <a:t>. 050299000</a:t>
            </a:r>
          </a:p>
        </p:txBody>
      </p:sp>
      <p:sp>
        <p:nvSpPr>
          <p:cNvPr id="10" name="Стрелка вверх 9"/>
          <p:cNvSpPr/>
          <p:nvPr/>
        </p:nvSpPr>
        <p:spPr>
          <a:xfrm>
            <a:off x="4919332" y="1013187"/>
            <a:ext cx="216411" cy="126790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2364057" y="2323850"/>
            <a:ext cx="79208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611560" y="3861048"/>
            <a:ext cx="8050475" cy="2736304"/>
          </a:xfrm>
          <a:prstGeom prst="rect">
            <a:avLst/>
          </a:prstGeom>
          <a:solidFill>
            <a:srgbClr val="7A7A7A">
              <a:lumMod val="40000"/>
              <a:lumOff val="6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Графа 5 в разделе 1 не заполняется ( на </a:t>
            </a: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01.01.2018г</a:t>
            </a: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)</a:t>
            </a:r>
            <a:endParaRPr kumimoji="0" lang="ru-RU" sz="18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Графа 5 в разделе 3 =  Кредитовый остаток </a:t>
            </a:r>
            <a:r>
              <a:rPr kumimoji="0" lang="ru-RU" sz="18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сч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. 050227000, 050237000</a:t>
            </a: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ru-RU" sz="18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Стр. 910 включает в себя и показатель стр. 911</a:t>
            </a:r>
            <a:endParaRPr kumimoji="0" lang="ru-RU" sz="18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Кредитовый остаток </a:t>
            </a:r>
            <a:r>
              <a:rPr lang="ru-RU" kern="0" dirty="0" err="1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сч</a:t>
            </a: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. 050299000 </a:t>
            </a: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= гр</a:t>
            </a: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6 = гр. 10 по стр. </a:t>
            </a:r>
            <a:r>
              <a:rPr lang="ru-RU" kern="0" dirty="0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911</a:t>
            </a:r>
            <a:endParaRPr lang="ru-RU" kern="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lang="ru-RU" kern="0" dirty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Гр. 11 стр. 999 = Кредиторская зад-</a:t>
            </a:r>
            <a:r>
              <a:rPr kumimoji="0" lang="ru-RU" sz="18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ть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 ф. 769 гр. 9 (за минусом счетов 205, 209, 303 с КБК доходов; при неравенстве – дается  пояснение в  текстовой части 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раздела 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4 Пояснительной записке, ф. 0503760)</a:t>
            </a:r>
          </a:p>
          <a:p>
            <a:pPr marL="0" marR="0" lvl="0" indent="0" algn="ctr" defTabSz="449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Стрелка углом вверх 2"/>
          <p:cNvSpPr/>
          <p:nvPr/>
        </p:nvSpPr>
        <p:spPr>
          <a:xfrm>
            <a:off x="7164288" y="1124744"/>
            <a:ext cx="720080" cy="1415130"/>
          </a:xfrm>
          <a:prstGeom prst="bentUpArrow">
            <a:avLst>
              <a:gd name="adj1" fmla="val 22795"/>
              <a:gd name="adj2" fmla="val 20040"/>
              <a:gd name="adj3" fmla="val 256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96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284984"/>
            <a:ext cx="748883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Письмо Минфина России </a:t>
            </a:r>
          </a:p>
          <a:p>
            <a:pPr algn="ctr"/>
            <a:r>
              <a:rPr lang="ru-RU" sz="3000" dirty="0" smtClean="0"/>
              <a:t>от 01 апреля 2011 г. </a:t>
            </a:r>
          </a:p>
          <a:p>
            <a:pPr algn="ctr"/>
            <a:r>
              <a:rPr lang="ru-RU" sz="3000" dirty="0" smtClean="0"/>
              <a:t>№ 02 – 06 – 10 / 1208 «О принятии в текущем году обязательств в счет лимитов бюджетных обязательств очередного года»</a:t>
            </a:r>
          </a:p>
          <a:p>
            <a:pPr algn="ctr"/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92986" y="343928"/>
            <a:ext cx="78114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/>
              <a:t>Письмо Минфина России </a:t>
            </a:r>
          </a:p>
          <a:p>
            <a:pPr algn="ctr"/>
            <a:r>
              <a:rPr lang="ru-RU" sz="3000" b="1" dirty="0" smtClean="0"/>
              <a:t>от 21 января 2013 г. </a:t>
            </a:r>
          </a:p>
          <a:p>
            <a:pPr algn="ctr"/>
            <a:r>
              <a:rPr lang="ru-RU" sz="3000" b="1" dirty="0" smtClean="0"/>
              <a:t>№ 02 – 06 – 07 / 155 «О порядке отражения обязательств в бухгалтерском учете организаций сектора государственного управления»</a:t>
            </a: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0805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700808"/>
            <a:ext cx="72728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Минфина России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20.07.2016 № 02-06-10/42571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отражении в бюджетном (бухгалтерском) учете и отчетности фактических расходов на зарплату и начислений страховых взносов на нее»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07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7931224" cy="4464496"/>
          </a:xfrm>
        </p:spPr>
        <p:txBody>
          <a:bodyPr/>
          <a:lstStyle/>
          <a:p>
            <a:pPr marL="0" lvl="0" indent="0">
              <a:buNone/>
            </a:pPr>
            <a:endParaRPr lang="en-US" sz="1800" dirty="0">
              <a:solidFill>
                <a:srgbClr val="1F497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eaLnBrk="0" hangingPunct="0">
              <a:spcBef>
                <a:spcPts val="0"/>
              </a:spcBef>
              <a:buNone/>
              <a:defRPr/>
            </a:pPr>
            <a:r>
              <a:rPr lang="ru-RU" sz="2400" dirty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письмо Минфина России и Федерального </a:t>
            </a:r>
            <a:r>
              <a:rPr lang="ru-RU" sz="2400" dirty="0" smtClean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 от </a:t>
            </a:r>
            <a:r>
              <a:rPr lang="ru-RU" sz="2400" dirty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04.07.2016 № 02-07-07/39110 / </a:t>
            </a:r>
            <a:r>
              <a:rPr lang="ru-RU" sz="2400" dirty="0" smtClean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07-04-05/02-493 </a:t>
            </a:r>
            <a:r>
              <a:rPr lang="ru-RU" sz="2400" dirty="0">
                <a:solidFill>
                  <a:srgbClr val="1F497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отдельных вопросах составления и представления месячной и квартальной бюджетной отчетности, квартальной сводной бухгалтерской отчетности государственных (муниципальных) бюджетных и автономных учреждений в 2016 году»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8509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ф. 0503169, 0503769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Неденежные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расчеты – операции по увеличению (уменьшению) дебиторской (кредиторской) задолженности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операций, отражаемых в корреспонденции со счетами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020110000, 020120000, 020134000, 021002000, 021003000, 020200000, 020300000, 030405000.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8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Пример из жизни ( форма 169 ПБС )</a:t>
            </a:r>
            <a:endParaRPr lang="ru-RU" sz="3200" dirty="0"/>
          </a:p>
        </p:txBody>
      </p:sp>
      <p:graphicFrame>
        <p:nvGraphicFramePr>
          <p:cNvPr id="6" name="Объект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8109374"/>
              </p:ext>
            </p:extLst>
          </p:nvPr>
        </p:nvGraphicFramePr>
        <p:xfrm>
          <a:off x="107504" y="836713"/>
          <a:ext cx="8928992" cy="487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" name="Лист" r:id="rId3" imgW="12353990" imgH="5543640" progId="Excel.Sheet.8">
                  <p:embed/>
                </p:oleObj>
              </mc:Choice>
              <mc:Fallback>
                <p:oleObj name="Лист" r:id="rId3" imgW="12353990" imgH="554364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504" y="836713"/>
                        <a:ext cx="8928992" cy="4871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06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заполнения в Сведениях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(ф. 0503169, 0503769) граф 12 - 14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43297"/>
              </p:ext>
            </p:extLst>
          </p:nvPr>
        </p:nvGraphicFramePr>
        <p:xfrm>
          <a:off x="395536" y="1772816"/>
          <a:ext cx="8748464" cy="424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Документ" r:id="rId3" imgW="9410625" imgH="4057954" progId="Word.Document.12">
                  <p:embed/>
                </p:oleObj>
              </mc:Choice>
              <mc:Fallback>
                <p:oleObj name="Документ" r:id="rId3" imgW="9410625" imgH="405795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1772816"/>
                        <a:ext cx="8748464" cy="424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487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2" name="Picture 10"/>
          <p:cNvPicPr>
            <a:picLocks noChangeAspect="1" noChangeArrowheads="1"/>
          </p:cNvPicPr>
          <p:nvPr/>
        </p:nvPicPr>
        <p:blipFill rotWithShape="1">
          <a:blip r:embed="rId2"/>
          <a:srcRect l="3188" r="7096"/>
          <a:stretch/>
        </p:blipFill>
        <p:spPr bwMode="auto">
          <a:xfrm>
            <a:off x="7144" y="955675"/>
            <a:ext cx="9136856" cy="50927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6457950" y="5784851"/>
            <a:ext cx="20574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AB037700-E62D-4DB2-9057-9E658C077A76}" type="slidenum">
              <a:rPr lang="ru-RU" altLang="ru-RU" sz="120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49</a:t>
            </a:fld>
            <a:endParaRPr lang="ru-RU" altLang="ru-RU" sz="1200">
              <a:solidFill>
                <a:srgbClr val="898989"/>
              </a:solidFill>
            </a:endParaRPr>
          </a:p>
        </p:txBody>
      </p:sp>
      <p:sp>
        <p:nvSpPr>
          <p:cNvPr id="36868" name="Прямоугольник 1"/>
          <p:cNvSpPr>
            <a:spLocks noChangeArrowheads="1"/>
          </p:cNvSpPr>
          <p:nvPr/>
        </p:nvSpPr>
        <p:spPr bwMode="auto">
          <a:xfrm>
            <a:off x="539552" y="255588"/>
            <a:ext cx="78488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Сведения по дебиторской и кредиторской задолженности ф. 0503169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00326" y="3861049"/>
            <a:ext cx="1307306" cy="7141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880"/>
              </a:lnSpc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lnSpc>
                <a:spcPts val="1880"/>
              </a:lnSpc>
              <a:defRPr/>
            </a:pPr>
            <a:r>
              <a:rPr lang="ru-RU" sz="1400" dirty="0">
                <a:solidFill>
                  <a:schemeClr val="tx1"/>
                </a:solidFill>
              </a:rPr>
              <a:t>Дата оказания услуг</a:t>
            </a:r>
          </a:p>
          <a:p>
            <a:pPr algn="ctr">
              <a:lnSpc>
                <a:spcPts val="1880"/>
              </a:lnSpc>
              <a:defRPr/>
            </a:pPr>
            <a:endParaRPr lang="ru-RU" sz="24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07632" y="3861049"/>
            <a:ext cx="1865709" cy="7141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schemeClr val="tx1"/>
                </a:solidFill>
              </a:rPr>
              <a:t>Срок оплаты в соответствии с условиями договора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7632" y="3986214"/>
            <a:ext cx="1954088" cy="600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205</a:t>
            </a:r>
            <a:r>
              <a:rPr lang="ru-RU" sz="1600" dirty="0">
                <a:solidFill>
                  <a:schemeClr val="tx1"/>
                </a:solidFill>
              </a:rPr>
              <a:t> (дебиторская </a:t>
            </a:r>
            <a:r>
              <a:rPr lang="ru-RU" sz="1600" dirty="0" err="1">
                <a:solidFill>
                  <a:schemeClr val="tx1"/>
                </a:solidFill>
              </a:rPr>
              <a:t>задолж</a:t>
            </a:r>
            <a:r>
              <a:rPr lang="ru-RU" sz="1600" dirty="0">
                <a:solidFill>
                  <a:schemeClr val="tx1"/>
                </a:solidFill>
              </a:rPr>
              <a:t>.)</a:t>
            </a:r>
          </a:p>
          <a:p>
            <a:pPr algn="ctr">
              <a:defRPr/>
            </a:pPr>
            <a:endParaRPr lang="ru-RU" sz="24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97632" y="4481514"/>
            <a:ext cx="1954088" cy="600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206</a:t>
            </a:r>
            <a:r>
              <a:rPr lang="ru-RU" sz="1600" dirty="0">
                <a:solidFill>
                  <a:schemeClr val="tx1"/>
                </a:solidFill>
              </a:rPr>
              <a:t> (дебиторская </a:t>
            </a:r>
            <a:r>
              <a:rPr lang="ru-RU" sz="1600" dirty="0" err="1">
                <a:solidFill>
                  <a:schemeClr val="tx1"/>
                </a:solidFill>
              </a:rPr>
              <a:t>задолж</a:t>
            </a:r>
            <a:r>
              <a:rPr lang="ru-RU" sz="1600" dirty="0">
                <a:solidFill>
                  <a:schemeClr val="tx1"/>
                </a:solidFill>
              </a:rPr>
              <a:t>.)</a:t>
            </a:r>
          </a:p>
          <a:p>
            <a:pPr algn="ctr">
              <a:defRPr/>
            </a:pPr>
            <a:endParaRPr lang="ru-RU" sz="2400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95563" y="4575176"/>
            <a:ext cx="1316831" cy="50641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180"/>
              </a:lnSpc>
              <a:defRPr/>
            </a:pPr>
            <a:r>
              <a:rPr lang="ru-RU" sz="1400" dirty="0">
                <a:solidFill>
                  <a:schemeClr val="tx1"/>
                </a:solidFill>
              </a:rPr>
              <a:t>Дата перечисления аванса</a:t>
            </a:r>
            <a:endParaRPr lang="ru-RU" sz="1400" dirty="0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26682" y="4572000"/>
            <a:ext cx="1846659" cy="5349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880"/>
              </a:lnSpc>
              <a:defRPr/>
            </a:pPr>
            <a:r>
              <a:rPr lang="ru-RU" sz="1400" dirty="0">
                <a:solidFill>
                  <a:schemeClr val="tx1"/>
                </a:solidFill>
              </a:rPr>
              <a:t>Дата исполнения  по контракту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97632" y="5027614"/>
            <a:ext cx="1954088" cy="6762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302</a:t>
            </a:r>
            <a:r>
              <a:rPr lang="ru-RU" sz="1600" dirty="0">
                <a:solidFill>
                  <a:schemeClr val="tx1"/>
                </a:solidFill>
              </a:rPr>
              <a:t> (</a:t>
            </a:r>
            <a:r>
              <a:rPr lang="ru-RU" sz="1600" dirty="0" smtClean="0">
                <a:solidFill>
                  <a:schemeClr val="tx1"/>
                </a:solidFill>
              </a:rPr>
              <a:t>кредиторская </a:t>
            </a:r>
            <a:r>
              <a:rPr lang="ru-RU" sz="1600" dirty="0" err="1">
                <a:solidFill>
                  <a:schemeClr val="tx1"/>
                </a:solidFill>
              </a:rPr>
              <a:t>задолж</a:t>
            </a:r>
            <a:r>
              <a:rPr lang="ru-RU" sz="1600" dirty="0">
                <a:solidFill>
                  <a:schemeClr val="tx1"/>
                </a:solidFill>
              </a:rPr>
              <a:t>.)</a:t>
            </a:r>
          </a:p>
          <a:p>
            <a:pPr algn="ctr">
              <a:defRPr/>
            </a:pPr>
            <a:endParaRPr lang="ru-RU" sz="2400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95563" y="5081588"/>
            <a:ext cx="1331119" cy="74295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300" dirty="0">
                <a:solidFill>
                  <a:schemeClr val="tx1"/>
                </a:solidFill>
              </a:rPr>
              <a:t>Дата подписания акта принятых </a:t>
            </a:r>
            <a:r>
              <a:rPr lang="ru-RU" sz="1400" dirty="0">
                <a:solidFill>
                  <a:schemeClr val="tx1"/>
                </a:solidFill>
              </a:rPr>
              <a:t>работ 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921919" y="5121276"/>
            <a:ext cx="1851422" cy="70326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На основании условий гос. контракта </a:t>
            </a: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</a:rPr>
              <a:t>Например: в течении 30 со дня подписания акта  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07156" y="5713414"/>
            <a:ext cx="1944564" cy="77628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</a:rPr>
              <a:t>205</a:t>
            </a:r>
            <a:r>
              <a:rPr lang="ru-RU" sz="1600" dirty="0">
                <a:solidFill>
                  <a:schemeClr val="tx1"/>
                </a:solidFill>
              </a:rPr>
              <a:t> (кредиторская </a:t>
            </a:r>
            <a:r>
              <a:rPr lang="ru-RU" sz="1600" dirty="0" err="1">
                <a:solidFill>
                  <a:schemeClr val="tx1"/>
                </a:solidFill>
              </a:rPr>
              <a:t>задолж</a:t>
            </a:r>
            <a:r>
              <a:rPr lang="ru-RU" sz="1600" dirty="0">
                <a:solidFill>
                  <a:schemeClr val="tx1"/>
                </a:solidFill>
              </a:rPr>
              <a:t>.)</a:t>
            </a:r>
          </a:p>
          <a:p>
            <a:pPr algn="ctr">
              <a:defRPr/>
            </a:pPr>
            <a:endParaRPr lang="ru-RU" sz="2400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793207" y="5826126"/>
            <a:ext cx="2436019" cy="6381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Не </a:t>
            </a:r>
            <a:r>
              <a:rPr lang="ru-RU" sz="1600" dirty="0">
                <a:solidFill>
                  <a:schemeClr val="tx1"/>
                </a:solidFill>
              </a:rPr>
              <a:t>может быть</a:t>
            </a:r>
          </a:p>
          <a:p>
            <a:pPr algn="ctr">
              <a:defRPr/>
            </a:pP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86425" y="955675"/>
            <a:ext cx="3419475" cy="13932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Контроли на графы 3 и 4: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Дата в Гр. 3 меньше или равна Дате в Гр. 4</a:t>
            </a: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</a:rPr>
              <a:t>Дата в Гр. 4 меньше или равна Отчетной дате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2960" y="1353344"/>
            <a:ext cx="2009775" cy="0"/>
          </a:xfrm>
          <a:prstGeom prst="line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591961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8164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02.11.2017  № 176н 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 внесении изменений в Инструкцию о порядке составления и представления годовой, квартальной и месячной отчетности об исполнении бюджетов бюджетной системы РФ, утвержденную приказом Министерства финансов Российской Федерации от 28 декабря 2010г. № 191н»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86925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3520" y="1700808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заполняется по ВСЕМ показателям, отраженным в графе 11 раздела 1 Сведений ф. 0503169, с указанием: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графе 1 номера счета бюджетного учета (26 знаков);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графах 3 и 4 даты возникновения 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мм.гггг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и исполнения по правовому основанию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мм.гггг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графах 7 и 8 причины образования (код и пояснение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85750" indent="-285750">
              <a:buFontTx/>
              <a:buChar char="-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по контрагентам с задолженностью свыше 1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млн.руб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(по областному бюджету, в муниципальных образованиях может быть установлен свой стоимостной критерий) указывается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 и наименование контрагента (графы 5 и 6).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3520" y="548680"/>
            <a:ext cx="7398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по дебиторской и кредиторской задолженности,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 0503169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51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3520" y="1700808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заполняется в разрезе кодов счетов бюджетного учета и годов образования задолженности.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в разрезе дебиторов/кредиторов не представляется.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3520" y="548680"/>
            <a:ext cx="7398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по дебиторской и кредиторской задолженности,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ф. 0503769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088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7"/>
            <a:ext cx="9036496" cy="440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трелка вниз 6"/>
          <p:cNvSpPr/>
          <p:nvPr/>
        </p:nvSpPr>
        <p:spPr>
          <a:xfrm rot="10800000">
            <a:off x="1438855" y="5589240"/>
            <a:ext cx="576064" cy="288032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30346" y="5881058"/>
            <a:ext cx="5293782" cy="7883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 11 стр. 200 + стр. 510 ф. 0503128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Гр. 10 стр. 200 + стр. 510 ф. 0503738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95936" y="3861048"/>
            <a:ext cx="1224136" cy="43204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0000000000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3861048"/>
            <a:ext cx="3240360" cy="5040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Расчеты с физическими лицами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Стрелка вверх 3"/>
          <p:cNvSpPr/>
          <p:nvPr/>
        </p:nvSpPr>
        <p:spPr>
          <a:xfrm>
            <a:off x="4341118" y="3573016"/>
            <a:ext cx="180020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>
            <a:off x="5940152" y="3573016"/>
            <a:ext cx="216024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endCxn id="3" idx="1"/>
          </p:cNvCxnSpPr>
          <p:nvPr/>
        </p:nvCxnSpPr>
        <p:spPr>
          <a:xfrm>
            <a:off x="5220072" y="4113076"/>
            <a:ext cx="14401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34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672"/>
            <a:ext cx="8856984" cy="4372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трелка вниз 10"/>
          <p:cNvSpPr/>
          <p:nvPr/>
        </p:nvSpPr>
        <p:spPr>
          <a:xfrm rot="10800000">
            <a:off x="1496431" y="4646341"/>
            <a:ext cx="576064" cy="726875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5085184"/>
            <a:ext cx="6552728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Гр. 12 стр. 200 +  стр. 510 ф. 0503128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Гр. 11 стр. 200 +  стр. 510 ф. 0503738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07904" y="2662977"/>
            <a:ext cx="1224136" cy="4059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0000000000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2662976"/>
            <a:ext cx="2664296" cy="55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Расчеты с физическими лицами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Стрелка вверх 3"/>
          <p:cNvSpPr/>
          <p:nvPr/>
        </p:nvSpPr>
        <p:spPr>
          <a:xfrm>
            <a:off x="4427984" y="2348880"/>
            <a:ext cx="108012" cy="31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>
            <a:off x="5364088" y="2348880"/>
            <a:ext cx="72008" cy="31409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>
            <a:stCxn id="2" idx="3"/>
          </p:cNvCxnSpPr>
          <p:nvPr/>
        </p:nvCxnSpPr>
        <p:spPr>
          <a:xfrm flipV="1">
            <a:off x="4932040" y="2865968"/>
            <a:ext cx="144016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312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9144000" cy="4516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44008" y="3933056"/>
            <a:ext cx="4248472" cy="25922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r>
              <a:rPr lang="ru-RU" dirty="0" smtClean="0">
                <a:solidFill>
                  <a:schemeClr val="tx1"/>
                </a:solidFill>
              </a:rPr>
              <a:t>01 – контрагентами нарушены сроки выполнения работ, работы по договору в установленный срок не выполнены;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02 – документы на оплату представлены контрагентом после отчетного периода;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03 – иные причины (подлежат отражению в текстовой части раздела 4 Пояснительной записки, ф. 0503160, 0503760)  </a:t>
            </a:r>
            <a:endParaRPr lang="ru-RU" dirty="0"/>
          </a:p>
        </p:txBody>
      </p:sp>
      <p:sp>
        <p:nvSpPr>
          <p:cNvPr id="4" name="Стрелка вверх 3"/>
          <p:cNvSpPr/>
          <p:nvPr/>
        </p:nvSpPr>
        <p:spPr>
          <a:xfrm>
            <a:off x="7164288" y="3284984"/>
            <a:ext cx="216024" cy="64807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16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" y="764704"/>
            <a:ext cx="9144000" cy="496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91680" y="3645024"/>
            <a:ext cx="1872208" cy="13681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Кредитовый </a:t>
            </a:r>
            <a:r>
              <a:rPr lang="ru-RU" b="1" dirty="0" smtClean="0">
                <a:solidFill>
                  <a:schemeClr val="tx1"/>
                </a:solidFill>
              </a:rPr>
              <a:t>ОБОРОТ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сч</a:t>
            </a:r>
            <a:r>
              <a:rPr lang="ru-RU" dirty="0" smtClean="0">
                <a:solidFill>
                  <a:schemeClr val="tx1"/>
                </a:solidFill>
              </a:rPr>
              <a:t>. 1 502 07 000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3717032"/>
            <a:ext cx="1944216" cy="244827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Дт</a:t>
            </a:r>
            <a:r>
              <a:rPr lang="ru-RU" dirty="0" smtClean="0">
                <a:solidFill>
                  <a:schemeClr val="tx1"/>
                </a:solidFill>
              </a:rPr>
              <a:t> 1 502 07 000     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Кт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1 502 01 000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=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г</a:t>
            </a:r>
            <a:r>
              <a:rPr lang="ru-RU" dirty="0" smtClean="0">
                <a:solidFill>
                  <a:schemeClr val="tx1"/>
                </a:solidFill>
              </a:rPr>
              <a:t>р. 8 стр. 999   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ф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0503128,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гр. 7 стр. 999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ф. 0503738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020272" y="3730047"/>
            <a:ext cx="1800200" cy="135172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Дт</a:t>
            </a:r>
            <a:r>
              <a:rPr lang="ru-RU" dirty="0" smtClean="0">
                <a:solidFill>
                  <a:schemeClr val="tx1"/>
                </a:solidFill>
              </a:rPr>
              <a:t> 1 502 07 000   </a:t>
            </a:r>
            <a:r>
              <a:rPr lang="ru-RU" dirty="0" smtClean="0">
                <a:solidFill>
                  <a:schemeClr val="tx1"/>
                </a:solidFill>
              </a:rPr>
              <a:t>   </a:t>
            </a:r>
            <a:r>
              <a:rPr lang="ru-RU" dirty="0" err="1" smtClean="0">
                <a:solidFill>
                  <a:schemeClr val="tx1"/>
                </a:solidFill>
              </a:rPr>
              <a:t>Кт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1 501 03 </a:t>
            </a:r>
            <a:r>
              <a:rPr lang="ru-RU" dirty="0" smtClean="0">
                <a:solidFill>
                  <a:schemeClr val="tx1"/>
                </a:solidFill>
              </a:rPr>
              <a:t>000,           0 506 00 000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трелка вверх 4"/>
          <p:cNvSpPr/>
          <p:nvPr/>
        </p:nvSpPr>
        <p:spPr>
          <a:xfrm>
            <a:off x="2267744" y="2636912"/>
            <a:ext cx="432048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верх 8"/>
          <p:cNvSpPr/>
          <p:nvPr/>
        </p:nvSpPr>
        <p:spPr>
          <a:xfrm>
            <a:off x="5184068" y="2702785"/>
            <a:ext cx="432048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7524328" y="2721935"/>
            <a:ext cx="432048" cy="100811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49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Постановление Правительства Ярославской области от 14 февраля 2013 г. N 114-п </a:t>
            </a:r>
            <a:br>
              <a:rPr lang="ru-RU" dirty="0"/>
            </a:br>
            <a:r>
              <a:rPr lang="ru-RU" dirty="0"/>
              <a:t>"О функциональной подчиненности государственных унитарных предприятий и государственных учреждений Ярославской области"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687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6918" y="274378"/>
            <a:ext cx="8230166" cy="6034941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3100" dirty="0" smtClean="0">
                <a:cs typeface="Times New Roman" panose="02020603050405020304" pitchFamily="18" charset="0"/>
              </a:rPr>
              <a:t>Сведения </a:t>
            </a:r>
            <a:r>
              <a:rPr lang="ru-RU" sz="3100" dirty="0">
                <a:cs typeface="Times New Roman" panose="02020603050405020304" pitchFamily="18" charset="0"/>
              </a:rPr>
              <a:t>о доходах бюджета от перечисления части прибыли (дивидендов) государственных (муниципальных) унитарных предприятий, иных организаций с государственным участием в </a:t>
            </a:r>
            <a:r>
              <a:rPr lang="ru-RU" sz="3100" dirty="0" smtClean="0">
                <a:cs typeface="Times New Roman" panose="02020603050405020304" pitchFamily="18" charset="0"/>
              </a:rPr>
              <a:t>капитале (ф. 0503174) </a:t>
            </a:r>
          </a:p>
          <a:p>
            <a:pPr marL="0" indent="0">
              <a:buNone/>
            </a:pPr>
            <a:endParaRPr lang="ru-RU" sz="3100" b="0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100" b="0" dirty="0" smtClean="0">
                <a:cs typeface="Times New Roman" panose="02020603050405020304" pitchFamily="18" charset="0"/>
              </a:rPr>
              <a:t>Приложение </a:t>
            </a:r>
            <a:r>
              <a:rPr lang="ru-RU" sz="3100" b="0" dirty="0">
                <a:cs typeface="Times New Roman" panose="02020603050405020304" pitchFamily="18" charset="0"/>
              </a:rPr>
              <a:t>формируется администратором доходов бюджета.</a:t>
            </a:r>
          </a:p>
          <a:p>
            <a:pPr marL="0" indent="0">
              <a:buNone/>
            </a:pPr>
            <a:r>
              <a:rPr lang="ru-RU" sz="3100" b="0" dirty="0" smtClean="0">
                <a:cs typeface="Times New Roman" panose="02020603050405020304" pitchFamily="18" charset="0"/>
              </a:rPr>
              <a:t>В </a:t>
            </a:r>
            <a:r>
              <a:rPr lang="ru-RU" sz="3100" dirty="0">
                <a:cs typeface="Times New Roman" panose="02020603050405020304" pitchFamily="18" charset="0"/>
              </a:rPr>
              <a:t>графе 3 </a:t>
            </a:r>
            <a:r>
              <a:rPr lang="ru-RU" sz="3100" b="0" dirty="0">
                <a:cs typeface="Times New Roman" panose="02020603050405020304" pitchFamily="18" charset="0"/>
              </a:rPr>
              <a:t>указывается код организации по Общероссийскому классификатору организационно-правовых форм (ОКОПФ)</a:t>
            </a:r>
          </a:p>
          <a:p>
            <a:pPr marL="0" indent="0">
              <a:buNone/>
            </a:pPr>
            <a:r>
              <a:rPr lang="ru-RU" sz="31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  <a:p>
            <a:pPr marL="0" indent="0">
              <a:buNone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3100" b="0" dirty="0" smtClean="0">
                <a:cs typeface="Times New Roman" panose="02020603050405020304" pitchFamily="18" charset="0"/>
              </a:rPr>
              <a:t>Коды </a:t>
            </a:r>
            <a:r>
              <a:rPr lang="ru-RU" sz="3100" b="0" dirty="0">
                <a:cs typeface="Times New Roman" panose="02020603050405020304" pitchFamily="18" charset="0"/>
              </a:rPr>
              <a:t>ОКОПФ:</a:t>
            </a:r>
          </a:p>
          <a:p>
            <a:pPr marL="0" indent="0">
              <a:buNone/>
            </a:pPr>
            <a:r>
              <a:rPr lang="ru-RU" sz="3100" b="0" dirty="0">
                <a:cs typeface="Times New Roman" panose="02020603050405020304" pitchFamily="18" charset="0"/>
              </a:rPr>
              <a:t>1 22 </a:t>
            </a:r>
            <a:r>
              <a:rPr lang="ru-RU" sz="3100" b="0" dirty="0" smtClean="0">
                <a:cs typeface="Times New Roman" panose="02020603050405020304" pitchFamily="18" charset="0"/>
              </a:rPr>
              <a:t>47   Публичные </a:t>
            </a:r>
            <a:r>
              <a:rPr lang="ru-RU" sz="3100" b="0" dirty="0">
                <a:cs typeface="Times New Roman" panose="02020603050405020304" pitchFamily="18" charset="0"/>
              </a:rPr>
              <a:t>акционерные общества</a:t>
            </a:r>
          </a:p>
          <a:p>
            <a:pPr marL="0" indent="0">
              <a:buNone/>
            </a:pPr>
            <a:r>
              <a:rPr lang="ru-RU" sz="3100" b="0" dirty="0">
                <a:cs typeface="Times New Roman" panose="02020603050405020304" pitchFamily="18" charset="0"/>
              </a:rPr>
              <a:t>1 22 </a:t>
            </a:r>
            <a:r>
              <a:rPr lang="ru-RU" sz="3100" b="0" dirty="0" smtClean="0">
                <a:cs typeface="Times New Roman" panose="02020603050405020304" pitchFamily="18" charset="0"/>
              </a:rPr>
              <a:t>67   Непубличные </a:t>
            </a:r>
            <a:r>
              <a:rPr lang="ru-RU" sz="3100" b="0" dirty="0">
                <a:cs typeface="Times New Roman" panose="02020603050405020304" pitchFamily="18" charset="0"/>
              </a:rPr>
              <a:t>акционерные общества</a:t>
            </a:r>
          </a:p>
          <a:p>
            <a:pPr marL="0" indent="0">
              <a:buNone/>
            </a:pPr>
            <a:r>
              <a:rPr lang="ru-RU" sz="3100" b="0" dirty="0">
                <a:cs typeface="Times New Roman" panose="02020603050405020304" pitchFamily="18" charset="0"/>
              </a:rPr>
              <a:t>1 23 </a:t>
            </a:r>
            <a:r>
              <a:rPr lang="ru-RU" sz="3100" b="0" dirty="0" smtClean="0">
                <a:cs typeface="Times New Roman" panose="02020603050405020304" pitchFamily="18" charset="0"/>
              </a:rPr>
              <a:t>00   Общества </a:t>
            </a:r>
            <a:r>
              <a:rPr lang="ru-RU" sz="3100" b="0" dirty="0">
                <a:cs typeface="Times New Roman" panose="02020603050405020304" pitchFamily="18" charset="0"/>
              </a:rPr>
              <a:t>с ограниченной ответственностью</a:t>
            </a:r>
          </a:p>
          <a:p>
            <a:pPr marL="0" indent="0">
              <a:buNone/>
            </a:pPr>
            <a:r>
              <a:rPr lang="ru-RU" sz="3100" b="0" dirty="0">
                <a:cs typeface="Times New Roman" panose="02020603050405020304" pitchFamily="18" charset="0"/>
              </a:rPr>
              <a:t>6 52 </a:t>
            </a:r>
            <a:r>
              <a:rPr lang="ru-RU" sz="3100" b="0" dirty="0" smtClean="0">
                <a:cs typeface="Times New Roman" panose="02020603050405020304" pitchFamily="18" charset="0"/>
              </a:rPr>
              <a:t>42   Государственные </a:t>
            </a:r>
            <a:r>
              <a:rPr lang="ru-RU" sz="3100" b="0" dirty="0">
                <a:cs typeface="Times New Roman" panose="02020603050405020304" pitchFamily="18" charset="0"/>
              </a:rPr>
              <a:t>унитарные предприятия субъектов Российской Федерации</a:t>
            </a:r>
          </a:p>
          <a:p>
            <a:pPr marL="0" indent="0">
              <a:buNone/>
            </a:pPr>
            <a:r>
              <a:rPr lang="ru-RU" sz="3100" b="0" dirty="0">
                <a:cs typeface="Times New Roman" panose="02020603050405020304" pitchFamily="18" charset="0"/>
              </a:rPr>
              <a:t>6 52 </a:t>
            </a:r>
            <a:r>
              <a:rPr lang="ru-RU" sz="3100" b="0" dirty="0" smtClean="0">
                <a:cs typeface="Times New Roman" panose="02020603050405020304" pitchFamily="18" charset="0"/>
              </a:rPr>
              <a:t>43   Муниципальные </a:t>
            </a:r>
            <a:r>
              <a:rPr lang="ru-RU" sz="3100" b="0" dirty="0">
                <a:cs typeface="Times New Roman" panose="02020603050405020304" pitchFamily="18" charset="0"/>
              </a:rPr>
              <a:t>унитарные предприятия</a:t>
            </a:r>
          </a:p>
          <a:p>
            <a:pPr marL="0" indent="0">
              <a:buNone/>
            </a:pP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57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76126"/>
              </p:ext>
            </p:extLst>
          </p:nvPr>
        </p:nvGraphicFramePr>
        <p:xfrm>
          <a:off x="109538" y="260648"/>
          <a:ext cx="8924925" cy="640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2" name="Лист" r:id="rId3" imgW="8924922" imgH="5238810" progId="Excel.Sheet.12">
                  <p:embed/>
                </p:oleObj>
              </mc:Choice>
              <mc:Fallback>
                <p:oleObj name="Лист" r:id="rId3" imgW="8924922" imgH="523881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9538" y="260648"/>
                        <a:ext cx="8924925" cy="6408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Двойная стрелка влево/вверх 5"/>
          <p:cNvSpPr/>
          <p:nvPr/>
        </p:nvSpPr>
        <p:spPr>
          <a:xfrm>
            <a:off x="3559048" y="3212976"/>
            <a:ext cx="1445000" cy="1175679"/>
          </a:xfrm>
          <a:prstGeom prst="leftUpArrow">
            <a:avLst>
              <a:gd name="adj1" fmla="val 12339"/>
              <a:gd name="adj2" fmla="val 18217"/>
              <a:gd name="adj3" fmla="val 259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320850" y="3826083"/>
            <a:ext cx="2520280" cy="576064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63613"/>
            <a:r>
              <a:rPr lang="ru-RU" altLang="ru-RU" b="1" dirty="0">
                <a:solidFill>
                  <a:srgbClr val="000000"/>
                </a:solidFill>
                <a:latin typeface="Calibri" pitchFamily="34" charset="0"/>
              </a:rPr>
              <a:t>1 11 070ХХ ХХ 0000 120 – для ГУП (МУП</a:t>
            </a:r>
            <a:r>
              <a:rPr lang="ru-RU" altLang="ru-RU" b="1" dirty="0" smtClean="0">
                <a:solidFill>
                  <a:srgbClr val="000000"/>
                </a:solidFill>
                <a:latin typeface="Calibri" pitchFamily="34" charset="0"/>
              </a:rPr>
              <a:t>)</a:t>
            </a:r>
            <a:endParaRPr lang="en-US" altLang="ru-RU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7" name="Двойная стрелка влево/вверх 6"/>
          <p:cNvSpPr/>
          <p:nvPr/>
        </p:nvSpPr>
        <p:spPr>
          <a:xfrm>
            <a:off x="3669480" y="4941168"/>
            <a:ext cx="1334568" cy="1080120"/>
          </a:xfrm>
          <a:prstGeom prst="leftUpArrow">
            <a:avLst>
              <a:gd name="adj1" fmla="val 17125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336764" y="5481228"/>
            <a:ext cx="2520280" cy="576064"/>
          </a:xfrm>
          <a:prstGeom prst="flowChartAlternateProces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63613"/>
            <a:r>
              <a:rPr lang="ru-RU" altLang="ru-RU" b="1" dirty="0">
                <a:solidFill>
                  <a:srgbClr val="000000"/>
                </a:solidFill>
                <a:latin typeface="Calibri" pitchFamily="34" charset="0"/>
              </a:rPr>
              <a:t>1 11 010ХХ ХХ 0000 120 – для иных </a:t>
            </a:r>
            <a:r>
              <a:rPr lang="ru-RU" altLang="ru-RU" b="1" dirty="0" err="1">
                <a:solidFill>
                  <a:srgbClr val="000000"/>
                </a:solidFill>
                <a:latin typeface="Calibri" pitchFamily="34" charset="0"/>
              </a:rPr>
              <a:t>орг-ий</a:t>
            </a:r>
            <a:endParaRPr lang="ru-RU" altLang="ru-RU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94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856984" cy="602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Стрелка вниз 9"/>
          <p:cNvSpPr/>
          <p:nvPr/>
        </p:nvSpPr>
        <p:spPr>
          <a:xfrm rot="3049388">
            <a:off x="4433242" y="1266902"/>
            <a:ext cx="263500" cy="7955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684347">
            <a:off x="7945049" y="1148243"/>
            <a:ext cx="231550" cy="8423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 со стрелкой вверх 5"/>
          <p:cNvSpPr/>
          <p:nvPr/>
        </p:nvSpPr>
        <p:spPr>
          <a:xfrm>
            <a:off x="6914577" y="3038141"/>
            <a:ext cx="1800200" cy="1656184"/>
          </a:xfrm>
          <a:prstGeom prst="upArrowCallout">
            <a:avLst>
              <a:gd name="adj1" fmla="val 9225"/>
              <a:gd name="adj2" fmla="val 12811"/>
              <a:gd name="adj3" fmla="val 25000"/>
              <a:gd name="adj4" fmla="val 6497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3613"/>
            <a:r>
              <a:rPr lang="ru-RU" altLang="ru-RU" b="1" dirty="0" err="1">
                <a:solidFill>
                  <a:srgbClr val="000000"/>
                </a:solidFill>
                <a:latin typeface="Calibri" pitchFamily="34" charset="0"/>
              </a:rPr>
              <a:t>Дт</a:t>
            </a:r>
            <a:r>
              <a:rPr lang="ru-RU" altLang="ru-RU" b="1" dirty="0">
                <a:solidFill>
                  <a:srgbClr val="000000"/>
                </a:solidFill>
                <a:latin typeface="Calibri" pitchFamily="34" charset="0"/>
              </a:rPr>
              <a:t> 1 210 02 </a:t>
            </a:r>
            <a:r>
              <a:rPr lang="ru-RU" altLang="ru-RU" b="1" dirty="0" smtClean="0">
                <a:solidFill>
                  <a:srgbClr val="000000"/>
                </a:solidFill>
                <a:latin typeface="Calibri" pitchFamily="34" charset="0"/>
              </a:rPr>
              <a:t>120 </a:t>
            </a:r>
            <a:endParaRPr lang="ru-RU" altLang="ru-RU" b="1" dirty="0">
              <a:solidFill>
                <a:srgbClr val="000000"/>
              </a:solidFill>
              <a:latin typeface="Calibri" pitchFamily="34" charset="0"/>
            </a:endParaRPr>
          </a:p>
          <a:p>
            <a:pPr algn="ctr" defTabSz="963613"/>
            <a:r>
              <a:rPr lang="ru-RU" altLang="ru-RU" b="1" dirty="0" err="1">
                <a:solidFill>
                  <a:srgbClr val="000000"/>
                </a:solidFill>
                <a:latin typeface="Calibri" pitchFamily="34" charset="0"/>
              </a:rPr>
              <a:t>Кт</a:t>
            </a:r>
            <a:r>
              <a:rPr lang="ru-RU" altLang="ru-RU" b="1" dirty="0">
                <a:solidFill>
                  <a:srgbClr val="000000"/>
                </a:solidFill>
                <a:latin typeface="Calibri" pitchFamily="34" charset="0"/>
              </a:rPr>
              <a:t> 1 205 21 660</a:t>
            </a:r>
          </a:p>
        </p:txBody>
      </p:sp>
      <p:sp>
        <p:nvSpPr>
          <p:cNvPr id="11" name="Выноска со стрелкой вверх 10"/>
          <p:cNvSpPr/>
          <p:nvPr/>
        </p:nvSpPr>
        <p:spPr>
          <a:xfrm>
            <a:off x="5040387" y="3049547"/>
            <a:ext cx="1800200" cy="1656184"/>
          </a:xfrm>
          <a:prstGeom prst="upArrowCallout">
            <a:avLst>
              <a:gd name="adj1" fmla="val 7792"/>
              <a:gd name="adj2" fmla="val 12811"/>
              <a:gd name="adj3" fmla="val 25000"/>
              <a:gd name="adj4" fmla="val 6497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3613"/>
            <a:r>
              <a:rPr lang="ru-RU" altLang="ru-RU" b="1" dirty="0" err="1">
                <a:solidFill>
                  <a:srgbClr val="000000"/>
                </a:solidFill>
                <a:latin typeface="Calibri" pitchFamily="34" charset="0"/>
              </a:rPr>
              <a:t>Дт</a:t>
            </a:r>
            <a:r>
              <a:rPr lang="ru-RU" altLang="ru-RU" b="1" dirty="0">
                <a:solidFill>
                  <a:srgbClr val="000000"/>
                </a:solidFill>
                <a:latin typeface="Calibri" pitchFamily="34" charset="0"/>
              </a:rPr>
              <a:t> 1 205 21 560</a:t>
            </a:r>
          </a:p>
          <a:p>
            <a:pPr algn="ctr" defTabSz="963613"/>
            <a:r>
              <a:rPr lang="ru-RU" altLang="ru-RU" b="1" dirty="0" err="1">
                <a:solidFill>
                  <a:srgbClr val="000000"/>
                </a:solidFill>
                <a:latin typeface="Calibri" pitchFamily="34" charset="0"/>
              </a:rPr>
              <a:t>Кт</a:t>
            </a:r>
            <a:r>
              <a:rPr lang="ru-RU" altLang="ru-RU" b="1" dirty="0">
                <a:solidFill>
                  <a:srgbClr val="000000"/>
                </a:solidFill>
                <a:latin typeface="Calibri" pitchFamily="34" charset="0"/>
              </a:rPr>
              <a:t> 1 401 10 120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4774917" y="404664"/>
            <a:ext cx="3039759" cy="1260033"/>
          </a:xfrm>
          <a:prstGeom prst="flowChartAlternate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Остаток по </a:t>
            </a:r>
            <a:r>
              <a:rPr lang="ru-RU" dirty="0" err="1">
                <a:solidFill>
                  <a:schemeClr val="tx1"/>
                </a:solidFill>
              </a:rPr>
              <a:t>сч</a:t>
            </a:r>
            <a:r>
              <a:rPr lang="ru-RU" dirty="0">
                <a:solidFill>
                  <a:schemeClr val="tx1"/>
                </a:solidFill>
              </a:rPr>
              <a:t>. 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1 </a:t>
            </a:r>
            <a:r>
              <a:rPr lang="ru-RU" dirty="0">
                <a:solidFill>
                  <a:schemeClr val="tx1"/>
                </a:solidFill>
              </a:rPr>
              <a:t>205 21 000 по </a:t>
            </a:r>
            <a:r>
              <a:rPr lang="ru-RU" dirty="0" smtClean="0">
                <a:solidFill>
                  <a:schemeClr val="tx1"/>
                </a:solidFill>
              </a:rPr>
              <a:t>соответствующему  </a:t>
            </a:r>
            <a:r>
              <a:rPr lang="ru-RU" dirty="0">
                <a:solidFill>
                  <a:schemeClr val="tx1"/>
                </a:solidFill>
              </a:rPr>
              <a:t>КБК </a:t>
            </a:r>
            <a:r>
              <a:rPr lang="ru-RU" dirty="0" smtClean="0">
                <a:solidFill>
                  <a:schemeClr val="tx1"/>
                </a:solidFill>
              </a:rPr>
              <a:t>доходов  ф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0503169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34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38164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</a:t>
            </a:r>
            <a:r>
              <a:rPr lang="en-US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.11.2017  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89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 </a:t>
            </a:r>
            <a:endParaRPr lang="ru-RU" sz="2800" dirty="0" smtClean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«О внесении изменений в Инструкцию о порядке 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составления</a:t>
            </a:r>
            <a:r>
              <a:rPr lang="en-US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представления 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годовой, квартальной </a:t>
            </a:r>
            <a:r>
              <a:rPr 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бухгалтерской 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отчетности государственных (муниципальных) бюджетных и автономных учреждений, 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утвержденную приказом Министерства финансов Российской Федерации от 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25 марта 2011г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№ 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33н</a:t>
            </a:r>
            <a:r>
              <a:rPr lang="ru-RU" sz="2800" dirty="0" smtClean="0">
                <a:solidFill>
                  <a:schemeClr val="tx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endParaRPr lang="ru-RU" sz="2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89307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-99392"/>
            <a:ext cx="8229600" cy="2232248"/>
          </a:xfrm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 descr="http://cs.pikabu.ru/images/big_size/130333331878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72816"/>
            <a:ext cx="4536504" cy="4662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74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документы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1256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Минфина России и Федерального казначейства от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07.04.2017 № 02-07-07/21798 / № 07-04-05/02-308 «О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составлении и представлении месячной и квартальной бюджетной отчетности, квартальной сводной бухгалтерской отчетности государственных бюджетных и автономных учреждений главными администраторами средств федерального бюджета в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Минфина России от 20.10.2017 № 02-06-10/68702 </a:t>
            </a:r>
            <a:endParaRPr lang="en-US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департамента финансов ЯО от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05.04.2017  № их.33-1543/17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представлении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месячной и квартальной отчетности в 2017 году»</a:t>
            </a:r>
            <a:endParaRPr lang="en-US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департамента финансов ЯО от 19.04.2017  № их. 33-1792/17 «О составлении квартальной бюджетной (бухгалтерской) отчетности в 2017 году»</a:t>
            </a:r>
          </a:p>
          <a:p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1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финансов ЯО </a:t>
            </a:r>
            <a:r>
              <a:rPr lang="ru-RU" sz="1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24.10.2017 № их.33-4728/17 «О бюджетной отчетности на 01.11.2017»</a:t>
            </a:r>
            <a:endParaRPr lang="en-US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800" dirty="0" smtClean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solidFill>
                <a:schemeClr val="tx2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3408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04056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27.09.2017 № 148н (изменения в Приказ от 01.12.2010 № 157н)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1845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исключены счета: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020451000 «Активы в управляющих компаниях»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021551000 «Вложения в управляющие компании».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Внесены изменения в п.18 «исправление ошибок, обнаруженных в регистрах бухгалтерского учета»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«Бухгалтерские записи по исправлению ошибок прошлых лет подлежат обособлению в бухгалтерском (бюджетном) учете и бухгалтерской (финансовой) отчетности».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763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92088"/>
          </a:xfrm>
        </p:spPr>
        <p:txBody>
          <a:bodyPr>
            <a:normAutofit fontScale="90000"/>
          </a:bodyPr>
          <a:lstStyle/>
          <a:p>
            <a:pPr marL="285750" lvl="0" indent="-285750" eaLnBrk="0" hangingPunct="0">
              <a:spcBef>
                <a:spcPts val="0"/>
              </a:spcBef>
              <a:defRPr/>
            </a:pPr>
            <a:r>
              <a:rPr lang="ru-RU" sz="1800" dirty="0" smtClean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Минфина России от 27.09.2017 № 148н (изменения в Приказ от 01.12.2010 № 157н)</a:t>
            </a:r>
            <a: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1F497D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2048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номера счета Рабочего плана счетов (в 1 - 17 разрядах номера счета - соответствующих кодов бюджетной классификации Российской Федерации (их составных частей), в 24 - 26 разрядах - КОСГУ) осуществляется с учетом положений, предусмотренных соответствующей Инструкцией по применению плана счетов бюджетного учета, плана счетов казначейского учета, плана счетов бухгалтерского учета бюджетных учреждений, плана счетов бухгалтерского учета автономных учреждений.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5191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1844</TotalTime>
  <Words>3943</Words>
  <Application>Microsoft Office PowerPoint</Application>
  <PresentationFormat>Экран (4:3)</PresentationFormat>
  <Paragraphs>330</Paragraphs>
  <Slides>60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60</vt:i4>
      </vt:variant>
    </vt:vector>
  </HeadingPairs>
  <TitlesOfParts>
    <vt:vector size="64" baseType="lpstr">
      <vt:lpstr>Тема Office</vt:lpstr>
      <vt:lpstr>Лист</vt:lpstr>
      <vt:lpstr>Документ</vt:lpstr>
      <vt:lpstr>Microsoft Excel 97-2003 Worksheet</vt:lpstr>
      <vt:lpstr>Особенности  формирования бюджетной (бухгалтерской) отчетности  в 2017 году</vt:lpstr>
      <vt:lpstr>Нормативные документы</vt:lpstr>
      <vt:lpstr>Нормативные документы</vt:lpstr>
      <vt:lpstr>Нормативные документы</vt:lpstr>
      <vt:lpstr>Нормативные документы</vt:lpstr>
      <vt:lpstr>Нормативные документы</vt:lpstr>
      <vt:lpstr>Нормативные документы</vt:lpstr>
      <vt:lpstr>Приказ Минфина России от 27.09.2017 № 148н (изменения в Приказ от 01.12.2010 № 157н) </vt:lpstr>
      <vt:lpstr>Приказ Минфина России от 27.09.2017 № 148н (изменения в Приказ от 01.12.2010 № 157н) </vt:lpstr>
      <vt:lpstr>Приказ Минфина России от 27.09.2017 № 148н (изменения в Приказ от 01.12.2010 № 157н) </vt:lpstr>
      <vt:lpstr>Приказ Минфина России от 27.09.2017 № 148н (изменения в Приказ от 01.12.2010 № 157н) </vt:lpstr>
      <vt:lpstr>Приказ Минфина России от 27.09.2017 № 148н (изменения в Приказ от 01.12.2010 № 157н) </vt:lpstr>
      <vt:lpstr>Приказ Минфина России от 27.09.2017 № 148н (изменения в Приказ от 01.12.2010 № 157н) </vt:lpstr>
      <vt:lpstr>Приказ Минфина России от 27.09.2017 № 148н (изменения в Приказ от 01.12.2010 № 157н) </vt:lpstr>
      <vt:lpstr>Приказ Минфина России от 27.09.2017 № 148н (изменения в Приказ от 01.12.2010 № 157н) </vt:lpstr>
      <vt:lpstr>Презентация PowerPoint</vt:lpstr>
      <vt:lpstr>Презентация PowerPoint</vt:lpstr>
      <vt:lpstr>учетный номер объекта на отчетную дату (гр. 6)</vt:lpstr>
      <vt:lpstr>код статуса объекта (информация о состоянии объекта на отчетную дату, гр. 8)</vt:lpstr>
      <vt:lpstr>код статуса объекта (информация о состоянии объекта на отчетную дату, гр. 8)</vt:lpstr>
      <vt:lpstr>код целевой функции объекта капитальных вложений (гр. 9)</vt:lpstr>
      <vt:lpstr>код причины приостановления (прекращения) строительства (гр. 11)</vt:lpstr>
      <vt:lpstr>Приказ Минфина России от 02.11.2017 № 176н (изменения в Приказ от 28.12.2010 № 191н) </vt:lpstr>
      <vt:lpstr>Приказ Минфина России от 02.11.2017 № 176н (изменения в Приказ от 28.12.2010 № 191н) </vt:lpstr>
      <vt:lpstr>Презентация PowerPoint</vt:lpstr>
      <vt:lpstr>Презентация PowerPoint</vt:lpstr>
      <vt:lpstr>Презентация PowerPoint</vt:lpstr>
      <vt:lpstr>Приказ Минфина России от 02.11.2017 № 176н (изменения в Приказ от 28.12.2010 № 191н) </vt:lpstr>
      <vt:lpstr>Приказ Минфина России от 02.11.2017 № 176н (изменения в Приказ от 28.12.2010 № 191н) </vt:lpstr>
      <vt:lpstr>Приказ Минфина России от 02.11.2017 № 176н (изменения в Приказ от 28.12.2010 № 191н) </vt:lpstr>
      <vt:lpstr>Приказ Минфина России от 02.11.2017 № 176н (изменения в Приказ от 28.12.2010 № 191н) </vt:lpstr>
      <vt:lpstr>Презентация PowerPoint</vt:lpstr>
      <vt:lpstr>Презентация PowerPoint</vt:lpstr>
      <vt:lpstr>Приказ Минфина России от 02.11.2017 № 176н (изменения в Приказ от 28.12.2010 № 191н)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Отчет о бюджетных обязательствах            (ф. 0503128)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Сведения ф. 0503169, 0503769</vt:lpstr>
      <vt:lpstr>Пример из жизни ( форма 169 ПБС )</vt:lpstr>
      <vt:lpstr>Особенности заполнения в Сведениях  (ф. 0503169, 0503769) граф 12 - 14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Департамент финансов ЯО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 формирования бюджетной (бухгалтерской) отчетности  в 2016 году</dc:title>
  <dc:creator>Цой Надежда Владимировна</dc:creator>
  <cp:lastModifiedBy>Цой Надежда Владимировна</cp:lastModifiedBy>
  <cp:revision>79</cp:revision>
  <cp:lastPrinted>2017-11-23T07:28:16Z</cp:lastPrinted>
  <dcterms:created xsi:type="dcterms:W3CDTF">2016-12-19T11:26:31Z</dcterms:created>
  <dcterms:modified xsi:type="dcterms:W3CDTF">2017-11-27T18:34:28Z</dcterms:modified>
</cp:coreProperties>
</file>