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ppt/notesSlides/notesSlide1.xml" ContentType="application/vnd.openxmlformats-officedocument.presentationml.notesSlide+xml"/>
  <Override PartName="/ppt/charts/chart4.xml" ContentType="application/vnd.openxmlformats-officedocument.drawingml.chart+xml"/>
  <Override PartName="/ppt/notesSlides/notesSlide2.xml" ContentType="application/vnd.openxmlformats-officedocument.presentationml.notesSlide+xml"/>
  <Override PartName="/ppt/charts/chart5.xml" ContentType="application/vnd.openxmlformats-officedocument.drawingml.chart+xml"/>
  <Override PartName="/ppt/notesSlides/notesSlide3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4.xml" ContentType="application/vnd.openxmlformats-officedocument.presentationml.notesSlide+xml"/>
  <Override PartName="/ppt/charts/chart9.xml" ContentType="application/vnd.openxmlformats-officedocument.drawingml.chart+xml"/>
  <Override PartName="/ppt/drawings/drawing4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10.xml" ContentType="application/vnd.openxmlformats-officedocument.drawingml.chart+xml"/>
  <Override PartName="/ppt/drawings/drawing5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11.xml" ContentType="application/vnd.openxmlformats-officedocument.drawingml.chart+xml"/>
  <Override PartName="/ppt/notesSlides/notesSlide7.xml" ContentType="application/vnd.openxmlformats-officedocument.presentationml.notesSlide+xml"/>
  <Override PartName="/ppt/charts/chart12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13.xml" ContentType="application/vnd.openxmlformats-officedocument.drawingml.chart+xml"/>
  <Override PartName="/ppt/drawings/drawing6.xml" ContentType="application/vnd.openxmlformats-officedocument.drawingml.chartshapes+xml"/>
  <Override PartName="/ppt/notesSlides/notesSlide25.xml" ContentType="application/vnd.openxmlformats-officedocument.presentationml.notesSlide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notesSlides/notesSlide26.xml" ContentType="application/vnd.openxmlformats-officedocument.presentationml.notesSlide+xml"/>
  <Override PartName="/ppt/charts/chart16.xml" ContentType="application/vnd.openxmlformats-officedocument.drawingml.chart+xml"/>
  <Override PartName="/ppt/drawings/drawing7.xml" ContentType="application/vnd.openxmlformats-officedocument.drawingml.chartshapes+xml"/>
  <Override PartName="/ppt/charts/chart17.xml" ContentType="application/vnd.openxmlformats-officedocument.drawingml.chart+xml"/>
  <Override PartName="/ppt/drawings/drawing8.xml" ContentType="application/vnd.openxmlformats-officedocument.drawingml.chartshapes+xml"/>
  <Override PartName="/ppt/charts/chart18.xml" ContentType="application/vnd.openxmlformats-officedocument.drawingml.chart+xml"/>
  <Override PartName="/ppt/drawings/drawing9.xml" ContentType="application/vnd.openxmlformats-officedocument.drawingml.chartshape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94" r:id="rId2"/>
    <p:sldMasterId id="2147483820" r:id="rId3"/>
    <p:sldMasterId id="2147483832" r:id="rId4"/>
    <p:sldMasterId id="2147483844" r:id="rId5"/>
    <p:sldMasterId id="2147483868" r:id="rId6"/>
  </p:sldMasterIdLst>
  <p:notesMasterIdLst>
    <p:notesMasterId r:id="rId53"/>
  </p:notesMasterIdLst>
  <p:sldIdLst>
    <p:sldId id="378" r:id="rId7"/>
    <p:sldId id="450" r:id="rId8"/>
    <p:sldId id="445" r:id="rId9"/>
    <p:sldId id="446" r:id="rId10"/>
    <p:sldId id="452" r:id="rId11"/>
    <p:sldId id="408" r:id="rId12"/>
    <p:sldId id="336" r:id="rId13"/>
    <p:sldId id="381" r:id="rId14"/>
    <p:sldId id="354" r:id="rId15"/>
    <p:sldId id="355" r:id="rId16"/>
    <p:sldId id="356" r:id="rId17"/>
    <p:sldId id="357" r:id="rId18"/>
    <p:sldId id="358" r:id="rId19"/>
    <p:sldId id="359" r:id="rId20"/>
    <p:sldId id="391" r:id="rId21"/>
    <p:sldId id="373" r:id="rId22"/>
    <p:sldId id="451" r:id="rId23"/>
    <p:sldId id="415" r:id="rId24"/>
    <p:sldId id="443" r:id="rId25"/>
    <p:sldId id="416" r:id="rId26"/>
    <p:sldId id="417" r:id="rId27"/>
    <p:sldId id="420" r:id="rId28"/>
    <p:sldId id="433" r:id="rId29"/>
    <p:sldId id="434" r:id="rId30"/>
    <p:sldId id="429" r:id="rId31"/>
    <p:sldId id="421" r:id="rId32"/>
    <p:sldId id="422" r:id="rId33"/>
    <p:sldId id="423" r:id="rId34"/>
    <p:sldId id="424" r:id="rId35"/>
    <p:sldId id="425" r:id="rId36"/>
    <p:sldId id="426" r:id="rId37"/>
    <p:sldId id="427" r:id="rId38"/>
    <p:sldId id="428" r:id="rId39"/>
    <p:sldId id="430" r:id="rId40"/>
    <p:sldId id="431" r:id="rId41"/>
    <p:sldId id="432" r:id="rId42"/>
    <p:sldId id="435" r:id="rId43"/>
    <p:sldId id="436" r:id="rId44"/>
    <p:sldId id="437" r:id="rId45"/>
    <p:sldId id="438" r:id="rId46"/>
    <p:sldId id="439" r:id="rId47"/>
    <p:sldId id="444" r:id="rId48"/>
    <p:sldId id="440" r:id="rId49"/>
    <p:sldId id="441" r:id="rId50"/>
    <p:sldId id="442" r:id="rId51"/>
    <p:sldId id="379" r:id="rId52"/>
  </p:sldIdLst>
  <p:sldSz cx="9144000" cy="6858000" type="screen4x3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FFCCFF"/>
    <a:srgbClr val="CCFF66"/>
    <a:srgbClr val="FFCC99"/>
    <a:srgbClr val="FFFF99"/>
    <a:srgbClr val="FFFFCC"/>
    <a:srgbClr val="FF66FF"/>
    <a:srgbClr val="33CCFF"/>
    <a:srgbClr val="008000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394" autoAdjust="0"/>
    <p:restoredTop sz="95043" autoAdjust="0"/>
  </p:normalViewPr>
  <p:slideViewPr>
    <p:cSldViewPr>
      <p:cViewPr varScale="1">
        <p:scale>
          <a:sx n="60" d="100"/>
          <a:sy n="60" d="100"/>
        </p:scale>
        <p:origin x="-84" y="-12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&#1056;&#1040;&#1041;&#1054;&#1058;&#1040;\&#1055;&#1056;&#1054;&#1043;&#1053;&#1054;&#1047;\2017%20&#1080;%20&#1087;&#1083;&#1072;&#1085;%202018-2020\&#1044;&#1083;&#1103;%20&#1073;&#1102;&#1076;&#1078;&#1077;&#1090;&#1072;.xlsx" TargetMode="Externa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7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1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9.xlsx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Microsoft_Excel_Worksheet10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1\&#1056;&#1072;&#1073;&#1086;&#1095;&#1080;&#1081;%20&#1089;&#1090;&#1086;&#1083;\&#1057;&#1083;&#1072;&#1081;&#1076;%20&#1087;&#1088;&#1086;&#1075;&#1088;&#1072;&#1084;&#1084;&#1099;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Microsoft_Excel_Worksheet12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Microsoft_Excel_Worksheet13.xlsx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package" Target="../embeddings/Microsoft_Excel_Worksheet14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&#1056;&#1040;&#1041;&#1054;&#1058;&#1040;\&#1055;&#1056;&#1054;&#1043;&#1053;&#1054;&#1047;\2017%20&#1080;%20&#1087;&#1083;&#1072;&#1085;%202018-2020\&#1044;&#1083;&#1103;%20&#1073;&#1102;&#1076;&#1078;&#1077;&#1090;&#1072;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chartUserShapes" Target="../drawings/drawing3.xml"/><Relationship Id="rId1" Type="http://schemas.openxmlformats.org/officeDocument/2006/relationships/oleObject" Target="file:///C:\&#1056;&#1040;&#1041;&#1054;&#1058;&#1040;\&#1055;&#1056;&#1054;&#1043;&#1053;&#1054;&#1047;\2017%20&#1080;%20&#1087;&#1083;&#1072;&#1085;%202018-2020\&#1044;&#1083;&#1103;%20&#1073;&#1102;&#1076;&#1078;&#1077;&#1090;&#1072;.xlsx" TargetMode="External"/><Relationship Id="rId4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1040835992162325E-2"/>
          <c:y val="0.1274119220674339"/>
          <c:w val="0.8206821424079469"/>
          <c:h val="0.694153290934786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'Структура населения города'!$A$4</c:f>
              <c:strCache>
                <c:ptCount val="1"/>
                <c:pt idx="0">
                  <c:v>Среднегодовая численность населения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7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25400">
              <a:noFill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Lbls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39,8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lt1"/>
              </a:solidFill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ln>
                      <a:noFill/>
                    </a:ln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ellipse">
                    <a:avLst/>
                  </a:prstGeom>
                </c15:spPr>
                <c15:showLeaderLines val="0"/>
              </c:ext>
            </c:extLst>
          </c:dLbls>
          <c:cat>
            <c:strRef>
              <c:f>'Структура населения города'!$B$2:$F$3</c:f>
              <c:strCach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strCache>
            </c:strRef>
          </c:cat>
          <c:val>
            <c:numRef>
              <c:f>'Структура населения города'!$B$4:$F$4</c:f>
              <c:numCache>
                <c:formatCode>0.0</c:formatCode>
                <c:ptCount val="5"/>
                <c:pt idx="0">
                  <c:v>39.284999999999997</c:v>
                </c:pt>
                <c:pt idx="1">
                  <c:v>39.206000000000003</c:v>
                </c:pt>
                <c:pt idx="2">
                  <c:v>39.088999999999999</c:v>
                </c:pt>
                <c:pt idx="3">
                  <c:v>39.011000000000003</c:v>
                </c:pt>
                <c:pt idx="4">
                  <c:v>38.893999999999998</c:v>
                </c:pt>
              </c:numCache>
            </c:numRef>
          </c:val>
        </c:ser>
        <c:ser>
          <c:idx val="1"/>
          <c:order val="1"/>
          <c:tx>
            <c:strRef>
              <c:f>'Структура населения города'!$A$5</c:f>
              <c:strCache>
                <c:ptCount val="1"/>
                <c:pt idx="0">
                  <c:v>Трудоспособное население</c:v>
                </c:pt>
              </c:strCache>
            </c:strRef>
          </c:tx>
          <c:spPr>
            <a:gradFill flip="none" rotWithShape="1">
              <a:gsLst>
                <a:gs pos="0">
                  <a:schemeClr val="accent5">
                    <a:lumMod val="40000"/>
                    <a:lumOff val="60000"/>
                  </a:schemeClr>
                </a:gs>
                <a:gs pos="46000">
                  <a:schemeClr val="accent5">
                    <a:lumMod val="95000"/>
                    <a:lumOff val="5000"/>
                  </a:schemeClr>
                </a:gs>
                <a:gs pos="100000">
                  <a:schemeClr val="accent5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 w="25400">
              <a:noFill/>
            </a:ln>
            <a:effectLst/>
          </c:spPr>
          <c:invertIfNegative val="0"/>
          <c:dLbls>
            <c:spPr>
              <a:solidFill>
                <a:schemeClr val="lt1"/>
              </a:solidFill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ln>
                      <a:noFill/>
                    </a:ln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ound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'Структура населения города'!$B$2:$F$3</c:f>
              <c:strCach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strCache>
            </c:strRef>
          </c:cat>
          <c:val>
            <c:numRef>
              <c:f>'Структура населения города'!$B$5:$F$5</c:f>
              <c:numCache>
                <c:formatCode>General</c:formatCode>
                <c:ptCount val="5"/>
                <c:pt idx="0">
                  <c:v>21.7</c:v>
                </c:pt>
                <c:pt idx="1">
                  <c:v>21.5</c:v>
                </c:pt>
                <c:pt idx="2">
                  <c:v>21.2</c:v>
                </c:pt>
                <c:pt idx="3">
                  <c:v>20.8</c:v>
                </c:pt>
                <c:pt idx="4">
                  <c:v>20.7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1"/>
        <c:overlap val="83"/>
        <c:axId val="76527488"/>
        <c:axId val="76529024"/>
      </c:barChart>
      <c:catAx>
        <c:axId val="765274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222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76529024"/>
        <c:crosses val="autoZero"/>
        <c:auto val="0"/>
        <c:lblAlgn val="ctr"/>
        <c:lblOffset val="100"/>
        <c:noMultiLvlLbl val="0"/>
      </c:catAx>
      <c:valAx>
        <c:axId val="76529024"/>
        <c:scaling>
          <c:orientation val="minMax"/>
          <c:max val="40"/>
        </c:scaling>
        <c:delete val="0"/>
        <c:axPos val="l"/>
        <c:numFmt formatCode="0;[Red]0" sourceLinked="0"/>
        <c:majorTickMark val="out"/>
        <c:minorTickMark val="none"/>
        <c:tickLblPos val="nextTo"/>
        <c:spPr>
          <a:noFill/>
          <a:ln w="1905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76527488"/>
        <c:crosses val="autoZero"/>
        <c:crossBetween val="between"/>
        <c:majorUnit val="5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11504543605814266"/>
          <c:y val="0.88673706313026668"/>
          <c:w val="0.75641069548322537"/>
          <c:h val="0.11326293686973339"/>
        </c:manualLayout>
      </c:layout>
      <c:overlay val="0"/>
      <c:spPr>
        <a:noFill/>
        <a:ln>
          <a:noFill/>
        </a:ln>
        <a:effectLst>
          <a:softEdge rad="63500"/>
        </a:effectLst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ln>
                <a:noFill/>
              </a:ln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ln>
            <a:noFill/>
          </a:ln>
        </a:defRPr>
      </a:pPr>
      <a:endParaRPr lang="ru-RU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hPercent val="54"/>
      <c:rotY val="20"/>
      <c:depthPercent val="4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8.3523676277023839E-2"/>
          <c:y val="0.18770313730578148"/>
          <c:w val="0.86763393992004645"/>
          <c:h val="0.48105482352251078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Доходы от сдачи в аренду имущества</c:v>
                </c:pt>
              </c:strCache>
            </c:strRef>
          </c:tx>
          <c:spPr>
            <a:solidFill>
              <a:srgbClr val="00FFFF"/>
            </a:solidFill>
            <a:ln w="15371">
              <a:solidFill>
                <a:schemeClr val="tx1"/>
              </a:solidFill>
              <a:prstDash val="solid"/>
            </a:ln>
          </c:spPr>
          <c:invertIfNegative val="0"/>
          <c:dLbls>
            <c:spPr>
              <a:noFill/>
              <a:ln w="27965">
                <a:noFill/>
              </a:ln>
            </c:spPr>
            <c:txPr>
              <a:bodyPr/>
              <a:lstStyle/>
              <a:p>
                <a:pPr>
                  <a:defRPr sz="1695" b="1" i="0" u="none" strike="noStrike" baseline="0">
                    <a:solidFill>
                      <a:schemeClr val="bg1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Sheet1!$B$1:$C$1</c:f>
              <c:strCache>
                <c:ptCount val="2"/>
                <c:pt idx="0">
                  <c:v>ожидаемое 2017 г. </c:v>
                </c:pt>
                <c:pt idx="1">
                  <c:v>проект 2018 г.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13</c:v>
                </c:pt>
                <c:pt idx="1">
                  <c:v>17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Доходы от аренды земельных участков</c:v>
                </c:pt>
              </c:strCache>
            </c:strRef>
          </c:tx>
          <c:spPr>
            <a:solidFill>
              <a:srgbClr val="FF66FF"/>
            </a:solidFill>
            <a:ln w="15371">
              <a:solidFill>
                <a:schemeClr val="tx1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4.9117608774430681E-3"/>
                  <c:y val="2.7524243680065535E-3"/>
                </c:manualLayout>
              </c:layout>
              <c:spPr>
                <a:noFill/>
                <a:ln w="27965">
                  <a:noFill/>
                </a:ln>
              </c:spPr>
              <c:txPr>
                <a:bodyPr/>
                <a:lstStyle/>
                <a:p>
                  <a:pPr>
                    <a:defRPr sz="1695" b="1" i="0" u="none" strike="noStrike" baseline="0">
                      <a:solidFill>
                        <a:schemeClr val="bg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/>
              <c:spPr>
                <a:noFill/>
                <a:ln w="27965">
                  <a:noFill/>
                </a:ln>
              </c:spPr>
              <c:txPr>
                <a:bodyPr/>
                <a:lstStyle/>
                <a:p>
                  <a:pPr>
                    <a:defRPr sz="1695" b="1" i="0" u="none" strike="noStrike" baseline="0">
                      <a:solidFill>
                        <a:schemeClr val="bg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7965">
                <a:noFill/>
              </a:ln>
            </c:spPr>
            <c:txPr>
              <a:bodyPr/>
              <a:lstStyle/>
              <a:p>
                <a:pPr>
                  <a:defRPr sz="1697" b="1" i="0" u="none" strike="noStrike" baseline="0">
                    <a:solidFill>
                      <a:schemeClr val="bg1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Sheet1!$B$1:$C$1</c:f>
              <c:strCache>
                <c:ptCount val="2"/>
                <c:pt idx="0">
                  <c:v>ожидаемое 2017 г. </c:v>
                </c:pt>
                <c:pt idx="1">
                  <c:v>проект 2018 г.</c:v>
                </c:pt>
              </c:strCache>
            </c:strRef>
          </c:cat>
          <c:val>
            <c:numRef>
              <c:f>Sheet1!$B$3:$C$3</c:f>
              <c:numCache>
                <c:formatCode>General</c:formatCode>
                <c:ptCount val="2"/>
                <c:pt idx="0">
                  <c:v>33</c:v>
                </c:pt>
                <c:pt idx="1">
                  <c:v>30</c:v>
                </c:pt>
              </c:numCache>
            </c:numRef>
          </c:val>
        </c:ser>
        <c:ser>
          <c:idx val="10"/>
          <c:order val="2"/>
          <c:tx>
            <c:strRef>
              <c:f>Sheet1!$A$4</c:f>
              <c:strCache>
                <c:ptCount val="1"/>
                <c:pt idx="0">
                  <c:v>Доходы от продажи материальных и нематериальных активов</c:v>
                </c:pt>
              </c:strCache>
            </c:strRef>
          </c:tx>
          <c:spPr>
            <a:solidFill>
              <a:srgbClr val="FFFF00"/>
            </a:solidFill>
            <a:ln w="15371">
              <a:solidFill>
                <a:schemeClr val="tx1"/>
              </a:solidFill>
              <a:prstDash val="solid"/>
            </a:ln>
          </c:spPr>
          <c:invertIfNegative val="0"/>
          <c:dLbls>
            <c:spPr>
              <a:noFill/>
              <a:ln w="27965">
                <a:noFill/>
              </a:ln>
            </c:spPr>
            <c:txPr>
              <a:bodyPr/>
              <a:lstStyle/>
              <a:p>
                <a:pPr>
                  <a:defRPr sz="1695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Sheet1!$B$1:$C$1</c:f>
              <c:strCache>
                <c:ptCount val="2"/>
                <c:pt idx="0">
                  <c:v>ожидаемое 2017 г. </c:v>
                </c:pt>
                <c:pt idx="1">
                  <c:v>проект 2018 г.</c:v>
                </c:pt>
              </c:strCache>
            </c:strRef>
          </c:cat>
          <c:val>
            <c:numRef>
              <c:f>Sheet1!$B$4:$C$4</c:f>
              <c:numCache>
                <c:formatCode>General</c:formatCode>
                <c:ptCount val="2"/>
                <c:pt idx="0">
                  <c:v>29</c:v>
                </c:pt>
                <c:pt idx="1">
                  <c:v>21</c:v>
                </c:pt>
              </c:numCache>
            </c:numRef>
          </c:val>
        </c:ser>
        <c:ser>
          <c:idx val="4"/>
          <c:order val="3"/>
          <c:tx>
            <c:strRef>
              <c:f>Sheet1!$A$5</c:f>
              <c:strCache>
                <c:ptCount val="1"/>
                <c:pt idx="0">
                  <c:v>Штрафы, санкции, возмещение ущерба</c:v>
                </c:pt>
              </c:strCache>
            </c:strRef>
          </c:tx>
          <c:spPr>
            <a:solidFill>
              <a:srgbClr val="FF0000"/>
            </a:solidFill>
            <a:ln w="15371">
              <a:solidFill>
                <a:schemeClr val="tx1"/>
              </a:solidFill>
              <a:prstDash val="solid"/>
            </a:ln>
          </c:spPr>
          <c:invertIfNegative val="0"/>
          <c:dLbls>
            <c:spPr>
              <a:noFill/>
              <a:ln w="27965">
                <a:noFill/>
              </a:ln>
            </c:spPr>
            <c:txPr>
              <a:bodyPr/>
              <a:lstStyle/>
              <a:p>
                <a:pPr>
                  <a:defRPr sz="1695" b="1" i="0" u="none" strike="noStrike" baseline="0">
                    <a:solidFill>
                      <a:schemeClr val="bg1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Sheet1!$B$1:$C$1</c:f>
              <c:strCache>
                <c:ptCount val="2"/>
                <c:pt idx="0">
                  <c:v>ожидаемое 2017 г. </c:v>
                </c:pt>
                <c:pt idx="1">
                  <c:v>проект 2018 г.</c:v>
                </c:pt>
              </c:strCache>
            </c:strRef>
          </c:cat>
          <c:val>
            <c:numRef>
              <c:f>Sheet1!$B$5:$C$5</c:f>
              <c:numCache>
                <c:formatCode>General</c:formatCode>
                <c:ptCount val="2"/>
                <c:pt idx="0">
                  <c:v>5</c:v>
                </c:pt>
                <c:pt idx="1">
                  <c:v>3</c:v>
                </c:pt>
              </c:numCache>
            </c:numRef>
          </c:val>
        </c:ser>
        <c:ser>
          <c:idx val="5"/>
          <c:order val="4"/>
          <c:tx>
            <c:strRef>
              <c:f>Sheet1!$A$6</c:f>
              <c:strCache>
                <c:ptCount val="1"/>
                <c:pt idx="0">
                  <c:v>Другие неналоговые доходы</c:v>
                </c:pt>
              </c:strCache>
            </c:strRef>
          </c:tx>
          <c:spPr>
            <a:solidFill>
              <a:srgbClr val="00FF00"/>
            </a:solidFill>
            <a:ln w="15371">
              <a:solidFill>
                <a:schemeClr val="tx1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5.3315050681750992E-2"/>
                  <c:y val="-5.8289957330706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653296526374659E-2"/>
                  <c:y val="-5.447439353546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7965">
                <a:noFill/>
              </a:ln>
            </c:spPr>
            <c:txPr>
              <a:bodyPr/>
              <a:lstStyle/>
              <a:p>
                <a:pPr>
                  <a:defRPr sz="1542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Sheet1!$B$1:$C$1</c:f>
              <c:strCache>
                <c:ptCount val="2"/>
                <c:pt idx="0">
                  <c:v>ожидаемое 2017 г. </c:v>
                </c:pt>
                <c:pt idx="1">
                  <c:v>проект 2018 г.</c:v>
                </c:pt>
              </c:strCache>
            </c:strRef>
          </c:cat>
          <c:val>
            <c:numRef>
              <c:f>Sheet1!$B$6:$C$6</c:f>
              <c:numCache>
                <c:formatCode>General</c:formatCode>
                <c:ptCount val="2"/>
                <c:pt idx="0">
                  <c:v>12</c:v>
                </c:pt>
                <c:pt idx="1">
                  <c:v>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gapDepth val="0"/>
        <c:shape val="box"/>
        <c:axId val="49595904"/>
        <c:axId val="49597440"/>
        <c:axId val="0"/>
      </c:bar3DChart>
      <c:catAx>
        <c:axId val="495959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843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2179" b="1" i="0" u="none" strike="noStrike" baseline="0">
                <a:solidFill>
                  <a:schemeClr val="tx1"/>
                </a:solidFill>
                <a:latin typeface="Arial Narrow"/>
                <a:ea typeface="Arial Narrow"/>
                <a:cs typeface="Arial Narrow"/>
              </a:defRPr>
            </a:pPr>
            <a:endParaRPr lang="ru-RU"/>
          </a:p>
        </c:txPr>
        <c:crossAx val="4959744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49597440"/>
        <c:scaling>
          <c:orientation val="minMax"/>
          <c:max val="120"/>
          <c:min val="0"/>
        </c:scaling>
        <c:delete val="0"/>
        <c:axPos val="l"/>
        <c:majorGridlines>
          <c:spPr>
            <a:ln w="3843">
              <a:solidFill>
                <a:schemeClr val="tx1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535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ru-RU"/>
                  <a:t>млн. руб.</a:t>
                </a:r>
              </a:p>
            </c:rich>
          </c:tx>
          <c:layout>
            <c:manualLayout>
              <c:xMode val="edge"/>
              <c:yMode val="edge"/>
              <c:x val="0.11687307170997463"/>
              <c:y val="0.3913613942178979"/>
            </c:manualLayout>
          </c:layout>
          <c:overlay val="0"/>
          <c:spPr>
            <a:noFill/>
            <a:ln w="27965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843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755" b="0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49595904"/>
        <c:crosses val="autoZero"/>
        <c:crossBetween val="between"/>
        <c:majorUnit val="20"/>
        <c:minorUnit val="10"/>
      </c:valAx>
      <c:spPr>
        <a:noFill/>
        <a:ln w="25395">
          <a:noFill/>
        </a:ln>
      </c:spPr>
    </c:plotArea>
    <c:legend>
      <c:legendPos val="r"/>
      <c:layout>
        <c:manualLayout>
          <c:xMode val="edge"/>
          <c:yMode val="edge"/>
          <c:x val="4.742697825422424E-2"/>
          <c:y val="0.75261792694907548"/>
          <c:w val="0.88489306306591198"/>
          <c:h val="0.22053487345186254"/>
        </c:manualLayout>
      </c:layout>
      <c:overlay val="0"/>
      <c:spPr>
        <a:noFill/>
        <a:ln w="3843">
          <a:noFill/>
          <a:prstDash val="solid"/>
        </a:ln>
      </c:spPr>
      <c:txPr>
        <a:bodyPr/>
        <a:lstStyle/>
        <a:p>
          <a:pPr>
            <a:defRPr sz="1416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968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476190476190478"/>
          <c:y val="7.2115384615384609E-2"/>
          <c:w val="0.61428571428571443"/>
          <c:h val="0.7692307692307692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Налог на имущество</c:v>
                </c:pt>
              </c:strCache>
            </c:strRef>
          </c:tx>
          <c:spPr>
            <a:solidFill>
              <a:srgbClr val="00FF00"/>
            </a:solidFill>
            <a:ln w="16904">
              <a:solidFill>
                <a:schemeClr val="tx1"/>
              </a:solidFill>
              <a:prstDash val="solid"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4"/>
                <c:pt idx="0">
                  <c:v>2017 г.</c:v>
                </c:pt>
                <c:pt idx="1">
                  <c:v>2018 г.</c:v>
                </c:pt>
                <c:pt idx="2">
                  <c:v>2019 г.</c:v>
                </c:pt>
                <c:pt idx="3">
                  <c:v>2020 г.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4"/>
                <c:pt idx="0">
                  <c:v>0.1</c:v>
                </c:pt>
                <c:pt idx="1">
                  <c:v>0.1</c:v>
                </c:pt>
                <c:pt idx="2">
                  <c:v>0.1</c:v>
                </c:pt>
                <c:pt idx="3">
                  <c:v>0.1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Налог на землю</c:v>
                </c:pt>
              </c:strCache>
            </c:strRef>
          </c:tx>
          <c:spPr>
            <a:solidFill>
              <a:srgbClr val="FF6600"/>
            </a:solidFill>
            <a:ln w="16904">
              <a:solidFill>
                <a:schemeClr val="tx1"/>
              </a:solidFill>
              <a:prstDash val="solid"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4"/>
                <c:pt idx="0">
                  <c:v>2017 г.</c:v>
                </c:pt>
                <c:pt idx="1">
                  <c:v>2018 г.</c:v>
                </c:pt>
                <c:pt idx="2">
                  <c:v>2019 г.</c:v>
                </c:pt>
                <c:pt idx="3">
                  <c:v>2020 г.</c:v>
                </c:pt>
              </c:strCache>
            </c:strRef>
          </c:cat>
          <c:val>
            <c:numRef>
              <c:f>Sheet1!$B$3:$F$3</c:f>
              <c:numCache>
                <c:formatCode>General</c:formatCode>
                <c:ptCount val="4"/>
                <c:pt idx="0">
                  <c:v>0.2</c:v>
                </c:pt>
                <c:pt idx="1">
                  <c:v>0.2</c:v>
                </c:pt>
                <c:pt idx="2">
                  <c:v>0.2</c:v>
                </c:pt>
                <c:pt idx="3">
                  <c:v>0.2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9521408"/>
        <c:axId val="49522944"/>
      </c:barChart>
      <c:catAx>
        <c:axId val="495214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4226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2396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4952294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49522944"/>
        <c:scaling>
          <c:orientation val="minMax"/>
          <c:max val="1"/>
          <c:min val="0"/>
        </c:scaling>
        <c:delete val="0"/>
        <c:axPos val="l"/>
        <c:majorGridlines>
          <c:spPr>
            <a:ln w="4226">
              <a:solidFill>
                <a:schemeClr val="tx1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4226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2396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49521408"/>
        <c:crosses val="autoZero"/>
        <c:crossBetween val="between"/>
        <c:majorUnit val="0.25"/>
        <c:minorUnit val="0.25"/>
      </c:valAx>
      <c:spPr>
        <a:noFill/>
        <a:ln w="16904">
          <a:solidFill>
            <a:schemeClr val="tx1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72857142857142865"/>
          <c:y val="0.29567307692307698"/>
          <c:w val="0.26033282356352189"/>
          <c:h val="0.30528846153846168"/>
        </c:manualLayout>
      </c:layout>
      <c:overlay val="0"/>
      <c:spPr>
        <a:noFill/>
        <a:ln w="4226">
          <a:solidFill>
            <a:schemeClr val="tx1"/>
          </a:solidFill>
          <a:prstDash val="solid"/>
        </a:ln>
      </c:spPr>
      <c:txPr>
        <a:bodyPr/>
        <a:lstStyle/>
        <a:p>
          <a:pPr>
            <a:defRPr sz="2203" b="1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2396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2872970739768641"/>
          <c:y val="4.0751769291971669E-2"/>
          <c:w val="0.76484276271021678"/>
          <c:h val="0.85271731121089589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Ожидаемое исполнение 2017г.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  <a:sp3d>
              <a:contourClr>
                <a:srgbClr val="00B0F0"/>
              </a:contourClr>
            </a:sp3d>
          </c:spPr>
          <c:invertIfNegative val="0"/>
          <c:dLbls>
            <c:dLbl>
              <c:idx val="0"/>
              <c:layout>
                <c:manualLayout>
                  <c:x val="6.1728395061728392E-3"/>
                  <c:y val="2.32074432747549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5432098765431532E-3"/>
                  <c:y val="6.1886515399346698E-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>
                        <a:solidFill>
                          <a:schemeClr val="tx1"/>
                        </a:solidFill>
                      </a:rPr>
                      <a:t>194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-5.658370848008886E-17"/>
                  <c:y val="0.1134586115654689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3888888888888888E-2"/>
                  <c:y val="-1.80502336581427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5432098765432098E-2"/>
                  <c:y val="-1.35752324974817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noFill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  <c:pt idx="4">
                  <c:v>Прочие безвозмездные поступления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52</c:v>
                </c:pt>
                <c:pt idx="1">
                  <c:v>194</c:v>
                </c:pt>
                <c:pt idx="2">
                  <c:v>581</c:v>
                </c:pt>
                <c:pt idx="3">
                  <c:v>13</c:v>
                </c:pt>
                <c:pt idx="4">
                  <c:v>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План 2018г. 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  <a:sp3d/>
          </c:spPr>
          <c:invertIfNegative val="0"/>
          <c:dPt>
            <c:idx val="2"/>
            <c:invertIfNegative val="0"/>
            <c:bubble3D val="0"/>
          </c:dPt>
          <c:dLbls>
            <c:dLbl>
              <c:idx val="0"/>
              <c:layout>
                <c:manualLayout>
                  <c:x val="2.3148148148148147E-2"/>
                  <c:y val="-2.32074432747550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6975308641975308E-2"/>
                  <c:y val="-1.66857307494559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6.1728395061727828E-3"/>
                  <c:y val="-3.09432576996733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  <c:pt idx="4">
                  <c:v>Прочие безвозмездные поступления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40</c:v>
                </c:pt>
                <c:pt idx="1">
                  <c:v>53</c:v>
                </c:pt>
                <c:pt idx="2">
                  <c:v>616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9277952"/>
        <c:axId val="49292032"/>
        <c:axId val="49574336"/>
      </c:bar3DChart>
      <c:catAx>
        <c:axId val="49277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9292032"/>
        <c:crosses val="autoZero"/>
        <c:auto val="1"/>
        <c:lblAlgn val="ctr"/>
        <c:lblOffset val="100"/>
        <c:noMultiLvlLbl val="0"/>
      </c:catAx>
      <c:valAx>
        <c:axId val="49292032"/>
        <c:scaling>
          <c:orientation val="minMax"/>
          <c:max val="8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9277952"/>
        <c:crosses val="autoZero"/>
        <c:crossBetween val="between"/>
        <c:minorUnit val="50"/>
      </c:valAx>
      <c:serAx>
        <c:axId val="49574336"/>
        <c:scaling>
          <c:orientation val="minMax"/>
        </c:scaling>
        <c:delete val="1"/>
        <c:axPos val="b"/>
        <c:majorTickMark val="none"/>
        <c:minorTickMark val="none"/>
        <c:tickLblPos val="nextTo"/>
        <c:crossAx val="49292032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80526902887139096"/>
          <c:y val="0.64812115138156368"/>
          <c:w val="0.1795853990473413"/>
          <c:h val="0.2352625628814101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hPercent val="54"/>
      <c:rotY val="20"/>
      <c:depthPercent val="4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121046107144167"/>
          <c:y val="2.4885018359134876E-2"/>
          <c:w val="0.8602846054333767"/>
          <c:h val="0.6773584905660378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Деятельность подведомственных учреждений</c:v>
                </c:pt>
              </c:strCache>
            </c:strRef>
          </c:tx>
          <c:spPr>
            <a:solidFill>
              <a:srgbClr val="00FFFF"/>
            </a:solidFill>
            <a:ln w="14048">
              <a:solidFill>
                <a:schemeClr val="tx1"/>
              </a:solidFill>
              <a:prstDash val="solid"/>
            </a:ln>
            <a:effectLst>
              <a:outerShdw blurRad="50800" dist="50800" dir="5400000" sx="1000" sy="1000" algn="ctr" rotWithShape="0">
                <a:srgbClr val="000000">
                  <a:alpha val="17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00FFFF"/>
              </a:solidFill>
              <a:ln w="14048">
                <a:solidFill>
                  <a:schemeClr val="tx1"/>
                </a:solidFill>
                <a:prstDash val="solid"/>
              </a:ln>
              <a:effectLst>
                <a:outerShdw blurRad="50800" dist="50800" dir="5400000" sx="1000" sy="1000" algn="ctr" rotWithShape="0">
                  <a:srgbClr val="000000">
                    <a:alpha val="17000"/>
                  </a:srgbClr>
                </a:outerShdw>
              </a:effectLst>
              <a:scene3d>
                <a:camera prst="orthographicFront"/>
                <a:lightRig rig="threePt" dir="t"/>
              </a:scene3d>
              <a:sp3d prstMaterial="matte">
                <a:contourClr>
                  <a:srgbClr val="000000"/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rgbClr val="00FFFF"/>
              </a:solidFill>
              <a:ln w="14048">
                <a:solidFill>
                  <a:schemeClr val="tx1"/>
                </a:solidFill>
                <a:prstDash val="solid"/>
              </a:ln>
              <a:effectLst>
                <a:outerShdw blurRad="50800" dist="50800" dir="5400000" sx="1000" sy="1000" algn="ctr" rotWithShape="0">
                  <a:srgbClr val="000000">
                    <a:alpha val="17000"/>
                  </a:srgbClr>
                </a:outerShdw>
              </a:effectLst>
              <a:scene3d>
                <a:camera prst="orthographicFront"/>
                <a:lightRig rig="threePt" dir="t"/>
              </a:scene3d>
              <a:sp3d prstMaterial="matte">
                <a:contourClr>
                  <a:srgbClr val="000000"/>
                </a:contourClr>
              </a:sp3d>
            </c:spPr>
          </c:dPt>
          <c:dLbls>
            <c:dLbl>
              <c:idx val="0"/>
              <c:spPr>
                <a:solidFill>
                  <a:srgbClr val="00FFFF"/>
                </a:solidFill>
                <a:ln w="28097">
                  <a:noFill/>
                </a:ln>
              </c:spPr>
              <c:txPr>
                <a:bodyPr/>
                <a:lstStyle/>
                <a:p>
                  <a:pPr>
                    <a:defRPr sz="1659" b="1" i="0" u="none" strike="noStrike" baseline="0">
                      <a:solidFill>
                        <a:schemeClr val="bg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>
                <a:solidFill>
                  <a:srgbClr val="00FFFF"/>
                </a:solidFill>
                <a:ln w="28097">
                  <a:noFill/>
                </a:ln>
              </c:spPr>
              <c:txPr>
                <a:bodyPr/>
                <a:lstStyle/>
                <a:p>
                  <a:pPr>
                    <a:defRPr sz="1659" b="1" i="0" u="none" strike="noStrike" baseline="0">
                      <a:solidFill>
                        <a:schemeClr val="bg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00FFFF"/>
              </a:solidFill>
              <a:ln w="28097">
                <a:noFill/>
              </a:ln>
            </c:spPr>
            <c:txPr>
              <a:bodyPr/>
              <a:lstStyle/>
              <a:p>
                <a:pPr>
                  <a:defRPr sz="1660" b="1" i="0" u="none" strike="noStrike" baseline="0">
                    <a:solidFill>
                      <a:schemeClr val="bg1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</c:f>
              <c:strCache>
                <c:ptCount val="1"/>
                <c:pt idx="0">
                  <c:v> 2018 г.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12.4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Резервный фонд</c:v>
                </c:pt>
              </c:strCache>
            </c:strRef>
          </c:tx>
          <c:spPr>
            <a:solidFill>
              <a:srgbClr val="007A37"/>
            </a:solidFill>
            <a:ln w="14048">
              <a:solidFill>
                <a:schemeClr val="tx1"/>
              </a:solidFill>
              <a:prstDash val="solid"/>
            </a:ln>
            <a:scene3d>
              <a:camera prst="orthographicFront"/>
              <a:lightRig rig="threePt" dir="t"/>
            </a:scene3d>
            <a:sp3d prstMaterial="matte">
              <a:contourClr>
                <a:srgbClr val="000000"/>
              </a:contourClr>
            </a:sp3d>
          </c:spPr>
          <c:invertIfNegative val="0"/>
          <c:dLbls>
            <c:spPr>
              <a:noFill/>
              <a:ln w="28097">
                <a:noFill/>
              </a:ln>
            </c:spPr>
            <c:txPr>
              <a:bodyPr/>
              <a:lstStyle/>
              <a:p>
                <a:pPr>
                  <a:defRPr sz="1659" b="1" i="0" u="none" strike="noStrike" baseline="0">
                    <a:solidFill>
                      <a:schemeClr val="bg1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</c:f>
              <c:strCache>
                <c:ptCount val="1"/>
                <c:pt idx="0">
                  <c:v> 2018 г.</c:v>
                </c:pt>
              </c:strCache>
            </c:strRef>
          </c:cat>
          <c:val>
            <c:numRef>
              <c:f>Sheet1!$B$3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7"/>
          <c:order val="2"/>
          <c:tx>
            <c:strRef>
              <c:f>Sheet1!$A$4</c:f>
              <c:strCache>
                <c:ptCount val="1"/>
                <c:pt idx="0">
                  <c:v>Мероприятия жилищного хозяйства</c:v>
                </c:pt>
              </c:strCache>
            </c:strRef>
          </c:tx>
          <c:spPr>
            <a:solidFill>
              <a:srgbClr val="FF0000"/>
            </a:solidFill>
            <a:ln w="14048">
              <a:solidFill>
                <a:schemeClr val="tx1"/>
              </a:solidFill>
              <a:prstDash val="solid"/>
            </a:ln>
            <a:scene3d>
              <a:camera prst="orthographicFront"/>
              <a:lightRig rig="threePt" dir="t"/>
            </a:scene3d>
            <a:sp3d prstMaterial="matte">
              <a:contourClr>
                <a:srgbClr val="000000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aseline="0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</c:f>
              <c:strCache>
                <c:ptCount val="1"/>
                <c:pt idx="0">
                  <c:v> 2018 г.</c:v>
                </c:pt>
              </c:strCache>
            </c:strRef>
          </c:cat>
          <c:val>
            <c:numRef>
              <c:f>Sheet1!$B$4</c:f>
              <c:numCache>
                <c:formatCode>General</c:formatCode>
                <c:ptCount val="1"/>
                <c:pt idx="0">
                  <c:v>10.5</c:v>
                </c:pt>
              </c:numCache>
            </c:numRef>
          </c:val>
        </c:ser>
        <c:ser>
          <c:idx val="5"/>
          <c:order val="3"/>
          <c:tx>
            <c:strRef>
              <c:f>Sheet1!$A$5</c:f>
              <c:strCache>
                <c:ptCount val="1"/>
                <c:pt idx="0">
                  <c:v>Обслуживание муниципального долга</c:v>
                </c:pt>
              </c:strCache>
            </c:strRef>
          </c:tx>
          <c:spPr>
            <a:solidFill>
              <a:srgbClr val="00FF00"/>
            </a:solidFill>
            <a:ln w="14048">
              <a:solidFill>
                <a:schemeClr val="tx1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 prstMaterial="matte">
              <a:contourClr>
                <a:srgbClr val="000000"/>
              </a:contourClr>
            </a:sp3d>
          </c:spPr>
          <c:invertIfNegative val="0"/>
          <c:dLbls>
            <c:dLbl>
              <c:idx val="0"/>
              <c:spPr>
                <a:noFill/>
                <a:ln w="28097">
                  <a:noFill/>
                </a:ln>
              </c:spPr>
              <c:txPr>
                <a:bodyPr/>
                <a:lstStyle/>
                <a:p>
                  <a:pPr>
                    <a:defRPr sz="1659" b="1" i="0" u="none" strike="noStrike" baseline="0">
                      <a:solidFill>
                        <a:schemeClr val="bg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>
                <a:noFill/>
                <a:ln w="28097">
                  <a:noFill/>
                </a:ln>
              </c:spPr>
              <c:txPr>
                <a:bodyPr/>
                <a:lstStyle/>
                <a:p>
                  <a:pPr>
                    <a:defRPr sz="1659" b="1" i="0" u="none" strike="noStrike" baseline="0">
                      <a:solidFill>
                        <a:schemeClr val="bg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8097">
                <a:noFill/>
              </a:ln>
            </c:spPr>
            <c:txPr>
              <a:bodyPr/>
              <a:lstStyle/>
              <a:p>
                <a:pPr>
                  <a:defRPr sz="1660" b="1" i="0" u="none" strike="noStrike" baseline="0">
                    <a:solidFill>
                      <a:schemeClr val="bg1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</c:f>
              <c:strCache>
                <c:ptCount val="1"/>
                <c:pt idx="0">
                  <c:v> 2018 г.</c:v>
                </c:pt>
              </c:strCache>
            </c:strRef>
          </c:cat>
          <c:val>
            <c:numRef>
              <c:f>Sheet1!$B$5</c:f>
              <c:numCache>
                <c:formatCode>General</c:formatCode>
                <c:ptCount val="1"/>
                <c:pt idx="0">
                  <c:v>10.3</c:v>
                </c:pt>
              </c:numCache>
            </c:numRef>
          </c:val>
        </c:ser>
        <c:ser>
          <c:idx val="6"/>
          <c:order val="4"/>
          <c:tx>
            <c:strRef>
              <c:f>Sheet1!$A$6</c:f>
              <c:strCache>
                <c:ptCount val="1"/>
                <c:pt idx="0">
                  <c:v>Депутатская деятельность</c:v>
                </c:pt>
              </c:strCache>
            </c:strRef>
          </c:tx>
          <c:spPr>
            <a:solidFill>
              <a:srgbClr val="FF00FF"/>
            </a:solidFill>
            <a:ln w="14048">
              <a:solidFill>
                <a:schemeClr val="tx1"/>
              </a:solidFill>
              <a:prstDash val="solid"/>
            </a:ln>
            <a:scene3d>
              <a:camera prst="orthographicFront"/>
              <a:lightRig rig="threePt" dir="t"/>
            </a:scene3d>
            <a:sp3d prstMaterial="matte">
              <a:contourClr>
                <a:srgbClr val="000000"/>
              </a:contourClr>
            </a:sp3d>
          </c:spPr>
          <c:invertIfNegative val="0"/>
          <c:dLbls>
            <c:dLbl>
              <c:idx val="0"/>
              <c:layout>
                <c:manualLayout>
                  <c:x val="2.4364027230383375E-2"/>
                  <c:y val="2.272081591702286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aseline="0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</c:f>
              <c:strCache>
                <c:ptCount val="1"/>
                <c:pt idx="0">
                  <c:v> 2018 г.</c:v>
                </c:pt>
              </c:strCache>
            </c:strRef>
          </c:cat>
          <c:val>
            <c:numRef>
              <c:f>Sheet1!$B$6</c:f>
              <c:numCache>
                <c:formatCode>General</c:formatCode>
                <c:ptCount val="1"/>
                <c:pt idx="0">
                  <c:v>2.2000000000000002</c:v>
                </c:pt>
              </c:numCache>
            </c:numRef>
          </c:val>
        </c:ser>
        <c:ser>
          <c:idx val="9"/>
          <c:order val="5"/>
          <c:tx>
            <c:strRef>
              <c:f>Sheet1!$A$7</c:f>
              <c:strCache>
                <c:ptCount val="1"/>
                <c:pt idx="0">
                  <c:v>Содержание органов ЗАГС</c:v>
                </c:pt>
              </c:strCache>
            </c:strRef>
          </c:tx>
          <c:spPr>
            <a:solidFill>
              <a:srgbClr val="FF6600"/>
            </a:solidFill>
            <a:ln w="14048">
              <a:solidFill>
                <a:schemeClr val="tx1"/>
              </a:solidFill>
              <a:prstDash val="solid"/>
            </a:ln>
            <a:scene3d>
              <a:camera prst="orthographicFront"/>
              <a:lightRig rig="threePt" dir="t"/>
            </a:scene3d>
            <a:sp3d prstMaterial="matte">
              <a:contourClr>
                <a:srgbClr val="000000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aseline="0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</c:f>
              <c:strCache>
                <c:ptCount val="1"/>
                <c:pt idx="0">
                  <c:v> 2018 г.</c:v>
                </c:pt>
              </c:strCache>
            </c:strRef>
          </c:cat>
          <c:val>
            <c:numRef>
              <c:f>Sheet1!$B$7</c:f>
              <c:numCache>
                <c:formatCode>General</c:formatCode>
                <c:ptCount val="1"/>
                <c:pt idx="0">
                  <c:v>2.4</c:v>
                </c:pt>
              </c:numCache>
            </c:numRef>
          </c:val>
        </c:ser>
        <c:ser>
          <c:idx val="2"/>
          <c:order val="6"/>
          <c:tx>
            <c:strRef>
              <c:f>Sheet1!$A$8</c:f>
              <c:strCache>
                <c:ptCount val="1"/>
                <c:pt idx="0">
                  <c:v>Прочие обязательства</c:v>
                </c:pt>
              </c:strCache>
            </c:strRef>
          </c:tx>
          <c:spPr>
            <a:solidFill>
              <a:srgbClr val="0070C0"/>
            </a:solidFill>
            <a:ln w="19050"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  <a:ln w="19050">
                <a:solidFill>
                  <a:schemeClr val="tx1"/>
                </a:solidFill>
              </a:ln>
              <a:effectLst/>
              <a:scene3d>
                <a:camera prst="orthographicFront"/>
                <a:lightRig rig="threePt" dir="t"/>
              </a:scene3d>
              <a:sp3d prstMaterial="matte">
                <a:contourClr>
                  <a:srgbClr val="000000"/>
                </a:contourClr>
              </a:sp3d>
            </c:spPr>
          </c:dPt>
          <c:cat>
            <c:strRef>
              <c:f>Sheet1!$B$1</c:f>
              <c:strCache>
                <c:ptCount val="1"/>
                <c:pt idx="0">
                  <c:v> 2018 г.</c:v>
                </c:pt>
              </c:strCache>
            </c:strRef>
          </c:cat>
          <c:val>
            <c:numRef>
              <c:f>Sheet1!$B$8</c:f>
              <c:numCache>
                <c:formatCode>General</c:formatCode>
                <c:ptCount val="1"/>
                <c:pt idx="0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gapDepth val="58"/>
        <c:shape val="cylinder"/>
        <c:axId val="124209024"/>
        <c:axId val="124210560"/>
        <c:axId val="0"/>
      </c:bar3DChart>
      <c:catAx>
        <c:axId val="1242090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511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991" b="1" i="0" u="none" strike="noStrike" baseline="0">
                <a:solidFill>
                  <a:schemeClr val="tx1"/>
                </a:solidFill>
                <a:latin typeface="Arial Narrow"/>
                <a:ea typeface="Arial Narrow"/>
                <a:cs typeface="Arial Narrow"/>
              </a:defRPr>
            </a:pPr>
            <a:endParaRPr lang="ru-RU"/>
          </a:p>
        </c:txPr>
        <c:crossAx val="12421056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24210560"/>
        <c:scaling>
          <c:orientation val="minMax"/>
        </c:scaling>
        <c:delete val="0"/>
        <c:axPos val="l"/>
        <c:majorGridlines>
          <c:spPr>
            <a:ln w="3511">
              <a:solidFill>
                <a:schemeClr val="tx1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511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603" b="0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124209024"/>
        <c:crosses val="autoZero"/>
        <c:crossBetween val="between"/>
      </c:valAx>
      <c:spPr>
        <a:noFill/>
        <a:ln w="25403">
          <a:noFill/>
        </a:ln>
      </c:spPr>
    </c:plotArea>
    <c:legend>
      <c:legendPos val="b"/>
      <c:layout>
        <c:manualLayout>
          <c:xMode val="edge"/>
          <c:yMode val="edge"/>
          <c:x val="5.5272374364168292E-2"/>
          <c:y val="0.78006315439587837"/>
          <c:w val="0.88444149784035875"/>
          <c:h val="0.1833353246881583"/>
        </c:manualLayout>
      </c:layout>
      <c:overlay val="0"/>
      <c:spPr>
        <a:noFill/>
        <a:ln w="3511">
          <a:solidFill>
            <a:schemeClr val="tx1"/>
          </a:solidFill>
          <a:prstDash val="solid"/>
        </a:ln>
      </c:spPr>
      <c:txPr>
        <a:bodyPr/>
        <a:lstStyle/>
        <a:p>
          <a:pPr>
            <a:defRPr sz="1294" b="0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797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1">
    <c:autoUpdate val="0"/>
  </c:externalData>
  <c:userShapes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plotVisOnly val="1"/>
    <c:dispBlanksAs val="zero"/>
    <c:showDLblsOverMax val="0"/>
  </c:chart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2018536152690795"/>
          <c:y val="0.14997040263584074"/>
          <c:w val="0.74975908050926798"/>
          <c:h val="0.73949806930026418"/>
        </c:manualLayout>
      </c:layout>
      <c:pie3DChart>
        <c:varyColors val="1"/>
        <c:ser>
          <c:idx val="0"/>
          <c:order val="0"/>
          <c:explosion val="4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spPr>
              <a:solidFill>
                <a:srgbClr val="FF66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3"/>
            <c:bubble3D val="0"/>
            <c:spPr>
              <a:solidFill>
                <a:srgbClr val="CC66FF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4"/>
            <c:bubble3D val="0"/>
            <c:spPr>
              <a:solidFill>
                <a:srgbClr val="33CCFF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6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layout>
                <c:manualLayout>
                  <c:x val="9.1782816626867575E-2"/>
                  <c:y val="-6.274023964682394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21853862718144709"/>
                      <c:h val="0.12610824945987245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9.377162975902345E-2"/>
                  <c:y val="-4.070095085864174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2"/>
              <c:layout>
                <c:manualLayout>
                  <c:x val="1.9795412549916548E-2"/>
                  <c:y val="5.480373171031599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5202341408760943E-2"/>
                  <c:y val="5.019581452401445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4"/>
              <c:layout>
                <c:manualLayout>
                  <c:x val="0"/>
                  <c:y val="7.912831614878820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8.9980154807743143E-2"/>
                  <c:y val="-9.428646812222987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5.7359798670857977E-2"/>
                  <c:y val="-6.703637590533570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8.4342186181820267E-2"/>
                  <c:y val="-5.553744152277903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eparator>, </c:separator>
            <c:showLeaderLines val="1"/>
            <c:leaderLines>
              <c:spPr>
                <a:ln w="12700" cmpd="sng"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Лист1!$A$2:$A$9</c:f>
              <c:strCache>
                <c:ptCount val="8"/>
                <c:pt idx="0">
                  <c:v>Общегосударственные вопросы 108 млн. руб.</c:v>
                </c:pt>
                <c:pt idx="1">
                  <c:v>Национальная экономика 74 млн. руб.</c:v>
                </c:pt>
                <c:pt idx="2">
                  <c:v>Жилищно-коммунальное хозяйство 51 млн. руб.</c:v>
                </c:pt>
                <c:pt idx="3">
                  <c:v>Образование 557 млн руб.</c:v>
                </c:pt>
                <c:pt idx="4">
                  <c:v>Культура и кинематография 49 млн. руб.</c:v>
                </c:pt>
                <c:pt idx="5">
                  <c:v>Социальная политика 262 млн. руб.</c:v>
                </c:pt>
                <c:pt idx="6">
                  <c:v>Физическая культура и спорт 20 млн. руб.</c:v>
                </c:pt>
                <c:pt idx="7">
                  <c:v>Обслуживание муниципального долга 10 млн. руб.</c:v>
                </c:pt>
              </c:strCache>
            </c:strRef>
          </c:cat>
          <c:val>
            <c:numRef>
              <c:f>Лист1!$B$2:$B$9</c:f>
              <c:numCache>
                <c:formatCode>#,##0_ ;\-#,##0\ </c:formatCode>
                <c:ptCount val="8"/>
                <c:pt idx="0">
                  <c:v>108</c:v>
                </c:pt>
                <c:pt idx="1">
                  <c:v>74</c:v>
                </c:pt>
                <c:pt idx="2">
                  <c:v>51</c:v>
                </c:pt>
                <c:pt idx="3">
                  <c:v>557</c:v>
                </c:pt>
                <c:pt idx="4">
                  <c:v>49</c:v>
                </c:pt>
                <c:pt idx="5">
                  <c:v>262</c:v>
                </c:pt>
                <c:pt idx="6">
                  <c:v>20</c:v>
                </c:pt>
                <c:pt idx="7">
                  <c:v>10</c:v>
                </c:pt>
              </c:numCache>
            </c:numRef>
          </c:val>
          <c:extLst/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4646456401391147E-2"/>
          <c:y val="3.94498662274229E-2"/>
          <c:w val="0.71336460395245849"/>
          <c:h val="0.82135334050595543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Sheet1!$A$2</c:f>
              <c:strCache>
                <c:ptCount val="1"/>
                <c:pt idx="0">
                  <c:v>оплата труда и начисления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Sheet1!$B$2</c:f>
              <c:numCache>
                <c:formatCode>General</c:formatCode>
                <c:ptCount val="1"/>
                <c:pt idx="0">
                  <c:v>559</c:v>
                </c:pt>
              </c:numCache>
            </c:numRef>
          </c:val>
        </c:ser>
        <c:ser>
          <c:idx val="2"/>
          <c:order val="1"/>
          <c:tx>
            <c:strRef>
              <c:f>Sheet1!$A$3</c:f>
              <c:strCache>
                <c:ptCount val="1"/>
                <c:pt idx="0">
                  <c:v>социальные расходы</c:v>
                </c:pt>
              </c:strCache>
            </c:strRef>
          </c:tx>
          <c:spPr>
            <a:solidFill>
              <a:srgbClr val="03E30E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Sheet1!$B$3</c:f>
              <c:numCache>
                <c:formatCode>General</c:formatCode>
                <c:ptCount val="1"/>
                <c:pt idx="0">
                  <c:v>203</c:v>
                </c:pt>
              </c:numCache>
            </c:numRef>
          </c:val>
        </c:ser>
        <c:ser>
          <c:idx val="0"/>
          <c:order val="2"/>
          <c:tx>
            <c:strRef>
              <c:f>Sheet1!$A$4</c:f>
              <c:strCache>
                <c:ptCount val="1"/>
                <c:pt idx="0">
                  <c:v>коммунальные услуги</c:v>
                </c:pt>
              </c:strCache>
            </c:strRef>
          </c:tx>
          <c:spPr>
            <a:solidFill>
              <a:srgbClr val="FF3399"/>
            </a:solidFill>
          </c:spPr>
          <c:invertIfNegative val="0"/>
          <c:dLbls>
            <c:dLbl>
              <c:idx val="0"/>
              <c:layout>
                <c:manualLayout>
                  <c:x val="-4.4427989633468541E-3"/>
                  <c:y val="4.8367593712212815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2400" baseline="0">
                      <a:solidFill>
                        <a:schemeClr val="tx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aseline="0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Sheet1!$B$4</c:f>
              <c:numCache>
                <c:formatCode>General</c:formatCode>
                <c:ptCount val="1"/>
                <c:pt idx="0">
                  <c:v>54</c:v>
                </c:pt>
              </c:numCache>
            </c:numRef>
          </c:val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имущественные налоги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Sheet1!$B$5</c:f>
              <c:numCache>
                <c:formatCode>General</c:formatCode>
                <c:ptCount val="1"/>
                <c:pt idx="0">
                  <c:v>25</c:v>
                </c:pt>
              </c:numCache>
            </c:numRef>
          </c:val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обслуживание  муниципального долга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>
              <c:idx val="0"/>
              <c:layout>
                <c:manualLayout>
                  <c:x val="-1.4809329877823029E-3"/>
                  <c:y val="1.45102781136637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Sheet1!$B$6</c:f>
              <c:numCache>
                <c:formatCode>General</c:formatCode>
                <c:ptCount val="1"/>
                <c:pt idx="0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4"/>
        <c:axId val="123949440"/>
        <c:axId val="123950976"/>
      </c:barChart>
      <c:catAx>
        <c:axId val="123949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ln w="3652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2071" b="1" i="0" u="none" strike="noStrike" baseline="0">
                <a:solidFill>
                  <a:schemeClr val="tx1"/>
                </a:solidFill>
                <a:latin typeface="Arial Narrow"/>
                <a:ea typeface="Arial Narrow"/>
                <a:cs typeface="Arial Narrow"/>
              </a:defRPr>
            </a:pPr>
            <a:endParaRPr lang="ru-RU"/>
          </a:p>
        </c:txPr>
        <c:crossAx val="123950976"/>
        <c:crosses val="autoZero"/>
        <c:auto val="0"/>
        <c:lblAlgn val="ctr"/>
        <c:lblOffset val="100"/>
        <c:noMultiLvlLbl val="0"/>
      </c:catAx>
      <c:valAx>
        <c:axId val="123950976"/>
        <c:scaling>
          <c:orientation val="minMax"/>
        </c:scaling>
        <c:delete val="0"/>
        <c:axPos val="l"/>
        <c:majorGridlines>
          <c:spPr>
            <a:ln w="3652">
              <a:solidFill>
                <a:schemeClr val="tx1"/>
              </a:solidFill>
              <a:prstDash val="solid"/>
            </a:ln>
          </c:spPr>
        </c:majorGridlines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667" b="0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123949440"/>
        <c:crosses val="autoZero"/>
        <c:crossBetween val="between"/>
        <c:majorUnit val="100"/>
      </c:valAx>
      <c:spPr>
        <a:noFill/>
        <a:ln w="13348">
          <a:solidFill>
            <a:schemeClr val="tx1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78516548260049501"/>
          <c:y val="0.15251654305001475"/>
          <c:w val="0.2133535844117227"/>
          <c:h val="0.6443210922697542"/>
        </c:manualLayout>
      </c:layout>
      <c:overlay val="0"/>
      <c:txPr>
        <a:bodyPr/>
        <a:lstStyle/>
        <a:p>
          <a:pPr>
            <a:defRPr sz="1600" b="0" i="0" baseline="0">
              <a:latin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69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1">
    <c:autoUpdate val="0"/>
  </c:externalData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view3D>
      <c:rotX val="40"/>
      <c:rotY val="0"/>
      <c:depthPercent val="100"/>
      <c:rAngAx val="0"/>
      <c:perspective val="30"/>
    </c:view3D>
    <c:floor>
      <c:thickness val="0"/>
    </c:floor>
    <c:sideWall>
      <c:thickness val="0"/>
      <c:spPr>
        <a:noFill/>
        <a:ln w="25382">
          <a:noFill/>
        </a:ln>
      </c:spPr>
    </c:sideWall>
    <c:backWall>
      <c:thickness val="0"/>
      <c:spPr>
        <a:noFill/>
        <a:ln w="25382">
          <a:noFill/>
        </a:ln>
      </c:spPr>
    </c:backWall>
    <c:plotArea>
      <c:layout>
        <c:manualLayout>
          <c:layoutTarget val="inner"/>
          <c:xMode val="edge"/>
          <c:yMode val="edge"/>
          <c:x val="0.10880564196626355"/>
          <c:y val="0.17238650793650792"/>
          <c:w val="0.75787390766474916"/>
          <c:h val="0.6351091269841271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spPr>
            <a:solidFill>
              <a:srgbClr val="00B050"/>
            </a:solidFill>
          </c:spPr>
          <c:dPt>
            <c:idx val="0"/>
            <c:bubble3D val="0"/>
            <c:explosion val="10"/>
            <c:spPr>
              <a:solidFill>
                <a:srgbClr val="0070C0"/>
              </a:solidFill>
            </c:spPr>
          </c:dPt>
          <c:dPt>
            <c:idx val="1"/>
            <c:bubble3D val="0"/>
            <c:spPr>
              <a:solidFill>
                <a:srgbClr val="FF6600"/>
              </a:solidFill>
              <a:scene3d>
                <a:camera prst="orthographicFront"/>
                <a:lightRig rig="threePt" dir="t"/>
              </a:scene3d>
              <a:sp3d prstMaterial="dkEdge">
                <a:bevelT/>
              </a:sp3d>
            </c:spPr>
          </c:dPt>
          <c:dPt>
            <c:idx val="2"/>
            <c:bubble3D val="0"/>
            <c:spPr>
              <a:solidFill>
                <a:srgbClr val="FF3399"/>
              </a:solidFill>
            </c:spPr>
          </c:dPt>
          <c:dPt>
            <c:idx val="3"/>
            <c:bubble3D val="0"/>
            <c:spPr>
              <a:solidFill>
                <a:srgbClr val="FF6600"/>
              </a:solidFill>
            </c:spPr>
          </c:dPt>
          <c:dLbls>
            <c:dLbl>
              <c:idx val="1"/>
              <c:layout>
                <c:manualLayout>
                  <c:x val="-0.29332579515486151"/>
                  <c:y val="-0.1087480158730158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87678874455012"/>
                  <c:y val="5.05410714285714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Акцизы</c:v>
                </c:pt>
                <c:pt idx="1">
                  <c:v>НДФЛ</c:v>
                </c:pt>
                <c:pt idx="2">
                  <c:v>Субсидия на финансирование дорожного хозяйства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4.0999999999999996</c:v>
                </c:pt>
                <c:pt idx="1">
                  <c:v>40.6</c:v>
                </c:pt>
                <c:pt idx="2">
                  <c:v>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egendEntry>
        <c:idx val="0"/>
        <c:txPr>
          <a:bodyPr/>
          <a:lstStyle/>
          <a:p>
            <a:pPr>
              <a:defRPr sz="1400" baseline="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400" baseline="0"/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400" baseline="0"/>
            </a:pPr>
            <a:endParaRPr lang="ru-RU"/>
          </a:p>
        </c:txPr>
      </c:legendEntry>
      <c:layout>
        <c:manualLayout>
          <c:xMode val="edge"/>
          <c:yMode val="edge"/>
          <c:x val="6.8278996106799633E-2"/>
          <c:y val="0.74318253968253956"/>
          <c:w val="0.77627803009895147"/>
          <c:h val="0.23665873015873015"/>
        </c:manualLayout>
      </c:layout>
      <c:overlay val="0"/>
    </c:legend>
    <c:plotVisOnly val="1"/>
    <c:dispBlanksAs val="zero"/>
    <c:showDLblsOverMax val="0"/>
  </c:chart>
  <c:spPr>
    <a:scene3d>
      <a:camera prst="orthographicFront"/>
      <a:lightRig rig="threePt" dir="t"/>
    </a:scene3d>
  </c:spPr>
  <c:txPr>
    <a:bodyPr/>
    <a:lstStyle/>
    <a:p>
      <a:pPr>
        <a:defRPr sz="1847"/>
      </a:pPr>
      <a:endParaRPr lang="ru-RU"/>
    </a:p>
  </c:txPr>
  <c:externalData r:id="rId1">
    <c:autoUpdate val="0"/>
  </c:externalData>
  <c:userShapes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txPr>
        <a:bodyPr/>
        <a:lstStyle/>
        <a:p>
          <a:pPr>
            <a:defRPr sz="2220"/>
          </a:pPr>
          <a:endParaRPr lang="ru-RU"/>
        </a:p>
      </c:txPr>
    </c:title>
    <c:autoTitleDeleted val="0"/>
    <c:view3D>
      <c:rotX val="40"/>
      <c:rotY val="0"/>
      <c:rAngAx val="1"/>
    </c:view3D>
    <c:floor>
      <c:thickness val="0"/>
    </c:floor>
    <c:sideWall>
      <c:thickness val="0"/>
      <c:spPr>
        <a:noFill/>
        <a:ln w="25396">
          <a:noFill/>
        </a:ln>
      </c:spPr>
    </c:sideWall>
    <c:backWall>
      <c:thickness val="0"/>
      <c:spPr>
        <a:noFill/>
        <a:ln w="25396">
          <a:noFill/>
        </a:ln>
      </c:spPr>
    </c:backWall>
    <c:plotArea>
      <c:layout>
        <c:manualLayout>
          <c:layoutTarget val="inner"/>
          <c:xMode val="edge"/>
          <c:yMode val="edge"/>
          <c:x val="0.1128670031253106"/>
          <c:y val="0.10022301587301587"/>
          <c:w val="0.81981181875407227"/>
          <c:h val="0.7000811507936507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</c:v>
                </c:pt>
              </c:strCache>
            </c:strRef>
          </c:tx>
          <c:spPr>
            <a:ln>
              <a:solidFill>
                <a:schemeClr val="accent1"/>
              </a:solidFill>
            </a:ln>
            <a:scene3d>
              <a:camera prst="orthographicFront"/>
              <a:lightRig rig="threePt" dir="t"/>
            </a:scene3d>
            <a:sp3d>
              <a:contourClr>
                <a:srgbClr val="000000"/>
              </a:contourClr>
            </a:sp3d>
          </c:spPr>
          <c:dPt>
            <c:idx val="0"/>
            <c:bubble3D val="0"/>
            <c:explosion val="5"/>
            <c:spPr>
              <a:solidFill>
                <a:srgbClr val="00CC00"/>
              </a:solidFill>
              <a:ln>
                <a:solidFill>
                  <a:schemeClr val="accent1"/>
                </a:solidFill>
              </a:ln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rgbClr val="FF3399"/>
              </a:solidFill>
              <a:ln>
                <a:solidFill>
                  <a:schemeClr val="accent1"/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  <a:contourClr>
                  <a:srgbClr val="000000"/>
                </a:contourClr>
              </a:sp3d>
            </c:spPr>
          </c:dPt>
          <c:dPt>
            <c:idx val="2"/>
            <c:bubble3D val="0"/>
            <c:spPr>
              <a:solidFill>
                <a:srgbClr val="FFFF00"/>
              </a:solidFill>
              <a:ln>
                <a:solidFill>
                  <a:schemeClr val="accent1"/>
                </a:solidFill>
              </a:ln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</c:dPt>
          <c:dPt>
            <c:idx val="3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</c:dPt>
          <c:dLbls>
            <c:dLbl>
              <c:idx val="0"/>
              <c:layout>
                <c:manualLayout>
                  <c:x val="-0.1161224061578558"/>
                  <c:y val="7.223928571428571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7.9876754536117769E-2"/>
                  <c:y val="-0.19569007936507937"/>
                </c:manualLayout>
              </c:layout>
              <c:tx>
                <c:rich>
                  <a:bodyPr/>
                  <a:lstStyle/>
                  <a:p>
                    <a:r>
                      <a:rPr lang="ru-RU" baseline="0" dirty="0" smtClean="0">
                        <a:solidFill>
                          <a:schemeClr val="bg1"/>
                        </a:solidFill>
                      </a:rPr>
                      <a:t>34,2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17257832602621728"/>
                  <c:y val="4.20373015873015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Бюджетные инвестиции</c:v>
                </c:pt>
                <c:pt idx="1">
                  <c:v>Ремонт автомобильных дорог и дворовых территорий</c:v>
                </c:pt>
                <c:pt idx="2">
                  <c:v>Содержание автомобильных дорог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15</c:v>
                </c:pt>
                <c:pt idx="1">
                  <c:v>34.200000000000003</c:v>
                </c:pt>
                <c:pt idx="2">
                  <c:v>20.5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ayout>
        <c:manualLayout>
          <c:xMode val="edge"/>
          <c:yMode val="edge"/>
          <c:x val="4.5676580048812268E-2"/>
          <c:y val="0.70088591269841272"/>
          <c:w val="0.82449514638159715"/>
          <c:h val="0.27139583333333334"/>
        </c:manualLayout>
      </c:layout>
      <c:overlay val="0"/>
      <c:txPr>
        <a:bodyPr/>
        <a:lstStyle/>
        <a:p>
          <a:pPr>
            <a:defRPr sz="1570" baseline="0"/>
          </a:pPr>
          <a:endParaRPr lang="ru-RU"/>
        </a:p>
      </c:txPr>
    </c:legend>
    <c:plotVisOnly val="1"/>
    <c:dispBlanksAs val="zero"/>
    <c:showDLblsOverMax val="0"/>
  </c:chart>
  <c:spPr>
    <a:scene3d>
      <a:camera prst="orthographicFront"/>
      <a:lightRig rig="threePt" dir="t"/>
    </a:scene3d>
    <a:sp3d>
      <a:bevelT w="165100" prst="coolSlant"/>
    </a:sp3d>
  </c:spPr>
  <c:txPr>
    <a:bodyPr/>
    <a:lstStyle/>
    <a:p>
      <a:pPr>
        <a:defRPr sz="1649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173020674884378"/>
          <c:y val="0.14581389800764688"/>
          <c:w val="0.8154521144884691"/>
          <c:h val="0.5698337366253670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'деятельность предприятия'!$A$9</c:f>
              <c:strCache>
                <c:ptCount val="1"/>
                <c:pt idx="0">
                  <c:v>Объем отгруженной продукции промышленных предприятий </c:v>
                </c:pt>
              </c:strCache>
            </c:strRef>
          </c:tx>
          <c:spPr>
            <a:gradFill flip="none" rotWithShape="1">
              <a:gsLst>
                <a:gs pos="0">
                  <a:srgbClr val="0070C0"/>
                </a:gs>
                <a:gs pos="32000">
                  <a:schemeClr val="tx2">
                    <a:lumMod val="20000"/>
                    <a:lumOff val="80000"/>
                  </a:schemeClr>
                </a:gs>
                <a:gs pos="92000">
                  <a:srgbClr val="0070C0"/>
                </a:gs>
              </a:gsLst>
              <a:lin ang="0" scaled="1"/>
              <a:tileRect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</c:spPr>
          <c:invertIfNegative val="0"/>
          <c:dLbls>
            <c:spPr>
              <a:solidFill>
                <a:schemeClr val="lt1"/>
              </a:solidFill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oundRect">
                    <a:avLst/>
                  </a:prstGeom>
                </c15:spPr>
                <c15:layout/>
                <c15:showLeaderLines val="0"/>
              </c:ext>
            </c:extLst>
          </c:dLbls>
          <c:cat>
            <c:numRef>
              <c:f>'деятельность предприятия'!$B$8:$F$8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'деятельность предприятия'!$B$9:$F$9</c:f>
              <c:numCache>
                <c:formatCode>General</c:formatCode>
                <c:ptCount val="5"/>
                <c:pt idx="0">
                  <c:v>13.3</c:v>
                </c:pt>
                <c:pt idx="1">
                  <c:v>13.3</c:v>
                </c:pt>
                <c:pt idx="2">
                  <c:v>14.1</c:v>
                </c:pt>
                <c:pt idx="3" formatCode="0.0">
                  <c:v>15</c:v>
                </c:pt>
                <c:pt idx="4">
                  <c:v>15.9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78197120"/>
        <c:axId val="78198656"/>
      </c:barChart>
      <c:lineChart>
        <c:grouping val="standard"/>
        <c:varyColors val="0"/>
        <c:ser>
          <c:idx val="1"/>
          <c:order val="1"/>
          <c:tx>
            <c:strRef>
              <c:f>'деятельность предприятия'!$A$10</c:f>
              <c:strCache>
                <c:ptCount val="1"/>
                <c:pt idx="0">
                  <c:v>Темп роста в текущих ценах</c:v>
                </c:pt>
              </c:strCache>
            </c:strRef>
          </c:tx>
          <c:spPr>
            <a:ln w="28575" cap="rnd">
              <a:solidFill>
                <a:schemeClr val="accent2"/>
              </a:solidFill>
              <a:prstDash val="dash"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28575">
                <a:solidFill>
                  <a:schemeClr val="accent2"/>
                </a:solidFill>
              </a:ln>
              <a:effectLst/>
            </c:spPr>
          </c:marker>
          <c:dPt>
            <c:idx val="1"/>
            <c:marker>
              <c:spPr>
                <a:solidFill>
                  <a:schemeClr val="accent2"/>
                </a:solidFill>
                <a:ln w="28575" cap="rnd">
                  <a:solidFill>
                    <a:schemeClr val="accent2"/>
                  </a:solidFill>
                </a:ln>
                <a:effectLst/>
              </c:spPr>
            </c:marker>
            <c:bubble3D val="0"/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'деятельность предприятия'!$B$8:$F$8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'деятельность предприятия'!$B$10:$F$10</c:f>
              <c:numCache>
                <c:formatCode>0.0</c:formatCode>
                <c:ptCount val="5"/>
                <c:pt idx="0">
                  <c:v>123.8</c:v>
                </c:pt>
                <c:pt idx="1">
                  <c:v>100</c:v>
                </c:pt>
                <c:pt idx="2">
                  <c:v>106.5</c:v>
                </c:pt>
                <c:pt idx="3">
                  <c:v>106</c:v>
                </c:pt>
                <c:pt idx="4">
                  <c:v>106.3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8210176"/>
        <c:axId val="78200192"/>
      </c:lineChart>
      <c:catAx>
        <c:axId val="781971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22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78198656"/>
        <c:crosses val="autoZero"/>
        <c:auto val="1"/>
        <c:lblAlgn val="ctr"/>
        <c:lblOffset val="100"/>
        <c:noMultiLvlLbl val="0"/>
      </c:catAx>
      <c:valAx>
        <c:axId val="78198656"/>
        <c:scaling>
          <c:orientation val="minMax"/>
          <c:max val="18"/>
          <c:min val="8"/>
        </c:scaling>
        <c:delete val="0"/>
        <c:axPos val="l"/>
        <c:numFmt formatCode="0" sourceLinked="0"/>
        <c:majorTickMark val="out"/>
        <c:minorTickMark val="none"/>
        <c:tickLblPos val="nextTo"/>
        <c:spPr>
          <a:noFill/>
          <a:ln w="2222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78197120"/>
        <c:crosses val="autoZero"/>
        <c:crossBetween val="between"/>
        <c:minorUnit val="2"/>
      </c:valAx>
      <c:valAx>
        <c:axId val="78200192"/>
        <c:scaling>
          <c:orientation val="minMax"/>
          <c:max val="128"/>
          <c:min val="0"/>
        </c:scaling>
        <c:delete val="0"/>
        <c:axPos val="r"/>
        <c:numFmt formatCode="0" sourceLinked="0"/>
        <c:majorTickMark val="out"/>
        <c:minorTickMark val="none"/>
        <c:tickLblPos val="nextTo"/>
        <c:spPr>
          <a:noFill/>
          <a:ln w="2222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78210176"/>
        <c:crosses val="max"/>
        <c:crossBetween val="between"/>
        <c:majorUnit val="40"/>
      </c:valAx>
      <c:catAx>
        <c:axId val="782101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820019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0030183727034127E-2"/>
          <c:y val="0.18908573928258968"/>
          <c:w val="0.80049518810148734"/>
          <c:h val="0.502710702828813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'зп и цены'!$A$4</c:f>
              <c:strCache>
                <c:ptCount val="1"/>
                <c:pt idx="0">
                  <c:v>Среднемесячная заработная плата работников</c:v>
                </c:pt>
              </c:strCache>
            </c:strRef>
          </c:tx>
          <c:spPr>
            <a:solidFill>
              <a:srgbClr val="0070C0"/>
            </a:solidFill>
            <a:ln w="0">
              <a:noFill/>
            </a:ln>
            <a:effectLst>
              <a:softEdge rad="12700"/>
            </a:effectLst>
            <a:scene3d>
              <a:camera prst="orthographicFront"/>
              <a:lightRig rig="threePt" dir="t"/>
            </a:scene3d>
            <a:sp3d prstMaterial="dkEdge"/>
          </c:spPr>
          <c:invertIfNegative val="0"/>
          <c:dLbls>
            <c:spPr>
              <a:solidFill>
                <a:schemeClr val="lt1"/>
              </a:solidFill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ellipse">
                    <a:avLst/>
                  </a:prstGeom>
                  <a:noFill/>
                  <a:ln>
                    <a:noFill/>
                  </a:ln>
                </c15:spPr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'зп и цены'!$B$2:$F$3</c:f>
              <c:strCach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strCache>
            </c:strRef>
          </c:cat>
          <c:val>
            <c:numRef>
              <c:f>'зп и цены'!$B$4:$F$4</c:f>
              <c:numCache>
                <c:formatCode>0.0</c:formatCode>
                <c:ptCount val="5"/>
                <c:pt idx="0">
                  <c:v>25.2</c:v>
                </c:pt>
                <c:pt idx="1">
                  <c:v>26.8</c:v>
                </c:pt>
                <c:pt idx="2">
                  <c:v>28.4</c:v>
                </c:pt>
                <c:pt idx="3">
                  <c:v>30.1</c:v>
                </c:pt>
                <c:pt idx="4">
                  <c:v>31.7</c:v>
                </c:pt>
              </c:numCache>
            </c:numRef>
          </c:val>
        </c:ser>
        <c:ser>
          <c:idx val="2"/>
          <c:order val="1"/>
          <c:tx>
            <c:v>Средний размер назначенных пенсий</c:v>
          </c:tx>
          <c:spPr>
            <a:gradFill flip="none" rotWithShape="1">
              <a:gsLst>
                <a:gs pos="0">
                  <a:srgbClr val="0070C0"/>
                </a:gs>
                <a:gs pos="0">
                  <a:schemeClr val="accent5">
                    <a:lumMod val="0"/>
                    <a:lumOff val="100000"/>
                  </a:schemeClr>
                </a:gs>
                <a:gs pos="83000">
                  <a:srgbClr val="00B0F0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/>
          </c:spPr>
          <c:invertIfNegative val="0"/>
          <c:dLbls>
            <c:spPr>
              <a:solidFill>
                <a:schemeClr val="lt1"/>
              </a:solidFill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oundRec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'зп и цены'!$B$5:$F$5</c:f>
              <c:numCache>
                <c:formatCode>General</c:formatCode>
                <c:ptCount val="5"/>
                <c:pt idx="0">
                  <c:v>12.2</c:v>
                </c:pt>
                <c:pt idx="1">
                  <c:v>12.7</c:v>
                </c:pt>
                <c:pt idx="2" formatCode="0.0">
                  <c:v>13.1</c:v>
                </c:pt>
                <c:pt idx="3">
                  <c:v>13.5</c:v>
                </c:pt>
                <c:pt idx="4">
                  <c:v>13.9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"/>
        <c:overlap val="2"/>
        <c:axId val="78237696"/>
        <c:axId val="78239232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'зп и цены'!$A$5</c15:sqref>
                        </c15:formulaRef>
                      </c:ext>
                    </c:extLst>
                    <c:strCache>
                      <c:ptCount val="1"/>
                      <c:pt idx="0">
                        <c:v>Индекс потребительских цен (в среднем за год)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>
                      <c:ext uri="{02D57815-91ED-43cb-92C2-25804820EDAC}">
                        <c15:formulaRef>
                          <c15:sqref>'зп и цены'!$B$5:$F$5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12.2</c:v>
                      </c:pt>
                      <c:pt idx="1">
                        <c:v>12.7</c:v>
                      </c:pt>
                      <c:pt idx="2" formatCode="0.0">
                        <c:v>13.1</c:v>
                      </c:pt>
                      <c:pt idx="3">
                        <c:v>13.5</c:v>
                      </c:pt>
                      <c:pt idx="4">
                        <c:v>13.9</c:v>
                      </c:pt>
                    </c:numCache>
                  </c:numRef>
                </c:val>
              </c15:ser>
            </c15:filteredBarSeries>
          </c:ext>
        </c:extLst>
      </c:barChart>
      <c:catAx>
        <c:axId val="782376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22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78239232"/>
        <c:crosses val="autoZero"/>
        <c:auto val="1"/>
        <c:lblAlgn val="ctr"/>
        <c:lblOffset val="100"/>
        <c:noMultiLvlLbl val="0"/>
      </c:catAx>
      <c:valAx>
        <c:axId val="78239232"/>
        <c:scaling>
          <c:orientation val="minMax"/>
          <c:max val="34"/>
          <c:min val="0"/>
        </c:scaling>
        <c:delete val="0"/>
        <c:axPos val="l"/>
        <c:numFmt formatCode="0" sourceLinked="0"/>
        <c:majorTickMark val="out"/>
        <c:minorTickMark val="none"/>
        <c:tickLblPos val="nextTo"/>
        <c:spPr>
          <a:noFill/>
          <a:ln w="2222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78237696"/>
        <c:crosses val="autoZero"/>
        <c:crossBetween val="between"/>
        <c:majorUnit val="8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752568206173937"/>
          <c:y val="0.79012932957767079"/>
          <c:w val="0.65533283739853965"/>
          <c:h val="0.1450104634101455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0"/>
      <c:depthPercent val="100"/>
      <c:rAngAx val="0"/>
      <c:perspective val="0"/>
    </c:view3D>
    <c:floor>
      <c:thickness val="0"/>
    </c:floor>
    <c:sideWall>
      <c:thickness val="0"/>
      <c:spPr>
        <a:noFill/>
        <a:ln w="15580">
          <a:solidFill>
            <a:schemeClr val="tx1"/>
          </a:solidFill>
          <a:prstDash val="solid"/>
        </a:ln>
      </c:spPr>
    </c:sideWall>
    <c:backWall>
      <c:thickness val="0"/>
      <c:spPr>
        <a:noFill/>
        <a:ln w="1558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0.13687782805429866"/>
          <c:y val="7.4324324324324412E-2"/>
          <c:w val="0.84502262443438991"/>
          <c:h val="0.6903355944772832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Доходы</c:v>
                </c:pt>
              </c:strCache>
            </c:strRef>
          </c:tx>
          <c:spPr>
            <a:solidFill>
              <a:srgbClr val="FFFF00"/>
            </a:solidFill>
            <a:ln w="12931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2.8962022012441813E-4"/>
                  <c:y val="-6.5524759828237914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1234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6829112577144076E-3"/>
                  <c:y val="6.11496612981584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2.1036390721430097E-4"/>
                  <c:y val="-9.185190617179839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9.8425196850495032E-5"/>
                  <c:y val="-1.23518266383570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864">
                <a:noFill/>
              </a:ln>
            </c:spPr>
            <c:txPr>
              <a:bodyPr/>
              <a:lstStyle/>
              <a:p>
                <a:pPr>
                  <a:defRPr sz="163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Sheet1!$B$1:$E$1</c:f>
              <c:strCache>
                <c:ptCount val="4"/>
                <c:pt idx="0">
                  <c:v>2017г.</c:v>
                </c:pt>
                <c:pt idx="1">
                  <c:v>2018г.</c:v>
                </c:pt>
                <c:pt idx="2">
                  <c:v>2019г.</c:v>
                </c:pt>
                <c:pt idx="3">
                  <c:v>2020г.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1234</c:v>
                </c:pt>
                <c:pt idx="1">
                  <c:v>1093</c:v>
                </c:pt>
                <c:pt idx="2">
                  <c:v>1004</c:v>
                </c:pt>
                <c:pt idx="3">
                  <c:v>1010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rgbClr val="00FF00"/>
            </a:solidFill>
            <a:ln w="25864">
              <a:noFill/>
            </a:ln>
          </c:spPr>
          <c:invertIfNegative val="0"/>
          <c:dLbls>
            <c:dLbl>
              <c:idx val="0"/>
              <c:layout>
                <c:manualLayout>
                  <c:x val="5.1964247712279206E-2"/>
                  <c:y val="3.21446838935587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5.9112577144073107E-2"/>
                  <c:y val="3.50200287827816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8.938071930197914E-3"/>
                  <c:y val="5.8977202936941577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9.8912534581824928E-3"/>
                  <c:y val="1.159377778592555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864">
                <a:noFill/>
              </a:ln>
            </c:spPr>
            <c:txPr>
              <a:bodyPr/>
              <a:lstStyle/>
              <a:p>
                <a:pPr>
                  <a:defRPr sz="1630" baseline="0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Sheet1!$B$1:$E$1</c:f>
              <c:strCache>
                <c:ptCount val="4"/>
                <c:pt idx="0">
                  <c:v>2017г.</c:v>
                </c:pt>
                <c:pt idx="1">
                  <c:v>2018г.</c:v>
                </c:pt>
                <c:pt idx="2">
                  <c:v>2019г.</c:v>
                </c:pt>
                <c:pt idx="3">
                  <c:v>2020г.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  <c:pt idx="0">
                  <c:v>1340</c:v>
                </c:pt>
                <c:pt idx="1">
                  <c:v>1131</c:v>
                </c:pt>
                <c:pt idx="2">
                  <c:v>1042</c:v>
                </c:pt>
                <c:pt idx="3">
                  <c:v>1048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Профицит(+)Дефицит(-)</c:v>
                </c:pt>
              </c:strCache>
            </c:strRef>
          </c:tx>
          <c:spPr>
            <a:solidFill>
              <a:srgbClr val="FF0000"/>
            </a:solidFill>
            <a:ln w="15865">
              <a:solidFill>
                <a:schemeClr val="tx1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1.5972547350500107E-3"/>
                  <c:y val="0.11381335191075505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-106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125984251968504E-4"/>
                  <c:y val="8.53642305189150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6702489891466268E-3"/>
                  <c:y val="8.91730908490920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4.0540540540540543E-3"/>
                  <c:y val="9.54602036794294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864">
                <a:noFill/>
              </a:ln>
            </c:spPr>
            <c:txPr>
              <a:bodyPr/>
              <a:lstStyle/>
              <a:p>
                <a:pPr>
                  <a:defRPr sz="163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Sheet1!$B$1:$E$1</c:f>
              <c:strCache>
                <c:ptCount val="4"/>
                <c:pt idx="0">
                  <c:v>2017г.</c:v>
                </c:pt>
                <c:pt idx="1">
                  <c:v>2018г.</c:v>
                </c:pt>
                <c:pt idx="2">
                  <c:v>2019г.</c:v>
                </c:pt>
                <c:pt idx="3">
                  <c:v>2020г.</c:v>
                </c:pt>
              </c:strCache>
            </c:strRef>
          </c:cat>
          <c:val>
            <c:numRef>
              <c:f>Sheet1!$B$4:$E$4</c:f>
              <c:numCache>
                <c:formatCode>General</c:formatCode>
                <c:ptCount val="4"/>
                <c:pt idx="0">
                  <c:v>-106</c:v>
                </c:pt>
                <c:pt idx="1">
                  <c:v>-38</c:v>
                </c:pt>
                <c:pt idx="2">
                  <c:v>-38</c:v>
                </c:pt>
                <c:pt idx="3">
                  <c:v>-38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cylinder"/>
        <c:axId val="6123904"/>
        <c:axId val="6125440"/>
        <c:axId val="0"/>
      </c:bar3DChart>
      <c:catAx>
        <c:axId val="61239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967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2031" b="1" i="0" u="none" strike="noStrike" baseline="0">
                <a:solidFill>
                  <a:schemeClr val="tx1"/>
                </a:solidFill>
                <a:latin typeface="Arial Narrow"/>
                <a:ea typeface="Arial Narrow"/>
                <a:cs typeface="Arial Narrow"/>
              </a:defRPr>
            </a:pPr>
            <a:endParaRPr lang="ru-RU"/>
          </a:p>
        </c:txPr>
        <c:crossAx val="6125440"/>
        <c:crosses val="autoZero"/>
        <c:auto val="1"/>
        <c:lblAlgn val="ctr"/>
        <c:lblOffset val="100"/>
        <c:noMultiLvlLbl val="0"/>
      </c:catAx>
      <c:valAx>
        <c:axId val="6125440"/>
        <c:scaling>
          <c:orientation val="minMax"/>
        </c:scaling>
        <c:delete val="0"/>
        <c:axPos val="l"/>
        <c:majorGridlines>
          <c:spPr>
            <a:ln w="3967">
              <a:solidFill>
                <a:schemeClr val="tx1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585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ru-RU" dirty="0"/>
                  <a:t>млн. руб.</a:t>
                </a:r>
              </a:p>
            </c:rich>
          </c:tx>
          <c:layout>
            <c:manualLayout>
              <c:xMode val="edge"/>
              <c:yMode val="edge"/>
              <c:x val="4.324324324324326E-2"/>
              <c:y val="0.31684342716764607"/>
            </c:manualLayout>
          </c:layout>
          <c:overlay val="0"/>
          <c:spPr>
            <a:noFill/>
            <a:ln w="25864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967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811" b="0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6123904"/>
        <c:crosses val="autoZero"/>
        <c:crossBetween val="between"/>
      </c:valAx>
      <c:spPr>
        <a:noFill/>
        <a:ln w="25392">
          <a:noFill/>
        </a:ln>
      </c:spPr>
    </c:plotArea>
    <c:legend>
      <c:legendPos val="b"/>
      <c:layout>
        <c:manualLayout>
          <c:xMode val="edge"/>
          <c:yMode val="edge"/>
          <c:x val="6.9205694221692107E-2"/>
          <c:y val="0.87529386535386466"/>
          <c:w val="0.9147246512302647"/>
          <c:h val="9.9693897055052855E-2"/>
        </c:manualLayout>
      </c:layout>
      <c:overlay val="0"/>
      <c:spPr>
        <a:noFill/>
        <a:ln w="3967">
          <a:solidFill>
            <a:schemeClr val="tx1"/>
          </a:solidFill>
          <a:prstDash val="solid"/>
        </a:ln>
      </c:spPr>
      <c:txPr>
        <a:bodyPr/>
        <a:lstStyle/>
        <a:p>
          <a:pPr>
            <a:defRPr sz="1406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2031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114093959731542E-2"/>
          <c:y val="5.3763440860215075E-2"/>
          <c:w val="0.644295302013423"/>
          <c:h val="0.804301075268817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solidFill>
              <a:srgbClr val="FF6600"/>
            </a:solidFill>
            <a:ln w="11549">
              <a:solidFill>
                <a:schemeClr val="tx1"/>
              </a:solidFill>
              <a:prstDash val="solid"/>
            </a:ln>
          </c:spPr>
          <c:invertIfNegative val="0"/>
          <c:cat>
            <c:strRef>
              <c:f>Sheet1!$B$1:$E$1</c:f>
              <c:strCache>
                <c:ptCount val="4"/>
                <c:pt idx="0">
                  <c:v>2017г</c:v>
                </c:pt>
                <c:pt idx="1">
                  <c:v>2018г. </c:v>
                </c:pt>
                <c:pt idx="2">
                  <c:v>2019г.</c:v>
                </c:pt>
                <c:pt idx="3">
                  <c:v>2020г. 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294</c:v>
                </c:pt>
                <c:pt idx="1">
                  <c:v>307</c:v>
                </c:pt>
                <c:pt idx="2">
                  <c:v>317</c:v>
                </c:pt>
                <c:pt idx="3">
                  <c:v>327</c:v>
                </c:pt>
              </c:numCache>
            </c:numRef>
          </c:val>
        </c:ser>
        <c:ser>
          <c:idx val="2"/>
          <c:order val="1"/>
          <c:tx>
            <c:strRef>
              <c:f>Sheet1!$A$3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solidFill>
              <a:srgbClr val="00FF00"/>
            </a:solidFill>
            <a:ln w="11549">
              <a:solidFill>
                <a:schemeClr val="tx1"/>
              </a:solidFill>
              <a:prstDash val="solid"/>
            </a:ln>
          </c:spPr>
          <c:invertIfNegative val="0"/>
          <c:cat>
            <c:strRef>
              <c:f>Sheet1!$B$1:$E$1</c:f>
              <c:strCache>
                <c:ptCount val="4"/>
                <c:pt idx="0">
                  <c:v>2017г</c:v>
                </c:pt>
                <c:pt idx="1">
                  <c:v>2018г. </c:v>
                </c:pt>
                <c:pt idx="2">
                  <c:v>2019г.</c:v>
                </c:pt>
                <c:pt idx="3">
                  <c:v>2020г. 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  <c:pt idx="0">
                  <c:v>92</c:v>
                </c:pt>
                <c:pt idx="1">
                  <c:v>77</c:v>
                </c:pt>
                <c:pt idx="2">
                  <c:v>62</c:v>
                </c:pt>
                <c:pt idx="3">
                  <c:v>59</c:v>
                </c:pt>
              </c:numCache>
            </c:numRef>
          </c:val>
        </c:ser>
        <c:ser>
          <c:idx val="1"/>
          <c:order val="2"/>
          <c:tx>
            <c:strRef>
              <c:f>Sheet1!$A$4</c:f>
              <c:strCache>
                <c:ptCount val="1"/>
                <c:pt idx="0">
                  <c:v>Безвоздмездные поступления</c:v>
                </c:pt>
              </c:strCache>
            </c:strRef>
          </c:tx>
          <c:spPr>
            <a:solidFill>
              <a:srgbClr val="FFFF00"/>
            </a:solidFill>
            <a:ln w="11549">
              <a:solidFill>
                <a:schemeClr val="tx1"/>
              </a:solidFill>
              <a:prstDash val="solid"/>
            </a:ln>
          </c:spPr>
          <c:invertIfNegative val="0"/>
          <c:cat>
            <c:strRef>
              <c:f>Sheet1!$B$1:$E$1</c:f>
              <c:strCache>
                <c:ptCount val="4"/>
                <c:pt idx="0">
                  <c:v>2017г</c:v>
                </c:pt>
                <c:pt idx="1">
                  <c:v>2018г. </c:v>
                </c:pt>
                <c:pt idx="2">
                  <c:v>2019г.</c:v>
                </c:pt>
                <c:pt idx="3">
                  <c:v>2020г. </c:v>
                </c:pt>
              </c:strCache>
            </c:strRef>
          </c:cat>
          <c:val>
            <c:numRef>
              <c:f>Sheet1!$B$4:$E$4</c:f>
              <c:numCache>
                <c:formatCode>General</c:formatCode>
                <c:ptCount val="4"/>
                <c:pt idx="0">
                  <c:v>848</c:v>
                </c:pt>
                <c:pt idx="1">
                  <c:v>708</c:v>
                </c:pt>
                <c:pt idx="2">
                  <c:v>625</c:v>
                </c:pt>
                <c:pt idx="3">
                  <c:v>623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234496"/>
        <c:axId val="6236032"/>
      </c:barChart>
      <c:catAx>
        <c:axId val="62344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2887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091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623603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6236032"/>
        <c:scaling>
          <c:orientation val="minMax"/>
          <c:max val="850"/>
          <c:min val="0"/>
        </c:scaling>
        <c:delete val="0"/>
        <c:axPos val="l"/>
        <c:majorGridlines>
          <c:spPr>
            <a:ln w="2887">
              <a:solidFill>
                <a:schemeClr val="tx1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2887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183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6234496"/>
        <c:crosses val="autoZero"/>
        <c:crossBetween val="between"/>
        <c:majorUnit val="100"/>
        <c:minorUnit val="10"/>
      </c:valAx>
      <c:spPr>
        <a:noFill/>
        <a:ln w="11549">
          <a:solidFill>
            <a:schemeClr val="tx1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72483211496902866"/>
          <c:y val="0.23010754456582666"/>
          <c:w val="0.27382548925752953"/>
          <c:h val="0.35698930036414678"/>
        </c:manualLayout>
      </c:layout>
      <c:overlay val="0"/>
      <c:spPr>
        <a:gradFill rotWithShape="0">
          <a:gsLst>
            <a:gs pos="0">
              <a:srgbClr val="FFFFFF"/>
            </a:gs>
            <a:gs pos="100000">
              <a:srgbClr val="BBE0E3"/>
            </a:gs>
          </a:gsLst>
          <a:lin ang="5400000" scaled="1"/>
        </a:gradFill>
        <a:ln w="2887">
          <a:solidFill>
            <a:schemeClr val="tx1"/>
          </a:solidFill>
          <a:prstDash val="solid"/>
        </a:ln>
      </c:spPr>
      <c:txPr>
        <a:bodyPr/>
        <a:lstStyle/>
        <a:p>
          <a:pPr>
            <a:defRPr sz="1482" b="1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bg1"/>
        </a:gs>
        <a:gs pos="100000">
          <a:srgbClr val="B0D8C5"/>
        </a:gs>
      </a:gsLst>
      <a:lin ang="5400000" scaled="1"/>
      <a:tileRect/>
    </a:gradFill>
    <a:ln>
      <a:noFill/>
    </a:ln>
  </c:spPr>
  <c:txPr>
    <a:bodyPr/>
    <a:lstStyle/>
    <a:p>
      <a:pPr>
        <a:defRPr sz="1819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2698412698412698"/>
          <c:y val="2.6378896882494007E-2"/>
          <c:w val="0.73333333333333339"/>
          <c:h val="0.81055155875299756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solidFill>
              <a:srgbClr val="FF6600"/>
            </a:solidFill>
            <a:ln w="16450">
              <a:solidFill>
                <a:schemeClr val="tx1"/>
              </a:solidFill>
              <a:prstDash val="solid"/>
            </a:ln>
          </c:spPr>
          <c:invertIfNegative val="0"/>
          <c:dLbls>
            <c:dLbl>
              <c:idx val="1"/>
              <c:layout>
                <c:manualLayout>
                  <c:x val="-1.4717853035224542E-2"/>
                  <c:y val="-8.7834653768393608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6646">
                <a:noFill/>
              </a:ln>
            </c:spPr>
            <c:txPr>
              <a:bodyPr/>
              <a:lstStyle/>
              <a:p>
                <a:pPr>
                  <a:defRPr sz="2073" b="1" i="0" u="none" strike="noStrike" baseline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Sheet1!$B$1:$C$1</c:f>
              <c:strCache>
                <c:ptCount val="2"/>
                <c:pt idx="0">
                  <c:v>проект 2018 год</c:v>
                </c:pt>
                <c:pt idx="1">
                  <c:v>ожидаемое 2017 год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384</c:v>
                </c:pt>
                <c:pt idx="1">
                  <c:v>386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Безвоздмезднгые поступления</c:v>
                </c:pt>
              </c:strCache>
            </c:strRef>
          </c:tx>
          <c:spPr>
            <a:solidFill>
              <a:srgbClr val="009900"/>
            </a:solidFill>
            <a:ln w="16450">
              <a:solidFill>
                <a:schemeClr val="tx1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-1.3333922320018553E-3"/>
                  <c:y val="-1.4636517892891395E-3"/>
                </c:manualLayout>
              </c:layout>
              <c:tx>
                <c:rich>
                  <a:bodyPr/>
                  <a:lstStyle/>
                  <a:p>
                    <a:pPr>
                      <a:defRPr sz="2073" b="1" i="0" u="none" strike="noStrike" baseline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defRPr>
                    </a:pPr>
                    <a:r>
                      <a:rPr lang="en-US" dirty="0" smtClean="0"/>
                      <a:t>709</a:t>
                    </a:r>
                    <a:endParaRPr lang="en-US" dirty="0"/>
                  </a:p>
                </c:rich>
              </c:tx>
              <c:spPr>
                <a:noFill/>
                <a:ln w="26646">
                  <a:noFill/>
                </a:ln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827136089054787E-3"/>
                  <c:y val="-2.3627766868124763E-3"/>
                </c:manualLayout>
              </c:layout>
              <c:spPr>
                <a:noFill/>
                <a:ln w="26646">
                  <a:noFill/>
                </a:ln>
              </c:spPr>
              <c:txPr>
                <a:bodyPr/>
                <a:lstStyle/>
                <a:p>
                  <a:pPr>
                    <a:defRPr sz="2073" b="1" i="0" u="none" strike="noStrike" baseline="0">
                      <a:solidFill>
                        <a:schemeClr val="bg1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6646">
                <a:noFill/>
              </a:ln>
            </c:spPr>
            <c:txPr>
              <a:bodyPr rot="5400000" vert="horz"/>
              <a:lstStyle/>
              <a:p>
                <a:pPr algn="ctr">
                  <a:defRPr sz="2073" b="1" i="0" u="none" strike="noStrike" baseline="0">
                    <a:solidFill>
                      <a:schemeClr val="bg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Sheet1!$B$1:$C$1</c:f>
              <c:strCache>
                <c:ptCount val="2"/>
                <c:pt idx="0">
                  <c:v>проект 2018 год</c:v>
                </c:pt>
                <c:pt idx="1">
                  <c:v>ожидаемое 2017 год</c:v>
                </c:pt>
              </c:strCache>
            </c:strRef>
          </c:cat>
          <c:val>
            <c:numRef>
              <c:f>Sheet1!$B$3:$C$3</c:f>
              <c:numCache>
                <c:formatCode>General</c:formatCode>
                <c:ptCount val="2"/>
                <c:pt idx="0">
                  <c:v>708</c:v>
                </c:pt>
                <c:pt idx="1">
                  <c:v>848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5350400"/>
        <c:axId val="35351936"/>
      </c:barChart>
      <c:catAx>
        <c:axId val="353504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ln w="4113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554" b="1" i="0" u="none" strike="noStrike" baseline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3535193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35351936"/>
        <c:scaling>
          <c:orientation val="minMax"/>
          <c:max val="1250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4113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264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35350400"/>
        <c:crosses val="autoZero"/>
        <c:crossBetween val="between"/>
        <c:majorUnit val="100"/>
      </c:valAx>
      <c:spPr>
        <a:noFill/>
        <a:ln w="25373">
          <a:noFill/>
        </a:ln>
      </c:spPr>
    </c:plotArea>
    <c:legend>
      <c:legendPos val="r"/>
      <c:layout>
        <c:manualLayout>
          <c:xMode val="edge"/>
          <c:yMode val="edge"/>
          <c:x val="0.17137602014334463"/>
          <c:y val="0.93511449655749579"/>
          <c:w val="0.71323927952203725"/>
          <c:h val="5.7251892426490203E-2"/>
        </c:manualLayout>
      </c:layout>
      <c:overlay val="0"/>
      <c:spPr>
        <a:solidFill>
          <a:srgbClr val="CCFFFF"/>
        </a:solidFill>
        <a:ln w="32901">
          <a:noFill/>
        </a:ln>
      </c:spPr>
      <c:txPr>
        <a:bodyPr/>
        <a:lstStyle/>
        <a:p>
          <a:pPr>
            <a:defRPr sz="1541" b="0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gap"/>
    <c:showDLblsOverMax val="0"/>
  </c:chart>
  <c:spPr>
    <a:gradFill rotWithShape="0">
      <a:gsLst>
        <a:gs pos="0">
          <a:srgbClr val="FFFFFF"/>
        </a:gs>
        <a:gs pos="100000">
          <a:srgbClr val="CCFFFF"/>
        </a:gs>
      </a:gsLst>
      <a:lin ang="5400000" scaled="1"/>
    </a:gradFill>
    <a:ln>
      <a:noFill/>
    </a:ln>
  </c:spPr>
  <c:txPr>
    <a:bodyPr/>
    <a:lstStyle/>
    <a:p>
      <a:pPr>
        <a:defRPr sz="1264" b="0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25"/>
      <c:rotY val="12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3925435488010901E-2"/>
          <c:y val="8.4521553186636234E-2"/>
          <c:w val="0.81601511606752453"/>
          <c:h val="0.77604202992712823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Восток</c:v>
                </c:pt>
              </c:strCache>
            </c:strRef>
          </c:tx>
          <c:spPr>
            <a:solidFill>
              <a:srgbClr val="0033CC"/>
            </a:solidFill>
            <a:ln w="11433">
              <a:noFill/>
              <a:prstDash val="solid"/>
            </a:ln>
          </c:spPr>
          <c:explosion val="14"/>
          <c:dPt>
            <c:idx val="0"/>
            <c:bubble3D val="0"/>
            <c:spPr>
              <a:solidFill>
                <a:srgbClr val="0033CC"/>
              </a:solidFill>
              <a:ln w="34297">
                <a:noFill/>
                <a:prstDash val="solid"/>
              </a:ln>
            </c:spPr>
          </c:dPt>
          <c:dPt>
            <c:idx val="1"/>
            <c:bubble3D val="0"/>
            <c:spPr>
              <a:solidFill>
                <a:srgbClr val="FF0000"/>
              </a:solidFill>
              <a:ln w="34297">
                <a:noFill/>
                <a:prstDash val="solid"/>
              </a:ln>
            </c:spPr>
          </c:dPt>
          <c:dPt>
            <c:idx val="2"/>
            <c:bubble3D val="0"/>
            <c:spPr>
              <a:solidFill>
                <a:srgbClr val="00CC00"/>
              </a:solidFill>
              <a:ln w="34297">
                <a:noFill/>
                <a:prstDash val="solid"/>
              </a:ln>
            </c:spPr>
          </c:dPt>
          <c:dLbls>
            <c:dLbl>
              <c:idx val="0"/>
              <c:layout>
                <c:manualLayout>
                  <c:x val="-0.10793249475514539"/>
                  <c:y val="-0.30198540155166992"/>
                </c:manualLayout>
              </c:layout>
              <c:spPr>
                <a:noFill/>
                <a:ln w="3174">
                  <a:noFill/>
                  <a:prstDash val="sysDot"/>
                </a:ln>
                <a:effectLst>
                  <a:outerShdw dist="35921" dir="2700000" sx="1000" sy="1000" algn="br">
                    <a:srgbClr val="000000"/>
                  </a:outerShdw>
                </a:effectLst>
              </c:spPr>
              <c:txPr>
                <a:bodyPr/>
                <a:lstStyle/>
                <a:p>
                  <a:pPr>
                    <a:defRPr sz="1799" b="1" i="0" u="none" strike="noStrike" baseline="0">
                      <a:solidFill>
                        <a:schemeClr val="bg1"/>
                      </a:solidFill>
                      <a:latin typeface="Arial Narrow"/>
                      <a:ea typeface="Arial Narrow"/>
                      <a:cs typeface="Arial Narrow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9.578107183580388E-2"/>
                  <c:y val="-0.13813945846038217"/>
                </c:manualLayout>
              </c:layout>
              <c:spPr>
                <a:noFill/>
                <a:ln w="3174">
                  <a:noFill/>
                  <a:prstDash val="sysDot"/>
                </a:ln>
                <a:effectLst>
                  <a:outerShdw dist="35921" dir="2700000" sx="1000" sy="1000" algn="br">
                    <a:srgbClr val="000000"/>
                  </a:outerShdw>
                </a:effectLst>
              </c:spPr>
              <c:txPr>
                <a:bodyPr/>
                <a:lstStyle/>
                <a:p>
                  <a:pPr>
                    <a:defRPr sz="1799" b="1" i="0" u="none" strike="noStrike" baseline="0">
                      <a:solidFill>
                        <a:schemeClr val="bg1"/>
                      </a:solidFill>
                      <a:latin typeface="Arial Narrow"/>
                      <a:ea typeface="Arial Narrow"/>
                      <a:cs typeface="Arial Narrow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5.4743413629738703E-2"/>
                  <c:y val="0.18221527070494964"/>
                </c:manualLayout>
              </c:layout>
              <c:spPr>
                <a:noFill/>
                <a:ln w="3174">
                  <a:noFill/>
                  <a:prstDash val="sysDot"/>
                </a:ln>
                <a:effectLst>
                  <a:outerShdw dist="35921" dir="2700000" sx="1000" sy="1000" algn="br">
                    <a:srgbClr val="000000"/>
                  </a:outerShdw>
                </a:effectLst>
              </c:spPr>
              <c:txPr>
                <a:bodyPr/>
                <a:lstStyle/>
                <a:p>
                  <a:pPr>
                    <a:defRPr sz="1799" b="1" i="0" u="none" strike="noStrike" baseline="0">
                      <a:solidFill>
                        <a:schemeClr val="bg1"/>
                      </a:solidFill>
                      <a:latin typeface="Arial Narrow"/>
                      <a:ea typeface="Arial Narrow"/>
                      <a:cs typeface="Arial Narrow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Mode val="edge"/>
                  <c:yMode val="edge"/>
                  <c:x val="0.68984547461368684"/>
                  <c:y val="0.2285714285714285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; </c:separator>
              <c:extLst>
                <c:ext xmlns:c15="http://schemas.microsoft.com/office/drawing/2012/chart" uri="{CE6537A1-D6FC-4f65-9D91-7224C49458BB}"/>
              </c:extLst>
            </c:dLbl>
            <c:numFmt formatCode="0%" sourceLinked="0"/>
            <c:spPr>
              <a:noFill/>
              <a:ln w="3174">
                <a:noFill/>
                <a:prstDash val="sysDot"/>
              </a:ln>
              <a:effectLst>
                <a:outerShdw dist="35921" dir="2700000" sx="1000" sy="1000" algn="br">
                  <a:srgbClr val="000000"/>
                </a:outerShdw>
              </a:effectLst>
            </c:spPr>
            <c:txPr>
              <a:bodyPr/>
              <a:lstStyle/>
              <a:p>
                <a:pPr>
                  <a:defRPr sz="1799" b="1" i="0" u="none" strike="noStrike" baseline="0">
                    <a:solidFill>
                      <a:schemeClr val="bg1"/>
                    </a:solidFill>
                    <a:latin typeface="Arial Narrow"/>
                    <a:ea typeface="Arial Narrow"/>
                    <a:cs typeface="Arial Narrow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eparator>; 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Sheet1!$B$1:$D$1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307</c:v>
                </c:pt>
                <c:pt idx="1">
                  <c:v>77</c:v>
                </c:pt>
                <c:pt idx="2">
                  <c:v>709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90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800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view3D>
      <c:rotX val="1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984695520566068"/>
          <c:y val="0.28665405907231034"/>
          <c:w val="0.48256089174402139"/>
          <c:h val="0.35068498533753156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accent1"/>
            </a:solidFill>
            <a:ln w="14111">
              <a:solidFill>
                <a:schemeClr val="tx1"/>
              </a:solidFill>
              <a:prstDash val="solid"/>
            </a:ln>
          </c:spPr>
          <c:explosion val="6"/>
          <c:dPt>
            <c:idx val="0"/>
            <c:bubble3D val="0"/>
            <c:spPr>
              <a:solidFill>
                <a:srgbClr val="00FFFF"/>
              </a:solidFill>
              <a:ln w="14111">
                <a:solidFill>
                  <a:schemeClr val="tx1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rgbClr val="0000FF"/>
              </a:solidFill>
              <a:ln w="14111">
                <a:solidFill>
                  <a:schemeClr val="tx1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FF00FF"/>
              </a:solidFill>
              <a:ln w="14111">
                <a:solidFill>
                  <a:schemeClr val="tx1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rgbClr val="00FF00"/>
              </a:solidFill>
              <a:ln w="14111">
                <a:solidFill>
                  <a:schemeClr val="tx1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rgbClr val="FF6600"/>
              </a:solidFill>
              <a:ln w="14111">
                <a:solidFill>
                  <a:schemeClr val="tx1"/>
                </a:solidFill>
                <a:prstDash val="solid"/>
              </a:ln>
            </c:spPr>
          </c:dPt>
          <c:dPt>
            <c:idx val="5"/>
            <c:bubble3D val="0"/>
            <c:spPr>
              <a:solidFill>
                <a:srgbClr val="CC99FF"/>
              </a:solidFill>
              <a:ln w="14111">
                <a:solidFill>
                  <a:schemeClr val="tx1"/>
                </a:solidFill>
                <a:prstDash val="solid"/>
              </a:ln>
            </c:spPr>
          </c:dPt>
          <c:dPt>
            <c:idx val="6"/>
            <c:bubble3D val="0"/>
            <c:spPr>
              <a:solidFill>
                <a:srgbClr val="339966"/>
              </a:solidFill>
              <a:ln w="14111">
                <a:solidFill>
                  <a:schemeClr val="tx1"/>
                </a:solidFill>
                <a:prstDash val="solid"/>
              </a:ln>
            </c:spPr>
          </c:dPt>
          <c:dPt>
            <c:idx val="7"/>
            <c:bubble3D val="0"/>
            <c:spPr>
              <a:solidFill>
                <a:srgbClr val="CCCCFF"/>
              </a:solidFill>
              <a:ln w="14111">
                <a:solidFill>
                  <a:schemeClr val="tx1"/>
                </a:solidFill>
                <a:prstDash val="solid"/>
              </a:ln>
            </c:spPr>
          </c:dPt>
          <c:dPt>
            <c:idx val="8"/>
            <c:bubble3D val="0"/>
            <c:spPr>
              <a:solidFill>
                <a:srgbClr val="FF0000"/>
              </a:solidFill>
              <a:ln w="14111">
                <a:solidFill>
                  <a:schemeClr val="tx1"/>
                </a:solidFill>
                <a:prstDash val="solid"/>
              </a:ln>
            </c:spPr>
          </c:dPt>
          <c:dPt>
            <c:idx val="9"/>
            <c:bubble3D val="0"/>
            <c:spPr>
              <a:solidFill>
                <a:srgbClr val="FFFF00"/>
              </a:solidFill>
              <a:ln w="14111">
                <a:solidFill>
                  <a:schemeClr val="tx1"/>
                </a:solidFill>
                <a:prstDash val="solid"/>
              </a:ln>
            </c:spPr>
          </c:dPt>
          <c:dLbls>
            <c:dLbl>
              <c:idx val="0"/>
              <c:layout>
                <c:manualLayout>
                  <c:x val="0.10777409225109577"/>
                  <c:y val="-4.8929909962128051E-2"/>
                </c:manualLayout>
              </c:layout>
              <c:spPr>
                <a:noFill/>
                <a:ln w="28222">
                  <a:noFill/>
                </a:ln>
              </c:spPr>
              <c:txPr>
                <a:bodyPr/>
                <a:lstStyle/>
                <a:p>
                  <a:pPr>
                    <a:defRPr sz="1333" b="1" i="0" u="none" strike="noStrike" baseline="0">
                      <a:solidFill>
                        <a:schemeClr val="tx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6031639830133596"/>
                  <c:y val="8.0511484209707718E-2"/>
                </c:manualLayout>
              </c:layout>
              <c:numFmt formatCode="0%" sourceLinked="0"/>
              <c:spPr>
                <a:noFill/>
                <a:ln w="28222">
                  <a:noFill/>
                </a:ln>
              </c:spPr>
              <c:txPr>
                <a:bodyPr/>
                <a:lstStyle/>
                <a:p>
                  <a:pPr>
                    <a:defRPr sz="1333" b="1" i="0" u="none" strike="noStrike" baseline="0">
                      <a:solidFill>
                        <a:schemeClr val="tx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8.6185083606122245E-3"/>
                  <c:y val="0.19058304327192443"/>
                </c:manualLayout>
              </c:layout>
              <c:numFmt formatCode="0%" sourceLinked="0"/>
              <c:spPr>
                <a:noFill/>
                <a:ln w="28222">
                  <a:noFill/>
                </a:ln>
              </c:spPr>
              <c:txPr>
                <a:bodyPr/>
                <a:lstStyle/>
                <a:p>
                  <a:pPr>
                    <a:defRPr sz="1333" b="1" i="0" u="none" strike="noStrike" baseline="0">
                      <a:solidFill>
                        <a:schemeClr val="tx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0.21326351411129793"/>
                  <c:y val="0.16499891276571771"/>
                </c:manualLayout>
              </c:layout>
              <c:numFmt formatCode="0%" sourceLinked="0"/>
              <c:spPr>
                <a:noFill/>
                <a:ln w="28222">
                  <a:noFill/>
                </a:ln>
              </c:spPr>
              <c:txPr>
                <a:bodyPr/>
                <a:lstStyle/>
                <a:p>
                  <a:pPr>
                    <a:defRPr sz="1333" b="1" i="0" u="none" strike="noStrike" baseline="0">
                      <a:solidFill>
                        <a:schemeClr val="tx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0.10639361240841039"/>
                  <c:y val="7.8657438562537763E-2"/>
                </c:manualLayout>
              </c:layout>
              <c:numFmt formatCode="0%" sourceLinked="0"/>
              <c:spPr>
                <a:noFill/>
                <a:ln w="28222">
                  <a:noFill/>
                </a:ln>
              </c:spPr>
              <c:txPr>
                <a:bodyPr/>
                <a:lstStyle/>
                <a:p>
                  <a:pPr>
                    <a:defRPr sz="1333" b="1" i="0" u="none" strike="noStrike" baseline="0">
                      <a:solidFill>
                        <a:schemeClr val="tx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0.16996207988908441"/>
                  <c:y val="9.2485055088637941E-2"/>
                </c:manualLayout>
              </c:layout>
              <c:numFmt formatCode="0%" sourceLinked="0"/>
              <c:spPr>
                <a:noFill/>
                <a:ln w="28222">
                  <a:noFill/>
                </a:ln>
              </c:spPr>
              <c:txPr>
                <a:bodyPr/>
                <a:lstStyle/>
                <a:p>
                  <a:pPr>
                    <a:defRPr sz="1333" b="1" i="0" u="none" strike="noStrike" baseline="0">
                      <a:solidFill>
                        <a:schemeClr val="tx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0.2047877109012724"/>
                  <c:y val="-9.0174819850575447E-2"/>
                </c:manualLayout>
              </c:layout>
              <c:tx>
                <c:rich>
                  <a:bodyPr/>
                  <a:lstStyle/>
                  <a:p>
                    <a:pPr>
                      <a:defRPr sz="1333" b="1" i="0" u="none" strike="noStrike" baseline="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defRPr>
                    </a:pPr>
                    <a:fld id="{6652BC8B-EEF5-49D5-87A4-B25D266B956A}" type="CATEGORYNAME">
                      <a:rPr lang="ru-RU" dirty="0"/>
                      <a:pPr>
                        <a:defRPr sz="1333" b="1" i="0" u="none" strike="noStrike" baseline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</a:defRPr>
                      </a:pPr>
                      <a:t>[ИМЯ КАТЕГОРИИ]</a:t>
                    </a:fld>
                    <a:r>
                      <a:rPr lang="ru-RU" baseline="0" dirty="0"/>
                      <a:t>
</a:t>
                    </a:r>
                    <a:r>
                      <a:rPr lang="ru-RU" baseline="0" dirty="0" smtClean="0"/>
                      <a:t>5%</a:t>
                    </a:r>
                  </a:p>
                </c:rich>
              </c:tx>
              <c:numFmt formatCode="0%" sourceLinked="0"/>
              <c:spPr>
                <a:noFill/>
                <a:ln w="28222">
                  <a:noFill/>
                </a:ln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7"/>
              <c:layout>
                <c:manualLayout>
                  <c:x val="-6.925697147614332E-2"/>
                  <c:y val="-0.20129328443984126"/>
                </c:manualLayout>
              </c:layout>
              <c:numFmt formatCode="0%" sourceLinked="0"/>
              <c:spPr>
                <a:noFill/>
                <a:ln w="28222">
                  <a:noFill/>
                </a:ln>
              </c:spPr>
              <c:txPr>
                <a:bodyPr/>
                <a:lstStyle/>
                <a:p>
                  <a:pPr>
                    <a:defRPr sz="1333" b="1" i="0" u="none" strike="noStrike" baseline="0">
                      <a:solidFill>
                        <a:schemeClr val="tx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0.1297570406294794"/>
                  <c:y val="-0.15607841596219693"/>
                </c:manualLayout>
              </c:layout>
              <c:numFmt formatCode="0%" sourceLinked="0"/>
              <c:spPr>
                <a:noFill/>
                <a:ln w="28222">
                  <a:noFill/>
                </a:ln>
              </c:spPr>
              <c:txPr>
                <a:bodyPr/>
                <a:lstStyle/>
                <a:p>
                  <a:pPr>
                    <a:defRPr sz="1333" b="1" i="0" u="none" strike="noStrike" baseline="0">
                      <a:solidFill>
                        <a:schemeClr val="tx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0.22155663021953892"/>
                  <c:y val="-0.12168876270378866"/>
                </c:manualLayout>
              </c:layout>
              <c:tx>
                <c:rich>
                  <a:bodyPr/>
                  <a:lstStyle/>
                  <a:p>
                    <a:pPr>
                      <a:defRPr sz="1333" b="1" i="0" u="none" strike="noStrike" baseline="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defRPr>
                    </a:pPr>
                    <a:fld id="{37B8BF6B-CE72-40F7-9810-6149812F8949}" type="CATEGORYNAME">
                      <a:rPr lang="ru-RU"/>
                      <a:pPr>
                        <a:defRPr sz="1333" b="1" i="0" u="none" strike="noStrike" baseline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</a:defRPr>
                      </a:pPr>
                      <a:t>[ИМЯ КАТЕГОРИИ]</a:t>
                    </a:fld>
                    <a:r>
                      <a:rPr lang="ru-RU" baseline="0" dirty="0"/>
                      <a:t>
</a:t>
                    </a:r>
                    <a:r>
                      <a:rPr lang="ru-RU" baseline="0" dirty="0" smtClean="0"/>
                      <a:t>3%</a:t>
                    </a:r>
                  </a:p>
                </c:rich>
              </c:tx>
              <c:numFmt formatCode="0%" sourceLinked="0"/>
              <c:spPr>
                <a:noFill/>
                <a:ln w="28222">
                  <a:noFill/>
                </a:ln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numFmt formatCode="0%" sourceLinked="0"/>
            <c:spPr>
              <a:noFill/>
              <a:ln w="28222">
                <a:noFill/>
              </a:ln>
            </c:spPr>
            <c:txPr>
              <a:bodyPr/>
              <a:lstStyle/>
              <a:p>
                <a:pPr>
                  <a:defRPr sz="1806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Sheet1!$B$1:$K$1</c:f>
              <c:strCache>
                <c:ptCount val="10"/>
                <c:pt idx="0">
                  <c:v>НДФЛ</c:v>
                </c:pt>
                <c:pt idx="1">
                  <c:v>ЕНВД</c:v>
                </c:pt>
                <c:pt idx="2">
                  <c:v>Налог на имущество физ. Лиц</c:v>
                </c:pt>
                <c:pt idx="3">
                  <c:v>Госпошлина</c:v>
                </c:pt>
                <c:pt idx="4">
                  <c:v>Земельный налог</c:v>
                </c:pt>
                <c:pt idx="5">
                  <c:v>Аренда земли</c:v>
                </c:pt>
                <c:pt idx="6">
                  <c:v>Аренда имущества</c:v>
                </c:pt>
                <c:pt idx="7">
                  <c:v>Доходы от реализации имущества</c:v>
                </c:pt>
                <c:pt idx="8">
                  <c:v>Доходы от продажи земельных участков</c:v>
                </c:pt>
                <c:pt idx="9">
                  <c:v>Прочие</c:v>
                </c:pt>
              </c:strCache>
            </c:strRef>
          </c:cat>
          <c:val>
            <c:numRef>
              <c:f>Sheet1!$B$2:$K$2</c:f>
              <c:numCache>
                <c:formatCode>General</c:formatCode>
                <c:ptCount val="10"/>
                <c:pt idx="0">
                  <c:v>187</c:v>
                </c:pt>
                <c:pt idx="1">
                  <c:v>24</c:v>
                </c:pt>
                <c:pt idx="2">
                  <c:v>15</c:v>
                </c:pt>
                <c:pt idx="3">
                  <c:v>7</c:v>
                </c:pt>
                <c:pt idx="4">
                  <c:v>70</c:v>
                </c:pt>
                <c:pt idx="5">
                  <c:v>30</c:v>
                </c:pt>
                <c:pt idx="6">
                  <c:v>17</c:v>
                </c:pt>
                <c:pt idx="7">
                  <c:v>13</c:v>
                </c:pt>
                <c:pt idx="8">
                  <c:v>7</c:v>
                </c:pt>
                <c:pt idx="9">
                  <c:v>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2000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hPercent val="54"/>
      <c:rotY val="20"/>
      <c:depthPercent val="4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24792852165425"/>
          <c:y val="4.3061671092753183E-2"/>
          <c:w val="0.8602846054333767"/>
          <c:h val="0.6773584905660378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Налог на доходы физических лиц</c:v>
                </c:pt>
              </c:strCache>
            </c:strRef>
          </c:tx>
          <c:spPr>
            <a:solidFill>
              <a:srgbClr val="00FFFF"/>
            </a:solidFill>
            <a:ln w="14048">
              <a:solidFill>
                <a:schemeClr val="tx1"/>
              </a:solidFill>
              <a:prstDash val="solid"/>
            </a:ln>
            <a:effectLst>
              <a:outerShdw blurRad="50800" dist="50800" dir="5400000" sx="1000" sy="1000" algn="ctr" rotWithShape="0">
                <a:srgbClr val="000000">
                  <a:alpha val="17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00FFFF"/>
              </a:solidFill>
              <a:ln w="14048">
                <a:solidFill>
                  <a:schemeClr val="tx1"/>
                </a:solidFill>
                <a:prstDash val="solid"/>
              </a:ln>
              <a:effectLst>
                <a:outerShdw blurRad="50800" dist="50800" dir="5400000" sx="1000" sy="1000" algn="ctr" rotWithShape="0">
                  <a:srgbClr val="000000">
                    <a:alpha val="17000"/>
                  </a:srgbClr>
                </a:outerShdw>
              </a:effectLst>
              <a:scene3d>
                <a:camera prst="orthographicFront"/>
                <a:lightRig rig="threePt" dir="t"/>
              </a:scene3d>
              <a:sp3d prstMaterial="matte">
                <a:contourClr>
                  <a:srgbClr val="000000"/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rgbClr val="00FFFF"/>
              </a:solidFill>
              <a:ln w="14048">
                <a:solidFill>
                  <a:schemeClr val="tx1"/>
                </a:solidFill>
                <a:prstDash val="solid"/>
              </a:ln>
              <a:effectLst>
                <a:outerShdw blurRad="50800" dist="50800" dir="5400000" sx="1000" sy="1000" algn="ctr" rotWithShape="0">
                  <a:srgbClr val="000000">
                    <a:alpha val="17000"/>
                  </a:srgbClr>
                </a:outerShdw>
              </a:effectLst>
              <a:scene3d>
                <a:camera prst="orthographicFront"/>
                <a:lightRig rig="threePt" dir="t"/>
              </a:scene3d>
              <a:sp3d prstMaterial="matte">
                <a:contourClr>
                  <a:srgbClr val="000000"/>
                </a:contourClr>
              </a:sp3d>
            </c:spPr>
          </c:dPt>
          <c:dLbls>
            <c:dLbl>
              <c:idx val="0"/>
              <c:spPr>
                <a:solidFill>
                  <a:srgbClr val="00FFFF"/>
                </a:solidFill>
                <a:ln w="28097">
                  <a:noFill/>
                </a:ln>
              </c:spPr>
              <c:txPr>
                <a:bodyPr/>
                <a:lstStyle/>
                <a:p>
                  <a:pPr>
                    <a:defRPr sz="1659" b="1" i="0" u="none" strike="noStrike" baseline="0">
                      <a:solidFill>
                        <a:schemeClr val="bg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>
                <a:solidFill>
                  <a:srgbClr val="00FFFF"/>
                </a:solidFill>
                <a:ln w="28097">
                  <a:noFill/>
                </a:ln>
              </c:spPr>
              <c:txPr>
                <a:bodyPr/>
                <a:lstStyle/>
                <a:p>
                  <a:pPr>
                    <a:defRPr sz="1659" b="1" i="0" u="none" strike="noStrike" baseline="0">
                      <a:solidFill>
                        <a:schemeClr val="bg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00FFFF"/>
              </a:solidFill>
              <a:ln w="28097">
                <a:noFill/>
              </a:ln>
            </c:spPr>
            <c:txPr>
              <a:bodyPr/>
              <a:lstStyle/>
              <a:p>
                <a:pPr>
                  <a:defRPr sz="1660" b="1" i="0" u="none" strike="noStrike" baseline="0">
                    <a:solidFill>
                      <a:schemeClr val="bg1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Sheet1!$B$1:$C$1</c:f>
              <c:strCache>
                <c:ptCount val="2"/>
                <c:pt idx="0">
                  <c:v>ожидаемое 2017 г.</c:v>
                </c:pt>
                <c:pt idx="1">
                  <c:v>проект 2018 г.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176</c:v>
                </c:pt>
                <c:pt idx="1">
                  <c:v>187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Единый налог на вмененный доход</c:v>
                </c:pt>
              </c:strCache>
            </c:strRef>
          </c:tx>
          <c:spPr>
            <a:solidFill>
              <a:srgbClr val="FFFF00"/>
            </a:solidFill>
            <a:ln w="14048">
              <a:solidFill>
                <a:schemeClr val="tx1"/>
              </a:solidFill>
              <a:prstDash val="solid"/>
            </a:ln>
            <a:scene3d>
              <a:camera prst="orthographicFront"/>
              <a:lightRig rig="threePt" dir="t"/>
            </a:scene3d>
            <a:sp3d prstMaterial="matte">
              <a:contourClr>
                <a:srgbClr val="000000"/>
              </a:contourClr>
            </a:sp3d>
          </c:spPr>
          <c:invertIfNegative val="0"/>
          <c:dLbls>
            <c:spPr>
              <a:noFill/>
              <a:ln w="28097">
                <a:noFill/>
              </a:ln>
            </c:spPr>
            <c:txPr>
              <a:bodyPr/>
              <a:lstStyle/>
              <a:p>
                <a:pPr>
                  <a:defRPr sz="1659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Sheet1!$B$1:$C$1</c:f>
              <c:strCache>
                <c:ptCount val="2"/>
                <c:pt idx="0">
                  <c:v>ожидаемое 2017 г.</c:v>
                </c:pt>
                <c:pt idx="1">
                  <c:v>проект 2018 г.</c:v>
                </c:pt>
              </c:strCache>
            </c:strRef>
          </c:cat>
          <c:val>
            <c:numRef>
              <c:f>Sheet1!$B$3:$C$3</c:f>
              <c:numCache>
                <c:formatCode>General</c:formatCode>
                <c:ptCount val="2"/>
                <c:pt idx="0">
                  <c:v>23</c:v>
                </c:pt>
                <c:pt idx="1">
                  <c:v>23</c:v>
                </c:pt>
              </c:numCache>
            </c:numRef>
          </c:val>
        </c:ser>
        <c:ser>
          <c:idx val="7"/>
          <c:order val="2"/>
          <c:tx>
            <c:strRef>
              <c:f>Sheet1!$A$4</c:f>
              <c:strCache>
                <c:ptCount val="1"/>
                <c:pt idx="0">
                  <c:v>Налог на имущество физических лиц</c:v>
                </c:pt>
              </c:strCache>
            </c:strRef>
          </c:tx>
          <c:invertIfNegative val="0"/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Sheet1!$B$1:$C$1</c:f>
              <c:strCache>
                <c:ptCount val="2"/>
                <c:pt idx="0">
                  <c:v>ожидаемое 2017 г.</c:v>
                </c:pt>
                <c:pt idx="1">
                  <c:v>проект 2018 г.</c:v>
                </c:pt>
              </c:strCache>
            </c:strRef>
          </c:cat>
          <c:val>
            <c:numRef>
              <c:f>Sheet1!$B$4:$C$4</c:f>
              <c:numCache>
                <c:formatCode>General</c:formatCode>
                <c:ptCount val="2"/>
                <c:pt idx="0">
                  <c:v>13</c:v>
                </c:pt>
                <c:pt idx="1">
                  <c:v>15</c:v>
                </c:pt>
              </c:numCache>
            </c:numRef>
          </c:val>
        </c:ser>
        <c:ser>
          <c:idx val="5"/>
          <c:order val="3"/>
          <c:tx>
            <c:strRef>
              <c:f>Sheet1!$A$5</c:f>
              <c:strCache>
                <c:ptCount val="1"/>
                <c:pt idx="0">
                  <c:v>Земельный налог</c:v>
                </c:pt>
              </c:strCache>
            </c:strRef>
          </c:tx>
          <c:spPr>
            <a:solidFill>
              <a:srgbClr val="00FF00"/>
            </a:solidFill>
            <a:ln w="14048">
              <a:solidFill>
                <a:schemeClr val="tx1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 prstMaterial="matte">
              <a:contourClr>
                <a:srgbClr val="000000"/>
              </a:contourClr>
            </a:sp3d>
          </c:spPr>
          <c:invertIfNegative val="0"/>
          <c:dLbls>
            <c:dLbl>
              <c:idx val="0"/>
              <c:spPr>
                <a:noFill/>
                <a:ln w="28097">
                  <a:noFill/>
                </a:ln>
              </c:spPr>
              <c:txPr>
                <a:bodyPr/>
                <a:lstStyle/>
                <a:p>
                  <a:pPr>
                    <a:defRPr sz="1659" b="1" i="0" u="none" strike="noStrike" baseline="0">
                      <a:solidFill>
                        <a:schemeClr val="bg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>
                <a:noFill/>
                <a:ln w="28097">
                  <a:noFill/>
                </a:ln>
              </c:spPr>
              <c:txPr>
                <a:bodyPr/>
                <a:lstStyle/>
                <a:p>
                  <a:pPr>
                    <a:defRPr sz="1659" b="1" i="0" u="none" strike="noStrike" baseline="0">
                      <a:solidFill>
                        <a:schemeClr val="bg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8097">
                <a:noFill/>
              </a:ln>
            </c:spPr>
            <c:txPr>
              <a:bodyPr/>
              <a:lstStyle/>
              <a:p>
                <a:pPr>
                  <a:defRPr sz="1660" b="1" i="0" u="none" strike="noStrike" baseline="0">
                    <a:solidFill>
                      <a:schemeClr val="bg1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Sheet1!$B$1:$C$1</c:f>
              <c:strCache>
                <c:ptCount val="2"/>
                <c:pt idx="0">
                  <c:v>ожидаемое 2017 г.</c:v>
                </c:pt>
                <c:pt idx="1">
                  <c:v>проект 2018 г.</c:v>
                </c:pt>
              </c:strCache>
            </c:strRef>
          </c:cat>
          <c:val>
            <c:numRef>
              <c:f>Sheet1!$B$5:$C$5</c:f>
              <c:numCache>
                <c:formatCode>General</c:formatCode>
                <c:ptCount val="2"/>
                <c:pt idx="0">
                  <c:v>71</c:v>
                </c:pt>
                <c:pt idx="1">
                  <c:v>70</c:v>
                </c:pt>
              </c:numCache>
            </c:numRef>
          </c:val>
        </c:ser>
        <c:ser>
          <c:idx val="6"/>
          <c:order val="4"/>
          <c:tx>
            <c:strRef>
              <c:f>Sheet1!$A$6</c:f>
              <c:strCache>
                <c:ptCount val="1"/>
                <c:pt idx="0">
                  <c:v>Госпошлина</c:v>
                </c:pt>
              </c:strCache>
            </c:strRef>
          </c:tx>
          <c:spPr>
            <a:solidFill>
              <a:srgbClr val="FF00FF"/>
            </a:solidFill>
            <a:ln w="14048">
              <a:solidFill>
                <a:schemeClr val="tx1"/>
              </a:solidFill>
              <a:prstDash val="solid"/>
            </a:ln>
            <a:scene3d>
              <a:camera prst="orthographicFront"/>
              <a:lightRig rig="threePt" dir="t"/>
            </a:scene3d>
            <a:sp3d prstMaterial="matte">
              <a:contourClr>
                <a:srgbClr val="000000"/>
              </a:contourClr>
            </a:sp3d>
          </c:spPr>
          <c:invertIfNegative val="0"/>
          <c:cat>
            <c:strRef>
              <c:f>Sheet1!$B$1:$C$1</c:f>
              <c:strCache>
                <c:ptCount val="2"/>
                <c:pt idx="0">
                  <c:v>ожидаемое 2017 г.</c:v>
                </c:pt>
                <c:pt idx="1">
                  <c:v>проект 2018 г.</c:v>
                </c:pt>
              </c:strCache>
            </c:strRef>
          </c:cat>
          <c:val>
            <c:numRef>
              <c:f>Sheet1!$B$6:$C$6</c:f>
              <c:numCache>
                <c:formatCode>General</c:formatCode>
                <c:ptCount val="2"/>
                <c:pt idx="0">
                  <c:v>7</c:v>
                </c:pt>
                <c:pt idx="1">
                  <c:v>7</c:v>
                </c:pt>
              </c:numCache>
            </c:numRef>
          </c:val>
        </c:ser>
        <c:ser>
          <c:idx val="9"/>
          <c:order val="5"/>
          <c:tx>
            <c:strRef>
              <c:f>Sheet1!$A$7</c:f>
              <c:strCache>
                <c:ptCount val="1"/>
                <c:pt idx="0">
                  <c:v>Прочие</c:v>
                </c:pt>
              </c:strCache>
            </c:strRef>
          </c:tx>
          <c:spPr>
            <a:solidFill>
              <a:srgbClr val="FF6600"/>
            </a:solidFill>
            <a:ln w="14048">
              <a:solidFill>
                <a:schemeClr val="tx1"/>
              </a:solidFill>
              <a:prstDash val="solid"/>
            </a:ln>
            <a:scene3d>
              <a:camera prst="orthographicFront"/>
              <a:lightRig rig="threePt" dir="t"/>
            </a:scene3d>
            <a:sp3d prstMaterial="matte">
              <a:contourClr>
                <a:srgbClr val="000000"/>
              </a:contourClr>
            </a:sp3d>
          </c:spPr>
          <c:invertIfNegative val="0"/>
          <c:cat>
            <c:strRef>
              <c:f>Sheet1!$B$1:$C$1</c:f>
              <c:strCache>
                <c:ptCount val="2"/>
                <c:pt idx="0">
                  <c:v>ожидаемое 2017 г.</c:v>
                </c:pt>
                <c:pt idx="1">
                  <c:v>проект 2018 г.</c:v>
                </c:pt>
              </c:strCache>
            </c:strRef>
          </c:cat>
          <c:val>
            <c:numRef>
              <c:f>Sheet1!$B$7:$C$7</c:f>
              <c:numCache>
                <c:formatCode>General</c:formatCode>
                <c:ptCount val="2"/>
                <c:pt idx="0">
                  <c:v>4</c:v>
                </c:pt>
                <c:pt idx="1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gapDepth val="58"/>
        <c:shape val="cylinder"/>
        <c:axId val="48951296"/>
        <c:axId val="48952832"/>
        <c:axId val="0"/>
      </c:bar3DChart>
      <c:catAx>
        <c:axId val="489512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511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991" b="1" i="0" u="none" strike="noStrike" baseline="0">
                <a:solidFill>
                  <a:schemeClr val="tx1"/>
                </a:solidFill>
                <a:latin typeface="Arial Narrow"/>
                <a:ea typeface="Arial Narrow"/>
                <a:cs typeface="Arial Narrow"/>
              </a:defRPr>
            </a:pPr>
            <a:endParaRPr lang="ru-RU"/>
          </a:p>
        </c:txPr>
        <c:crossAx val="4895283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48952832"/>
        <c:scaling>
          <c:orientation val="minMax"/>
          <c:max val="340"/>
          <c:min val="1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405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ru-RU"/>
                  <a:t>млн. руб.</a:t>
                </a:r>
              </a:p>
            </c:rich>
          </c:tx>
          <c:layout>
            <c:manualLayout>
              <c:xMode val="edge"/>
              <c:yMode val="edge"/>
              <c:x val="7.1455888866632622E-2"/>
              <c:y val="0.3056604529707736"/>
            </c:manualLayout>
          </c:layout>
          <c:overlay val="0"/>
          <c:spPr>
            <a:noFill/>
            <a:ln w="28097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511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603" b="0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48951296"/>
        <c:crosses val="autoZero"/>
        <c:crossBetween val="between"/>
        <c:majorUnit val="30"/>
      </c:valAx>
      <c:spPr>
        <a:noFill/>
        <a:ln w="25403">
          <a:noFill/>
        </a:ln>
      </c:spPr>
    </c:plotArea>
    <c:legend>
      <c:legendPos val="b"/>
      <c:layout>
        <c:manualLayout>
          <c:xMode val="edge"/>
          <c:yMode val="edge"/>
          <c:x val="3.2341483630335677E-2"/>
          <c:y val="0.79811327672626931"/>
          <c:w val="0.96636484349230778"/>
          <c:h val="0.16037738042540253"/>
        </c:manualLayout>
      </c:layout>
      <c:overlay val="0"/>
      <c:spPr>
        <a:noFill/>
        <a:ln w="3511">
          <a:solidFill>
            <a:schemeClr val="tx1"/>
          </a:solidFill>
          <a:prstDash val="solid"/>
        </a:ln>
      </c:spPr>
      <c:txPr>
        <a:bodyPr/>
        <a:lstStyle/>
        <a:p>
          <a:pPr>
            <a:defRPr sz="1294" b="0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797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0.17232</cdr:x>
      <cdr:y>0.12981</cdr:y>
    </cdr:from>
    <cdr:to>
      <cdr:x>0.29765</cdr:x>
      <cdr:y>0.36058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57301" y="51435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</cdr:x>
      <cdr:y>0.05253</cdr:y>
    </cdr:from>
    <cdr:to>
      <cdr:x>0.09096</cdr:x>
      <cdr:y>0.13685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0" y="237644"/>
          <a:ext cx="770224" cy="3814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>
              <a:latin typeface="Times New Roman" panose="02020603050405020304" pitchFamily="18" charset="0"/>
              <a:cs typeface="Times New Roman" panose="02020603050405020304" pitchFamily="18" charset="0"/>
            </a:rPr>
            <a:t>Тыс. чел.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0.01497</cdr:x>
      <cdr:y>0.03164</cdr:y>
    </cdr:from>
    <cdr:to>
      <cdr:x>0.16627</cdr:x>
      <cdr:y>0.29574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0489" y="10953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Млрд.руб.</a:t>
          </a:r>
        </a:p>
      </cdr:txBody>
    </cdr:sp>
  </cdr:relSizeAnchor>
  <cdr:relSizeAnchor xmlns:cdr="http://schemas.openxmlformats.org/drawingml/2006/chartDrawing">
    <cdr:from>
      <cdr:x>0.90859</cdr:x>
      <cdr:y>0.03714</cdr:y>
    </cdr:from>
    <cdr:to>
      <cdr:x>1</cdr:x>
      <cdr:y>0.326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491163" y="128588"/>
          <a:ext cx="552449" cy="10001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0.02119</cdr:x>
      <cdr:y>0.07768</cdr:y>
    </cdr:from>
    <cdr:to>
      <cdr:x>0.15678</cdr:x>
      <cdr:y>0.31443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2875" y="30003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Тыс.руб.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0.44938</cdr:x>
      <cdr:y>0.30997</cdr:y>
    </cdr:from>
    <cdr:to>
      <cdr:x>0.66252</cdr:x>
      <cdr:y>0.32629</cdr:y>
    </cdr:to>
    <cdr:cxnSp macro="">
      <cdr:nvCxnSpPr>
        <cdr:cNvPr id="3" name="Прямая со стрелкой 2"/>
        <cdr:cNvCxnSpPr/>
      </cdr:nvCxnSpPr>
      <cdr:spPr>
        <a:xfrm xmlns:a="http://schemas.openxmlformats.org/drawingml/2006/main" flipV="1">
          <a:off x="3982151" y="1732616"/>
          <a:ext cx="1888718" cy="91234"/>
        </a:xfrm>
        <a:prstGeom xmlns:a="http://schemas.openxmlformats.org/drawingml/2006/main" prst="straightConnector1">
          <a:avLst/>
        </a:prstGeom>
        <a:ln xmlns:a="http://schemas.openxmlformats.org/drawingml/2006/main" w="19050">
          <a:solidFill>
            <a:srgbClr val="FF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0.52438</cdr:x>
      <cdr:y>0.27431</cdr:y>
    </cdr:from>
    <cdr:to>
      <cdr:x>0.579</cdr:x>
      <cdr:y>0.28719</cdr:y>
    </cdr:to>
    <cdr:sp macro="" textlink="">
      <cdr:nvSpPr>
        <cdr:cNvPr id="5" name="Прямоугольник 4"/>
        <cdr:cNvSpPr/>
      </cdr:nvSpPr>
      <cdr:spPr bwMode="auto">
        <a:xfrm xmlns:a="http://schemas.openxmlformats.org/drawingml/2006/main">
          <a:off x="4646737" y="1533277"/>
          <a:ext cx="484064" cy="7200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round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cdr:spPr>
      <cdr:txBody>
        <a:bodyPr xmlns:a="http://schemas.openxmlformats.org/drawingml/2006/main" vertOverflow="clip" wrap="none" lIns="81639" tIns="55253" rIns="81639" bIns="42452" anchor="ctr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0.91443</cdr:x>
      <cdr:y>0.06816</cdr:y>
    </cdr:from>
    <cdr:to>
      <cdr:x>0.96318</cdr:x>
      <cdr:y>0.10247</cdr:y>
    </cdr:to>
    <cdr:sp macro="" textlink="">
      <cdr:nvSpPr>
        <cdr:cNvPr id="6" name="Прямоугольник 5"/>
        <cdr:cNvSpPr/>
      </cdr:nvSpPr>
      <cdr:spPr bwMode="auto">
        <a:xfrm xmlns:a="http://schemas.openxmlformats.org/drawingml/2006/main">
          <a:off x="8103121" y="381000"/>
          <a:ext cx="432048" cy="19176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round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cdr:spPr>
      <cdr:txBody>
        <a:bodyPr xmlns:a="http://schemas.openxmlformats.org/drawingml/2006/main" vertOverflow="clip" wrap="none" lIns="81639" tIns="55253" rIns="81639" bIns="42452" anchor="ctr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0.42082</cdr:x>
      <cdr:y>0.63261</cdr:y>
    </cdr:from>
    <cdr:to>
      <cdr:x>0.59231</cdr:x>
      <cdr:y>0.63261</cdr:y>
    </cdr:to>
    <cdr:cxnSp macro="">
      <cdr:nvCxnSpPr>
        <cdr:cNvPr id="5" name="Прямая со стрелкой 4"/>
        <cdr:cNvCxnSpPr/>
      </cdr:nvCxnSpPr>
      <cdr:spPr>
        <a:xfrm xmlns:a="http://schemas.openxmlformats.org/drawingml/2006/main">
          <a:off x="3575643" y="3817832"/>
          <a:ext cx="1457189" cy="0"/>
        </a:xfrm>
        <a:prstGeom xmlns:a="http://schemas.openxmlformats.org/drawingml/2006/main" prst="straightConnector1">
          <a:avLst/>
        </a:prstGeom>
        <a:ln xmlns:a="http://schemas.openxmlformats.org/drawingml/2006/main" w="19050">
          <a:solidFill>
            <a:srgbClr val="FF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0.47382</cdr:x>
      <cdr:y>0.58489</cdr:y>
    </cdr:from>
    <cdr:to>
      <cdr:x>0.55423</cdr:x>
      <cdr:y>0.63844</cdr:y>
    </cdr:to>
    <cdr:sp macro="" textlink="">
      <cdr:nvSpPr>
        <cdr:cNvPr id="7" name="TextBox 6"/>
        <cdr:cNvSpPr txBox="1"/>
      </cdr:nvSpPr>
      <cdr:spPr bwMode="auto">
        <a:xfrm xmlns:a="http://schemas.openxmlformats.org/drawingml/2006/main">
          <a:off x="4026022" y="3529822"/>
          <a:ext cx="683200" cy="32316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  <cdr:txBody>
        <a:bodyPr xmlns:a="http://schemas.openxmlformats.org/drawingml/2006/main" vertOverflow="clip" wrap="none" rtlCol="0">
          <a:spAutoFit/>
        </a:bodyPr>
        <a:lstStyle xmlns:a="http://schemas.openxmlformats.org/drawingml/2006/main"/>
        <a:p xmlns:a="http://schemas.openxmlformats.org/drawingml/2006/main">
          <a:pPr eaLnBrk="1" hangingPunct="1">
            <a:spcBef>
              <a:spcPct val="50000"/>
            </a:spcBef>
            <a:buFontTx/>
            <a:buNone/>
          </a:pPr>
          <a:r>
            <a:rPr lang="ru-RU" sz="1500" b="1" dirty="0" smtClean="0">
              <a:solidFill>
                <a:srgbClr val="FF0000"/>
              </a:solidFill>
            </a:rPr>
            <a:t>+31%</a:t>
          </a:r>
          <a:endParaRPr lang="ru-RU" sz="1500" b="1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0.42929</cdr:x>
      <cdr:y>0.3798</cdr:y>
    </cdr:from>
    <cdr:to>
      <cdr:x>0.59231</cdr:x>
      <cdr:y>0.40658</cdr:y>
    </cdr:to>
    <cdr:cxnSp macro="">
      <cdr:nvCxnSpPr>
        <cdr:cNvPr id="6" name="Прямая со стрелкой 5"/>
        <cdr:cNvCxnSpPr/>
      </cdr:nvCxnSpPr>
      <cdr:spPr>
        <a:xfrm xmlns:a="http://schemas.openxmlformats.org/drawingml/2006/main">
          <a:off x="3647651" y="2292113"/>
          <a:ext cx="1385180" cy="161583"/>
        </a:xfrm>
        <a:prstGeom xmlns:a="http://schemas.openxmlformats.org/drawingml/2006/main" prst="straightConnector1">
          <a:avLst/>
        </a:prstGeom>
        <a:ln xmlns:a="http://schemas.openxmlformats.org/drawingml/2006/main" w="19050">
          <a:solidFill>
            <a:srgbClr val="FF0000"/>
          </a:solidFill>
          <a:miter lim="800000"/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0.48345</cdr:x>
      <cdr:y>0.35613</cdr:y>
    </cdr:from>
    <cdr:to>
      <cdr:x>0.56762</cdr:x>
      <cdr:y>0.40713</cdr:y>
    </cdr:to>
    <cdr:sp macro="" textlink="">
      <cdr:nvSpPr>
        <cdr:cNvPr id="10" name="TextBox 9"/>
        <cdr:cNvSpPr txBox="1"/>
      </cdr:nvSpPr>
      <cdr:spPr bwMode="auto">
        <a:xfrm xmlns:a="http://schemas.openxmlformats.org/drawingml/2006/main">
          <a:off x="4107851" y="2149278"/>
          <a:ext cx="715208" cy="30777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  <cdr:txBody>
        <a:bodyPr xmlns:a="http://schemas.openxmlformats.org/drawingml/2006/main" vertOverflow="clip" wrap="square" rtlCol="0">
          <a:spAutoFit/>
        </a:bodyPr>
        <a:lstStyle xmlns:a="http://schemas.openxmlformats.org/drawingml/2006/main"/>
        <a:p xmlns:a="http://schemas.openxmlformats.org/drawingml/2006/main">
          <a:pPr eaLnBrk="1" hangingPunct="1">
            <a:spcBef>
              <a:spcPct val="50000"/>
            </a:spcBef>
            <a:buFontTx/>
            <a:buNone/>
          </a:pPr>
          <a:r>
            <a:rPr lang="ru-RU" sz="1400" b="1" dirty="0" smtClean="0">
              <a:solidFill>
                <a:srgbClr val="FF0000"/>
              </a:solidFill>
              <a:latin typeface="Calibri" panose="020F0502020204030204" pitchFamily="34" charset="0"/>
            </a:rPr>
            <a:t>-40%</a:t>
          </a:r>
          <a:endParaRPr lang="ru-RU" sz="1400" b="1" dirty="0">
            <a:solidFill>
              <a:srgbClr val="FF0000"/>
            </a:solidFill>
            <a:latin typeface="Calibri" panose="020F0502020204030204" pitchFamily="34" charset="0"/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0.52103</cdr:x>
      <cdr:y>0.13511</cdr:y>
    </cdr:from>
    <cdr:to>
      <cdr:x>0.57081</cdr:x>
      <cdr:y>0.20119</cdr:y>
    </cdr:to>
    <cdr:sp macro="" textlink="">
      <cdr:nvSpPr>
        <cdr:cNvPr id="2" name="TextBox 1"/>
        <cdr:cNvSpPr txBox="1"/>
      </cdr:nvSpPr>
      <cdr:spPr bwMode="auto">
        <a:xfrm xmlns:a="http://schemas.openxmlformats.org/drawingml/2006/main">
          <a:off x="4617038" y="755212"/>
          <a:ext cx="441146" cy="36933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  <cdr:txBody>
        <a:bodyPr xmlns:a="http://schemas.openxmlformats.org/drawingml/2006/main" vertOverflow="clip" wrap="none" rtlCol="0">
          <a:spAutoFit/>
        </a:bodyPr>
        <a:lstStyle xmlns:a="http://schemas.openxmlformats.org/drawingml/2006/main"/>
        <a:p xmlns:a="http://schemas.openxmlformats.org/drawingml/2006/main">
          <a:pPr eaLnBrk="1" hangingPunct="1">
            <a:spcBef>
              <a:spcPct val="50000"/>
            </a:spcBef>
            <a:buFontTx/>
            <a:buNone/>
          </a:pPr>
          <a:r>
            <a:rPr lang="ru-RU" sz="1800" b="1" dirty="0" smtClean="0">
              <a:solidFill>
                <a:schemeClr val="bg1"/>
              </a:solidFill>
            </a:rPr>
            <a:t>10</a:t>
          </a:r>
          <a:endParaRPr lang="ru-RU" sz="1800" b="1" dirty="0">
            <a:solidFill>
              <a:schemeClr val="bg1"/>
            </a:solidFill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0.39768</cdr:x>
      <cdr:y>0.02742</cdr:y>
    </cdr:from>
    <cdr:to>
      <cdr:x>0.47893</cdr:x>
      <cdr:y>0.12341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410374" y="144016"/>
          <a:ext cx="696774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i="1" dirty="0" smtClean="0"/>
            <a:t>851</a:t>
          </a:r>
          <a:endParaRPr lang="ru-RU" sz="1600" b="1" i="1" dirty="0"/>
        </a:p>
      </cdr:txBody>
    </cdr:sp>
  </cdr:relSizeAnchor>
  <cdr:relSizeAnchor xmlns:cdr="http://schemas.openxmlformats.org/drawingml/2006/chartDrawing">
    <cdr:from>
      <cdr:x>0.149</cdr:x>
      <cdr:y>0.05485</cdr:y>
    </cdr:from>
    <cdr:to>
      <cdr:x>0.70319</cdr:x>
      <cdr:y>0.12341</cdr:y>
    </cdr:to>
    <cdr:sp macro="" textlink="">
      <cdr:nvSpPr>
        <cdr:cNvPr id="2" name="Правая фигурная скобка 1"/>
        <cdr:cNvSpPr/>
      </cdr:nvSpPr>
      <cdr:spPr>
        <a:xfrm xmlns:a="http://schemas.openxmlformats.org/drawingml/2006/main" rot="16200000">
          <a:off x="3474033" y="-1908226"/>
          <a:ext cx="360039" cy="4752553"/>
        </a:xfrm>
        <a:prstGeom xmlns:a="http://schemas.openxmlformats.org/drawingml/2006/main" prst="rightBrace">
          <a:avLst>
            <a:gd name="adj1" fmla="val 8333"/>
            <a:gd name="adj2" fmla="val 43406"/>
          </a:avLst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0.46837</cdr:x>
      <cdr:y>0.19232</cdr:y>
    </cdr:from>
    <cdr:to>
      <cdr:x>0.67033</cdr:x>
      <cdr:y>0.38043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20553" y="93486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0.26948</cdr:x>
      <cdr:y>0.28555</cdr:y>
    </cdr:from>
    <cdr:to>
      <cdr:x>0.47026</cdr:x>
      <cdr:y>0.36349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256457" y="1582936"/>
          <a:ext cx="936104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2000" dirty="0" smtClean="0">
            <a:solidFill>
              <a:schemeClr val="bg1"/>
            </a:solidFill>
          </a:endParaRPr>
        </a:p>
        <a:p xmlns:a="http://schemas.openxmlformats.org/drawingml/2006/main">
          <a:endParaRPr lang="ru-RU" sz="2000" dirty="0">
            <a:solidFill>
              <a:schemeClr val="bg1"/>
            </a:solidFill>
          </a:endParaRP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0.55462</cdr:x>
      <cdr:y>0.41198</cdr:y>
    </cdr:from>
    <cdr:to>
      <cdr:x>0.80009</cdr:x>
      <cdr:y>0.54991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514599" y="2162175"/>
          <a:ext cx="1112929" cy="7239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2000" dirty="0" smtClean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0.25457</cdr:x>
      <cdr:y>0.41326</cdr:y>
    </cdr:from>
    <cdr:to>
      <cdr:x>0.44659</cdr:x>
      <cdr:y>0.49493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152574" y="2231578"/>
          <a:ext cx="869380" cy="44101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2000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0.62037</cdr:x>
      <cdr:y>0.1999</cdr:y>
    </cdr:from>
    <cdr:to>
      <cdr:x>0.66117</cdr:x>
      <cdr:y>0.2626</cdr:y>
    </cdr:to>
    <cdr:sp macro="" textlink="">
      <cdr:nvSpPr>
        <cdr:cNvPr id="6" name="TextBox 5"/>
        <cdr:cNvSpPr txBox="1"/>
      </cdr:nvSpPr>
      <cdr:spPr bwMode="auto">
        <a:xfrm xmlns:a="http://schemas.openxmlformats.org/drawingml/2006/main">
          <a:off x="2808758" y="1079450"/>
          <a:ext cx="184731" cy="33855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  <cdr:txBody>
        <a:bodyPr xmlns:a="http://schemas.openxmlformats.org/drawingml/2006/main" vertOverflow="clip" wrap="none" rtlCol="0">
          <a:spAutoFit/>
        </a:bodyPr>
        <a:lstStyle xmlns:a="http://schemas.openxmlformats.org/drawingml/2006/main"/>
        <a:p xmlns:a="http://schemas.openxmlformats.org/drawingml/2006/main">
          <a:pPr eaLnBrk="1" hangingPunct="1">
            <a:spcBef>
              <a:spcPct val="50000"/>
            </a:spcBef>
            <a:buFontTx/>
            <a:buNone/>
          </a:pPr>
          <a:endParaRPr lang="ru-RU" sz="1600" dirty="0">
            <a:solidFill>
              <a:schemeClr val="bg1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2946346" cy="497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744" y="1"/>
            <a:ext cx="2946345" cy="497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6125"/>
            <a:ext cx="4957763" cy="37195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927" y="4716277"/>
            <a:ext cx="5437822" cy="446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427741"/>
            <a:ext cx="2946346" cy="497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744" y="9427741"/>
            <a:ext cx="2946345" cy="497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6058F11-5E87-42BD-9D9F-A3DA5A343CC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12557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9944D77-1109-4BC8-8DEA-E2B73C0E1573}" type="slidenum">
              <a:rPr lang="ru-RU" altLang="ru-RU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7</a:t>
            </a:fld>
            <a:endParaRPr lang="ru-RU" altLang="ru-RU" dirty="0" smtClean="0">
              <a:solidFill>
                <a:srgbClr val="000000"/>
              </a:solidFill>
            </a:endParaRPr>
          </a:p>
        </p:txBody>
      </p:sp>
      <p:sp>
        <p:nvSpPr>
          <p:cNvPr id="25603" name="Rectangle 7"/>
          <p:cNvSpPr txBox="1">
            <a:spLocks noGrp="1" noChangeArrowheads="1"/>
          </p:cNvSpPr>
          <p:nvPr/>
        </p:nvSpPr>
        <p:spPr bwMode="auto">
          <a:xfrm>
            <a:off x="3849744" y="9427741"/>
            <a:ext cx="2946345" cy="497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D8682AF-C149-4ED5-B068-98AE0B0DFFBC}" type="slidenum">
              <a:rPr lang="ru-RU" altLang="ru-RU">
                <a:solidFill>
                  <a:srgbClr val="000000"/>
                </a:solidFill>
                <a:cs typeface="Arial" pitchFamily="34" charset="0"/>
              </a:rPr>
              <a:pPr algn="r" eaLnBrk="1" hangingPunct="1">
                <a:spcBef>
                  <a:spcPct val="0"/>
                </a:spcBef>
              </a:pPr>
              <a:t>7</a:t>
            </a:fld>
            <a:endParaRPr lang="ru-RU" altLang="ru-RU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56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55650"/>
            <a:ext cx="4957763" cy="3719513"/>
          </a:xfrm>
          <a:ln/>
        </p:spPr>
      </p:sp>
      <p:sp>
        <p:nvSpPr>
          <p:cNvPr id="25605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679927" y="4716278"/>
            <a:ext cx="5431482" cy="445800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ru-RU" altLang="ru-RU" sz="2000" b="1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6095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6051" indent="-286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7771" indent="-22955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6880" indent="-22955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65988" indent="-22955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25096" indent="-2295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84205" indent="-2295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43313" indent="-2295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902422" indent="-2295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C74BA0-AEE8-4AEA-A2ED-244D03EB0404}" type="slidenum">
              <a:rPr lang="ru-RU" altLang="ru-RU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20</a:t>
            </a:fld>
            <a:endParaRPr lang="ru-RU" altLang="ru-RU" dirty="0" smtClean="0">
              <a:solidFill>
                <a:srgbClr val="000000"/>
              </a:solidFill>
            </a:endParaRPr>
          </a:p>
        </p:txBody>
      </p:sp>
      <p:sp>
        <p:nvSpPr>
          <p:cNvPr id="34819" name="Rectangle 7"/>
          <p:cNvSpPr txBox="1">
            <a:spLocks noGrp="1" noChangeArrowheads="1"/>
          </p:cNvSpPr>
          <p:nvPr/>
        </p:nvSpPr>
        <p:spPr bwMode="auto">
          <a:xfrm>
            <a:off x="3829066" y="9442818"/>
            <a:ext cx="2930520" cy="498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22" tIns="45910" rIns="91822" bIns="45910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AC74EF4-E0AD-4CDC-A9DA-538F1771BA31}" type="slidenum">
              <a:rPr lang="ru-RU" altLang="ru-RU">
                <a:solidFill>
                  <a:srgbClr val="000000"/>
                </a:solidFill>
                <a:cs typeface="Arial" pitchFamily="34" charset="0"/>
              </a:rPr>
              <a:pPr algn="r" eaLnBrk="1" hangingPunct="1">
                <a:spcBef>
                  <a:spcPct val="0"/>
                </a:spcBef>
              </a:pPr>
              <a:t>20</a:t>
            </a:fld>
            <a:endParaRPr lang="ru-RU" altLang="ru-RU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48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8525" y="757238"/>
            <a:ext cx="4965700" cy="3725862"/>
          </a:xfrm>
          <a:ln/>
        </p:spPr>
      </p:sp>
      <p:sp>
        <p:nvSpPr>
          <p:cNvPr id="34821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676274" y="4723821"/>
            <a:ext cx="5402309" cy="446513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ru-RU" altLang="ru-RU" sz="2000" b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0113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74B7D-9269-4D99-B875-B49F0CC56AEA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9918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74B7D-9269-4D99-B875-B49F0CC56AEA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7791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74B7D-9269-4D99-B875-B49F0CC56AEA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0491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74B7D-9269-4D99-B875-B49F0CC56AEA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5760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74B7D-9269-4D99-B875-B49F0CC56AEA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0544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74B7D-9269-4D99-B875-B49F0CC56AEA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3771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74B7D-9269-4D99-B875-B49F0CC56AEA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5826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74B7D-9269-4D99-B875-B49F0CC56AEA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4854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74B7D-9269-4D99-B875-B49F0CC56AEA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690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2662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99482BF-1B22-45EF-AFD3-43489DAD83C6}" type="slidenum">
              <a:rPr lang="ru-RU" altLang="ru-RU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9</a:t>
            </a:fld>
            <a:endParaRPr lang="ru-RU" altLang="ru-RU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1447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74B7D-9269-4D99-B875-B49F0CC56AEA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0369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74B7D-9269-4D99-B875-B49F0CC56AEA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5912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74B7D-9269-4D99-B875-B49F0CC56AEA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5232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74B7D-9269-4D99-B875-B49F0CC56AEA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8760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6051" indent="-286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7771" indent="-22955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6880" indent="-22955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65988" indent="-22955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25096" indent="-2295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84205" indent="-2295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43313" indent="-2295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902422" indent="-2295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1C5D0E4-5BB3-4D72-8082-CBE85AC62834}" type="slidenum">
              <a:rPr lang="ru-RU" altLang="ru-RU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39</a:t>
            </a:fld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8525" y="757238"/>
            <a:ext cx="4965700" cy="3725862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6274" y="4723821"/>
            <a:ext cx="5402309" cy="446513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5423810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74B7D-9269-4D99-B875-B49F0CC56AEA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7820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6051" indent="-286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7771" indent="-22955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6880" indent="-22955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65988" indent="-22955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25096" indent="-2295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84205" indent="-2295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43313" indent="-2295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902422" indent="-2295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98A3FCD-8B79-4A8D-B810-1CD4C01C3DF0}" type="slidenum">
              <a:rPr lang="ru-RU" altLang="ru-RU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42</a:t>
            </a:fld>
            <a:endParaRPr lang="ru-RU" altLang="ru-RU" dirty="0" smtClean="0">
              <a:solidFill>
                <a:srgbClr val="000000"/>
              </a:solidFill>
            </a:endParaRPr>
          </a:p>
        </p:txBody>
      </p:sp>
      <p:sp>
        <p:nvSpPr>
          <p:cNvPr id="32771" name="Rectangle 7"/>
          <p:cNvSpPr txBox="1">
            <a:spLocks noGrp="1" noChangeArrowheads="1"/>
          </p:cNvSpPr>
          <p:nvPr/>
        </p:nvSpPr>
        <p:spPr bwMode="auto">
          <a:xfrm>
            <a:off x="3829066" y="9442818"/>
            <a:ext cx="2930520" cy="498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22" tIns="45910" rIns="91822" bIns="45910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FE2B286-EA1C-4476-9962-77852D0836FA}" type="slidenum">
              <a:rPr lang="ru-RU" altLang="ru-RU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42</a:t>
            </a:fld>
            <a:endParaRPr lang="ru-RU" altLang="ru-RU" dirty="0">
              <a:solidFill>
                <a:srgbClr val="000000"/>
              </a:solidFill>
            </a:endParaRPr>
          </a:p>
        </p:txBody>
      </p:sp>
      <p:sp>
        <p:nvSpPr>
          <p:cNvPr id="327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8525" y="757238"/>
            <a:ext cx="4965700" cy="3725862"/>
          </a:xfrm>
          <a:ln/>
        </p:spPr>
      </p:sp>
      <p:sp>
        <p:nvSpPr>
          <p:cNvPr id="32773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676274" y="4723821"/>
            <a:ext cx="5402309" cy="446513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r>
              <a:rPr lang="ru-RU" altLang="ru-RU" sz="2000" b="1" dirty="0">
                <a:latin typeface="Times New Roman" pitchFamily="18" charset="0"/>
              </a:rPr>
              <a:t>НАДО ИЛИ НЕТ?</a:t>
            </a:r>
          </a:p>
        </p:txBody>
      </p:sp>
    </p:spTree>
    <p:extLst>
      <p:ext uri="{BB962C8B-B14F-4D97-AF65-F5344CB8AC3E}">
        <p14:creationId xmlns:p14="http://schemas.microsoft.com/office/powerpoint/2010/main" val="41101918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6051" indent="-286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7771" indent="-22955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6880" indent="-22955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65988" indent="-22955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25096" indent="-2295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84205" indent="-2295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43313" indent="-2295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902422" indent="-2295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8DF36C0-D72D-4892-AA4B-FEA55BB5C4B0}" type="slidenum">
              <a:rPr lang="ru-RU" altLang="ru-RU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44</a:t>
            </a:fld>
            <a:endParaRPr lang="ru-RU" altLang="ru-RU" dirty="0" smtClean="0">
              <a:solidFill>
                <a:srgbClr val="000000"/>
              </a:solidFill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8525" y="757238"/>
            <a:ext cx="4965700" cy="3725862"/>
          </a:xfrm>
          <a:ln/>
        </p:spPr>
      </p:sp>
      <p:sp>
        <p:nvSpPr>
          <p:cNvPr id="35844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676274" y="4723821"/>
            <a:ext cx="5402309" cy="446513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r>
              <a:rPr lang="ru-RU" altLang="ru-RU" sz="2000" b="1" dirty="0">
                <a:latin typeface="Times New Roman" pitchFamily="18" charset="0"/>
              </a:rPr>
              <a:t>НАДО ИЛИ НЕТ?</a:t>
            </a:r>
          </a:p>
        </p:txBody>
      </p:sp>
    </p:spTree>
    <p:extLst>
      <p:ext uri="{BB962C8B-B14F-4D97-AF65-F5344CB8AC3E}">
        <p14:creationId xmlns:p14="http://schemas.microsoft.com/office/powerpoint/2010/main" val="29238732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6051" indent="-286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7771" indent="-22955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6880" indent="-22955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65988" indent="-22955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25096" indent="-2295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84205" indent="-2295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43313" indent="-2295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902422" indent="-2295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EF7D839-3A1F-4BD2-B5E4-2D6E9E4C42FA}" type="slidenum">
              <a:rPr lang="ru-RU" altLang="ru-RU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45</a:t>
            </a:fld>
            <a:endParaRPr lang="ru-RU" altLang="ru-RU" dirty="0" smtClean="0">
              <a:solidFill>
                <a:srgbClr val="000000"/>
              </a:solidFill>
            </a:endParaRPr>
          </a:p>
        </p:txBody>
      </p:sp>
      <p:sp>
        <p:nvSpPr>
          <p:cNvPr id="36867" name="Rectangle 7"/>
          <p:cNvSpPr txBox="1">
            <a:spLocks noGrp="1" noChangeArrowheads="1"/>
          </p:cNvSpPr>
          <p:nvPr/>
        </p:nvSpPr>
        <p:spPr bwMode="auto">
          <a:xfrm>
            <a:off x="3829066" y="9442818"/>
            <a:ext cx="2930520" cy="498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22" tIns="45910" rIns="91822" bIns="45910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5AB8B02-50AF-4579-836E-A4876E9AEEDB}" type="slidenum">
              <a:rPr lang="ru-RU" altLang="ru-RU">
                <a:solidFill>
                  <a:srgbClr val="000000"/>
                </a:solidFill>
                <a:cs typeface="Arial" pitchFamily="34" charset="0"/>
              </a:rPr>
              <a:pPr algn="r" eaLnBrk="1" hangingPunct="1">
                <a:spcBef>
                  <a:spcPct val="0"/>
                </a:spcBef>
              </a:pPr>
              <a:t>45</a:t>
            </a:fld>
            <a:endParaRPr lang="ru-RU" altLang="ru-RU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68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8525" y="757238"/>
            <a:ext cx="4965700" cy="3725862"/>
          </a:xfrm>
          <a:ln/>
        </p:spPr>
      </p:sp>
      <p:sp>
        <p:nvSpPr>
          <p:cNvPr id="36869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676274" y="4723822"/>
            <a:ext cx="5402309" cy="446513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r>
              <a:rPr lang="ru-RU" altLang="ru-RU" sz="2000" b="1" dirty="0">
                <a:latin typeface="Times New Roman" pitchFamily="18" charset="0"/>
              </a:rPr>
              <a:t>НАДО ИЛИ НЕТ?</a:t>
            </a:r>
          </a:p>
        </p:txBody>
      </p:sp>
    </p:spTree>
    <p:extLst>
      <p:ext uri="{BB962C8B-B14F-4D97-AF65-F5344CB8AC3E}">
        <p14:creationId xmlns:p14="http://schemas.microsoft.com/office/powerpoint/2010/main" val="36194725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53F8FB2-41C2-44D2-9BB4-87FD048AE0B9}" type="slidenum">
              <a:rPr lang="ru-RU" altLang="ru-RU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10</a:t>
            </a:fld>
            <a:endParaRPr lang="ru-RU" altLang="ru-RU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0359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1C5D0E4-5BB3-4D72-8082-CBE85AC62834}" type="slidenum">
              <a:rPr lang="ru-RU" altLang="ru-RU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14</a:t>
            </a:fld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55650"/>
            <a:ext cx="4957763" cy="3719513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927" y="4716278"/>
            <a:ext cx="5431482" cy="4458004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4121263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13BD679-BB07-465D-900A-0FD79C03F3E2}" type="slidenum">
              <a:rPr lang="ru-RU" altLang="ru-RU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15</a:t>
            </a:fld>
            <a:endParaRPr lang="ru-RU" altLang="ru-RU" smtClean="0">
              <a:solidFill>
                <a:prstClr val="black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55650"/>
            <a:ext cx="4957763" cy="3719513"/>
          </a:xfrm>
          <a:ln/>
        </p:spPr>
      </p:sp>
      <p:sp>
        <p:nvSpPr>
          <p:cNvPr id="29700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679927" y="4716278"/>
            <a:ext cx="5431482" cy="4458004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r>
              <a:rPr lang="ru-RU" altLang="ru-RU" sz="2000" b="1" dirty="0" smtClean="0">
                <a:latin typeface="Times New Roman" pitchFamily="18" charset="0"/>
              </a:rPr>
              <a:t>НАДО ИЛИ НЕТ?</a:t>
            </a:r>
          </a:p>
        </p:txBody>
      </p:sp>
    </p:spTree>
    <p:extLst>
      <p:ext uri="{BB962C8B-B14F-4D97-AF65-F5344CB8AC3E}">
        <p14:creationId xmlns:p14="http://schemas.microsoft.com/office/powerpoint/2010/main" val="23843745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48C396E-7E6A-400A-80DE-07CEC7EEB578}" type="slidenum">
              <a:rPr lang="ru-RU" altLang="ru-RU" smtClean="0"/>
              <a:pPr eaLnBrk="1" hangingPunct="1">
                <a:spcBef>
                  <a:spcPct val="0"/>
                </a:spcBef>
              </a:pPr>
              <a:t>16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6117773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48C396E-7E6A-400A-80DE-07CEC7EEB578}" type="slidenum">
              <a:rPr lang="ru-RU" altLang="ru-RU" smtClean="0"/>
              <a:pPr eaLnBrk="1" hangingPunct="1">
                <a:spcBef>
                  <a:spcPct val="0"/>
                </a:spcBef>
              </a:pPr>
              <a:t>17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591875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6051" indent="-286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7771" indent="-22955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6880" indent="-22955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65988" indent="-22955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25096" indent="-2295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84205" indent="-2295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43313" indent="-2295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902422" indent="-2295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B551F26-A779-4A46-A533-DADF53EA0B02}" type="slidenum">
              <a:rPr lang="ru-RU" altLang="ru-RU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18</a:t>
            </a:fld>
            <a:endParaRPr lang="ru-RU" altLang="ru-RU" dirty="0" smtClean="0">
              <a:solidFill>
                <a:srgbClr val="000000"/>
              </a:solidFill>
            </a:endParaRPr>
          </a:p>
        </p:txBody>
      </p:sp>
      <p:sp>
        <p:nvSpPr>
          <p:cNvPr id="33795" name="Rectangle 7"/>
          <p:cNvSpPr txBox="1">
            <a:spLocks noGrp="1" noChangeArrowheads="1"/>
          </p:cNvSpPr>
          <p:nvPr/>
        </p:nvSpPr>
        <p:spPr bwMode="auto">
          <a:xfrm>
            <a:off x="3829066" y="9442818"/>
            <a:ext cx="2930520" cy="498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22" tIns="45910" rIns="91822" bIns="45910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F16D976-4381-4FAE-BB1A-1BAE132A88AF}" type="slidenum">
              <a:rPr lang="ru-RU" altLang="ru-RU">
                <a:solidFill>
                  <a:srgbClr val="000000"/>
                </a:solidFill>
                <a:cs typeface="Arial" pitchFamily="34" charset="0"/>
              </a:rPr>
              <a:pPr algn="r" eaLnBrk="1" hangingPunct="1">
                <a:spcBef>
                  <a:spcPct val="0"/>
                </a:spcBef>
              </a:pPr>
              <a:t>18</a:t>
            </a:fld>
            <a:endParaRPr lang="ru-RU" altLang="ru-RU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37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8525" y="757238"/>
            <a:ext cx="4965700" cy="3725862"/>
          </a:xfrm>
          <a:ln/>
        </p:spPr>
      </p:sp>
      <p:sp>
        <p:nvSpPr>
          <p:cNvPr id="3379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6274" y="4723821"/>
            <a:ext cx="5402309" cy="446513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2976322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6051" indent="-286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7771" indent="-22955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6880" indent="-22955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65988" indent="-22955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25096" indent="-2295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84205" indent="-2295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43313" indent="-2295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902422" indent="-22955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B551F26-A779-4A46-A533-DADF53EA0B02}" type="slidenum">
              <a:rPr lang="ru-RU" altLang="ru-RU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19</a:t>
            </a:fld>
            <a:endParaRPr lang="ru-RU" altLang="ru-RU" dirty="0" smtClean="0">
              <a:solidFill>
                <a:srgbClr val="000000"/>
              </a:solidFill>
            </a:endParaRPr>
          </a:p>
        </p:txBody>
      </p:sp>
      <p:sp>
        <p:nvSpPr>
          <p:cNvPr id="33795" name="Rectangle 7"/>
          <p:cNvSpPr txBox="1">
            <a:spLocks noGrp="1" noChangeArrowheads="1"/>
          </p:cNvSpPr>
          <p:nvPr/>
        </p:nvSpPr>
        <p:spPr bwMode="auto">
          <a:xfrm>
            <a:off x="3829066" y="9442818"/>
            <a:ext cx="2930520" cy="498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22" tIns="45910" rIns="91822" bIns="45910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F16D976-4381-4FAE-BB1A-1BAE132A88AF}" type="slidenum">
              <a:rPr lang="ru-RU" altLang="ru-RU">
                <a:solidFill>
                  <a:srgbClr val="000000"/>
                </a:solidFill>
                <a:cs typeface="Arial" pitchFamily="34" charset="0"/>
              </a:rPr>
              <a:pPr algn="r" eaLnBrk="1" hangingPunct="1">
                <a:spcBef>
                  <a:spcPct val="0"/>
                </a:spcBef>
              </a:pPr>
              <a:t>19</a:t>
            </a:fld>
            <a:endParaRPr lang="ru-RU" altLang="ru-RU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37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8525" y="757238"/>
            <a:ext cx="4965700" cy="3725862"/>
          </a:xfrm>
          <a:ln/>
        </p:spPr>
      </p:sp>
      <p:sp>
        <p:nvSpPr>
          <p:cNvPr id="3379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6274" y="4723821"/>
            <a:ext cx="5402309" cy="446513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497600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DFD7BF-2BEC-42A3-A830-444225BB7EF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9227314"/>
      </p:ext>
    </p:extLst>
  </p:cSld>
  <p:clrMapOvr>
    <a:masterClrMapping/>
  </p:clrMapOvr>
  <p:transition spd="slow"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16C2F3-DB9D-4B08-B54B-BA5F2532CDF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4130076"/>
      </p:ext>
    </p:extLst>
  </p:cSld>
  <p:clrMapOvr>
    <a:masterClrMapping/>
  </p:clrMapOvr>
  <p:transition spd="slow"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E3838F-B8AA-4AD4-8CB0-2765BB4BBB2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3536969"/>
      </p:ext>
    </p:extLst>
  </p:cSld>
  <p:clrMapOvr>
    <a:masterClrMapping/>
  </p:clrMapOvr>
  <p:transition spd="slow">
    <p:circl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9A36E4-5E66-4A90-B50F-EEFE157BDC0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0396431"/>
      </p:ext>
    </p:extLst>
  </p:cSld>
  <p:clrMapOvr>
    <a:masterClrMapping/>
  </p:clrMapOvr>
  <p:transition spd="slow">
    <p:circl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C2984F-6E86-43FF-8F62-774B4376963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6909378"/>
      </p:ext>
    </p:extLst>
  </p:cSld>
  <p:clrMapOvr>
    <a:masterClrMapping/>
  </p:clrMapOvr>
  <p:transition spd="slow">
    <p:circl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DFD7BF-2BEC-42A3-A830-444225BB7EF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363823"/>
      </p:ext>
    </p:extLst>
  </p:cSld>
  <p:clrMapOvr>
    <a:masterClrMapping/>
  </p:clrMapOvr>
  <p:transition spd="slow">
    <p:circl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A0A29A-D010-4A3A-B8BB-C22C2F635F1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798501"/>
      </p:ext>
    </p:extLst>
  </p:cSld>
  <p:clrMapOvr>
    <a:masterClrMapping/>
  </p:clrMapOvr>
  <p:transition spd="slow">
    <p:circl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799D57-BC01-4333-A423-359D7F58F3A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046021"/>
      </p:ext>
    </p:extLst>
  </p:cSld>
  <p:clrMapOvr>
    <a:masterClrMapping/>
  </p:clrMapOvr>
  <p:transition spd="slow">
    <p:circl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60BB9C-15AA-4136-83E8-5EB9B6F5A9C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457787"/>
      </p:ext>
    </p:extLst>
  </p:cSld>
  <p:clrMapOvr>
    <a:masterClrMapping/>
  </p:clrMapOvr>
  <p:transition spd="slow">
    <p:circl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41DBF-CC46-47C0-8C05-FA538D8B4C3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045193"/>
      </p:ext>
    </p:extLst>
  </p:cSld>
  <p:clrMapOvr>
    <a:masterClrMapping/>
  </p:clrMapOvr>
  <p:transition spd="slow">
    <p:circl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C49220-40BC-4416-B793-64F4A98E1E2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515603"/>
      </p:ext>
    </p:extLst>
  </p:cSld>
  <p:clrMapOvr>
    <a:masterClrMapping/>
  </p:clrMapOvr>
  <p:transition spd="slow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A0A29A-D010-4A3A-B8BB-C22C2F635F1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2993529"/>
      </p:ext>
    </p:extLst>
  </p:cSld>
  <p:clrMapOvr>
    <a:masterClrMapping/>
  </p:clrMapOvr>
  <p:transition spd="slow">
    <p:circl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ADAD7B-CA28-49E8-9BB9-4882AAD0F3E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542748"/>
      </p:ext>
    </p:extLst>
  </p:cSld>
  <p:clrMapOvr>
    <a:masterClrMapping/>
  </p:clrMapOvr>
  <p:transition spd="slow">
    <p:circl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1FEB82-107D-4F09-B0F7-95C3E8DB62F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617078"/>
      </p:ext>
    </p:extLst>
  </p:cSld>
  <p:clrMapOvr>
    <a:masterClrMapping/>
  </p:clrMapOvr>
  <p:transition spd="slow">
    <p:circl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6867E-044E-4145-85C8-DC211309AB9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706729"/>
      </p:ext>
    </p:extLst>
  </p:cSld>
  <p:clrMapOvr>
    <a:masterClrMapping/>
  </p:clrMapOvr>
  <p:transition spd="slow">
    <p:circl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16C2F3-DB9D-4B08-B54B-BA5F2532CDF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323939"/>
      </p:ext>
    </p:extLst>
  </p:cSld>
  <p:clrMapOvr>
    <a:masterClrMapping/>
  </p:clrMapOvr>
  <p:transition spd="slow">
    <p:circl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E3838F-B8AA-4AD4-8CB0-2765BB4BBB2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054822"/>
      </p:ext>
    </p:extLst>
  </p:cSld>
  <p:clrMapOvr>
    <a:masterClrMapping/>
  </p:clrMapOvr>
  <p:transition spd="slow">
    <p:circl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2"/>
            <a:ext cx="8229600" cy="4525963"/>
          </a:xfrm>
        </p:spPr>
        <p:txBody>
          <a:bodyPr/>
          <a:lstStyle/>
          <a:p>
            <a:pPr lvl="0"/>
            <a:endParaRPr lang="ru-RU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9A36E4-5E66-4A90-B50F-EEFE157BDC0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820359"/>
      </p:ext>
    </p:extLst>
  </p:cSld>
  <p:clrMapOvr>
    <a:masterClrMapping/>
  </p:clrMapOvr>
  <p:transition spd="slow">
    <p:circl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2"/>
            <a:ext cx="8229600" cy="4525963"/>
          </a:xfrm>
        </p:spPr>
        <p:txBody>
          <a:bodyPr/>
          <a:lstStyle/>
          <a:p>
            <a:pPr lvl="0"/>
            <a:endParaRPr lang="ru-RU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C2984F-6E86-43FF-8F62-774B4376963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818056"/>
      </p:ext>
    </p:extLst>
  </p:cSld>
  <p:clrMapOvr>
    <a:masterClrMapping/>
  </p:clrMapOvr>
  <p:transition spd="slow">
    <p:circl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938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0612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647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799D57-BC01-4333-A423-359D7F58F3A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2761754"/>
      </p:ext>
    </p:extLst>
  </p:cSld>
  <p:clrMapOvr>
    <a:masterClrMapping/>
  </p:clrMapOvr>
  <p:transition spd="slow">
    <p:circl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2080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4575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0823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3911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175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3174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7895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7641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7B5A3-2D62-489A-BEBE-13E65C2C10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364C8-BCC8-4AF3-87A4-38848266F1C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2795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7B5A3-2D62-489A-BEBE-13E65C2C10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364C8-BCC8-4AF3-87A4-38848266F1C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608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60BB9C-15AA-4136-83E8-5EB9B6F5A9C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9265379"/>
      </p:ext>
    </p:extLst>
  </p:cSld>
  <p:clrMapOvr>
    <a:masterClrMapping/>
  </p:clrMapOvr>
  <p:transition spd="slow">
    <p:circl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7B5A3-2D62-489A-BEBE-13E65C2C10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364C8-BCC8-4AF3-87A4-38848266F1C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9985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7B5A3-2D62-489A-BEBE-13E65C2C10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364C8-BCC8-4AF3-87A4-38848266F1C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4239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7B5A3-2D62-489A-BEBE-13E65C2C10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364C8-BCC8-4AF3-87A4-38848266F1C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4715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7B5A3-2D62-489A-BEBE-13E65C2C10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364C8-BCC8-4AF3-87A4-38848266F1C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2288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7B5A3-2D62-489A-BEBE-13E65C2C10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364C8-BCC8-4AF3-87A4-38848266F1C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0439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7B5A3-2D62-489A-BEBE-13E65C2C10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364C8-BCC8-4AF3-87A4-38848266F1C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2768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7B5A3-2D62-489A-BEBE-13E65C2C10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364C8-BCC8-4AF3-87A4-38848266F1C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2327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7B5A3-2D62-489A-BEBE-13E65C2C10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364C8-BCC8-4AF3-87A4-38848266F1C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7706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7B5A3-2D62-489A-BEBE-13E65C2C10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364C8-BCC8-4AF3-87A4-38848266F1C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1432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7B5A3-2D62-489A-BEBE-13E65C2C10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364C8-BCC8-4AF3-87A4-38848266F1C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692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41DBF-CC46-47C0-8C05-FA538D8B4C3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4501391"/>
      </p:ext>
    </p:extLst>
  </p:cSld>
  <p:clrMapOvr>
    <a:masterClrMapping/>
  </p:clrMapOvr>
  <p:transition spd="slow">
    <p:circl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7B5A3-2D62-489A-BEBE-13E65C2C10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364C8-BCC8-4AF3-87A4-38848266F1C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4634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7B5A3-2D62-489A-BEBE-13E65C2C10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364C8-BCC8-4AF3-87A4-38848266F1C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6779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7B5A3-2D62-489A-BEBE-13E65C2C10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364C8-BCC8-4AF3-87A4-38848266F1C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8548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7B5A3-2D62-489A-BEBE-13E65C2C10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364C8-BCC8-4AF3-87A4-38848266F1C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149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7B5A3-2D62-489A-BEBE-13E65C2C10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364C8-BCC8-4AF3-87A4-38848266F1C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3058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7B5A3-2D62-489A-BEBE-13E65C2C10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364C8-BCC8-4AF3-87A4-38848266F1C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65081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7B5A3-2D62-489A-BEBE-13E65C2C10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364C8-BCC8-4AF3-87A4-38848266F1C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0533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7B5A3-2D62-489A-BEBE-13E65C2C10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364C8-BCC8-4AF3-87A4-38848266F1C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7969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7B5A3-2D62-489A-BEBE-13E65C2C10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364C8-BCC8-4AF3-87A4-38848266F1C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19961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7B5A3-2D62-489A-BEBE-13E65C2C10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364C8-BCC8-4AF3-87A4-38848266F1C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251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C49220-40BC-4416-B793-64F4A98E1E2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4276756"/>
      </p:ext>
    </p:extLst>
  </p:cSld>
  <p:clrMapOvr>
    <a:masterClrMapping/>
  </p:clrMapOvr>
  <p:transition spd="slow">
    <p:circl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7B5A3-2D62-489A-BEBE-13E65C2C10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364C8-BCC8-4AF3-87A4-38848266F1C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19490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7B5A3-2D62-489A-BEBE-13E65C2C10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364C8-BCC8-4AF3-87A4-38848266F1C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1673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7B5A3-2D62-489A-BEBE-13E65C2C10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364C8-BCC8-4AF3-87A4-38848266F1C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5845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7B5A3-2D62-489A-BEBE-13E65C2C10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364C8-BCC8-4AF3-87A4-38848266F1C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289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7B5A3-2D62-489A-BEBE-13E65C2C10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364C8-BCC8-4AF3-87A4-38848266F1C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97759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7B5A3-2D62-489A-BEBE-13E65C2C10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364C8-BCC8-4AF3-87A4-38848266F1C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38321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7B5A3-2D62-489A-BEBE-13E65C2C10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364C8-BCC8-4AF3-87A4-38848266F1C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7048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7B5A3-2D62-489A-BEBE-13E65C2C10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364C8-BCC8-4AF3-87A4-38848266F1C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09667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7B5A3-2D62-489A-BEBE-13E65C2C10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364C8-BCC8-4AF3-87A4-38848266F1C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898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7B5A3-2D62-489A-BEBE-13E65C2C10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364C8-BCC8-4AF3-87A4-38848266F1C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249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ADAD7B-CA28-49E8-9BB9-4882AAD0F3E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477773"/>
      </p:ext>
    </p:extLst>
  </p:cSld>
  <p:clrMapOvr>
    <a:masterClrMapping/>
  </p:clrMapOvr>
  <p:transition spd="slow">
    <p:circl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7B5A3-2D62-489A-BEBE-13E65C2C10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364C8-BCC8-4AF3-87A4-38848266F1C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228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1FEB82-107D-4F09-B0F7-95C3E8DB62F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3040206"/>
      </p:ext>
    </p:extLst>
  </p:cSld>
  <p:clrMapOvr>
    <a:masterClrMapping/>
  </p:clrMapOvr>
  <p:transition spd="slow"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6867E-044E-4145-85C8-DC211309AB9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709862"/>
      </p:ext>
    </p:extLst>
  </p:cSld>
  <p:clrMapOvr>
    <a:masterClrMapping/>
  </p:clrMapOvr>
  <p:transition spd="slow"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98EDFE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DF4830B7-10C4-425B-85A3-79206A65CB3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slow">
    <p:circl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98EDFE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/>
            </a:lvl1pPr>
          </a:lstStyle>
          <a:p>
            <a:pPr>
              <a:defRPr/>
            </a:pPr>
            <a:endParaRPr lang="ru-RU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/>
            </a:lvl1pPr>
          </a:lstStyle>
          <a:p>
            <a:pPr>
              <a:defRPr/>
            </a:pPr>
            <a:fld id="{DF4830B7-10C4-425B-85A3-79206A65CB33}" type="slidenum">
              <a:rPr lang="ru-RU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ru-RU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182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</p:sldLayoutIdLst>
  <p:transition spd="slow">
    <p:circl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98EDFE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29.11.2017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3565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5000"/>
            <a:lum/>
          </a:blip>
          <a:srcRect/>
          <a:stretch>
            <a:fillRect l="-2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807B5A3-2D62-489A-BEBE-13E65C2C100B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29.11.2017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8F364C8-BCC8-4AF3-87A4-38848266F1C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9224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5000"/>
            <a:lum/>
          </a:blip>
          <a:srcRect/>
          <a:stretch>
            <a:fillRect l="-2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807B5A3-2D62-489A-BEBE-13E65C2C100B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29.11.2017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8F364C8-BCC8-4AF3-87A4-38848266F1C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339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5000"/>
            <a:lum/>
          </a:blip>
          <a:srcRect/>
          <a:stretch>
            <a:fillRect l="-2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807B5A3-2D62-489A-BEBE-13E65C2C100B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29.11.2017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8F364C8-BCC8-4AF3-87A4-38848266F1C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9398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7.wmf"/><Relationship Id="rId4" Type="http://schemas.openxmlformats.org/officeDocument/2006/relationships/chart" Target="../charts/char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7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wmf"/><Relationship Id="rId5" Type="http://schemas.openxmlformats.org/officeDocument/2006/relationships/image" Target="../media/image10.emf"/><Relationship Id="rId4" Type="http://schemas.openxmlformats.org/officeDocument/2006/relationships/oleObject" Target="../embeddings/Microsoft_Excel_97-2003_Worksheet1.xls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wmf"/><Relationship Id="rId5" Type="http://schemas.openxmlformats.org/officeDocument/2006/relationships/image" Target="../media/image11.emf"/><Relationship Id="rId4" Type="http://schemas.openxmlformats.org/officeDocument/2006/relationships/oleObject" Target="../embeddings/Microsoft_Excel_97-2003_Worksheet2.xls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.wmf"/><Relationship Id="rId5" Type="http://schemas.openxmlformats.org/officeDocument/2006/relationships/image" Target="../media/image12.emf"/><Relationship Id="rId4" Type="http://schemas.openxmlformats.org/officeDocument/2006/relationships/oleObject" Target="../embeddings/Microsoft_Excel_97-2003_Worksheet3.xls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7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9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8.jpeg"/><Relationship Id="rId5" Type="http://schemas.openxmlformats.org/officeDocument/2006/relationships/image" Target="../media/image9.png"/><Relationship Id="rId4" Type="http://schemas.openxmlformats.org/officeDocument/2006/relationships/image" Target="../media/image27.jpeg"/><Relationship Id="rId9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6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10" Type="http://schemas.openxmlformats.org/officeDocument/2006/relationships/image" Target="../media/image41.png"/><Relationship Id="rId4" Type="http://schemas.openxmlformats.org/officeDocument/2006/relationships/image" Target="../media/image9.png"/><Relationship Id="rId9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9.png"/><Relationship Id="rId5" Type="http://schemas.openxmlformats.org/officeDocument/2006/relationships/image" Target="../media/image13.png"/><Relationship Id="rId4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9.pn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13.png"/><Relationship Id="rId9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1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9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3.png"/><Relationship Id="rId5" Type="http://schemas.openxmlformats.org/officeDocument/2006/relationships/image" Target="../media/image13.png"/><Relationship Id="rId4" Type="http://schemas.openxmlformats.org/officeDocument/2006/relationships/image" Target="../media/image6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6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openxmlformats.org/officeDocument/2006/relationships/image" Target="../media/image1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jpeg"/><Relationship Id="rId5" Type="http://schemas.openxmlformats.org/officeDocument/2006/relationships/image" Target="../media/image73.png"/><Relationship Id="rId4" Type="http://schemas.openxmlformats.org/officeDocument/2006/relationships/image" Target="../media/image1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7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3.png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7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chart" Target="../charts/chart18.xml"/><Relationship Id="rId4" Type="http://schemas.openxmlformats.org/officeDocument/2006/relationships/chart" Target="../charts/chart1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.wmf"/><Relationship Id="rId5" Type="http://schemas.openxmlformats.org/officeDocument/2006/relationships/image" Target="../media/image75.emf"/><Relationship Id="rId4" Type="http://schemas.openxmlformats.org/officeDocument/2006/relationships/oleObject" Target="../embeddings/Microsoft_Excel_97-2003_Worksheet4.xls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7.wmf"/><Relationship Id="rId5" Type="http://schemas.openxmlformats.org/officeDocument/2006/relationships/image" Target="../media/image76.emf"/><Relationship Id="rId4" Type="http://schemas.openxmlformats.org/officeDocument/2006/relationships/oleObject" Target="../embeddings/Microsoft_Excel_97-2003_Worksheet5.xls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7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7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31605"/>
            <a:ext cx="9121774" cy="684133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434975" y="1844675"/>
            <a:ext cx="8497888" cy="1470025"/>
          </a:xfrm>
        </p:spPr>
        <p:txBody>
          <a:bodyPr>
            <a:normAutofit fontScale="90000"/>
          </a:bodyPr>
          <a:lstStyle/>
          <a:p>
            <a:pPr eaLnBrk="1" hangingPunct="1">
              <a:lnSpc>
                <a:spcPct val="90000"/>
              </a:lnSpc>
              <a:spcBef>
                <a:spcPct val="10000"/>
              </a:spcBef>
              <a:defRPr/>
            </a:pPr>
            <a:r>
              <a:rPr lang="ru-RU" sz="4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 для граждан</a:t>
            </a:r>
            <a:br>
              <a:rPr lang="ru-RU" sz="4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на примере</a:t>
            </a:r>
            <a:br>
              <a:rPr lang="ru-RU" sz="4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бюджета</a:t>
            </a:r>
            <a:r>
              <a:rPr lang="ru-RU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городского округа </a:t>
            </a:r>
            <a:br>
              <a:rPr lang="ru-RU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города Переславля-Залесского </a:t>
            </a:r>
            <a:br>
              <a:rPr lang="ru-RU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на 2018 год</a:t>
            </a:r>
            <a:br>
              <a:rPr lang="ru-RU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и на плановый период </a:t>
            </a:r>
            <a:br>
              <a:rPr lang="ru-RU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2019 и 2020 годов</a:t>
            </a:r>
            <a:br>
              <a:rPr lang="ru-RU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(проект)</a:t>
            </a:r>
            <a:br>
              <a:rPr lang="ru-RU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4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2700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07770"/>
            <a:ext cx="3365500" cy="5159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rgbClr val="000000"/>
                </a:solidFill>
              </a:rPr>
              <a:t>Управление финансов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2225" y="38779"/>
            <a:ext cx="575618" cy="653921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53021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>
            <a:spLocks/>
          </p:cNvSpPr>
          <p:nvPr/>
        </p:nvSpPr>
        <p:spPr bwMode="auto">
          <a:xfrm>
            <a:off x="179388" y="1052513"/>
            <a:ext cx="8713787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B0D8C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8572500" y="392113"/>
            <a:ext cx="571500" cy="500062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400" dirty="0">
                <a:solidFill>
                  <a:srgbClr val="FFFFFF"/>
                </a:solidFill>
                <a:latin typeface="Myriad Pro" pitchFamily="34" charset="0"/>
              </a:rPr>
              <a:t>1 </a:t>
            </a:r>
            <a:endParaRPr lang="ru-RU" sz="2400" dirty="0">
              <a:solidFill>
                <a:srgbClr val="FFFFFF"/>
              </a:solidFill>
              <a:latin typeface="Myriad Pro" pitchFamily="34" charset="0"/>
            </a:endParaRPr>
          </a:p>
        </p:txBody>
      </p:sp>
      <p:pic>
        <p:nvPicPr>
          <p:cNvPr id="7172" name="Picture 5" descr="E:\work\09.10.12 143672 - Презентация МИНФИН - PPT\out\shadow-L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450" y="3841750"/>
            <a:ext cx="257175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0139526"/>
              </p:ext>
            </p:extLst>
          </p:nvPr>
        </p:nvGraphicFramePr>
        <p:xfrm>
          <a:off x="58738" y="1568450"/>
          <a:ext cx="9055100" cy="5245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174" name="Прямоугольник 10"/>
          <p:cNvSpPr>
            <a:spLocks/>
          </p:cNvSpPr>
          <p:nvPr/>
        </p:nvSpPr>
        <p:spPr bwMode="auto">
          <a:xfrm>
            <a:off x="0" y="476250"/>
            <a:ext cx="88931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B0D8C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200" b="1" dirty="0">
              <a:solidFill>
                <a:srgbClr val="00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200" b="1" i="1" dirty="0">
                <a:solidFill>
                  <a:srgbClr val="000000"/>
                </a:solidFill>
              </a:rPr>
              <a:t>Структура доходной части бюджета </a:t>
            </a:r>
            <a:br>
              <a:rPr lang="ru-RU" altLang="ru-RU" sz="2200" b="1" i="1" dirty="0">
                <a:solidFill>
                  <a:srgbClr val="000000"/>
                </a:solidFill>
              </a:rPr>
            </a:br>
            <a:r>
              <a:rPr lang="ru-RU" altLang="ru-RU" sz="2200" b="1" i="1" dirty="0">
                <a:solidFill>
                  <a:srgbClr val="000000"/>
                </a:solidFill>
              </a:rPr>
              <a:t>городского округа г. Переславля-Залесского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200" b="1" i="1" dirty="0">
                <a:solidFill>
                  <a:srgbClr val="000000"/>
                </a:solidFill>
              </a:rPr>
              <a:t>на </a:t>
            </a:r>
            <a:r>
              <a:rPr lang="ru-RU" altLang="ru-RU" sz="2200" b="1" i="1" dirty="0" smtClean="0">
                <a:solidFill>
                  <a:srgbClr val="000000"/>
                </a:solidFill>
              </a:rPr>
              <a:t>2017 </a:t>
            </a:r>
            <a:r>
              <a:rPr lang="ru-RU" altLang="ru-RU" sz="2200" b="1" i="1" dirty="0">
                <a:solidFill>
                  <a:srgbClr val="000000"/>
                </a:solidFill>
              </a:rPr>
              <a:t>– </a:t>
            </a:r>
            <a:r>
              <a:rPr lang="ru-RU" altLang="ru-RU" sz="2200" b="1" i="1" dirty="0" smtClean="0">
                <a:solidFill>
                  <a:srgbClr val="000000"/>
                </a:solidFill>
              </a:rPr>
              <a:t>2018 </a:t>
            </a:r>
            <a:r>
              <a:rPr lang="ru-RU" altLang="ru-RU" sz="2200" b="1" i="1" dirty="0">
                <a:solidFill>
                  <a:srgbClr val="000000"/>
                </a:solidFill>
              </a:rPr>
              <a:t>гг., млн. руб.</a:t>
            </a:r>
          </a:p>
        </p:txBody>
      </p:sp>
      <p:sp>
        <p:nvSpPr>
          <p:cNvPr id="7175" name="Text Box 11"/>
          <p:cNvSpPr txBox="1">
            <a:spLocks noChangeArrowheads="1"/>
          </p:cNvSpPr>
          <p:nvPr/>
        </p:nvSpPr>
        <p:spPr bwMode="auto">
          <a:xfrm>
            <a:off x="4808332" y="1661043"/>
            <a:ext cx="18002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 smtClean="0">
                <a:solidFill>
                  <a:srgbClr val="000000"/>
                </a:solidFill>
                <a:latin typeface="Times New Roman" pitchFamily="18" charset="0"/>
              </a:rPr>
              <a:t>1234</a:t>
            </a:r>
            <a:endParaRPr lang="ru-RU" altLang="ru-RU" sz="2000" b="1" dirty="0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0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76" name="AutoShape 12"/>
          <p:cNvSpPr>
            <a:spLocks/>
          </p:cNvSpPr>
          <p:nvPr/>
        </p:nvSpPr>
        <p:spPr bwMode="auto">
          <a:xfrm rot="5400000">
            <a:off x="5165794" y="1030359"/>
            <a:ext cx="371335" cy="6442076"/>
          </a:xfrm>
          <a:prstGeom prst="leftBrace">
            <a:avLst>
              <a:gd name="adj1" fmla="val 6492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7177" name="AutoShape 13"/>
          <p:cNvSpPr>
            <a:spLocks/>
          </p:cNvSpPr>
          <p:nvPr/>
        </p:nvSpPr>
        <p:spPr bwMode="auto">
          <a:xfrm rot="5400000">
            <a:off x="5172867" y="-1099342"/>
            <a:ext cx="358775" cy="6440488"/>
          </a:xfrm>
          <a:prstGeom prst="leftBrace">
            <a:avLst>
              <a:gd name="adj1" fmla="val 6518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7178" name="Text Box 14"/>
          <p:cNvSpPr txBox="1">
            <a:spLocks noChangeArrowheads="1"/>
          </p:cNvSpPr>
          <p:nvPr/>
        </p:nvSpPr>
        <p:spPr bwMode="auto">
          <a:xfrm>
            <a:off x="5403441" y="3740149"/>
            <a:ext cx="73859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 smtClean="0">
                <a:solidFill>
                  <a:srgbClr val="000000"/>
                </a:solidFill>
                <a:latin typeface="Times New Roman" pitchFamily="18" charset="0"/>
              </a:rPr>
              <a:t>1093</a:t>
            </a:r>
            <a:endParaRPr lang="ru-RU" altLang="ru-RU" sz="16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179388" y="115888"/>
            <a:ext cx="3365500" cy="36036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rgbClr val="000000"/>
                </a:solidFill>
                <a:latin typeface="Arial"/>
              </a:rPr>
              <a:t>Управление финансов</a:t>
            </a:r>
          </a:p>
        </p:txBody>
      </p:sp>
      <p:pic>
        <p:nvPicPr>
          <p:cNvPr id="7180" name="Picture 7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79375"/>
            <a:ext cx="3270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22225" y="38779"/>
            <a:ext cx="575618" cy="653921"/>
          </a:xfrm>
          <a:prstGeom prst="rect">
            <a:avLst/>
          </a:prstGeom>
          <a:blipFill dpi="0" rotWithShape="1">
            <a:blip r:embed="rId6" cstate="print"/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989311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476250"/>
            <a:ext cx="8569325" cy="719138"/>
          </a:xfr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t"/>
          <a:lstStyle/>
          <a:p>
            <a:pPr eaLnBrk="1" hangingPunct="1"/>
            <a:r>
              <a:rPr lang="ru-RU" altLang="ru-RU" sz="2400" b="1" i="1" dirty="0" smtClean="0">
                <a:solidFill>
                  <a:srgbClr val="000000"/>
                </a:solidFill>
              </a:rPr>
              <a:t>Структура доходов бюджета городского округа </a:t>
            </a:r>
            <a:br>
              <a:rPr lang="ru-RU" altLang="ru-RU" sz="2400" b="1" i="1" dirty="0" smtClean="0">
                <a:solidFill>
                  <a:srgbClr val="000000"/>
                </a:solidFill>
              </a:rPr>
            </a:br>
            <a:r>
              <a:rPr lang="ru-RU" altLang="ru-RU" sz="2400" b="1" i="1" dirty="0" smtClean="0">
                <a:solidFill>
                  <a:srgbClr val="000000"/>
                </a:solidFill>
              </a:rPr>
              <a:t>г. Переславля-Залесского на 2018 год, %</a:t>
            </a:r>
          </a:p>
        </p:txBody>
      </p:sp>
      <p:graphicFrame>
        <p:nvGraphicFramePr>
          <p:cNvPr id="3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1987858"/>
              </p:ext>
            </p:extLst>
          </p:nvPr>
        </p:nvGraphicFramePr>
        <p:xfrm>
          <a:off x="503237" y="1551996"/>
          <a:ext cx="8353425" cy="50879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179388" y="115888"/>
            <a:ext cx="3365500" cy="36036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rgbClr val="000000"/>
                </a:solidFill>
                <a:latin typeface="Arial"/>
              </a:rPr>
              <a:t>Управление финансов</a:t>
            </a:r>
          </a:p>
        </p:txBody>
      </p:sp>
      <p:pic>
        <p:nvPicPr>
          <p:cNvPr id="8197" name="Picture 7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79375"/>
            <a:ext cx="3270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2225" y="38779"/>
            <a:ext cx="575618" cy="653921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122890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99"/>
          <p:cNvSpPr>
            <a:spLocks noGrp="1" noChangeArrowheads="1"/>
          </p:cNvSpPr>
          <p:nvPr>
            <p:ph type="title"/>
          </p:nvPr>
        </p:nvSpPr>
        <p:spPr>
          <a:xfrm>
            <a:off x="434975" y="277813"/>
            <a:ext cx="8229600" cy="755650"/>
          </a:xfrm>
        </p:spPr>
        <p:txBody>
          <a:bodyPr/>
          <a:lstStyle/>
          <a:p>
            <a:r>
              <a:rPr lang="ru-RU" altLang="ru-RU" sz="2000" b="1" i="1" dirty="0" smtClean="0">
                <a:solidFill>
                  <a:srgbClr val="000000"/>
                </a:solidFill>
              </a:rPr>
              <a:t>Структура собственных доходов бюджета городского округа г. Переславля-Залесского на 2018 год, млн. руб.</a:t>
            </a:r>
          </a:p>
        </p:txBody>
      </p:sp>
      <p:graphicFrame>
        <p:nvGraphicFramePr>
          <p:cNvPr id="55816" name="Group 52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1821237"/>
              </p:ext>
            </p:extLst>
          </p:nvPr>
        </p:nvGraphicFramePr>
        <p:xfrm>
          <a:off x="271463" y="944563"/>
          <a:ext cx="8207375" cy="5394965"/>
        </p:xfrm>
        <a:graphic>
          <a:graphicData uri="http://schemas.openxmlformats.org/drawingml/2006/table">
            <a:tbl>
              <a:tblPr/>
              <a:tblGrid>
                <a:gridCol w="6292850"/>
                <a:gridCol w="1914525"/>
              </a:tblGrid>
              <a:tr h="365761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доходов, в </a:t>
                      </a:r>
                      <a:r>
                        <a:rPr kumimoji="0" lang="ru-RU" altLang="ru-RU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т.ч</a:t>
                      </a: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.:</a:t>
                      </a:r>
                      <a:endParaRPr kumimoji="0" lang="ru-RU" altLang="ru-RU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384</a:t>
                      </a: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3E30E"/>
                    </a:solidFill>
                  </a:tcPr>
                </a:tc>
              </a:tr>
              <a:tr h="320040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Налоговые доходы, в </a:t>
                      </a:r>
                      <a:r>
                        <a:rPr kumimoji="0" lang="ru-RU" altLang="ru-RU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т.ч</a:t>
                      </a: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.:</a:t>
                      </a:r>
                      <a:endParaRPr kumimoji="0" lang="ru-RU" altLang="ru-RU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307</a:t>
                      </a:r>
                      <a:endParaRPr kumimoji="0" lang="ru-RU" alt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548644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 на доходы физических лиц</a:t>
                      </a:r>
                      <a:endParaRPr kumimoji="0" lang="ru-RU" altLang="ru-RU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187</a:t>
                      </a:r>
                      <a:endParaRPr kumimoji="0" lang="ru-RU" altLang="ru-RU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Акцизы</a:t>
                      </a: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0040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Единый налог на вменённый доход для определённых видов деятельности</a:t>
                      </a:r>
                      <a:endParaRPr kumimoji="0" lang="ru-RU" altLang="ru-RU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  <a:endParaRPr kumimoji="0" lang="ru-RU" altLang="ru-RU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0040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 на имущество физических лиц</a:t>
                      </a:r>
                      <a:endParaRPr kumimoji="0" lang="ru-RU" altLang="ru-RU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kumimoji="0" lang="ru-RU" altLang="ru-RU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0040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Земельный налог</a:t>
                      </a:r>
                      <a:endParaRPr kumimoji="0" lang="ru-RU" altLang="ru-RU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kumimoji="0" lang="ru-RU" altLang="ru-RU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0040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пошлина</a:t>
                      </a:r>
                      <a:endParaRPr kumimoji="0" lang="ru-RU" altLang="ru-RU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0040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Неналоговые доходы, в т.ч.:</a:t>
                      </a:r>
                      <a:endParaRPr kumimoji="0" lang="ru-RU" altLang="ru-RU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77</a:t>
                      </a:r>
                      <a:endParaRPr kumimoji="0" lang="ru-RU" alt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20040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Арендная плата за землю</a:t>
                      </a:r>
                      <a:endParaRPr kumimoji="0" lang="ru-RU" altLang="ru-RU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0040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от сдачи в аренду имущества</a:t>
                      </a:r>
                      <a:endParaRPr kumimoji="0" lang="ru-RU" altLang="ru-RU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kumimoji="0" lang="ru-RU" altLang="ru-RU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0040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Прочие доходы от использования имущества</a:t>
                      </a:r>
                      <a:endParaRPr kumimoji="0" lang="ru-RU" altLang="ru-RU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altLang="ru-RU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0040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от реализации имущества</a:t>
                      </a:r>
                      <a:endParaRPr kumimoji="0" lang="ru-RU" altLang="ru-RU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altLang="ru-RU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0040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от продажи земельных участков</a:t>
                      </a:r>
                      <a:endParaRPr kumimoji="0" lang="ru-RU" altLang="ru-RU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7</a:t>
                      </a: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0040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Штрафные санкции, возмещение ущерба</a:t>
                      </a:r>
                      <a:endParaRPr kumimoji="0" lang="ru-RU" altLang="ru-RU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0040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Прочие неналоговые доходы</a:t>
                      </a:r>
                      <a:endParaRPr kumimoji="0" lang="ru-RU" altLang="ru-RU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75" name="Picture 7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79375"/>
            <a:ext cx="3270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434975" y="79375"/>
            <a:ext cx="2914650" cy="284163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rgbClr val="000000"/>
                </a:solidFill>
                <a:latin typeface="Arial"/>
              </a:rPr>
              <a:t>Управление финансов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2225" y="38779"/>
            <a:ext cx="575618" cy="653921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645022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58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8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8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5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r>
              <a:rPr lang="ru-RU" altLang="ru-RU" sz="2400" b="1" i="1" dirty="0" smtClean="0">
                <a:solidFill>
                  <a:srgbClr val="000000"/>
                </a:solidFill>
              </a:rPr>
              <a:t>Структура собственных доходов бюджета городского округа г. Переславля-Залесского </a:t>
            </a:r>
            <a:br>
              <a:rPr lang="ru-RU" altLang="ru-RU" sz="2400" b="1" i="1" dirty="0" smtClean="0">
                <a:solidFill>
                  <a:srgbClr val="000000"/>
                </a:solidFill>
              </a:rPr>
            </a:br>
            <a:r>
              <a:rPr lang="ru-RU" altLang="ru-RU" sz="2400" b="1" i="1" dirty="0" smtClean="0">
                <a:solidFill>
                  <a:srgbClr val="000000"/>
                </a:solidFill>
              </a:rPr>
              <a:t>на 2018 год, %</a:t>
            </a:r>
          </a:p>
        </p:txBody>
      </p:sp>
      <p:graphicFrame>
        <p:nvGraphicFramePr>
          <p:cNvPr id="3" name="Object 7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1775128432"/>
              </p:ext>
            </p:extLst>
          </p:nvPr>
        </p:nvGraphicFramePr>
        <p:xfrm>
          <a:off x="71090" y="1797025"/>
          <a:ext cx="9051925" cy="5089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179388" y="115888"/>
            <a:ext cx="3365500" cy="36036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rgbClr val="000000"/>
                </a:solidFill>
                <a:latin typeface="Arial"/>
              </a:rPr>
              <a:t>Управление финансов</a:t>
            </a:r>
          </a:p>
        </p:txBody>
      </p:sp>
      <p:pic>
        <p:nvPicPr>
          <p:cNvPr id="10245" name="Picture 7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79375"/>
            <a:ext cx="3270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2225" y="38779"/>
            <a:ext cx="575618" cy="653921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708820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597843" y="360330"/>
            <a:ext cx="8229600" cy="1069975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68054" rIns="81639" bIns="42452" anchor="t"/>
          <a:lstStyle/>
          <a:p>
            <a:pPr defTabSz="449263"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ru-RU" altLang="ru-RU" sz="2400" b="1" i="1" dirty="0" smtClean="0"/>
              <a:t>Динамика налоговых доходов бюджета городского округа г. Переславля-Залесского на 2017 –2018 годы, млн. руб.</a:t>
            </a:r>
          </a:p>
        </p:txBody>
      </p:sp>
      <p:graphicFrame>
        <p:nvGraphicFramePr>
          <p:cNvPr id="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4985537"/>
              </p:ext>
            </p:extLst>
          </p:nvPr>
        </p:nvGraphicFramePr>
        <p:xfrm>
          <a:off x="141287" y="1463675"/>
          <a:ext cx="8861425" cy="5589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268" name="AutoShape 5"/>
          <p:cNvSpPr>
            <a:spLocks noChangeArrowheads="1"/>
          </p:cNvSpPr>
          <p:nvPr/>
        </p:nvSpPr>
        <p:spPr bwMode="auto">
          <a:xfrm>
            <a:off x="2631749" y="1534660"/>
            <a:ext cx="1582737" cy="501783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33CCFF"/>
          </a:solidFill>
          <a:ln w="9398">
            <a:solidFill>
              <a:srgbClr val="0000FF"/>
            </a:solidFill>
            <a:miter lim="800000"/>
            <a:headEnd/>
            <a:tailEnd/>
          </a:ln>
          <a:effectLst/>
          <a:extLst/>
        </p:spPr>
        <p:txBody>
          <a:bodyPr wrap="none" lIns="81639" tIns="58454" rIns="81639" bIns="42452" anchor="ctr"/>
          <a:lstStyle>
            <a:lvl1pPr defTabSz="407988" eaLnBrk="0" hangingPunct="0">
              <a:spcBef>
                <a:spcPct val="20000"/>
              </a:spcBef>
              <a:buChar char="•"/>
              <a:tabLst>
                <a:tab pos="657225" algn="l"/>
                <a:tab pos="1312863" algn="l"/>
              </a:tabLst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07988" eaLnBrk="0" hangingPunct="0">
              <a:spcBef>
                <a:spcPct val="20000"/>
              </a:spcBef>
              <a:buChar char="–"/>
              <a:tabLst>
                <a:tab pos="657225" algn="l"/>
                <a:tab pos="1312863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07988" eaLnBrk="0" hangingPunct="0">
              <a:spcBef>
                <a:spcPct val="20000"/>
              </a:spcBef>
              <a:buChar char="•"/>
              <a:tabLst>
                <a:tab pos="657225" algn="l"/>
                <a:tab pos="1312863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07988" eaLnBrk="0" hangingPunct="0">
              <a:spcBef>
                <a:spcPct val="20000"/>
              </a:spcBef>
              <a:buChar char="–"/>
              <a:tabLst>
                <a:tab pos="657225" algn="l"/>
                <a:tab pos="1312863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07988" eaLnBrk="0" hangingPunct="0">
              <a:spcBef>
                <a:spcPct val="20000"/>
              </a:spcBef>
              <a:buChar char="»"/>
              <a:tabLst>
                <a:tab pos="657225" algn="l"/>
                <a:tab pos="1312863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07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07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07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07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3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solidFill>
                  <a:schemeClr val="bg1"/>
                </a:solidFill>
              </a:rPr>
              <a:t>294</a:t>
            </a:r>
            <a:endParaRPr lang="ru-RU" altLang="ru-RU" sz="1800" b="1" dirty="0">
              <a:solidFill>
                <a:schemeClr val="bg1"/>
              </a:solidFill>
            </a:endParaRPr>
          </a:p>
        </p:txBody>
      </p:sp>
      <p:sp>
        <p:nvSpPr>
          <p:cNvPr id="11269" name="AutoShape 6"/>
          <p:cNvSpPr>
            <a:spLocks noChangeArrowheads="1"/>
          </p:cNvSpPr>
          <p:nvPr/>
        </p:nvSpPr>
        <p:spPr bwMode="auto">
          <a:xfrm>
            <a:off x="5856097" y="1491561"/>
            <a:ext cx="1582737" cy="50165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33CCFF"/>
          </a:solidFill>
          <a:ln w="9398">
            <a:solidFill>
              <a:srgbClr val="0000FF"/>
            </a:solidFill>
            <a:miter lim="800000"/>
            <a:headEnd/>
            <a:tailEnd/>
          </a:ln>
          <a:effectLst/>
          <a:extLst/>
        </p:spPr>
        <p:txBody>
          <a:bodyPr wrap="none" lIns="81639" tIns="58454" rIns="81639" bIns="42452" anchor="ctr"/>
          <a:lstStyle>
            <a:lvl1pPr defTabSz="407988" eaLnBrk="0" hangingPunct="0">
              <a:spcBef>
                <a:spcPct val="20000"/>
              </a:spcBef>
              <a:buChar char="•"/>
              <a:tabLst>
                <a:tab pos="657225" algn="l"/>
                <a:tab pos="1312863" algn="l"/>
              </a:tabLst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07988" eaLnBrk="0" hangingPunct="0">
              <a:spcBef>
                <a:spcPct val="20000"/>
              </a:spcBef>
              <a:buChar char="–"/>
              <a:tabLst>
                <a:tab pos="657225" algn="l"/>
                <a:tab pos="1312863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07988" eaLnBrk="0" hangingPunct="0">
              <a:spcBef>
                <a:spcPct val="20000"/>
              </a:spcBef>
              <a:buChar char="•"/>
              <a:tabLst>
                <a:tab pos="657225" algn="l"/>
                <a:tab pos="1312863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07988" eaLnBrk="0" hangingPunct="0">
              <a:spcBef>
                <a:spcPct val="20000"/>
              </a:spcBef>
              <a:buChar char="–"/>
              <a:tabLst>
                <a:tab pos="657225" algn="l"/>
                <a:tab pos="1312863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07988" eaLnBrk="0" hangingPunct="0">
              <a:spcBef>
                <a:spcPct val="20000"/>
              </a:spcBef>
              <a:buChar char="»"/>
              <a:tabLst>
                <a:tab pos="657225" algn="l"/>
                <a:tab pos="1312863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07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07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07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07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3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solidFill>
                  <a:schemeClr val="bg1"/>
                </a:solidFill>
              </a:rPr>
              <a:t>307</a:t>
            </a:r>
            <a:endParaRPr lang="ru-RU" altLang="ru-RU" sz="1800" b="1" dirty="0">
              <a:solidFill>
                <a:schemeClr val="bg1"/>
              </a:solidFill>
            </a:endParaRPr>
          </a:p>
        </p:txBody>
      </p:sp>
      <p:sp>
        <p:nvSpPr>
          <p:cNvPr id="11270" name="Line 8"/>
          <p:cNvSpPr>
            <a:spLocks noChangeShapeType="1"/>
          </p:cNvSpPr>
          <p:nvPr/>
        </p:nvSpPr>
        <p:spPr bwMode="auto">
          <a:xfrm flipV="1">
            <a:off x="4178931" y="4583579"/>
            <a:ext cx="1833225" cy="189977"/>
          </a:xfrm>
          <a:prstGeom prst="line">
            <a:avLst/>
          </a:prstGeom>
          <a:noFill/>
          <a:ln w="19050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1271" name="Line 10"/>
          <p:cNvSpPr>
            <a:spLocks noChangeShapeType="1"/>
          </p:cNvSpPr>
          <p:nvPr/>
        </p:nvSpPr>
        <p:spPr bwMode="auto">
          <a:xfrm flipV="1">
            <a:off x="4123439" y="3423239"/>
            <a:ext cx="1833224" cy="165421"/>
          </a:xfrm>
          <a:prstGeom prst="line">
            <a:avLst/>
          </a:prstGeom>
          <a:noFill/>
          <a:ln w="19050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1272" name="Oval 12"/>
          <p:cNvSpPr>
            <a:spLocks noChangeArrowheads="1"/>
          </p:cNvSpPr>
          <p:nvPr/>
        </p:nvSpPr>
        <p:spPr bwMode="auto">
          <a:xfrm>
            <a:off x="4571707" y="4223217"/>
            <a:ext cx="792163" cy="360362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55253" rIns="81639" bIns="42452" anchor="ctr"/>
          <a:lstStyle>
            <a:lvl1pPr defTabSz="407988" eaLnBrk="0" hangingPunct="0">
              <a:spcBef>
                <a:spcPct val="20000"/>
              </a:spcBef>
              <a:buChar char="•"/>
              <a:tabLst>
                <a:tab pos="657225" algn="l"/>
              </a:tabLst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07988" eaLnBrk="0" hangingPunct="0">
              <a:spcBef>
                <a:spcPct val="20000"/>
              </a:spcBef>
              <a:buChar char="–"/>
              <a:tabLst>
                <a:tab pos="657225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07988" eaLnBrk="0" hangingPunct="0">
              <a:spcBef>
                <a:spcPct val="20000"/>
              </a:spcBef>
              <a:buChar char="•"/>
              <a:tabLst>
                <a:tab pos="657225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07988" eaLnBrk="0" hangingPunct="0">
              <a:spcBef>
                <a:spcPct val="20000"/>
              </a:spcBef>
              <a:buChar char="–"/>
              <a:tabLst>
                <a:tab pos="657225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07988" eaLnBrk="0" hangingPunct="0">
              <a:spcBef>
                <a:spcPct val="20000"/>
              </a:spcBef>
              <a:buChar char="»"/>
              <a:tabLst>
                <a:tab pos="657225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07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07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07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07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3000"/>
              </a:lnSpc>
              <a:spcBef>
                <a:spcPct val="0"/>
              </a:spcBef>
              <a:buFontTx/>
              <a:buNone/>
            </a:pPr>
            <a:r>
              <a:rPr lang="ru-RU" altLang="ru-RU" sz="1500" b="1" dirty="0" smtClean="0">
                <a:solidFill>
                  <a:srgbClr val="FF3300"/>
                </a:solidFill>
              </a:rPr>
              <a:t>+6%</a:t>
            </a:r>
            <a:endParaRPr lang="ru-RU" altLang="ru-RU" sz="1500" b="1" dirty="0">
              <a:solidFill>
                <a:srgbClr val="FF3300"/>
              </a:solidFill>
            </a:endParaRPr>
          </a:p>
        </p:txBody>
      </p:sp>
      <p:sp>
        <p:nvSpPr>
          <p:cNvPr id="11273" name="Oval 14"/>
          <p:cNvSpPr>
            <a:spLocks noChangeArrowheads="1"/>
          </p:cNvSpPr>
          <p:nvPr/>
        </p:nvSpPr>
        <p:spPr bwMode="auto">
          <a:xfrm>
            <a:off x="4643938" y="3304210"/>
            <a:ext cx="647700" cy="28892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55253" rIns="81639" bIns="42452" anchor="ctr"/>
          <a:lstStyle>
            <a:lvl1pPr defTabSz="82867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2867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28675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2867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28675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3000"/>
              </a:lnSpc>
              <a:spcBef>
                <a:spcPct val="0"/>
              </a:spcBef>
              <a:buFontTx/>
              <a:buNone/>
            </a:pPr>
            <a:r>
              <a:rPr lang="ru-RU" altLang="ru-RU" sz="1500" b="1" dirty="0" smtClean="0">
                <a:solidFill>
                  <a:srgbClr val="FF3300"/>
                </a:solidFill>
              </a:rPr>
              <a:t>0%</a:t>
            </a:r>
            <a:endParaRPr lang="ru-RU" altLang="ru-RU" sz="1500" b="1" dirty="0">
              <a:solidFill>
                <a:srgbClr val="FF3300"/>
              </a:solidFill>
            </a:endParaRPr>
          </a:p>
        </p:txBody>
      </p:sp>
      <p:sp>
        <p:nvSpPr>
          <p:cNvPr id="11274" name="Oval 16"/>
          <p:cNvSpPr>
            <a:spLocks noChangeArrowheads="1"/>
          </p:cNvSpPr>
          <p:nvPr/>
        </p:nvSpPr>
        <p:spPr bwMode="auto">
          <a:xfrm>
            <a:off x="4572000" y="1844675"/>
            <a:ext cx="865188" cy="357188"/>
          </a:xfrm>
          <a:prstGeom prst="ellipse">
            <a:avLst/>
          </a:prstGeom>
          <a:solidFill>
            <a:srgbClr val="33CCFF"/>
          </a:solidFill>
          <a:ln>
            <a:noFill/>
          </a:ln>
          <a:effectLst/>
          <a:extLst/>
        </p:spPr>
        <p:txBody>
          <a:bodyPr wrap="none" lIns="81639" tIns="55253" rIns="81639" bIns="42452" anchor="ctr"/>
          <a:lstStyle>
            <a:lvl1pPr defTabSz="407988" eaLnBrk="0" hangingPunct="0">
              <a:spcBef>
                <a:spcPct val="20000"/>
              </a:spcBef>
              <a:buChar char="•"/>
              <a:tabLst>
                <a:tab pos="657225" algn="l"/>
              </a:tabLst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07988" eaLnBrk="0" hangingPunct="0">
              <a:spcBef>
                <a:spcPct val="20000"/>
              </a:spcBef>
              <a:buChar char="–"/>
              <a:tabLst>
                <a:tab pos="657225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07988" eaLnBrk="0" hangingPunct="0">
              <a:spcBef>
                <a:spcPct val="20000"/>
              </a:spcBef>
              <a:buChar char="•"/>
              <a:tabLst>
                <a:tab pos="657225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07988" eaLnBrk="0" hangingPunct="0">
              <a:spcBef>
                <a:spcPct val="20000"/>
              </a:spcBef>
              <a:buChar char="–"/>
              <a:tabLst>
                <a:tab pos="657225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07988" eaLnBrk="0" hangingPunct="0">
              <a:spcBef>
                <a:spcPct val="20000"/>
              </a:spcBef>
              <a:buChar char="»"/>
              <a:tabLst>
                <a:tab pos="657225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07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07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07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07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3000"/>
              </a:lnSpc>
              <a:spcBef>
                <a:spcPct val="0"/>
              </a:spcBef>
              <a:buFontTx/>
              <a:buNone/>
            </a:pPr>
            <a:r>
              <a:rPr lang="ru-RU" altLang="ru-RU" sz="1500" b="1" dirty="0" smtClean="0">
                <a:solidFill>
                  <a:schemeClr val="bg1"/>
                </a:solidFill>
              </a:rPr>
              <a:t>+4%</a:t>
            </a:r>
            <a:endParaRPr lang="ru-RU" altLang="ru-RU" sz="1500" b="1" dirty="0">
              <a:solidFill>
                <a:schemeClr val="bg1"/>
              </a:solidFill>
            </a:endParaRPr>
          </a:p>
        </p:txBody>
      </p:sp>
      <p:sp>
        <p:nvSpPr>
          <p:cNvPr id="11275" name="Line 17"/>
          <p:cNvSpPr>
            <a:spLocks noChangeShapeType="1"/>
          </p:cNvSpPr>
          <p:nvPr/>
        </p:nvSpPr>
        <p:spPr bwMode="auto">
          <a:xfrm flipV="1">
            <a:off x="4067945" y="2700370"/>
            <a:ext cx="1944212" cy="200026"/>
          </a:xfrm>
          <a:prstGeom prst="line">
            <a:avLst/>
          </a:prstGeom>
          <a:noFill/>
          <a:ln w="19050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1276" name="Oval 18"/>
          <p:cNvSpPr>
            <a:spLocks noChangeArrowheads="1"/>
          </p:cNvSpPr>
          <p:nvPr/>
        </p:nvSpPr>
        <p:spPr bwMode="auto">
          <a:xfrm>
            <a:off x="4624388" y="2378075"/>
            <a:ext cx="647700" cy="28892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55253" rIns="81639" bIns="42452" anchor="ctr"/>
          <a:lstStyle>
            <a:lvl1pPr defTabSz="82867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2867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28675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2867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28675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3000"/>
              </a:lnSpc>
              <a:spcBef>
                <a:spcPct val="0"/>
              </a:spcBef>
              <a:buFontTx/>
              <a:buNone/>
            </a:pPr>
            <a:r>
              <a:rPr lang="ru-RU" altLang="ru-RU" sz="1500" b="1" dirty="0" smtClean="0">
                <a:solidFill>
                  <a:srgbClr val="FF3300"/>
                </a:solidFill>
              </a:rPr>
              <a:t>-</a:t>
            </a:r>
            <a:r>
              <a:rPr lang="ru-RU" altLang="ru-RU" sz="1500" b="1" dirty="0">
                <a:solidFill>
                  <a:srgbClr val="FF3300"/>
                </a:solidFill>
              </a:rPr>
              <a:t>1</a:t>
            </a:r>
            <a:r>
              <a:rPr lang="ru-RU" altLang="ru-RU" sz="1500" b="1" dirty="0" smtClean="0">
                <a:solidFill>
                  <a:srgbClr val="FF3300"/>
                </a:solidFill>
              </a:rPr>
              <a:t>%</a:t>
            </a:r>
            <a:endParaRPr lang="ru-RU" altLang="ru-RU" sz="1500" b="1" dirty="0">
              <a:solidFill>
                <a:srgbClr val="FF3300"/>
              </a:solidFill>
            </a:endParaRPr>
          </a:p>
        </p:txBody>
      </p:sp>
      <p:sp>
        <p:nvSpPr>
          <p:cNvPr id="11277" name="Прямоугольник 1"/>
          <p:cNvSpPr>
            <a:spLocks noChangeArrowheads="1"/>
          </p:cNvSpPr>
          <p:nvPr/>
        </p:nvSpPr>
        <p:spPr bwMode="auto">
          <a:xfrm>
            <a:off x="179388" y="115888"/>
            <a:ext cx="3365500" cy="36036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000000"/>
                </a:solidFill>
              </a:rPr>
              <a:t>Управление финансов</a:t>
            </a:r>
          </a:p>
        </p:txBody>
      </p:sp>
      <p:pic>
        <p:nvPicPr>
          <p:cNvPr id="11278" name="Picture 7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79375"/>
            <a:ext cx="3270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22225" y="38779"/>
            <a:ext cx="575618" cy="653921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5076056" y="3212976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55253" rIns="81639" bIns="42452" rtlCol="0" anchor="ctr"/>
          <a:lstStyle/>
          <a:p>
            <a:pPr algn="ctr" eaLnBrk="1" hangingPunct="1">
              <a:lnSpc>
                <a:spcPct val="93000"/>
              </a:lnSpc>
              <a:spcBef>
                <a:spcPct val="0"/>
              </a:spcBef>
              <a:buFontTx/>
              <a:buNone/>
            </a:pPr>
            <a:endParaRPr lang="ru-RU" sz="1500" b="1" dirty="0" smtClean="0">
              <a:solidFill>
                <a:srgbClr val="FF33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5291638" y="3789040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55253" rIns="81639" bIns="42452" rtlCol="0" anchor="ctr"/>
          <a:lstStyle/>
          <a:p>
            <a:pPr algn="ctr" eaLnBrk="1" hangingPunct="1">
              <a:lnSpc>
                <a:spcPct val="93000"/>
              </a:lnSpc>
              <a:spcBef>
                <a:spcPct val="0"/>
              </a:spcBef>
              <a:buFontTx/>
              <a:buNone/>
            </a:pPr>
            <a:endParaRPr lang="ru-RU" sz="1500" b="1" dirty="0" smtClean="0">
              <a:solidFill>
                <a:srgbClr val="FF3300"/>
              </a:solidFill>
            </a:endParaRPr>
          </a:p>
        </p:txBody>
      </p:sp>
      <p:sp>
        <p:nvSpPr>
          <p:cNvPr id="20" name="Oval 18"/>
          <p:cNvSpPr>
            <a:spLocks noChangeArrowheads="1"/>
          </p:cNvSpPr>
          <p:nvPr/>
        </p:nvSpPr>
        <p:spPr bwMode="auto">
          <a:xfrm>
            <a:off x="4649317" y="2909022"/>
            <a:ext cx="647700" cy="28892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55253" rIns="81639" bIns="42452" anchor="ctr"/>
          <a:lstStyle>
            <a:lvl1pPr defTabSz="82867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2867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28675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2867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28675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3000"/>
              </a:lnSpc>
              <a:spcBef>
                <a:spcPct val="0"/>
              </a:spcBef>
              <a:buFontTx/>
              <a:buNone/>
            </a:pPr>
            <a:r>
              <a:rPr lang="ru-RU" altLang="ru-RU" sz="1500" b="1" dirty="0">
                <a:solidFill>
                  <a:srgbClr val="FF3300"/>
                </a:solidFill>
              </a:rPr>
              <a:t>+</a:t>
            </a:r>
            <a:r>
              <a:rPr lang="ru-RU" altLang="ru-RU" sz="1500" b="1" dirty="0" smtClean="0">
                <a:solidFill>
                  <a:srgbClr val="FF3300"/>
                </a:solidFill>
              </a:rPr>
              <a:t>15%</a:t>
            </a:r>
            <a:endParaRPr lang="ru-RU" altLang="ru-RU" sz="1500" b="1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6391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39378" y="524136"/>
            <a:ext cx="7848872" cy="1176672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lIns="61229" tIns="51041" rIns="61229" bIns="31839" rtlCol="0" anchor="t">
            <a:noAutofit/>
          </a:bodyPr>
          <a:lstStyle/>
          <a:p>
            <a:pPr defTabSz="336947">
              <a:tabLst>
                <a:tab pos="542925" algn="l"/>
                <a:tab pos="1085850" algn="l"/>
                <a:tab pos="1628775" algn="l"/>
                <a:tab pos="2171700" algn="l"/>
                <a:tab pos="2714625" algn="l"/>
                <a:tab pos="3257550" algn="l"/>
                <a:tab pos="3800475" algn="l"/>
                <a:tab pos="4343400" algn="l"/>
                <a:tab pos="4886325" algn="l"/>
                <a:tab pos="5429250" algn="l"/>
                <a:tab pos="5972175" algn="l"/>
                <a:tab pos="6515100" algn="l"/>
              </a:tabLst>
            </a:pPr>
            <a:r>
              <a:rPr lang="ru-RU" altLang="ru-RU" sz="2400" b="1" i="1" dirty="0"/>
              <a:t>Динамика неналоговых доходов бюджета городского округа г. Переславля-Залесского </a:t>
            </a:r>
            <a:br>
              <a:rPr lang="ru-RU" altLang="ru-RU" sz="2400" b="1" i="1" dirty="0"/>
            </a:br>
            <a:r>
              <a:rPr lang="ru-RU" altLang="ru-RU" sz="2400" b="1" i="1" dirty="0"/>
              <a:t>на </a:t>
            </a:r>
            <a:r>
              <a:rPr lang="ru-RU" altLang="ru-RU" sz="2400" b="1" i="1" dirty="0" smtClean="0"/>
              <a:t>2017 </a:t>
            </a:r>
            <a:r>
              <a:rPr lang="ru-RU" altLang="ru-RU" sz="2400" b="1" i="1" dirty="0"/>
              <a:t>– </a:t>
            </a:r>
            <a:r>
              <a:rPr lang="ru-RU" altLang="ru-RU" sz="2400" b="1" i="1" dirty="0" smtClean="0"/>
              <a:t>2018 </a:t>
            </a:r>
            <a:r>
              <a:rPr lang="ru-RU" altLang="ru-RU" sz="2400" b="1" i="1" dirty="0"/>
              <a:t>годы, млн. руб.</a:t>
            </a:r>
          </a:p>
        </p:txBody>
      </p:sp>
      <p:graphicFrame>
        <p:nvGraphicFramePr>
          <p:cNvPr id="3" name="Object 3" title="дина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3743436"/>
              </p:ext>
            </p:extLst>
          </p:nvPr>
        </p:nvGraphicFramePr>
        <p:xfrm>
          <a:off x="500233" y="691288"/>
          <a:ext cx="8496944" cy="60350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292" name="AutoShape 5"/>
          <p:cNvSpPr>
            <a:spLocks noChangeArrowheads="1"/>
          </p:cNvSpPr>
          <p:nvPr/>
        </p:nvSpPr>
        <p:spPr bwMode="auto">
          <a:xfrm>
            <a:off x="2834503" y="1831992"/>
            <a:ext cx="1079897" cy="364274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33CC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73965" tIns="56576" rIns="73965" bIns="44575" anchor="ctr"/>
          <a:lstStyle>
            <a:lvl1pPr defTabSz="407988" eaLnBrk="0" hangingPunct="0">
              <a:spcBef>
                <a:spcPct val="20000"/>
              </a:spcBef>
              <a:buChar char="•"/>
              <a:tabLst>
                <a:tab pos="657225" algn="l"/>
                <a:tab pos="1312863" algn="l"/>
              </a:tabLst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07988" eaLnBrk="0" hangingPunct="0">
              <a:spcBef>
                <a:spcPct val="20000"/>
              </a:spcBef>
              <a:buChar char="–"/>
              <a:tabLst>
                <a:tab pos="657225" algn="l"/>
                <a:tab pos="1312863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07988" eaLnBrk="0" hangingPunct="0">
              <a:spcBef>
                <a:spcPct val="20000"/>
              </a:spcBef>
              <a:buChar char="•"/>
              <a:tabLst>
                <a:tab pos="657225" algn="l"/>
                <a:tab pos="1312863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07988" eaLnBrk="0" hangingPunct="0">
              <a:spcBef>
                <a:spcPct val="20000"/>
              </a:spcBef>
              <a:buChar char="–"/>
              <a:tabLst>
                <a:tab pos="657225" algn="l"/>
                <a:tab pos="1312863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07988" eaLnBrk="0" hangingPunct="0">
              <a:spcBef>
                <a:spcPct val="20000"/>
              </a:spcBef>
              <a:buChar char="»"/>
              <a:tabLst>
                <a:tab pos="657225" algn="l"/>
                <a:tab pos="1312863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07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07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07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07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lnSpc>
                <a:spcPct val="93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ru-RU" altLang="ru-RU" sz="1350" b="1" dirty="0" smtClean="0">
                <a:solidFill>
                  <a:srgbClr val="FFFFFF"/>
                </a:solidFill>
              </a:rPr>
              <a:t>92</a:t>
            </a:r>
            <a:endParaRPr lang="ru-RU" altLang="ru-RU" sz="1350" b="1" dirty="0">
              <a:solidFill>
                <a:srgbClr val="FFFFFF"/>
              </a:solidFill>
            </a:endParaRPr>
          </a:p>
        </p:txBody>
      </p:sp>
      <p:sp>
        <p:nvSpPr>
          <p:cNvPr id="12293" name="AutoShape 6"/>
          <p:cNvSpPr>
            <a:spLocks noChangeArrowheads="1"/>
          </p:cNvSpPr>
          <p:nvPr/>
        </p:nvSpPr>
        <p:spPr bwMode="auto">
          <a:xfrm>
            <a:off x="5345255" y="1786587"/>
            <a:ext cx="1080120" cy="321578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33CC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73965" tIns="56576" rIns="73965" bIns="44575" anchor="ctr"/>
          <a:lstStyle>
            <a:lvl1pPr defTabSz="407988" eaLnBrk="0" hangingPunct="0">
              <a:spcBef>
                <a:spcPct val="20000"/>
              </a:spcBef>
              <a:buChar char="•"/>
              <a:tabLst>
                <a:tab pos="657225" algn="l"/>
                <a:tab pos="1312863" algn="l"/>
              </a:tabLst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07988" eaLnBrk="0" hangingPunct="0">
              <a:spcBef>
                <a:spcPct val="20000"/>
              </a:spcBef>
              <a:buChar char="–"/>
              <a:tabLst>
                <a:tab pos="657225" algn="l"/>
                <a:tab pos="1312863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07988" eaLnBrk="0" hangingPunct="0">
              <a:spcBef>
                <a:spcPct val="20000"/>
              </a:spcBef>
              <a:buChar char="•"/>
              <a:tabLst>
                <a:tab pos="657225" algn="l"/>
                <a:tab pos="1312863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07988" eaLnBrk="0" hangingPunct="0">
              <a:spcBef>
                <a:spcPct val="20000"/>
              </a:spcBef>
              <a:buChar char="–"/>
              <a:tabLst>
                <a:tab pos="657225" algn="l"/>
                <a:tab pos="1312863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07988" eaLnBrk="0" hangingPunct="0">
              <a:spcBef>
                <a:spcPct val="20000"/>
              </a:spcBef>
              <a:buChar char="»"/>
              <a:tabLst>
                <a:tab pos="657225" algn="l"/>
                <a:tab pos="1312863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07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07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07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07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lnSpc>
                <a:spcPct val="93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ru-RU" altLang="ru-RU" sz="1350" b="1" dirty="0" smtClean="0">
                <a:solidFill>
                  <a:srgbClr val="FFFFFF"/>
                </a:solidFill>
              </a:rPr>
              <a:t>77</a:t>
            </a:r>
            <a:endParaRPr lang="ru-RU" altLang="ru-RU" sz="1350" b="1" dirty="0">
              <a:solidFill>
                <a:srgbClr val="FFFFFF"/>
              </a:solidFill>
            </a:endParaRPr>
          </a:p>
        </p:txBody>
      </p:sp>
      <p:sp>
        <p:nvSpPr>
          <p:cNvPr id="12294" name="AutoShape 8"/>
          <p:cNvSpPr>
            <a:spLocks noChangeArrowheads="1"/>
          </p:cNvSpPr>
          <p:nvPr/>
        </p:nvSpPr>
        <p:spPr bwMode="auto">
          <a:xfrm>
            <a:off x="4311619" y="1842279"/>
            <a:ext cx="592931" cy="270272"/>
          </a:xfrm>
          <a:prstGeom prst="roundRect">
            <a:avLst>
              <a:gd name="adj" fmla="val 16667"/>
            </a:avLst>
          </a:prstGeom>
          <a:solidFill>
            <a:srgbClr val="33CCFF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lIns="61229" tIns="43841" rIns="61229" bIns="31839" anchor="ctr"/>
          <a:lstStyle>
            <a:lvl1pPr defTabSz="407988" eaLnBrk="0" hangingPunct="0">
              <a:spcBef>
                <a:spcPct val="20000"/>
              </a:spcBef>
              <a:buChar char="•"/>
              <a:tabLst>
                <a:tab pos="657225" algn="l"/>
              </a:tabLst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07988" eaLnBrk="0" hangingPunct="0">
              <a:spcBef>
                <a:spcPct val="20000"/>
              </a:spcBef>
              <a:buChar char="–"/>
              <a:tabLst>
                <a:tab pos="657225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07988" eaLnBrk="0" hangingPunct="0">
              <a:spcBef>
                <a:spcPct val="20000"/>
              </a:spcBef>
              <a:buChar char="•"/>
              <a:tabLst>
                <a:tab pos="657225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07988" eaLnBrk="0" hangingPunct="0">
              <a:spcBef>
                <a:spcPct val="20000"/>
              </a:spcBef>
              <a:buChar char="–"/>
              <a:tabLst>
                <a:tab pos="657225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07988" eaLnBrk="0" hangingPunct="0">
              <a:spcBef>
                <a:spcPct val="20000"/>
              </a:spcBef>
              <a:buChar char="»"/>
              <a:tabLst>
                <a:tab pos="657225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07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07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07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07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lnSpc>
                <a:spcPct val="93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ru-RU" altLang="ru-RU" sz="1350" b="1" dirty="0" smtClean="0">
                <a:solidFill>
                  <a:srgbClr val="FFFFFF"/>
                </a:solidFill>
              </a:rPr>
              <a:t>-16%</a:t>
            </a:r>
            <a:endParaRPr lang="ru-RU" altLang="ru-RU" sz="1350" b="1" dirty="0">
              <a:solidFill>
                <a:srgbClr val="FFFFFF"/>
              </a:solidFill>
            </a:endParaRPr>
          </a:p>
        </p:txBody>
      </p:sp>
      <p:sp>
        <p:nvSpPr>
          <p:cNvPr id="12298" name="Line 13"/>
          <p:cNvSpPr>
            <a:spLocks noChangeShapeType="1"/>
          </p:cNvSpPr>
          <p:nvPr/>
        </p:nvSpPr>
        <p:spPr bwMode="auto">
          <a:xfrm flipV="1">
            <a:off x="3937439" y="3501006"/>
            <a:ext cx="1515686" cy="0"/>
          </a:xfrm>
          <a:prstGeom prst="line">
            <a:avLst/>
          </a:prstGeom>
          <a:noFill/>
          <a:ln w="19050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2299" name="Line 14"/>
          <p:cNvSpPr>
            <a:spLocks noChangeShapeType="1"/>
          </p:cNvSpPr>
          <p:nvPr/>
        </p:nvSpPr>
        <p:spPr bwMode="auto">
          <a:xfrm flipV="1">
            <a:off x="3937439" y="3870380"/>
            <a:ext cx="1515685" cy="1"/>
          </a:xfrm>
          <a:prstGeom prst="line">
            <a:avLst/>
          </a:prstGeom>
          <a:noFill/>
          <a:ln w="19050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2300" name="Text Box 17"/>
          <p:cNvSpPr txBox="1">
            <a:spLocks noChangeArrowheads="1"/>
          </p:cNvSpPr>
          <p:nvPr/>
        </p:nvSpPr>
        <p:spPr bwMode="auto">
          <a:xfrm>
            <a:off x="4608084" y="3547216"/>
            <a:ext cx="683996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None/>
            </a:pPr>
            <a:r>
              <a:rPr lang="ru-RU" altLang="ru-RU" sz="1500" b="1" dirty="0" smtClean="0">
                <a:solidFill>
                  <a:srgbClr val="FF0000"/>
                </a:solidFill>
              </a:rPr>
              <a:t>-9%</a:t>
            </a:r>
            <a:endParaRPr lang="ru-RU" altLang="ru-RU" sz="1500" b="1" dirty="0">
              <a:solidFill>
                <a:srgbClr val="FF0000"/>
              </a:solidFill>
            </a:endParaRPr>
          </a:p>
        </p:txBody>
      </p:sp>
      <p:sp>
        <p:nvSpPr>
          <p:cNvPr id="12301" name="Text Box 18"/>
          <p:cNvSpPr txBox="1">
            <a:spLocks noChangeArrowheads="1"/>
          </p:cNvSpPr>
          <p:nvPr/>
        </p:nvSpPr>
        <p:spPr bwMode="auto">
          <a:xfrm>
            <a:off x="4446306" y="3229827"/>
            <a:ext cx="701758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None/>
            </a:pPr>
            <a:r>
              <a:rPr lang="ru-RU" altLang="ru-RU" sz="1500" b="1" dirty="0" smtClean="0">
                <a:solidFill>
                  <a:srgbClr val="FF0000"/>
                </a:solidFill>
              </a:rPr>
              <a:t>-28%</a:t>
            </a:r>
            <a:endParaRPr lang="ru-RU" altLang="ru-RU" sz="1500" b="1" dirty="0">
              <a:solidFill>
                <a:srgbClr val="FF0000"/>
              </a:solidFill>
            </a:endParaRPr>
          </a:p>
        </p:txBody>
      </p:sp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755576" y="168970"/>
            <a:ext cx="2618876" cy="310999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000000"/>
                </a:solidFill>
                <a:latin typeface="Arial"/>
              </a:rPr>
              <a:t>Управление финансов</a:t>
            </a: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>
            <a:off x="3937439" y="2779877"/>
            <a:ext cx="1622532" cy="83883"/>
          </a:xfrm>
          <a:prstGeom prst="line">
            <a:avLst/>
          </a:prstGeom>
          <a:noFill/>
          <a:ln w="19050">
            <a:solidFill>
              <a:srgbClr val="FF0000"/>
            </a:solidFill>
            <a:miter lim="800000"/>
            <a:headEnd type="none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08084" y="2501147"/>
            <a:ext cx="57900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ru-RU" altLang="ru-RU" sz="1500" b="1" dirty="0" smtClean="0">
                <a:solidFill>
                  <a:srgbClr val="FF0000"/>
                </a:solidFill>
                <a:latin typeface="Calibri" panose="020F0502020204030204"/>
              </a:rPr>
              <a:t>-50%</a:t>
            </a:r>
            <a:endParaRPr lang="ru-RU" altLang="ru-RU" sz="150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7504" y="62496"/>
            <a:ext cx="648072" cy="760485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35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89325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76250"/>
            <a:ext cx="8229600" cy="1143000"/>
          </a:xfrm>
        </p:spPr>
        <p:txBody>
          <a:bodyPr/>
          <a:lstStyle/>
          <a:p>
            <a:r>
              <a:rPr lang="ru-RU" altLang="ru-RU" sz="2200" b="1" i="1" dirty="0" smtClean="0"/>
              <a:t>Оценка потерь бюджета городского округа </a:t>
            </a:r>
            <a:br>
              <a:rPr lang="ru-RU" altLang="ru-RU" sz="2200" b="1" i="1" dirty="0" smtClean="0"/>
            </a:br>
            <a:r>
              <a:rPr lang="ru-RU" altLang="ru-RU" sz="2200" b="1" i="1" dirty="0" smtClean="0"/>
              <a:t>г. Переславля-Залесского от предоставляемых льгот на 2017-2020 гг., млн. руб.</a:t>
            </a:r>
          </a:p>
        </p:txBody>
      </p:sp>
      <p:graphicFrame>
        <p:nvGraphicFramePr>
          <p:cNvPr id="3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7538758"/>
              </p:ext>
            </p:extLst>
          </p:nvPr>
        </p:nvGraphicFramePr>
        <p:xfrm>
          <a:off x="611560" y="1553826"/>
          <a:ext cx="8012113" cy="5299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323" name="Text Box 11"/>
          <p:cNvSpPr txBox="1">
            <a:spLocks noChangeArrowheads="1"/>
          </p:cNvSpPr>
          <p:nvPr/>
        </p:nvSpPr>
        <p:spPr bwMode="auto">
          <a:xfrm>
            <a:off x="1830388" y="5589588"/>
            <a:ext cx="64928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ru-RU" altLang="ru-RU" sz="1600" dirty="0">
              <a:solidFill>
                <a:schemeClr val="bg1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ru-RU" altLang="ru-RU" sz="1600" dirty="0" smtClean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468313" y="115888"/>
            <a:ext cx="2663825" cy="36036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ru-RU" dirty="0">
                <a:latin typeface="+mn-lt"/>
              </a:rPr>
              <a:t>Управление финансов</a:t>
            </a:r>
          </a:p>
        </p:txBody>
      </p:sp>
      <p:pic>
        <p:nvPicPr>
          <p:cNvPr id="13325" name="Picture 7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3270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976907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76250"/>
            <a:ext cx="8229600" cy="1224558"/>
          </a:xfrm>
        </p:spPr>
        <p:txBody>
          <a:bodyPr>
            <a:normAutofit/>
          </a:bodyPr>
          <a:lstStyle/>
          <a:p>
            <a:r>
              <a:rPr lang="ru-RU" altLang="ru-RU" sz="2200" b="1" i="1" dirty="0">
                <a:solidFill>
                  <a:srgbClr val="000000"/>
                </a:solidFill>
              </a:rPr>
              <a:t>Структура безвозмездных поступлений в бюджете </a:t>
            </a:r>
            <a:br>
              <a:rPr lang="ru-RU" altLang="ru-RU" sz="2200" b="1" i="1" dirty="0">
                <a:solidFill>
                  <a:srgbClr val="000000"/>
                </a:solidFill>
              </a:rPr>
            </a:br>
            <a:r>
              <a:rPr lang="ru-RU" altLang="ru-RU" sz="2200" b="1" i="1" dirty="0">
                <a:solidFill>
                  <a:srgbClr val="000000"/>
                </a:solidFill>
              </a:rPr>
              <a:t>городского округа г. Переславля-Залесского</a:t>
            </a:r>
            <a:br>
              <a:rPr lang="ru-RU" altLang="ru-RU" sz="2200" b="1" i="1" dirty="0">
                <a:solidFill>
                  <a:srgbClr val="000000"/>
                </a:solidFill>
              </a:rPr>
            </a:br>
            <a:r>
              <a:rPr lang="ru-RU" altLang="ru-RU" sz="2200" b="1" i="1" dirty="0">
                <a:solidFill>
                  <a:srgbClr val="000000"/>
                </a:solidFill>
              </a:rPr>
              <a:t>на 2017 – 2018 гг., млн. руб</a:t>
            </a:r>
            <a:r>
              <a:rPr lang="ru-RU" altLang="ru-RU" sz="2200" b="1" i="1" dirty="0" smtClean="0">
                <a:solidFill>
                  <a:srgbClr val="000000"/>
                </a:solidFill>
              </a:rPr>
              <a:t>.</a:t>
            </a:r>
            <a:endParaRPr lang="ru-RU" altLang="ru-RU" sz="2200" b="1" i="1" dirty="0" smtClean="0"/>
          </a:p>
        </p:txBody>
      </p:sp>
      <p:graphicFrame>
        <p:nvGraphicFramePr>
          <p:cNvPr id="8" name="Диаграмма 7"/>
          <p:cNvGraphicFramePr>
            <a:graphicFrameLocks noGrp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2460015964"/>
              </p:ext>
            </p:extLst>
          </p:nvPr>
        </p:nvGraphicFramePr>
        <p:xfrm>
          <a:off x="457200" y="1600200"/>
          <a:ext cx="8229600" cy="4925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323" name="Text Box 11"/>
          <p:cNvSpPr txBox="1">
            <a:spLocks noChangeArrowheads="1"/>
          </p:cNvSpPr>
          <p:nvPr/>
        </p:nvSpPr>
        <p:spPr bwMode="auto">
          <a:xfrm>
            <a:off x="1830388" y="5589588"/>
            <a:ext cx="64928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ru-RU" altLang="ru-RU" sz="1600" dirty="0">
              <a:solidFill>
                <a:schemeClr val="bg1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ru-RU" altLang="ru-RU" sz="1600" dirty="0" smtClean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468313" y="115888"/>
            <a:ext cx="2663825" cy="36036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ru-RU" dirty="0">
                <a:latin typeface="+mn-lt"/>
              </a:rPr>
              <a:t>Управление финансов</a:t>
            </a:r>
          </a:p>
        </p:txBody>
      </p:sp>
      <p:pic>
        <p:nvPicPr>
          <p:cNvPr id="13325" name="Picture 7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3270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368951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2" y="476250"/>
            <a:ext cx="8280151" cy="1152550"/>
          </a:xfrm>
        </p:spPr>
        <p:txBody>
          <a:bodyPr lIns="81639" tIns="68054" rIns="81639" bIns="42452" anchor="t"/>
          <a:lstStyle/>
          <a:p>
            <a:pPr defTabSz="449263"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ru-RU" altLang="ru-RU" sz="2200" b="1" dirty="0" smtClean="0">
                <a:latin typeface="Times New Roman" panose="02020603050405020304" pitchFamily="18" charset="0"/>
              </a:rPr>
              <a:t>Удельный вес социальных расходов  в бюджете г. Переславля-Залесского в 2017 г. и 2018 г., млн. руб.</a:t>
            </a:r>
          </a:p>
        </p:txBody>
      </p:sp>
      <p:graphicFrame>
        <p:nvGraphicFramePr>
          <p:cNvPr id="1741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9539807"/>
              </p:ext>
            </p:extLst>
          </p:nvPr>
        </p:nvGraphicFramePr>
        <p:xfrm>
          <a:off x="334963" y="1922463"/>
          <a:ext cx="8585200" cy="4908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85" name="Лист" r:id="rId4" imgW="8582123" imgH="4905360" progId="Excel.Sheet.8">
                  <p:embed/>
                </p:oleObj>
              </mc:Choice>
              <mc:Fallback>
                <p:oleObj name="Лист" r:id="rId4" imgW="8582123" imgH="490536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963" y="1922463"/>
                        <a:ext cx="8585200" cy="4908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2" name="Oval 12"/>
          <p:cNvSpPr>
            <a:spLocks noChangeArrowheads="1"/>
          </p:cNvSpPr>
          <p:nvPr/>
        </p:nvSpPr>
        <p:spPr bwMode="auto">
          <a:xfrm>
            <a:off x="4572000" y="3933825"/>
            <a:ext cx="792163" cy="3603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39" tIns="55253" rIns="81639" bIns="42452" anchor="ctr"/>
          <a:lstStyle>
            <a:lvl1pPr defTabSz="407988" eaLnBrk="0" hangingPunct="0">
              <a:spcBef>
                <a:spcPct val="20000"/>
              </a:spcBef>
              <a:buChar char="•"/>
              <a:tabLst>
                <a:tab pos="657225" algn="l"/>
              </a:tabLst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07988" eaLnBrk="0" hangingPunct="0">
              <a:spcBef>
                <a:spcPct val="20000"/>
              </a:spcBef>
              <a:buChar char="–"/>
              <a:tabLst>
                <a:tab pos="657225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07988" eaLnBrk="0" hangingPunct="0">
              <a:spcBef>
                <a:spcPct val="20000"/>
              </a:spcBef>
              <a:buChar char="•"/>
              <a:tabLst>
                <a:tab pos="657225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07988" eaLnBrk="0" hangingPunct="0">
              <a:spcBef>
                <a:spcPct val="20000"/>
              </a:spcBef>
              <a:buChar char="–"/>
              <a:tabLst>
                <a:tab pos="657225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07988" eaLnBrk="0" hangingPunct="0">
              <a:spcBef>
                <a:spcPct val="20000"/>
              </a:spcBef>
              <a:buChar char="»"/>
              <a:tabLst>
                <a:tab pos="657225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07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07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07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07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3000"/>
              </a:lnSpc>
              <a:spcBef>
                <a:spcPct val="0"/>
              </a:spcBef>
              <a:buFontTx/>
              <a:buNone/>
            </a:pPr>
            <a:endParaRPr lang="ru-RU" altLang="ru-RU" sz="1500" b="1" dirty="0">
              <a:solidFill>
                <a:srgbClr val="FF3300"/>
              </a:solidFill>
              <a:cs typeface="Arial" pitchFamily="34" charset="0"/>
            </a:endParaRPr>
          </a:p>
        </p:txBody>
      </p:sp>
      <p:sp>
        <p:nvSpPr>
          <p:cNvPr id="17413" name="Oval 14"/>
          <p:cNvSpPr>
            <a:spLocks noChangeArrowheads="1"/>
          </p:cNvSpPr>
          <p:nvPr/>
        </p:nvSpPr>
        <p:spPr bwMode="auto">
          <a:xfrm>
            <a:off x="4357688" y="3214688"/>
            <a:ext cx="500062" cy="28892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39" tIns="55253" rIns="81639" bIns="42452" anchor="ctr"/>
          <a:lstStyle>
            <a:lvl1pPr defTabSz="82867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2867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28675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2867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28675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3000"/>
              </a:lnSpc>
              <a:spcBef>
                <a:spcPct val="0"/>
              </a:spcBef>
              <a:buFontTx/>
              <a:buNone/>
            </a:pPr>
            <a:endParaRPr lang="ru-RU" altLang="ru-RU" sz="1500" b="1" dirty="0">
              <a:solidFill>
                <a:srgbClr val="FF3300"/>
              </a:solidFill>
              <a:cs typeface="Arial" pitchFamily="34" charset="0"/>
            </a:endParaRPr>
          </a:p>
        </p:txBody>
      </p:sp>
      <p:sp>
        <p:nvSpPr>
          <p:cNvPr id="17414" name="Oval 18"/>
          <p:cNvSpPr>
            <a:spLocks noChangeArrowheads="1"/>
          </p:cNvSpPr>
          <p:nvPr/>
        </p:nvSpPr>
        <p:spPr bwMode="auto">
          <a:xfrm>
            <a:off x="4643438" y="2565400"/>
            <a:ext cx="647700" cy="28892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39" tIns="55253" rIns="81639" bIns="42452" anchor="ctr"/>
          <a:lstStyle>
            <a:lvl1pPr defTabSz="82867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2867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28675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2867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28675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3000"/>
              </a:lnSpc>
              <a:spcBef>
                <a:spcPct val="0"/>
              </a:spcBef>
              <a:buFontTx/>
              <a:buNone/>
            </a:pPr>
            <a:endParaRPr lang="ru-RU" altLang="ru-RU" sz="1500" b="1" dirty="0">
              <a:solidFill>
                <a:srgbClr val="FF3300"/>
              </a:solidFill>
              <a:cs typeface="Arial" pitchFamily="34" charset="0"/>
            </a:endParaRPr>
          </a:p>
        </p:txBody>
      </p:sp>
      <p:sp>
        <p:nvSpPr>
          <p:cNvPr id="17415" name="Прямоугольник 1"/>
          <p:cNvSpPr>
            <a:spLocks noChangeArrowheads="1"/>
          </p:cNvSpPr>
          <p:nvPr/>
        </p:nvSpPr>
        <p:spPr bwMode="auto">
          <a:xfrm>
            <a:off x="468313" y="115888"/>
            <a:ext cx="3078162" cy="36036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000000"/>
                </a:solidFill>
                <a:cs typeface="Arial" pitchFamily="34" charset="0"/>
              </a:rPr>
              <a:t>Управление финансов</a:t>
            </a:r>
          </a:p>
        </p:txBody>
      </p:sp>
      <p:pic>
        <p:nvPicPr>
          <p:cNvPr id="9" name="Picture 7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3270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2225" y="38779"/>
            <a:ext cx="575618" cy="653921"/>
          </a:xfrm>
          <a:prstGeom prst="rect">
            <a:avLst/>
          </a:prstGeom>
          <a:blipFill dpi="0" rotWithShape="1">
            <a:blip r:embed="rId7" cstate="print"/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610156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2" y="476250"/>
            <a:ext cx="8280151" cy="1584598"/>
          </a:xfrm>
        </p:spPr>
        <p:txBody>
          <a:bodyPr lIns="81639" tIns="68054" rIns="81639" bIns="42452" anchor="t"/>
          <a:lstStyle/>
          <a:p>
            <a:pPr defTabSz="449263"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ru-RU" altLang="ru-RU" sz="2200" b="1" dirty="0" smtClean="0">
                <a:latin typeface="Times New Roman" panose="02020603050405020304" pitchFamily="18" charset="0"/>
              </a:rPr>
              <a:t>Динамика структуры программных и непрограммных расходов бюджета городского округа г. Переславля-Залесского </a:t>
            </a:r>
            <a:r>
              <a:rPr lang="ru-RU" altLang="ru-RU" sz="2200" b="1" dirty="0">
                <a:latin typeface="Times New Roman" panose="02020603050405020304" pitchFamily="18" charset="0"/>
              </a:rPr>
              <a:t>в</a:t>
            </a:r>
            <a:r>
              <a:rPr lang="ru-RU" altLang="ru-RU" sz="2200" b="1" dirty="0" smtClean="0">
                <a:latin typeface="Times New Roman" panose="02020603050405020304" pitchFamily="18" charset="0"/>
              </a:rPr>
              <a:t> 2017 году и проект на 2018 год, млн. руб.</a:t>
            </a:r>
          </a:p>
        </p:txBody>
      </p:sp>
      <p:graphicFrame>
        <p:nvGraphicFramePr>
          <p:cNvPr id="1741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4143820"/>
              </p:ext>
            </p:extLst>
          </p:nvPr>
        </p:nvGraphicFramePr>
        <p:xfrm>
          <a:off x="341730" y="2060848"/>
          <a:ext cx="8585200" cy="474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80" name="Лист" r:id="rId4" imgW="8582123" imgH="4743360" progId="Excel.Sheet.8">
                  <p:embed/>
                </p:oleObj>
              </mc:Choice>
              <mc:Fallback>
                <p:oleObj name="Лист" r:id="rId4" imgW="8582123" imgH="474336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730" y="2060848"/>
                        <a:ext cx="8585200" cy="4746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2" name="Oval 12"/>
          <p:cNvSpPr>
            <a:spLocks noChangeArrowheads="1"/>
          </p:cNvSpPr>
          <p:nvPr/>
        </p:nvSpPr>
        <p:spPr bwMode="auto">
          <a:xfrm>
            <a:off x="4572000" y="3933825"/>
            <a:ext cx="792163" cy="3603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39" tIns="55253" rIns="81639" bIns="42452" anchor="ctr"/>
          <a:lstStyle>
            <a:lvl1pPr defTabSz="407988" eaLnBrk="0" hangingPunct="0">
              <a:spcBef>
                <a:spcPct val="20000"/>
              </a:spcBef>
              <a:buChar char="•"/>
              <a:tabLst>
                <a:tab pos="657225" algn="l"/>
              </a:tabLst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07988" eaLnBrk="0" hangingPunct="0">
              <a:spcBef>
                <a:spcPct val="20000"/>
              </a:spcBef>
              <a:buChar char="–"/>
              <a:tabLst>
                <a:tab pos="657225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07988" eaLnBrk="0" hangingPunct="0">
              <a:spcBef>
                <a:spcPct val="20000"/>
              </a:spcBef>
              <a:buChar char="•"/>
              <a:tabLst>
                <a:tab pos="657225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07988" eaLnBrk="0" hangingPunct="0">
              <a:spcBef>
                <a:spcPct val="20000"/>
              </a:spcBef>
              <a:buChar char="–"/>
              <a:tabLst>
                <a:tab pos="657225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07988" eaLnBrk="0" hangingPunct="0">
              <a:spcBef>
                <a:spcPct val="20000"/>
              </a:spcBef>
              <a:buChar char="»"/>
              <a:tabLst>
                <a:tab pos="657225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07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07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07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07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3000"/>
              </a:lnSpc>
              <a:spcBef>
                <a:spcPct val="0"/>
              </a:spcBef>
              <a:buFontTx/>
              <a:buNone/>
            </a:pPr>
            <a:endParaRPr lang="ru-RU" altLang="ru-RU" sz="1500" b="1" dirty="0">
              <a:solidFill>
                <a:srgbClr val="FF3300"/>
              </a:solidFill>
              <a:cs typeface="Arial" pitchFamily="34" charset="0"/>
            </a:endParaRPr>
          </a:p>
        </p:txBody>
      </p:sp>
      <p:sp>
        <p:nvSpPr>
          <p:cNvPr id="17413" name="Oval 14"/>
          <p:cNvSpPr>
            <a:spLocks noChangeArrowheads="1"/>
          </p:cNvSpPr>
          <p:nvPr/>
        </p:nvSpPr>
        <p:spPr bwMode="auto">
          <a:xfrm>
            <a:off x="4357688" y="3214688"/>
            <a:ext cx="500062" cy="28892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39" tIns="55253" rIns="81639" bIns="42452" anchor="ctr"/>
          <a:lstStyle>
            <a:lvl1pPr defTabSz="82867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2867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28675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2867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28675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3000"/>
              </a:lnSpc>
              <a:spcBef>
                <a:spcPct val="0"/>
              </a:spcBef>
              <a:buFontTx/>
              <a:buNone/>
            </a:pPr>
            <a:endParaRPr lang="ru-RU" altLang="ru-RU" sz="1500" b="1" dirty="0">
              <a:solidFill>
                <a:srgbClr val="FF3300"/>
              </a:solidFill>
              <a:cs typeface="Arial" pitchFamily="34" charset="0"/>
            </a:endParaRPr>
          </a:p>
        </p:txBody>
      </p:sp>
      <p:sp>
        <p:nvSpPr>
          <p:cNvPr id="17414" name="Oval 18"/>
          <p:cNvSpPr>
            <a:spLocks noChangeArrowheads="1"/>
          </p:cNvSpPr>
          <p:nvPr/>
        </p:nvSpPr>
        <p:spPr bwMode="auto">
          <a:xfrm>
            <a:off x="4643438" y="2565400"/>
            <a:ext cx="647700" cy="28892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39" tIns="55253" rIns="81639" bIns="42452" anchor="ctr"/>
          <a:lstStyle>
            <a:lvl1pPr defTabSz="82867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2867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28675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2867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28675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3000"/>
              </a:lnSpc>
              <a:spcBef>
                <a:spcPct val="0"/>
              </a:spcBef>
              <a:buFontTx/>
              <a:buNone/>
            </a:pPr>
            <a:endParaRPr lang="ru-RU" altLang="ru-RU" sz="1500" b="1" dirty="0">
              <a:solidFill>
                <a:srgbClr val="FF3300"/>
              </a:solidFill>
              <a:cs typeface="Arial" pitchFamily="34" charset="0"/>
            </a:endParaRPr>
          </a:p>
        </p:txBody>
      </p:sp>
      <p:sp>
        <p:nvSpPr>
          <p:cNvPr id="17415" name="Прямоугольник 1"/>
          <p:cNvSpPr>
            <a:spLocks noChangeArrowheads="1"/>
          </p:cNvSpPr>
          <p:nvPr/>
        </p:nvSpPr>
        <p:spPr bwMode="auto">
          <a:xfrm>
            <a:off x="468313" y="115888"/>
            <a:ext cx="3078162" cy="36036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000000"/>
                </a:solidFill>
                <a:cs typeface="Arial" pitchFamily="34" charset="0"/>
              </a:rPr>
              <a:t>Управление финансов</a:t>
            </a:r>
          </a:p>
        </p:txBody>
      </p:sp>
      <p:pic>
        <p:nvPicPr>
          <p:cNvPr id="9" name="Picture 7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3270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2225" y="38779"/>
            <a:ext cx="575618" cy="653921"/>
          </a:xfrm>
          <a:prstGeom prst="rect">
            <a:avLst/>
          </a:prstGeom>
          <a:blipFill dpi="0" rotWithShape="1">
            <a:blip r:embed="rId7" cstate="print"/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50739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18878"/>
            <a:ext cx="8561040" cy="926976"/>
          </a:xfrm>
        </p:spPr>
        <p:txBody>
          <a:bodyPr>
            <a:noAutofit/>
          </a:bodyPr>
          <a:lstStyle/>
          <a:p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Основы разработки прогноза 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социально-экономического развития </a:t>
            </a:r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            Переславля-Залесского на 2018-2020 годы</a:t>
            </a:r>
            <a:endParaRPr lang="ru-RU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4127" y="2196381"/>
            <a:ext cx="9036496" cy="1528132"/>
          </a:xfrm>
          <a:prstGeom prst="roundRect">
            <a:avLst/>
          </a:prstGeom>
          <a:solidFill>
            <a:srgbClr val="B6E4E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Письмо министерства экономического развития Российской Федерации «О разработке прогноза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социально-экономического развития Российской Федерации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2018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и на плановый период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6338" y="3861048"/>
            <a:ext cx="9036496" cy="1584176"/>
          </a:xfrm>
          <a:prstGeom prst="roundRect">
            <a:avLst/>
          </a:prstGeom>
          <a:solidFill>
            <a:srgbClr val="B6E4E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Письмо департамента финансов Ярославской области от 11.07.2017 № ИХ.33-3063/17 «Об основных показателях прогноза социально-экономического развития Ярославской области на среднесрочный период 2018-2020 годов»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79512" y="5517232"/>
            <a:ext cx="8850148" cy="1080120"/>
          </a:xfrm>
          <a:prstGeom prst="roundRect">
            <a:avLst/>
          </a:prstGeom>
          <a:solidFill>
            <a:srgbClr val="B6E4E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нформация Федеральной службы государственной статистики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1" descr="gerbpzn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EDC2"/>
              </a:clrFrom>
              <a:clrTo>
                <a:srgbClr val="F6EDC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479"/>
            <a:ext cx="865406" cy="955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520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9750" y="404813"/>
            <a:ext cx="8229600" cy="1079500"/>
          </a:xfrm>
        </p:spPr>
        <p:txBody>
          <a:bodyPr lIns="81639" tIns="68054" rIns="81639" bIns="42452" anchor="t"/>
          <a:lstStyle/>
          <a:p>
            <a:pPr defTabSz="449263"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ru-RU" altLang="ru-RU" sz="2200" b="1" dirty="0" smtClean="0">
                <a:latin typeface="Times New Roman" panose="02020603050405020304" pitchFamily="18" charset="0"/>
              </a:rPr>
              <a:t>Доля муниципальных программ в общем объеме расходов  бюджета городского округа</a:t>
            </a:r>
            <a:br>
              <a:rPr lang="ru-RU" altLang="ru-RU" sz="2200" b="1" dirty="0" smtClean="0">
                <a:latin typeface="Times New Roman" panose="02020603050405020304" pitchFamily="18" charset="0"/>
              </a:rPr>
            </a:br>
            <a:r>
              <a:rPr lang="ru-RU" altLang="ru-RU" sz="2200" b="1" dirty="0" smtClean="0">
                <a:latin typeface="Times New Roman" panose="02020603050405020304" pitchFamily="18" charset="0"/>
              </a:rPr>
              <a:t>в 2018 году, %</a:t>
            </a:r>
          </a:p>
        </p:txBody>
      </p:sp>
      <p:graphicFrame>
        <p:nvGraphicFramePr>
          <p:cNvPr id="18435" name="Object 3"/>
          <p:cNvGraphicFramePr>
            <a:graphicFrameLocks noChangeAspect="1"/>
          </p:cNvGraphicFramePr>
          <p:nvPr>
            <p:extLst/>
          </p:nvPr>
        </p:nvGraphicFramePr>
        <p:xfrm>
          <a:off x="179388" y="1484313"/>
          <a:ext cx="8437562" cy="5343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09" name="Лист" r:id="rId4" imgW="9532667" imgH="6149304" progId="Excel.Sheet.8">
                  <p:embed/>
                </p:oleObj>
              </mc:Choice>
              <mc:Fallback>
                <p:oleObj name="Лист" r:id="rId4" imgW="9532667" imgH="6149304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484313"/>
                        <a:ext cx="8437562" cy="534352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6" name="Прямоугольник 1"/>
          <p:cNvSpPr>
            <a:spLocks noChangeArrowheads="1"/>
          </p:cNvSpPr>
          <p:nvPr/>
        </p:nvSpPr>
        <p:spPr bwMode="auto">
          <a:xfrm>
            <a:off x="468313" y="115888"/>
            <a:ext cx="2663825" cy="36036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000000"/>
                </a:solidFill>
                <a:cs typeface="Arial" pitchFamily="34" charset="0"/>
              </a:rPr>
              <a:t>Управление финансов</a:t>
            </a:r>
          </a:p>
        </p:txBody>
      </p:sp>
      <p:pic>
        <p:nvPicPr>
          <p:cNvPr id="18437" name="Picture 7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3270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2225" y="38779"/>
            <a:ext cx="575618" cy="653921"/>
          </a:xfrm>
          <a:prstGeom prst="rect">
            <a:avLst/>
          </a:prstGeom>
          <a:blipFill dpi="0" rotWithShape="1">
            <a:blip r:embed="rId7" cstate="print"/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365437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14414" y="332656"/>
            <a:ext cx="7747182" cy="1008112"/>
          </a:xfrm>
          <a:prstGeom prst="rect">
            <a:avLst/>
          </a:prstGeom>
          <a:noFill/>
          <a:ln w="73025" cap="rnd" cmpd="sng">
            <a:noFill/>
          </a:ln>
          <a:effectLst>
            <a:outerShdw blurRad="50800" dist="50800" sx="1000" sy="1000" algn="ctr" rotWithShape="0">
              <a:srgbClr val="000000"/>
            </a:outerShdw>
            <a:reflection stA="0" endPos="6000" dist="25400" dir="5400000" sy="-100000" algn="bl" rotWithShape="0"/>
          </a:effectLst>
          <a:scene3d>
            <a:camera prst="orthographicFront"/>
            <a:lightRig rig="threePt" dir="t"/>
          </a:scene3d>
          <a:sp3d>
            <a:bevelT w="38100" h="114300"/>
            <a:bevelB w="31750" h="825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образования и молодёжная политика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г. Переславля-Залесского»,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557,3 млн. руб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42844" y="142852"/>
            <a:ext cx="928694" cy="928694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0" name="AutoShape 5"/>
          <p:cNvSpPr>
            <a:spLocks noChangeArrowheads="1"/>
          </p:cNvSpPr>
          <p:nvPr/>
        </p:nvSpPr>
        <p:spPr bwMode="auto">
          <a:xfrm>
            <a:off x="2123728" y="5112130"/>
            <a:ext cx="6678276" cy="1413214"/>
          </a:xfrm>
          <a:prstGeom prst="roundRect">
            <a:avLst>
              <a:gd name="adj" fmla="val 50000"/>
            </a:avLst>
          </a:prstGeom>
          <a:solidFill>
            <a:schemeClr val="accent3">
              <a:lumMod val="85000"/>
            </a:schemeClr>
          </a:solidFill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ГЦП «Патриотическое воспитание граждан Российской Федерации, </a:t>
            </a:r>
            <a:b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проживающих на территории города Переславля-Залесского»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2017-2019 годы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0,3 млн. руб.  </a:t>
            </a:r>
            <a:r>
              <a:rPr lang="en-US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менее 1 % в составе МП</a:t>
            </a:r>
            <a:r>
              <a:rPr lang="en-US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AutoShape 5"/>
          <p:cNvSpPr>
            <a:spLocks noChangeArrowheads="1"/>
          </p:cNvSpPr>
          <p:nvPr/>
        </p:nvSpPr>
        <p:spPr bwMode="auto">
          <a:xfrm>
            <a:off x="1071538" y="3573015"/>
            <a:ext cx="5012829" cy="1387052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ВЦП «Молодёжь» на 2016-2018 годы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млн. руб.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(менее 1 % в составе МП)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utoShape 5"/>
          <p:cNvSpPr>
            <a:spLocks noChangeArrowheads="1"/>
          </p:cNvSpPr>
          <p:nvPr/>
        </p:nvSpPr>
        <p:spPr bwMode="auto">
          <a:xfrm>
            <a:off x="2991663" y="1796681"/>
            <a:ext cx="5104258" cy="1560311"/>
          </a:xfrm>
          <a:prstGeom prst="roundRect">
            <a:avLst>
              <a:gd name="adj" fmla="val 50000"/>
            </a:avLst>
          </a:prstGeom>
          <a:solidFill>
            <a:schemeClr val="accent1">
              <a:lumMod val="90000"/>
            </a:schemeClr>
          </a:solidFill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marL="228600" indent="-22860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ВЦП «Обеспечение функционирования</a:t>
            </a:r>
          </a:p>
          <a:p>
            <a:pPr marL="228600" indent="-22860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развития муниципальной системы образования</a:t>
            </a:r>
          </a:p>
          <a:p>
            <a:pPr marL="228600" indent="-22860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города Переславля-Залесского на 2017-2019 годы»</a:t>
            </a:r>
          </a:p>
          <a:p>
            <a:pPr marL="228600" indent="-22860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schemeClr val="tx1"/>
                </a:solidFill>
                <a:latin typeface="Times New Roman"/>
              </a:rPr>
              <a:t>553 млн. руб. </a:t>
            </a:r>
            <a:r>
              <a:rPr lang="en-US" sz="1400" b="1" dirty="0" smtClean="0">
                <a:solidFill>
                  <a:schemeClr val="tx1"/>
                </a:solidFill>
                <a:latin typeface="Times New Roman"/>
              </a:rPr>
              <a:t>(</a:t>
            </a:r>
            <a:r>
              <a:rPr lang="ru-RU" sz="1400" b="1" dirty="0" smtClean="0">
                <a:solidFill>
                  <a:schemeClr val="tx1"/>
                </a:solidFill>
                <a:latin typeface="Times New Roman"/>
              </a:rPr>
              <a:t>99</a:t>
            </a:r>
            <a:r>
              <a:rPr lang="en-US" sz="1400" b="1" dirty="0" smtClean="0">
                <a:solidFill>
                  <a:schemeClr val="tx1"/>
                </a:solidFill>
                <a:latin typeface="Times New Roman"/>
              </a:rPr>
              <a:t>%</a:t>
            </a:r>
            <a:r>
              <a:rPr lang="ru-RU" sz="1400" b="1" dirty="0" smtClean="0">
                <a:solidFill>
                  <a:schemeClr val="tx1"/>
                </a:solidFill>
                <a:latin typeface="Times New Roman"/>
              </a:rPr>
              <a:t> в составе МП</a:t>
            </a:r>
            <a:r>
              <a:rPr lang="en-US" sz="1400" b="1" dirty="0" smtClean="0">
                <a:solidFill>
                  <a:schemeClr val="tx1"/>
                </a:solidFill>
                <a:latin typeface="Times New Roman"/>
              </a:rPr>
              <a:t>)</a:t>
            </a:r>
            <a:endParaRPr lang="ru-RU" sz="1400" b="1" dirty="0" smtClean="0">
              <a:solidFill>
                <a:schemeClr val="tx1"/>
              </a:solidFill>
              <a:latin typeface="Times New Roman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047" y="0"/>
            <a:ext cx="2275801" cy="41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Картинки по запросу картинки патриотическое воспитани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040122"/>
            <a:ext cx="1183868" cy="167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320" y="3429000"/>
            <a:ext cx="2449970" cy="1611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99084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798734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Нестандартные групповые портреты школьного класса для выпускных дипломов. Фотографии сделаны в школах Москвы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5292879"/>
            <a:ext cx="2262482" cy="15061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http://web-local.rudn.ru/web-local/prep/rj/files.php?f=prep_64c07fa4af04adefba4937ebb0e0e9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752" y="5303193"/>
            <a:ext cx="2071496" cy="15833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 descr="http://www.kuzrab.ru/upload/medialibrary/345/ryy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27" y="5245921"/>
            <a:ext cx="2459774" cy="16349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14414" y="332656"/>
            <a:ext cx="7747182" cy="1008112"/>
          </a:xfrm>
          <a:prstGeom prst="rect">
            <a:avLst/>
          </a:prstGeom>
          <a:noFill/>
          <a:ln w="73025" cap="rnd" cmpd="sng">
            <a:noFill/>
          </a:ln>
          <a:effectLst>
            <a:outerShdw blurRad="50800" dist="50800" sx="1000" sy="1000" algn="ctr" rotWithShape="0">
              <a:srgbClr val="000000"/>
            </a:outerShdw>
            <a:reflection stA="0" endPos="6000" dist="25400" dir="5400000" sy="-100000" algn="bl" rotWithShape="0"/>
          </a:effectLst>
          <a:scene3d>
            <a:camera prst="orthographicFront"/>
            <a:lightRig rig="threePt" dir="t"/>
          </a:scene3d>
          <a:sp3d>
            <a:bevelT w="38100" h="114300"/>
            <a:bevelB w="31750" h="825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200" b="1" i="1" dirty="0" smtClean="0">
                <a:solidFill>
                  <a:prstClr val="black"/>
                </a:solidFill>
              </a:rPr>
              <a:t>Основные расходы муниципальной программы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200" b="1" i="1" dirty="0" smtClean="0">
                <a:solidFill>
                  <a:prstClr val="black"/>
                </a:solidFill>
              </a:rPr>
              <a:t>«Развитие образования и молодёжная политика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200" b="1" i="1" dirty="0" smtClean="0">
                <a:solidFill>
                  <a:prstClr val="black"/>
                </a:solidFill>
              </a:rPr>
              <a:t> г. Переславля-Залесского», млн. руб. </a:t>
            </a:r>
            <a:endParaRPr lang="ru-RU" sz="2200" b="1" i="1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2844" y="142852"/>
            <a:ext cx="928694" cy="928694"/>
          </a:xfrm>
          <a:prstGeom prst="rect">
            <a:avLst/>
          </a:prstGeom>
          <a:blipFill dpi="0" rotWithShape="1">
            <a:blip r:embed="rId6" cstate="print"/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0" name="AutoShape 5"/>
          <p:cNvSpPr>
            <a:spLocks noChangeArrowheads="1"/>
          </p:cNvSpPr>
          <p:nvPr/>
        </p:nvSpPr>
        <p:spPr bwMode="auto">
          <a:xfrm>
            <a:off x="6208189" y="4139695"/>
            <a:ext cx="2608362" cy="1098360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Прочие расходы в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 образования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46,2 (9%)</a:t>
            </a:r>
            <a:endParaRPr lang="ru-RU" sz="16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AutoShape 5"/>
          <p:cNvSpPr>
            <a:spLocks noChangeArrowheads="1"/>
          </p:cNvSpPr>
          <p:nvPr/>
        </p:nvSpPr>
        <p:spPr bwMode="auto">
          <a:xfrm>
            <a:off x="384530" y="4144829"/>
            <a:ext cx="2599497" cy="1093225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00000"/>
            </a:solidFill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  <a:endParaRPr lang="ru-RU" sz="20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211,9 (38%)</a:t>
            </a:r>
            <a:endParaRPr lang="ru-RU" sz="16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utoShape 5"/>
          <p:cNvSpPr>
            <a:spLocks noChangeArrowheads="1"/>
          </p:cNvSpPr>
          <p:nvPr/>
        </p:nvSpPr>
        <p:spPr bwMode="auto">
          <a:xfrm>
            <a:off x="1369412" y="2868881"/>
            <a:ext cx="7006267" cy="1080120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marL="228600" indent="-22860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МП «Развитие образования и молодежная</a:t>
            </a:r>
          </a:p>
          <a:p>
            <a:pPr marL="228600" indent="-22860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политика г. Переславля-Залесского» </a:t>
            </a:r>
          </a:p>
          <a:p>
            <a:pPr marL="228600" indent="-22860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prstClr val="black"/>
                </a:solidFill>
                <a:latin typeface="Times New Roman"/>
              </a:rPr>
              <a:t>557,3 (100%)</a:t>
            </a:r>
          </a:p>
        </p:txBody>
      </p:sp>
      <p:sp>
        <p:nvSpPr>
          <p:cNvPr id="39" name="AutoShape 5"/>
          <p:cNvSpPr>
            <a:spLocks noChangeArrowheads="1"/>
          </p:cNvSpPr>
          <p:nvPr/>
        </p:nvSpPr>
        <p:spPr bwMode="auto">
          <a:xfrm>
            <a:off x="240164" y="1553095"/>
            <a:ext cx="2628956" cy="1151823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Общее образование</a:t>
            </a:r>
            <a:endParaRPr lang="en-US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247,5 (44%)</a:t>
            </a:r>
            <a:endParaRPr lang="ru-RU" sz="16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AutoShape 5"/>
          <p:cNvSpPr>
            <a:spLocks noChangeArrowheads="1"/>
          </p:cNvSpPr>
          <p:nvPr/>
        </p:nvSpPr>
        <p:spPr bwMode="auto">
          <a:xfrm>
            <a:off x="6208189" y="1579588"/>
            <a:ext cx="2608362" cy="1140001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Молодежная политика и </a:t>
            </a:r>
            <a:endParaRPr lang="en-US" sz="16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оздоровление детей</a:t>
            </a:r>
            <a:endParaRPr lang="en-US" sz="16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prstClr val="black"/>
                </a:solidFill>
                <a:uFill>
                  <a:solidFill>
                    <a:prstClr val="white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5,8 (1%)</a:t>
            </a:r>
            <a:endParaRPr lang="ru-RU" sz="1600" b="1" dirty="0" smtClean="0">
              <a:solidFill>
                <a:prstClr val="black"/>
              </a:solidFill>
              <a:uFill>
                <a:solidFill>
                  <a:prstClr val="white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donbasssos.org/wp-content/uploads/2015/06/camp-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969" y="1507710"/>
            <a:ext cx="2631371" cy="1242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klubkom.net/static/upload/8/c/c/e/p-0530fa5c8b305b.f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427" y="5405940"/>
            <a:ext cx="1944216" cy="13778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083" y="0"/>
            <a:ext cx="268922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AutoShape 5"/>
          <p:cNvSpPr>
            <a:spLocks noChangeArrowheads="1"/>
          </p:cNvSpPr>
          <p:nvPr/>
        </p:nvSpPr>
        <p:spPr bwMode="auto">
          <a:xfrm>
            <a:off x="3295774" y="4139696"/>
            <a:ext cx="2599497" cy="1098360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00000"/>
            </a:solidFill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  <a:endParaRPr lang="ru-RU" sz="20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45,9 (8%)</a:t>
            </a:r>
            <a:endParaRPr lang="ru-RU" sz="16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16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109" y="1339222"/>
            <a:ext cx="1106184" cy="1659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7139136" cy="1143000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«Социальная поддержка населения г. Переславля-Залесского», </a:t>
            </a:r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234,3 млн. руб</a:t>
            </a:r>
            <a:r>
              <a:rPr lang="ru-RU" sz="1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ru-RU" sz="1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5"/>
          <p:cNvSpPr>
            <a:spLocks noChangeArrowheads="1"/>
          </p:cNvSpPr>
          <p:nvPr/>
        </p:nvSpPr>
        <p:spPr bwMode="auto">
          <a:xfrm>
            <a:off x="5635253" y="1484784"/>
            <a:ext cx="3401243" cy="1764536"/>
          </a:xfrm>
          <a:prstGeom prst="roundRect">
            <a:avLst>
              <a:gd name="adj" fmla="val 50000"/>
            </a:avLst>
          </a:prstGeom>
          <a:solidFill>
            <a:srgbClr val="FFCCFF"/>
          </a:solidFill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ГЦП «Поддержка социально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ориентированных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некоммерческих организаций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г. Переславле-Залесском»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2015-2018 годы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0,1 млн. руб.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менее 1 % в составе МП</a:t>
            </a:r>
            <a:r>
              <a:rPr lang="en-US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4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323528" y="1377074"/>
            <a:ext cx="3816424" cy="1583572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>
            <a:solidFill>
              <a:srgbClr val="C00000"/>
            </a:solidFill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ГЦП «Социальная поддержка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пожилых граждан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городе Переславле-Залесском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2014-2018 годы»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0,1 млн. руб. </a:t>
            </a: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менее 1 % в составе МП)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3076260" y="3313511"/>
            <a:ext cx="3672408" cy="1333694"/>
          </a:xfrm>
          <a:prstGeom prst="roundRect">
            <a:avLst>
              <a:gd name="adj" fmla="val 50000"/>
            </a:avLst>
          </a:prstGeom>
          <a:solidFill>
            <a:srgbClr val="FFCC99"/>
          </a:solidFill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marL="228600" indent="-22860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ГЦП «Социальная поддержка</a:t>
            </a:r>
          </a:p>
          <a:p>
            <a:pPr marL="228600" indent="-22860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населения г. Переславля-Залесского </a:t>
            </a:r>
          </a:p>
          <a:p>
            <a:pPr marL="228600" indent="-22860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 2016-2018 годы»</a:t>
            </a:r>
          </a:p>
          <a:p>
            <a:pPr marL="228600" indent="-22860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srgbClr val="000000"/>
                </a:solidFill>
                <a:latin typeface="Times New Roman"/>
              </a:rPr>
              <a:t>227,7 млн. руб. </a:t>
            </a:r>
            <a:r>
              <a:rPr lang="en-US" sz="1400" b="1" dirty="0" smtClean="0">
                <a:solidFill>
                  <a:srgbClr val="000000"/>
                </a:solidFill>
                <a:latin typeface="Times New Roman"/>
              </a:rPr>
              <a:t>(</a:t>
            </a:r>
            <a:r>
              <a:rPr lang="ru-RU" sz="1400" b="1" dirty="0" smtClean="0">
                <a:solidFill>
                  <a:srgbClr val="000000"/>
                </a:solidFill>
                <a:latin typeface="Times New Roman"/>
              </a:rPr>
              <a:t>97</a:t>
            </a:r>
            <a:r>
              <a:rPr lang="en-US" sz="1400" b="1" dirty="0" smtClean="0">
                <a:solidFill>
                  <a:srgbClr val="000000"/>
                </a:solidFill>
                <a:latin typeface="Times New Roman"/>
              </a:rPr>
              <a:t>%</a:t>
            </a:r>
            <a:r>
              <a:rPr lang="ru-RU" sz="1400" b="1" dirty="0" smtClean="0">
                <a:solidFill>
                  <a:srgbClr val="000000"/>
                </a:solidFill>
                <a:latin typeface="Times New Roman"/>
              </a:rPr>
              <a:t> в составе МП</a:t>
            </a:r>
            <a:r>
              <a:rPr lang="en-US" sz="1400" b="1" dirty="0" smtClean="0">
                <a:solidFill>
                  <a:srgbClr val="000000"/>
                </a:solidFill>
                <a:latin typeface="Times New Roman"/>
              </a:rPr>
              <a:t>)</a:t>
            </a:r>
            <a:endParaRPr lang="ru-RU" sz="1400" b="1" dirty="0" smtClean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2844" y="142852"/>
            <a:ext cx="928694" cy="928694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047" y="1"/>
            <a:ext cx="2491825" cy="457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AutoShape 5"/>
          <p:cNvSpPr>
            <a:spLocks noChangeArrowheads="1"/>
          </p:cNvSpPr>
          <p:nvPr/>
        </p:nvSpPr>
        <p:spPr bwMode="auto">
          <a:xfrm>
            <a:off x="142844" y="4797152"/>
            <a:ext cx="3474428" cy="1800200"/>
          </a:xfrm>
          <a:prstGeom prst="roundRect">
            <a:avLst>
              <a:gd name="adj" fmla="val 50000"/>
            </a:avLst>
          </a:prstGeom>
          <a:solidFill>
            <a:srgbClr val="FFCCFF"/>
          </a:solidFill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marL="228600" indent="-22860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ГЦП 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«Обеспечение отдыха</a:t>
            </a:r>
          </a:p>
          <a:p>
            <a:pPr marL="228600" indent="-22860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 оздоровления детей </a:t>
            </a:r>
          </a:p>
          <a:p>
            <a:pPr marL="228600" indent="-22860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города Переславля-Залесского</a:t>
            </a:r>
          </a:p>
          <a:p>
            <a:pPr marL="228600" indent="-22860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каникулярный период</a:t>
            </a:r>
          </a:p>
          <a:p>
            <a:pPr marL="228600" indent="-22860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на 2017-2019 годы»</a:t>
            </a:r>
            <a:endParaRPr lang="ru-RU" sz="1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8600" indent="-228600" algn="ctr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solidFill>
                  <a:srgbClr val="000000"/>
                </a:solidFill>
                <a:latin typeface="Times New Roman"/>
              </a:rPr>
              <a:t>6,1 </a:t>
            </a:r>
            <a:r>
              <a:rPr lang="ru-RU" b="1" dirty="0">
                <a:solidFill>
                  <a:srgbClr val="000000"/>
                </a:solidFill>
                <a:latin typeface="Times New Roman"/>
              </a:rPr>
              <a:t>млн. руб. </a:t>
            </a:r>
            <a:r>
              <a:rPr lang="en-US" sz="1200" b="1" dirty="0" smtClean="0">
                <a:solidFill>
                  <a:srgbClr val="000000"/>
                </a:solidFill>
                <a:latin typeface="Times New Roman"/>
              </a:rPr>
              <a:t>(</a:t>
            </a:r>
            <a:r>
              <a:rPr lang="ru-RU" sz="1200" b="1" dirty="0" smtClean="0">
                <a:solidFill>
                  <a:srgbClr val="000000"/>
                </a:solidFill>
                <a:latin typeface="Times New Roman"/>
              </a:rPr>
              <a:t>2</a:t>
            </a:r>
            <a:r>
              <a:rPr lang="en-US" sz="1200" b="1" dirty="0" smtClean="0">
                <a:solidFill>
                  <a:srgbClr val="000000"/>
                </a:solidFill>
                <a:latin typeface="Times New Roman"/>
              </a:rPr>
              <a:t>%</a:t>
            </a:r>
            <a:r>
              <a:rPr lang="ru-RU" sz="1200" b="1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1200" b="1" dirty="0">
                <a:solidFill>
                  <a:srgbClr val="000000"/>
                </a:solidFill>
                <a:latin typeface="Times New Roman"/>
              </a:rPr>
              <a:t>в составе МП</a:t>
            </a:r>
            <a:r>
              <a:rPr lang="en-US" sz="1200" b="1" dirty="0">
                <a:solidFill>
                  <a:srgbClr val="000000"/>
                </a:solidFill>
                <a:latin typeface="Times New Roman"/>
              </a:rPr>
              <a:t>)</a:t>
            </a:r>
            <a:endParaRPr lang="ru-RU" sz="12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" name="AutoShape 5"/>
          <p:cNvSpPr>
            <a:spLocks noChangeArrowheads="1"/>
          </p:cNvSpPr>
          <p:nvPr/>
        </p:nvSpPr>
        <p:spPr bwMode="auto">
          <a:xfrm>
            <a:off x="5724127" y="4994906"/>
            <a:ext cx="3192663" cy="1386422"/>
          </a:xfrm>
          <a:prstGeom prst="roundRect">
            <a:avLst>
              <a:gd name="adj" fmla="val 50000"/>
            </a:avLst>
          </a:prstGeom>
          <a:solidFill>
            <a:srgbClr val="CCFF66"/>
          </a:solidFill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marL="228600" indent="-22860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ГЦП 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«Доступная среда»</a:t>
            </a:r>
          </a:p>
          <a:p>
            <a:pPr marL="228600" indent="-22860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на 2016-2018 годы</a:t>
            </a:r>
            <a:endParaRPr lang="ru-RU" sz="1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8600" indent="-22860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srgbClr val="000000"/>
                </a:solidFill>
                <a:latin typeface="Times New Roman"/>
              </a:rPr>
              <a:t>0,3 </a:t>
            </a:r>
            <a:r>
              <a:rPr lang="ru-RU" sz="2000" b="1" dirty="0">
                <a:solidFill>
                  <a:srgbClr val="000000"/>
                </a:solidFill>
                <a:latin typeface="Times New Roman"/>
              </a:rPr>
              <a:t>млн. руб. </a:t>
            </a:r>
            <a:endParaRPr lang="ru-RU" sz="2000" b="1" dirty="0" smtClean="0">
              <a:solidFill>
                <a:srgbClr val="000000"/>
              </a:solidFill>
              <a:latin typeface="Times New Roman"/>
            </a:endParaRPr>
          </a:p>
          <a:p>
            <a:pPr marL="228600" indent="-22860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Times New Roman"/>
              </a:rPr>
              <a:t>(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менее 1 % в составе МП</a:t>
            </a:r>
            <a:r>
              <a:rPr lang="en-US" sz="1400" b="1" dirty="0" smtClean="0">
                <a:solidFill>
                  <a:srgbClr val="000000"/>
                </a:solidFill>
                <a:latin typeface="Times New Roman"/>
              </a:rPr>
              <a:t>)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453085"/>
            <a:ext cx="2040535" cy="1338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75" y="3127553"/>
            <a:ext cx="2009033" cy="150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5068998"/>
            <a:ext cx="1921873" cy="1441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3873521"/>
      </p:ext>
    </p:extLst>
  </p:cSld>
  <p:clrMapOvr>
    <a:masterClrMapping/>
  </p:clrMapOvr>
  <p:transition spd="slow">
    <p:circl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http://gov.cap.ru/HOME/18/%d0%bf%d0%be%d0%b6%d0%b8%d0%bb%d1%8b%d0%b5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5463" y="1338061"/>
            <a:ext cx="2375199" cy="1744560"/>
          </a:xfrm>
          <a:prstGeom prst="rect">
            <a:avLst/>
          </a:prstGeom>
          <a:noFill/>
        </p:spPr>
      </p:pic>
      <p:pic>
        <p:nvPicPr>
          <p:cNvPr id="18" name="Picture 5" descr="P:\Социалк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458" y="5005922"/>
            <a:ext cx="2469060" cy="151942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214414" y="214290"/>
            <a:ext cx="7747182" cy="928694"/>
          </a:xfrm>
          <a:prstGeom prst="rect">
            <a:avLst/>
          </a:prstGeom>
          <a:noFill/>
          <a:ln w="73025" cap="rnd" cmpd="sng">
            <a:noFill/>
          </a:ln>
          <a:effectLst>
            <a:outerShdw blurRad="50800" dist="50800" sx="1000" sy="1000" algn="ctr" rotWithShape="0">
              <a:srgbClr val="000000"/>
            </a:outerShdw>
            <a:reflection stA="0" endPos="6000" dist="25400" dir="5400000" sy="-100000" algn="bl" rotWithShape="0"/>
          </a:effectLst>
          <a:scene3d>
            <a:camera prst="orthographicFront"/>
            <a:lightRig rig="threePt" dir="t"/>
          </a:scene3d>
          <a:sp3d>
            <a:bevelT w="38100" h="114300"/>
            <a:bevelB w="31750" h="825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i="1" dirty="0" smtClean="0">
                <a:solidFill>
                  <a:prstClr val="black"/>
                </a:solidFill>
              </a:rPr>
              <a:t>Основные расходы по муниципальной программе «Социальная поддержка населения г. Переславля-Залесского», млн. руб</a:t>
            </a:r>
            <a:r>
              <a:rPr lang="ru-RU" sz="2400" b="1" i="1" dirty="0" smtClean="0">
                <a:solidFill>
                  <a:prstClr val="black"/>
                </a:solidFill>
              </a:rPr>
              <a:t>.</a:t>
            </a:r>
            <a:endParaRPr lang="ru-RU" sz="2800" i="1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2844" y="142852"/>
            <a:ext cx="928694" cy="928694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1" name="AutoShape 5"/>
          <p:cNvSpPr>
            <a:spLocks noChangeArrowheads="1"/>
          </p:cNvSpPr>
          <p:nvPr/>
        </p:nvSpPr>
        <p:spPr bwMode="auto">
          <a:xfrm>
            <a:off x="142844" y="3439139"/>
            <a:ext cx="2484941" cy="1286005"/>
          </a:xfrm>
          <a:prstGeom prst="roundRect">
            <a:avLst>
              <a:gd name="adj" fmla="val 50000"/>
            </a:avLst>
          </a:prstGeom>
          <a:solidFill>
            <a:srgbClr val="CCFF66"/>
          </a:solidFill>
          <a:ln>
            <a:solidFill>
              <a:srgbClr val="C00000"/>
            </a:solidFill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7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Пенсионное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7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7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(</a:t>
            </a:r>
            <a:r>
              <a:rPr lang="ru-RU" sz="1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7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%)</a:t>
            </a:r>
          </a:p>
        </p:txBody>
      </p:sp>
      <p:sp>
        <p:nvSpPr>
          <p:cNvPr id="39" name="AutoShape 5"/>
          <p:cNvSpPr>
            <a:spLocks noChangeArrowheads="1"/>
          </p:cNvSpPr>
          <p:nvPr/>
        </p:nvSpPr>
        <p:spPr bwMode="auto">
          <a:xfrm>
            <a:off x="3059833" y="1338061"/>
            <a:ext cx="3024334" cy="1174449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7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Отдых и оздоровление детей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7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6,1 </a:t>
            </a:r>
            <a:r>
              <a:rPr lang="en-US" sz="17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7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%)</a:t>
            </a:r>
            <a:endParaRPr lang="ru-RU" sz="17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AutoShape 5"/>
          <p:cNvSpPr>
            <a:spLocks noChangeArrowheads="1"/>
          </p:cNvSpPr>
          <p:nvPr/>
        </p:nvSpPr>
        <p:spPr bwMode="auto">
          <a:xfrm>
            <a:off x="2699792" y="2924944"/>
            <a:ext cx="3744416" cy="1559702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marL="228600" indent="-228600" algn="ctr" fontAlgn="auto">
              <a:spcBef>
                <a:spcPts val="0"/>
              </a:spcBef>
              <a:spcAft>
                <a:spcPts val="0"/>
              </a:spcAft>
            </a:pPr>
            <a:r>
              <a:rPr lang="ru-RU" b="1" i="1" dirty="0" smtClean="0">
                <a:solidFill>
                  <a:prstClr val="black"/>
                </a:solidFill>
              </a:rPr>
              <a:t>МП «Социальная </a:t>
            </a:r>
            <a:r>
              <a:rPr lang="ru-RU" b="1" i="1" dirty="0">
                <a:solidFill>
                  <a:prstClr val="black"/>
                </a:solidFill>
              </a:rPr>
              <a:t>поддержка </a:t>
            </a:r>
            <a:endParaRPr lang="ru-RU" b="1" i="1" dirty="0" smtClean="0">
              <a:solidFill>
                <a:prstClr val="black"/>
              </a:solidFill>
            </a:endParaRPr>
          </a:p>
          <a:p>
            <a:pPr marL="228600" indent="-228600" algn="ctr" fontAlgn="auto">
              <a:spcBef>
                <a:spcPts val="0"/>
              </a:spcBef>
              <a:spcAft>
                <a:spcPts val="0"/>
              </a:spcAft>
            </a:pPr>
            <a:r>
              <a:rPr lang="ru-RU" b="1" i="1" dirty="0" smtClean="0">
                <a:solidFill>
                  <a:prstClr val="black"/>
                </a:solidFill>
              </a:rPr>
              <a:t>населения г. Переславля-Залесского»</a:t>
            </a:r>
          </a:p>
          <a:p>
            <a:pPr marL="228600" indent="-228600" algn="ctr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234,3 (100%)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AutoShape 5"/>
          <p:cNvSpPr>
            <a:spLocks noChangeArrowheads="1"/>
          </p:cNvSpPr>
          <p:nvPr/>
        </p:nvSpPr>
        <p:spPr bwMode="auto">
          <a:xfrm>
            <a:off x="6526926" y="3439139"/>
            <a:ext cx="2434670" cy="1286005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7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Социальные выплаты</a:t>
            </a:r>
            <a:endParaRPr lang="ru-RU" sz="17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7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224,2 (95%)</a:t>
            </a:r>
          </a:p>
        </p:txBody>
      </p:sp>
      <p:pic>
        <p:nvPicPr>
          <p:cNvPr id="27" name="Picture 11" descr="http://www.moscow-dcpcentre.ru/upload/medialibrary/art/1_540-300.jpg%2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96441" y="5005922"/>
            <a:ext cx="2452023" cy="1486054"/>
          </a:xfrm>
          <a:prstGeom prst="rect">
            <a:avLst/>
          </a:prstGeom>
          <a:noFill/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-32567"/>
            <a:ext cx="268922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338061"/>
            <a:ext cx="2664296" cy="1658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496" y="4869161"/>
            <a:ext cx="2900671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49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7191" y="267375"/>
            <a:ext cx="8229600" cy="1354162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функционирования 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развития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муниципальной службы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городе Переславле-Залесском» </a:t>
            </a:r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86,4 млн</a:t>
            </a:r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800" dirty="0"/>
          </a:p>
        </p:txBody>
      </p:sp>
      <p:sp>
        <p:nvSpPr>
          <p:cNvPr id="4" name="AutoShape 5"/>
          <p:cNvSpPr>
            <a:spLocks noChangeArrowheads="1"/>
          </p:cNvSpPr>
          <p:nvPr/>
        </p:nvSpPr>
        <p:spPr bwMode="auto">
          <a:xfrm>
            <a:off x="2123728" y="2132856"/>
            <a:ext cx="5126177" cy="1512168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«Обеспечение функционирования и развития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муниципальной службы в городе Переславле-Залесском»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86,4 млн. руб.  </a:t>
            </a:r>
            <a:r>
              <a:rPr lang="en-US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100%</a:t>
            </a:r>
            <a:r>
              <a:rPr lang="en-US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4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2844" y="99720"/>
            <a:ext cx="928694" cy="928694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047" y="0"/>
            <a:ext cx="268922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21088"/>
            <a:ext cx="4007251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221089"/>
            <a:ext cx="4043175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0019559"/>
      </p:ext>
    </p:extLst>
  </p:cSld>
  <p:clrMapOvr>
    <a:masterClrMapping/>
  </p:clrMapOvr>
  <p:transition spd="slow">
    <p:circl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14414" y="332656"/>
            <a:ext cx="7747182" cy="1008112"/>
          </a:xfrm>
          <a:prstGeom prst="rect">
            <a:avLst/>
          </a:prstGeom>
          <a:noFill/>
          <a:ln w="73025" cap="rnd" cmpd="sng">
            <a:noFill/>
          </a:ln>
          <a:effectLst>
            <a:outerShdw blurRad="50800" dist="50800" sx="1000" sy="1000" algn="ctr" rotWithShape="0">
              <a:srgbClr val="000000"/>
            </a:outerShdw>
            <a:reflection stA="0" endPos="6000" dist="25400" dir="5400000" sy="-100000" algn="bl" rotWithShape="0"/>
          </a:effectLst>
          <a:scene3d>
            <a:camera prst="orthographicFront"/>
            <a:lightRig rig="threePt" dir="t"/>
          </a:scene3d>
          <a:sp3d>
            <a:bevelT w="38100" h="114300"/>
            <a:bevelB w="31750" h="825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физической культуры, культуры и туризма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г. Переславле-Залесском»,</a:t>
            </a: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78,3 млн. руб</a:t>
            </a: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42844" y="142852"/>
            <a:ext cx="928694" cy="928694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0" name="AutoShape 5"/>
          <p:cNvSpPr>
            <a:spLocks noChangeArrowheads="1"/>
          </p:cNvSpPr>
          <p:nvPr/>
        </p:nvSpPr>
        <p:spPr bwMode="auto">
          <a:xfrm>
            <a:off x="3617272" y="4941168"/>
            <a:ext cx="5344324" cy="1296144"/>
          </a:xfrm>
          <a:prstGeom prst="roundRect">
            <a:avLst>
              <a:gd name="adj" fmla="val 50000"/>
            </a:avLst>
          </a:prstGeom>
          <a:solidFill>
            <a:srgbClr val="FFCCFF"/>
          </a:solidFill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ГЦП «Развитие физической культуры и спорта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городе Переславле-Залесском» на 2016-2018 годы</a:t>
            </a:r>
            <a:r>
              <a:rPr lang="ru-RU" sz="16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21,8 млн. руб.  </a:t>
            </a:r>
            <a:r>
              <a:rPr lang="en-US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28% в составе МП</a:t>
            </a:r>
            <a:r>
              <a:rPr lang="en-US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4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AutoShape 5"/>
          <p:cNvSpPr>
            <a:spLocks noChangeArrowheads="1"/>
          </p:cNvSpPr>
          <p:nvPr/>
        </p:nvSpPr>
        <p:spPr bwMode="auto">
          <a:xfrm>
            <a:off x="580870" y="3427064"/>
            <a:ext cx="4787372" cy="1345918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>
            <a:solidFill>
              <a:srgbClr val="C00000"/>
            </a:solidFill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ВЦП «Развитие культуры и искусства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г. Переславле-Залесском на 2017-2019 годы»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53,9 млн. руб. 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(69% в составе МП)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utoShape 5"/>
          <p:cNvSpPr>
            <a:spLocks noChangeArrowheads="1"/>
          </p:cNvSpPr>
          <p:nvPr/>
        </p:nvSpPr>
        <p:spPr bwMode="auto">
          <a:xfrm>
            <a:off x="3617272" y="1628801"/>
            <a:ext cx="5104258" cy="1368152"/>
          </a:xfrm>
          <a:prstGeom prst="roundRect">
            <a:avLst>
              <a:gd name="adj" fmla="val 50000"/>
            </a:avLst>
          </a:prstGeom>
          <a:solidFill>
            <a:srgbClr val="CCFF66"/>
          </a:solidFill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marL="228600" indent="-22860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ЦП «Развитие туризма и отдыха </a:t>
            </a:r>
          </a:p>
          <a:p>
            <a:pPr marL="228600" indent="-22860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городе Переславле-Залесском» на 2016-2018 гг.</a:t>
            </a:r>
          </a:p>
          <a:p>
            <a:pPr marL="228600" indent="-22860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srgbClr val="000000"/>
                </a:solidFill>
                <a:latin typeface="Times New Roman"/>
              </a:rPr>
              <a:t>2,6 млн. руб. </a:t>
            </a:r>
            <a:r>
              <a:rPr lang="en-US" sz="1400" b="1" dirty="0" smtClean="0">
                <a:solidFill>
                  <a:srgbClr val="000000"/>
                </a:solidFill>
                <a:latin typeface="Times New Roman"/>
              </a:rPr>
              <a:t>(</a:t>
            </a:r>
            <a:r>
              <a:rPr lang="ru-RU" sz="1400" b="1" dirty="0" smtClean="0">
                <a:solidFill>
                  <a:srgbClr val="000000"/>
                </a:solidFill>
                <a:latin typeface="Times New Roman"/>
              </a:rPr>
              <a:t>3</a:t>
            </a:r>
            <a:r>
              <a:rPr lang="en-US" sz="1400" b="1" dirty="0" smtClean="0">
                <a:solidFill>
                  <a:srgbClr val="000000"/>
                </a:solidFill>
                <a:latin typeface="Times New Roman"/>
              </a:rPr>
              <a:t>%</a:t>
            </a:r>
            <a:r>
              <a:rPr lang="ru-RU" sz="1400" b="1" dirty="0" smtClean="0">
                <a:solidFill>
                  <a:srgbClr val="000000"/>
                </a:solidFill>
                <a:latin typeface="Times New Roman"/>
              </a:rPr>
              <a:t> в составе МП</a:t>
            </a:r>
            <a:r>
              <a:rPr lang="en-US" sz="1400" b="1" dirty="0" smtClean="0">
                <a:solidFill>
                  <a:srgbClr val="000000"/>
                </a:solidFill>
                <a:latin typeface="Times New Roman"/>
              </a:rPr>
              <a:t>)</a:t>
            </a:r>
            <a:endParaRPr lang="ru-RU" sz="1400" b="1" dirty="0" smtClean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047" y="0"/>
            <a:ext cx="2131785" cy="391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49" y="1841129"/>
            <a:ext cx="3130668" cy="1471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" y="4869160"/>
            <a:ext cx="2457450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328285"/>
            <a:ext cx="31623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598893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 descr="Танец Венский вальс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611392"/>
            <a:ext cx="2381250" cy="110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65801" y="445831"/>
            <a:ext cx="7747182" cy="666882"/>
          </a:xfrm>
          <a:prstGeom prst="rect">
            <a:avLst/>
          </a:prstGeom>
          <a:noFill/>
          <a:ln w="73025" cap="rnd" cmpd="sng">
            <a:noFill/>
          </a:ln>
          <a:effectLst>
            <a:outerShdw blurRad="50800" dist="50800" sx="1000" sy="1000" algn="ctr" rotWithShape="0">
              <a:srgbClr val="000000"/>
            </a:outerShdw>
            <a:reflection stA="0" endPos="6000" dist="25400" dir="5400000" sy="-100000" algn="bl" rotWithShape="0"/>
          </a:effectLst>
          <a:scene3d>
            <a:camera prst="orthographicFront"/>
            <a:lightRig rig="threePt" dir="t"/>
          </a:scene3d>
          <a:sp3d>
            <a:bevelT w="38100" h="114300"/>
            <a:bevelB w="31750" h="825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srgbClr val="FF0000"/>
                </a:solidFill>
              </a:rPr>
              <a:t> </a:t>
            </a:r>
            <a:r>
              <a:rPr lang="ru-RU" sz="2200" b="1" i="1" dirty="0" smtClean="0">
                <a:solidFill>
                  <a:prstClr val="black"/>
                </a:solidFill>
              </a:rPr>
              <a:t>Основные расходы муниципальной программы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200" b="1" i="1" dirty="0" smtClean="0">
                <a:solidFill>
                  <a:prstClr val="black"/>
                </a:solidFill>
              </a:rPr>
              <a:t> «Развитие физической культуры, культуры и туризма», млн. руб.</a:t>
            </a:r>
            <a:endParaRPr lang="ru-RU" sz="2200" i="1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2844" y="142852"/>
            <a:ext cx="928694" cy="928694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1" name="AutoShape 5"/>
          <p:cNvSpPr>
            <a:spLocks noChangeArrowheads="1"/>
          </p:cNvSpPr>
          <p:nvPr/>
        </p:nvSpPr>
        <p:spPr bwMode="auto">
          <a:xfrm>
            <a:off x="2411760" y="2564904"/>
            <a:ext cx="6549835" cy="1296144"/>
          </a:xfrm>
          <a:prstGeom prst="roundRect">
            <a:avLst>
              <a:gd name="adj" fmla="val 50000"/>
            </a:avLst>
          </a:prstGeom>
          <a:solidFill>
            <a:srgbClr val="FFCCFF"/>
          </a:solidFill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«Развитие физической культуры,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культуры и туризма в г. Переславле-Залесском»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78,3</a:t>
            </a:r>
            <a:r>
              <a:rPr lang="ru-RU" sz="2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(100%)</a:t>
            </a:r>
          </a:p>
        </p:txBody>
      </p:sp>
      <p:sp>
        <p:nvSpPr>
          <p:cNvPr id="33" name="AutoShape 5"/>
          <p:cNvSpPr>
            <a:spLocks noChangeArrowheads="1"/>
          </p:cNvSpPr>
          <p:nvPr/>
        </p:nvSpPr>
        <p:spPr bwMode="auto">
          <a:xfrm>
            <a:off x="2436712" y="1373178"/>
            <a:ext cx="3000396" cy="975702"/>
          </a:xfrm>
          <a:prstGeom prst="roundRect">
            <a:avLst>
              <a:gd name="adj" fmla="val 50000"/>
            </a:avLst>
          </a:prstGeom>
          <a:solidFill>
            <a:srgbClr val="CCFF66"/>
          </a:solidFill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b="1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40,1 (51%)</a:t>
            </a:r>
          </a:p>
        </p:txBody>
      </p:sp>
      <p:sp>
        <p:nvSpPr>
          <p:cNvPr id="36" name="AutoShape 5"/>
          <p:cNvSpPr>
            <a:spLocks noChangeArrowheads="1"/>
          </p:cNvSpPr>
          <p:nvPr/>
        </p:nvSpPr>
        <p:spPr bwMode="auto">
          <a:xfrm>
            <a:off x="6156176" y="1373178"/>
            <a:ext cx="2805420" cy="975702"/>
          </a:xfrm>
          <a:prstGeom prst="roundRect">
            <a:avLst>
              <a:gd name="adj" fmla="val 50000"/>
            </a:avLst>
          </a:prstGeom>
          <a:solidFill>
            <a:srgbClr val="CCFF66"/>
          </a:solidFill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15,1 (20%)</a:t>
            </a:r>
            <a:endParaRPr lang="ru-RU" sz="16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12" descr="http://widget.nbcrs.org/Media/MainImage/613?width=64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674" y="5157192"/>
            <a:ext cx="2224070" cy="1559101"/>
          </a:xfrm>
          <a:prstGeom prst="rect">
            <a:avLst/>
          </a:prstGeom>
          <a:noFill/>
        </p:spPr>
      </p:pic>
      <p:pic>
        <p:nvPicPr>
          <p:cNvPr id="1028" name="Picture 4" descr="Приглашаем вас в библиотеку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7" y="2974163"/>
            <a:ext cx="2126703" cy="1822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fotohomka.ru/images/Jan/08/bfc8138ac1f808d0dad8da07f7178058/micro_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5280094"/>
            <a:ext cx="1893292" cy="148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/>
          <p:cNvSpPr/>
          <p:nvPr/>
        </p:nvSpPr>
        <p:spPr>
          <a:xfrm flipV="1">
            <a:off x="1717344" y="6608389"/>
            <a:ext cx="443716" cy="7508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47" y="-32567"/>
            <a:ext cx="268922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AutoShape 5"/>
          <p:cNvSpPr>
            <a:spLocks noChangeArrowheads="1"/>
          </p:cNvSpPr>
          <p:nvPr/>
        </p:nvSpPr>
        <p:spPr bwMode="auto">
          <a:xfrm>
            <a:off x="6012160" y="4077072"/>
            <a:ext cx="3024336" cy="1080120"/>
          </a:xfrm>
          <a:prstGeom prst="roundRect">
            <a:avLst>
              <a:gd name="adj" fmla="val 50000"/>
            </a:avLst>
          </a:prstGeom>
          <a:solidFill>
            <a:srgbClr val="CCFF66"/>
          </a:solidFill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b="1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Туризм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2,6 (3%)</a:t>
            </a:r>
          </a:p>
        </p:txBody>
      </p:sp>
      <p:sp>
        <p:nvSpPr>
          <p:cNvPr id="44" name="AutoShape 5"/>
          <p:cNvSpPr>
            <a:spLocks noChangeArrowheads="1"/>
          </p:cNvSpPr>
          <p:nvPr/>
        </p:nvSpPr>
        <p:spPr bwMode="auto">
          <a:xfrm>
            <a:off x="2555777" y="4122205"/>
            <a:ext cx="2922000" cy="1034987"/>
          </a:xfrm>
          <a:prstGeom prst="roundRect">
            <a:avLst>
              <a:gd name="adj" fmla="val 50000"/>
            </a:avLst>
          </a:prstGeom>
          <a:solidFill>
            <a:srgbClr val="CCFF66"/>
          </a:solidFill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b="1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20,5 (26%)</a:t>
            </a:r>
          </a:p>
        </p:txBody>
      </p:sp>
      <p:pic>
        <p:nvPicPr>
          <p:cNvPr id="30727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7" y="5280094"/>
            <a:ext cx="1656183" cy="1481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8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1"/>
            <a:ext cx="1249799" cy="1501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086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39" y="1484783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504" y="4808092"/>
            <a:ext cx="2158310" cy="2036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063027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1701" y="301723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«Защита населения на территории 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Переславля-Залесского от чрезвычайных ситуаций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обеспечение пожарной безопасности», </a:t>
            </a:r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25,5 млн</a:t>
            </a:r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/>
          </a:p>
        </p:txBody>
      </p:sp>
      <p:sp>
        <p:nvSpPr>
          <p:cNvPr id="4" name="AutoShape 5"/>
          <p:cNvSpPr>
            <a:spLocks noChangeArrowheads="1"/>
          </p:cNvSpPr>
          <p:nvPr/>
        </p:nvSpPr>
        <p:spPr bwMode="auto">
          <a:xfrm>
            <a:off x="3923928" y="4941168"/>
            <a:ext cx="4779746" cy="1512168"/>
          </a:xfrm>
          <a:prstGeom prst="roundRect">
            <a:avLst>
              <a:gd name="adj" fmla="val 50000"/>
            </a:avLst>
          </a:prstGeom>
          <a:solidFill>
            <a:srgbClr val="FFCCFF"/>
          </a:solidFill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ГЦП «О внедрении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аппаратно-программного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комплекса «Безопасный город» на 2016-2018 годы»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0,5 млн. руб.  </a:t>
            </a:r>
            <a:r>
              <a:rPr lang="en-US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2% в составе МП</a:t>
            </a:r>
            <a:r>
              <a:rPr lang="en-US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4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468257" y="3287646"/>
            <a:ext cx="4614427" cy="1373196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>
            <a:solidFill>
              <a:srgbClr val="C00000"/>
            </a:solidFill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ВЦП «Обеспечение деятельности Администрации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совершенствование Единой дежурно-диспетчерской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службы города Переславля-Залесского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2018-2020 годы»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24,2 млн. руб. 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(95 % в составе МП)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3707903" y="1484783"/>
            <a:ext cx="4605851" cy="1512169"/>
          </a:xfrm>
          <a:prstGeom prst="roundRect">
            <a:avLst>
              <a:gd name="adj" fmla="val 50000"/>
            </a:avLst>
          </a:prstGeom>
          <a:solidFill>
            <a:srgbClr val="CCFF66"/>
          </a:solidFill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marL="228600" indent="-22860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ГЦП «Обеспечение первичных </a:t>
            </a:r>
          </a:p>
          <a:p>
            <a:pPr marL="228600" indent="-22860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мер пожарной безопасности </a:t>
            </a:r>
          </a:p>
          <a:p>
            <a:pPr marL="228600" indent="-22860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города Переславля-Залесского на 2017-2019 годы»</a:t>
            </a:r>
          </a:p>
          <a:p>
            <a:pPr marL="228600" indent="-22860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/>
              </a:rPr>
              <a:t> </a:t>
            </a:r>
            <a:r>
              <a:rPr lang="ru-RU" sz="2000" b="1" dirty="0" smtClean="0">
                <a:solidFill>
                  <a:srgbClr val="000000"/>
                </a:solidFill>
                <a:latin typeface="Times New Roman"/>
              </a:rPr>
              <a:t>0,8 млн. руб. </a:t>
            </a:r>
            <a:r>
              <a:rPr lang="en-US" sz="1400" b="1" dirty="0" smtClean="0">
                <a:solidFill>
                  <a:srgbClr val="000000"/>
                </a:solidFill>
                <a:latin typeface="Times New Roman"/>
              </a:rPr>
              <a:t>(</a:t>
            </a:r>
            <a:r>
              <a:rPr lang="ru-RU" sz="1400" b="1" dirty="0" smtClean="0">
                <a:solidFill>
                  <a:srgbClr val="000000"/>
                </a:solidFill>
                <a:latin typeface="Times New Roman"/>
              </a:rPr>
              <a:t>3</a:t>
            </a:r>
            <a:r>
              <a:rPr lang="en-US" sz="1400" b="1" dirty="0" smtClean="0">
                <a:solidFill>
                  <a:srgbClr val="000000"/>
                </a:solidFill>
                <a:latin typeface="Times New Roman"/>
              </a:rPr>
              <a:t>%</a:t>
            </a:r>
            <a:r>
              <a:rPr lang="ru-RU" sz="1400" b="1" dirty="0" smtClean="0">
                <a:solidFill>
                  <a:srgbClr val="000000"/>
                </a:solidFill>
                <a:latin typeface="Times New Roman"/>
              </a:rPr>
              <a:t> в составе МП</a:t>
            </a:r>
            <a:r>
              <a:rPr lang="en-US" sz="1400" b="1" dirty="0" smtClean="0">
                <a:solidFill>
                  <a:srgbClr val="000000"/>
                </a:solidFill>
                <a:latin typeface="Times New Roman"/>
              </a:rPr>
              <a:t>)</a:t>
            </a:r>
            <a:endParaRPr lang="ru-RU" sz="1400" b="1" dirty="0" smtClean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2844" y="142852"/>
            <a:ext cx="928694" cy="928694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047" y="1"/>
            <a:ext cx="2423767" cy="444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9214164"/>
      </p:ext>
    </p:extLst>
  </p:cSld>
  <p:clrMapOvr>
    <a:masterClrMapping/>
  </p:clrMapOvr>
  <p:transition spd="slow">
    <p:circl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14414" y="332656"/>
            <a:ext cx="7747182" cy="1152128"/>
          </a:xfrm>
          <a:prstGeom prst="rect">
            <a:avLst/>
          </a:prstGeom>
          <a:noFill/>
          <a:ln w="73025" cap="rnd" cmpd="sng">
            <a:noFill/>
          </a:ln>
          <a:effectLst>
            <a:outerShdw blurRad="50800" dist="50800" sx="1000" sy="1000" algn="ctr" rotWithShape="0">
              <a:srgbClr val="000000"/>
            </a:outerShdw>
            <a:reflection stA="0" endPos="6000" dist="25400" dir="5400000" sy="-100000" algn="bl" rotWithShape="0"/>
          </a:effectLst>
          <a:scene3d>
            <a:camera prst="orthographicFront"/>
            <a:lightRig rig="threePt" dir="t"/>
          </a:scene3d>
          <a:sp3d>
            <a:bevelT w="38100" h="114300"/>
            <a:bevelB w="31750" h="825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дорожного хозяйства в г. Переславле-Залесском»,</a:t>
            </a: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69,7 млн. руб</a:t>
            </a: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2844" y="142852"/>
            <a:ext cx="928694" cy="928694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AutoShape 5"/>
          <p:cNvSpPr>
            <a:spLocks noChangeArrowheads="1"/>
          </p:cNvSpPr>
          <p:nvPr/>
        </p:nvSpPr>
        <p:spPr bwMode="auto">
          <a:xfrm>
            <a:off x="395536" y="2132856"/>
            <a:ext cx="5104258" cy="1262853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marL="228600" indent="-22860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ЦП «Сохранность автомобильных дорог</a:t>
            </a:r>
          </a:p>
          <a:p>
            <a:pPr marL="228600" indent="-22860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Переславля-Залесского на 2016-2020 годы»</a:t>
            </a:r>
          </a:p>
          <a:p>
            <a:pPr marL="228600" indent="-22860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srgbClr val="000000"/>
                </a:solidFill>
                <a:latin typeface="Times New Roman"/>
              </a:rPr>
              <a:t>69,7 млн. руб. </a:t>
            </a:r>
            <a:r>
              <a:rPr lang="en-US" sz="1600" b="1" dirty="0" smtClean="0">
                <a:solidFill>
                  <a:srgbClr val="000000"/>
                </a:solidFill>
                <a:latin typeface="Times New Roman"/>
              </a:rPr>
              <a:t>(</a:t>
            </a:r>
            <a:r>
              <a:rPr lang="ru-RU" sz="1600" b="1" dirty="0" smtClean="0">
                <a:solidFill>
                  <a:srgbClr val="000000"/>
                </a:solidFill>
                <a:latin typeface="Times New Roman"/>
              </a:rPr>
              <a:t>100</a:t>
            </a:r>
            <a:r>
              <a:rPr lang="en-US" sz="1600" b="1" dirty="0" smtClean="0">
                <a:solidFill>
                  <a:srgbClr val="000000"/>
                </a:solidFill>
                <a:latin typeface="Times New Roman"/>
              </a:rPr>
              <a:t>%</a:t>
            </a:r>
            <a:r>
              <a:rPr lang="ru-RU" sz="1600" b="1" dirty="0" smtClean="0">
                <a:solidFill>
                  <a:srgbClr val="000000"/>
                </a:solidFill>
                <a:latin typeface="Times New Roman"/>
              </a:rPr>
              <a:t> в составе МП</a:t>
            </a:r>
            <a:r>
              <a:rPr lang="en-US" sz="1600" b="1" dirty="0" smtClean="0">
                <a:solidFill>
                  <a:srgbClr val="000000"/>
                </a:solidFill>
                <a:latin typeface="Times New Roman"/>
              </a:rPr>
              <a:t>)</a:t>
            </a:r>
            <a:endParaRPr lang="ru-RU" sz="1600" b="1" dirty="0" smtClean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047" y="1"/>
            <a:ext cx="2563833" cy="470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047" y="4033357"/>
            <a:ext cx="366712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916832"/>
            <a:ext cx="2921055" cy="1948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005" y="4293096"/>
            <a:ext cx="3359046" cy="2240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272237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6198" y="274638"/>
            <a:ext cx="7860152" cy="634082"/>
          </a:xfrm>
        </p:spPr>
        <p:txBody>
          <a:bodyPr>
            <a:no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населения города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1" descr="gerbpzn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EDC2"/>
              </a:clrFrom>
              <a:clrTo>
                <a:srgbClr val="F6EDC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479"/>
            <a:ext cx="865406" cy="955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1623514"/>
              </p:ext>
            </p:extLst>
          </p:nvPr>
        </p:nvGraphicFramePr>
        <p:xfrm>
          <a:off x="467544" y="1484784"/>
          <a:ext cx="8805862" cy="47824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3567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67144" y="312738"/>
            <a:ext cx="8134012" cy="1126478"/>
          </a:xfrm>
          <a:prstGeom prst="rect">
            <a:avLst/>
          </a:prstGeom>
          <a:noFill/>
          <a:ln w="73025" cap="rnd" cmpd="sng">
            <a:noFill/>
          </a:ln>
          <a:effectLst>
            <a:outerShdw blurRad="50800" dist="50800" sx="1000" sy="1000" algn="ctr" rotWithShape="0">
              <a:srgbClr val="000000"/>
            </a:outerShdw>
            <a:reflection stA="0" endPos="6000" dist="25400" dir="5400000" sy="-100000" algn="bl" rotWithShape="0"/>
          </a:effectLst>
          <a:scene3d>
            <a:camera prst="orthographicFront"/>
            <a:lightRig rig="threePt" dir="t"/>
          </a:scene3d>
          <a:sp3d>
            <a:bevelT w="38100" h="114300"/>
            <a:bevelB w="31750" h="825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srgbClr val="FF0000"/>
                </a:solidFill>
              </a:rPr>
              <a:t> </a:t>
            </a:r>
            <a:r>
              <a:rPr lang="ru-RU" sz="2000" b="1" i="1" dirty="0" smtClean="0">
                <a:solidFill>
                  <a:prstClr val="black"/>
                </a:solidFill>
              </a:rPr>
              <a:t>Основные расходы муниципальной программы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i="1" dirty="0" smtClean="0">
                <a:solidFill>
                  <a:prstClr val="black"/>
                </a:solidFill>
              </a:rPr>
              <a:t>«Развитие дорожного хозяйства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i="1" dirty="0" smtClean="0">
                <a:solidFill>
                  <a:prstClr val="black"/>
                </a:solidFill>
              </a:rPr>
              <a:t>в г. Переславле-Залесском», млн. руб.</a:t>
            </a:r>
            <a:endParaRPr lang="ru-RU" sz="2000" i="1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2844" y="142852"/>
            <a:ext cx="928694" cy="928694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0" name="AutoShape 5"/>
          <p:cNvSpPr>
            <a:spLocks noChangeArrowheads="1"/>
          </p:cNvSpPr>
          <p:nvPr/>
        </p:nvSpPr>
        <p:spPr bwMode="auto">
          <a:xfrm>
            <a:off x="6948264" y="3429000"/>
            <a:ext cx="2052892" cy="1152128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Прочие расходы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15,2 (22%)</a:t>
            </a:r>
          </a:p>
        </p:txBody>
      </p:sp>
      <p:sp>
        <p:nvSpPr>
          <p:cNvPr id="11" name="AutoShape 5"/>
          <p:cNvSpPr>
            <a:spLocks noChangeArrowheads="1"/>
          </p:cNvSpPr>
          <p:nvPr/>
        </p:nvSpPr>
        <p:spPr bwMode="auto">
          <a:xfrm>
            <a:off x="73961" y="3356992"/>
            <a:ext cx="2062293" cy="1152128"/>
          </a:xfrm>
          <a:prstGeom prst="roundRect">
            <a:avLst>
              <a:gd name="adj" fmla="val 50000"/>
            </a:avLst>
          </a:prstGeom>
          <a:solidFill>
            <a:srgbClr val="FFCCFF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дорог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(24%)</a:t>
            </a:r>
            <a:endParaRPr lang="ru-RU" sz="16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utoShape 5"/>
          <p:cNvSpPr>
            <a:spLocks noChangeArrowheads="1"/>
          </p:cNvSpPr>
          <p:nvPr/>
        </p:nvSpPr>
        <p:spPr bwMode="auto">
          <a:xfrm>
            <a:off x="307975" y="1628800"/>
            <a:ext cx="8368481" cy="1552652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marL="228600" indent="-22860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МП «Развитие дорожного хозяйства </a:t>
            </a:r>
          </a:p>
          <a:p>
            <a:pPr marL="228600" indent="-22860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г. Переславле-Залесском»</a:t>
            </a:r>
          </a:p>
          <a:p>
            <a:pPr marL="228600" indent="-22860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prstClr val="black"/>
                </a:solidFill>
                <a:latin typeface="Times New Roman"/>
              </a:rPr>
              <a:t>69,7 </a:t>
            </a:r>
            <a:r>
              <a:rPr lang="en-US" sz="2400" b="1" dirty="0" smtClean="0">
                <a:solidFill>
                  <a:prstClr val="black"/>
                </a:solidFill>
                <a:latin typeface="Times New Roman"/>
              </a:rPr>
              <a:t>(100%)</a:t>
            </a:r>
            <a:endParaRPr lang="ru-RU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254" name="Picture 6" descr="http://altaynews.kz/uploads/posts/2012-07/1341232171_svet_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59832" y="4783868"/>
            <a:ext cx="2592288" cy="1957500"/>
          </a:xfrm>
          <a:prstGeom prst="rect">
            <a:avLst/>
          </a:prstGeom>
          <a:noFill/>
        </p:spPr>
      </p:pic>
      <p:sp>
        <p:nvSpPr>
          <p:cNvPr id="2" name="AutoShape 2" descr="Картинки по запросу фото коммунальное хозяйств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AutoShape 4" descr="Картинки по запросу фото коммунальное хозяйство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33" y="65881"/>
            <a:ext cx="268922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AutoShape 5"/>
          <p:cNvSpPr>
            <a:spLocks noChangeArrowheads="1"/>
          </p:cNvSpPr>
          <p:nvPr/>
        </p:nvSpPr>
        <p:spPr bwMode="auto">
          <a:xfrm>
            <a:off x="2271490" y="3402517"/>
            <a:ext cx="2200974" cy="1092272"/>
          </a:xfrm>
          <a:prstGeom prst="roundRect">
            <a:avLst>
              <a:gd name="adj" fmla="val 50000"/>
            </a:avLst>
          </a:prstGeom>
          <a:solidFill>
            <a:srgbClr val="CCFF66"/>
          </a:solidFill>
          <a:ln>
            <a:solidFill>
              <a:srgbClr val="C00000"/>
            </a:solidFill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Уличное освещение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12,5 (18%)</a:t>
            </a:r>
            <a:endParaRPr lang="ru-RU" sz="16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5"/>
          <p:cNvSpPr>
            <a:spLocks noChangeArrowheads="1"/>
          </p:cNvSpPr>
          <p:nvPr/>
        </p:nvSpPr>
        <p:spPr bwMode="auto">
          <a:xfrm>
            <a:off x="4605518" y="3436524"/>
            <a:ext cx="2200974" cy="1092272"/>
          </a:xfrm>
          <a:prstGeom prst="roundRect">
            <a:avLst>
              <a:gd name="adj" fmla="val 50000"/>
            </a:avLst>
          </a:prstGeom>
          <a:solidFill>
            <a:srgbClr val="75DBFF"/>
          </a:solidFill>
          <a:ln>
            <a:solidFill>
              <a:srgbClr val="C00000"/>
            </a:solidFill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Субсидия на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дорожное хозяйство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(36%)</a:t>
            </a:r>
            <a:endParaRPr lang="ru-RU" sz="16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783868"/>
            <a:ext cx="2928733" cy="1953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4783869"/>
            <a:ext cx="2603339" cy="19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472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2776"/>
            <a:ext cx="3101401" cy="2354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доступным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комфортным жильем населения г. Переславля-Залесского», 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6,3 </a:t>
            </a:r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</a:t>
            </a:r>
            <a:r>
              <a:rPr lang="ru-RU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8169" y="142852"/>
            <a:ext cx="928694" cy="928694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047" y="0"/>
            <a:ext cx="2347809" cy="431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4499992" y="4005064"/>
            <a:ext cx="3627111" cy="2525541"/>
          </a:xfrm>
          <a:prstGeom prst="roundRect">
            <a:avLst>
              <a:gd name="adj" fmla="val 50000"/>
            </a:avLst>
          </a:prstGeom>
          <a:solidFill>
            <a:srgbClr val="FFCCFF"/>
          </a:solidFill>
          <a:ln>
            <a:solidFill>
              <a:srgbClr val="C00000"/>
            </a:solidFill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ГЦП «Жилище» на 2016-2018 годы: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 «Переселение граждан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 жилищного фонда города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Переславля-Залесского, признанного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непригодным для проживания,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(или) с высоким уровнем износа»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5,1 млн. руб. </a:t>
            </a: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(81% в составе МП)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5"/>
          <p:cNvSpPr>
            <a:spLocks noChangeArrowheads="1"/>
          </p:cNvSpPr>
          <p:nvPr/>
        </p:nvSpPr>
        <p:spPr bwMode="auto">
          <a:xfrm>
            <a:off x="5304369" y="1412776"/>
            <a:ext cx="3682320" cy="2217333"/>
          </a:xfrm>
          <a:prstGeom prst="roundRect">
            <a:avLst>
              <a:gd name="adj" fmla="val 50000"/>
            </a:avLst>
          </a:prstGeom>
          <a:solidFill>
            <a:srgbClr val="FFCC99"/>
          </a:solidFill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marL="228600" indent="-22860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ГЦП «Жилище» на 2016-2018 годы:</a:t>
            </a:r>
          </a:p>
          <a:p>
            <a:pPr marL="228600" indent="-22860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Подпрограмма «Муниципальная </a:t>
            </a:r>
          </a:p>
          <a:p>
            <a:pPr marL="228600" indent="-22860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поддержка молодых семей </a:t>
            </a:r>
          </a:p>
          <a:p>
            <a:pPr marL="228600" indent="-22860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Переславля-Залесского</a:t>
            </a:r>
          </a:p>
          <a:p>
            <a:pPr marL="228600" indent="-22860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в приобретении (строительстве) жилья» </a:t>
            </a:r>
          </a:p>
          <a:p>
            <a:pPr marL="228600" indent="-22860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srgbClr val="000000"/>
                </a:solidFill>
                <a:latin typeface="Times New Roman"/>
              </a:rPr>
              <a:t>0,8 млн. руб. </a:t>
            </a:r>
            <a:r>
              <a:rPr lang="en-US" sz="1400" b="1" dirty="0" smtClean="0">
                <a:solidFill>
                  <a:srgbClr val="000000"/>
                </a:solidFill>
                <a:latin typeface="Times New Roman"/>
              </a:rPr>
              <a:t>(</a:t>
            </a:r>
            <a:r>
              <a:rPr lang="ru-RU" sz="1400" b="1" dirty="0" smtClean="0">
                <a:solidFill>
                  <a:srgbClr val="000000"/>
                </a:solidFill>
                <a:latin typeface="Times New Roman"/>
              </a:rPr>
              <a:t>13</a:t>
            </a:r>
            <a:r>
              <a:rPr lang="en-US" sz="1400" b="1" dirty="0" smtClean="0">
                <a:solidFill>
                  <a:srgbClr val="000000"/>
                </a:solidFill>
                <a:latin typeface="Times New Roman"/>
              </a:rPr>
              <a:t>%</a:t>
            </a:r>
            <a:r>
              <a:rPr lang="ru-RU" sz="1400" b="1" dirty="0" smtClean="0">
                <a:solidFill>
                  <a:srgbClr val="000000"/>
                </a:solidFill>
                <a:latin typeface="Times New Roman"/>
              </a:rPr>
              <a:t> в составе МП</a:t>
            </a:r>
            <a:r>
              <a:rPr lang="en-US" sz="1400" b="1" dirty="0" smtClean="0">
                <a:solidFill>
                  <a:srgbClr val="000000"/>
                </a:solidFill>
                <a:latin typeface="Times New Roman"/>
              </a:rPr>
              <a:t>)</a:t>
            </a:r>
            <a:endParaRPr lang="ru-RU" sz="1400" b="1" dirty="0" smtClean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AutoShape 5"/>
          <p:cNvSpPr>
            <a:spLocks noChangeArrowheads="1"/>
          </p:cNvSpPr>
          <p:nvPr/>
        </p:nvSpPr>
        <p:spPr bwMode="auto">
          <a:xfrm>
            <a:off x="179512" y="4221088"/>
            <a:ext cx="3771127" cy="2520280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marL="228600" indent="-22860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ГЦП 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«Жилище» на 2016-2018 годы:</a:t>
            </a:r>
          </a:p>
          <a:p>
            <a:pPr marL="228600" indent="-22860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Подпрограмма</a:t>
            </a:r>
          </a:p>
          <a:p>
            <a:pPr marL="228600" indent="-22860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«Государственная и муниципальная</a:t>
            </a:r>
          </a:p>
          <a:p>
            <a:pPr marL="228600" indent="-22860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поддержка граждан, проживающих</a:t>
            </a:r>
          </a:p>
          <a:p>
            <a:pPr marL="228600" indent="-22860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 территории города Переславля-Залесского</a:t>
            </a:r>
          </a:p>
          <a:p>
            <a:pPr marL="228600" indent="-22860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сфере ипотечного кредитования»</a:t>
            </a:r>
            <a:endParaRPr lang="ru-RU" sz="1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8600" indent="-22860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srgbClr val="000000"/>
                </a:solidFill>
                <a:latin typeface="Times New Roman"/>
              </a:rPr>
              <a:t>0,4 </a:t>
            </a:r>
            <a:r>
              <a:rPr lang="ru-RU" sz="2000" b="1" dirty="0">
                <a:solidFill>
                  <a:srgbClr val="000000"/>
                </a:solidFill>
                <a:latin typeface="Times New Roman"/>
              </a:rPr>
              <a:t>млн. руб. </a:t>
            </a:r>
            <a:r>
              <a:rPr lang="en-US" sz="1400" b="1" dirty="0" smtClean="0">
                <a:solidFill>
                  <a:srgbClr val="000000"/>
                </a:solidFill>
                <a:latin typeface="Times New Roman"/>
              </a:rPr>
              <a:t>(</a:t>
            </a:r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6</a:t>
            </a:r>
            <a:r>
              <a:rPr lang="en-US" sz="1400" b="1" dirty="0" smtClean="0">
                <a:solidFill>
                  <a:srgbClr val="000000"/>
                </a:solidFill>
                <a:latin typeface="Times New Roman"/>
              </a:rPr>
              <a:t>%</a:t>
            </a:r>
            <a:r>
              <a:rPr lang="ru-RU" sz="1400" b="1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1400" b="1" dirty="0">
                <a:solidFill>
                  <a:srgbClr val="000000"/>
                </a:solidFill>
                <a:latin typeface="Times New Roman"/>
              </a:rPr>
              <a:t>в составе МП</a:t>
            </a:r>
            <a:r>
              <a:rPr lang="en-US" sz="1400" b="1" dirty="0">
                <a:solidFill>
                  <a:srgbClr val="000000"/>
                </a:solidFill>
                <a:latin typeface="Times New Roman"/>
              </a:rPr>
              <a:t>)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9858113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14414" y="332656"/>
            <a:ext cx="7747182" cy="1152128"/>
          </a:xfrm>
          <a:prstGeom prst="rect">
            <a:avLst/>
          </a:prstGeom>
          <a:noFill/>
          <a:ln w="73025" cap="rnd" cmpd="sng">
            <a:noFill/>
          </a:ln>
          <a:effectLst>
            <a:outerShdw blurRad="50800" dist="50800" sx="1000" sy="1000" algn="ctr" rotWithShape="0">
              <a:srgbClr val="000000"/>
            </a:outerShdw>
            <a:reflection stA="0" endPos="6000" dist="25400" dir="5400000" sy="-100000" algn="bl" rotWithShape="0"/>
          </a:effectLst>
          <a:scene3d>
            <a:camera prst="orthographicFront"/>
            <a:lightRig rig="threePt" dir="t"/>
          </a:scene3d>
          <a:sp3d>
            <a:bevelT w="38100" h="114300"/>
            <a:bevelB w="31750" h="825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качественными коммунальными услугами население г. Переславля-Залесского»,</a:t>
            </a: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9,2 млн. руб</a:t>
            </a: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42844" y="142852"/>
            <a:ext cx="928694" cy="928694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1" name="AutoShape 5"/>
          <p:cNvSpPr>
            <a:spLocks noChangeArrowheads="1"/>
          </p:cNvSpPr>
          <p:nvPr/>
        </p:nvSpPr>
        <p:spPr bwMode="auto">
          <a:xfrm>
            <a:off x="177874" y="4653136"/>
            <a:ext cx="4787372" cy="1705958"/>
          </a:xfrm>
          <a:prstGeom prst="roundRect">
            <a:avLst>
              <a:gd name="adj" fmla="val 50000"/>
            </a:avLst>
          </a:prstGeom>
          <a:solidFill>
            <a:srgbClr val="CCFF66"/>
          </a:solidFill>
          <a:ln>
            <a:solidFill>
              <a:srgbClr val="C00000"/>
            </a:solidFill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ГЦП «Развитие градостроительной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документации г. Переславля-Залесского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2016-2018 годы»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млн. руб. 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(22% в составе МП)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utoShape 5"/>
          <p:cNvSpPr>
            <a:spLocks noChangeArrowheads="1"/>
          </p:cNvSpPr>
          <p:nvPr/>
        </p:nvSpPr>
        <p:spPr bwMode="auto">
          <a:xfrm>
            <a:off x="3749778" y="2204864"/>
            <a:ext cx="5104258" cy="1584175"/>
          </a:xfrm>
          <a:prstGeom prst="roundRect">
            <a:avLst>
              <a:gd name="adj" fmla="val 50000"/>
            </a:avLst>
          </a:prstGeom>
          <a:solidFill>
            <a:srgbClr val="FFCC99"/>
          </a:solidFill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marL="228600" indent="-22860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ЦП «Комплексная программа </a:t>
            </a:r>
          </a:p>
          <a:p>
            <a:pPr marL="228600" indent="-22860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модернизации и реформирования </a:t>
            </a:r>
          </a:p>
          <a:p>
            <a:pPr marL="228600" indent="-22860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жилищно-коммунального хозяйства </a:t>
            </a:r>
          </a:p>
          <a:p>
            <a:pPr marL="228600" indent="-22860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города Переславля-Залесского» на 2017-2019 годы</a:t>
            </a:r>
          </a:p>
          <a:p>
            <a:pPr marL="228600" indent="-22860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srgbClr val="000000"/>
                </a:solidFill>
                <a:latin typeface="Times New Roman"/>
              </a:rPr>
              <a:t>7,2 млн. руб. </a:t>
            </a:r>
            <a:r>
              <a:rPr lang="en-US" sz="1600" b="1" dirty="0" smtClean="0">
                <a:solidFill>
                  <a:srgbClr val="000000"/>
                </a:solidFill>
                <a:latin typeface="Times New Roman"/>
              </a:rPr>
              <a:t>(</a:t>
            </a:r>
            <a:r>
              <a:rPr lang="ru-RU" sz="1600" b="1" dirty="0">
                <a:solidFill>
                  <a:srgbClr val="000000"/>
                </a:solidFill>
                <a:latin typeface="Times New Roman"/>
              </a:rPr>
              <a:t>7</a:t>
            </a:r>
            <a:r>
              <a:rPr lang="ru-RU" sz="1600" b="1" dirty="0" smtClean="0">
                <a:solidFill>
                  <a:srgbClr val="000000"/>
                </a:solidFill>
                <a:latin typeface="Times New Roman"/>
              </a:rPr>
              <a:t>8</a:t>
            </a:r>
            <a:r>
              <a:rPr lang="en-US" sz="1600" b="1" dirty="0" smtClean="0">
                <a:solidFill>
                  <a:srgbClr val="000000"/>
                </a:solidFill>
                <a:latin typeface="Times New Roman"/>
              </a:rPr>
              <a:t>%</a:t>
            </a:r>
            <a:r>
              <a:rPr lang="ru-RU" sz="1600" b="1" dirty="0" smtClean="0">
                <a:solidFill>
                  <a:srgbClr val="000000"/>
                </a:solidFill>
                <a:latin typeface="Times New Roman"/>
              </a:rPr>
              <a:t> в составе МП</a:t>
            </a:r>
            <a:r>
              <a:rPr lang="en-US" sz="1600" b="1" dirty="0" smtClean="0">
                <a:solidFill>
                  <a:srgbClr val="000000"/>
                </a:solidFill>
                <a:latin typeface="Times New Roman"/>
              </a:rPr>
              <a:t>)</a:t>
            </a:r>
            <a:endParaRPr lang="ru-RU" sz="1600" b="1" dirty="0" smtClean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048" y="0"/>
            <a:ext cx="2393686" cy="439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74" y="1988840"/>
            <a:ext cx="3439398" cy="2294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618" y="4238330"/>
            <a:ext cx="3523854" cy="228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19732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04701" y="312738"/>
            <a:ext cx="8134012" cy="1172046"/>
          </a:xfrm>
          <a:prstGeom prst="rect">
            <a:avLst/>
          </a:prstGeom>
          <a:noFill/>
          <a:ln w="73025" cap="rnd" cmpd="sng">
            <a:noFill/>
          </a:ln>
          <a:effectLst>
            <a:outerShdw blurRad="50800" dist="50800" sx="1000" sy="1000" algn="ctr" rotWithShape="0">
              <a:srgbClr val="000000"/>
            </a:outerShdw>
            <a:reflection stA="0" endPos="6000" dist="25400" dir="5400000" sy="-100000" algn="bl" rotWithShape="0"/>
          </a:effectLst>
          <a:scene3d>
            <a:camera prst="orthographicFront"/>
            <a:lightRig rig="threePt" dir="t"/>
          </a:scene3d>
          <a:sp3d>
            <a:bevelT w="38100" h="114300"/>
            <a:bevelB w="31750" h="825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srgbClr val="FF0000"/>
                </a:solidFill>
              </a:rPr>
              <a:t> </a:t>
            </a:r>
            <a:r>
              <a:rPr lang="ru-RU" sz="2000" b="1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Основные расходы муниципальной программы «Обеспечение качественными коммунальными услугами населения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г. Переславля-Залесского», млн. руб.</a:t>
            </a:r>
            <a:endParaRPr lang="ru-RU" sz="2000" i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2844" y="142852"/>
            <a:ext cx="928694" cy="928694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0" name="AutoShape 5"/>
          <p:cNvSpPr>
            <a:spLocks noChangeArrowheads="1"/>
          </p:cNvSpPr>
          <p:nvPr/>
        </p:nvSpPr>
        <p:spPr bwMode="auto">
          <a:xfrm>
            <a:off x="6372200" y="3429000"/>
            <a:ext cx="2438017" cy="1152128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Актуализация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градостроительной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документации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(22%)</a:t>
            </a:r>
          </a:p>
        </p:txBody>
      </p:sp>
      <p:sp>
        <p:nvSpPr>
          <p:cNvPr id="11" name="AutoShape 5"/>
          <p:cNvSpPr>
            <a:spLocks noChangeArrowheads="1"/>
          </p:cNvSpPr>
          <p:nvPr/>
        </p:nvSpPr>
        <p:spPr bwMode="auto">
          <a:xfrm>
            <a:off x="205451" y="3356992"/>
            <a:ext cx="2494341" cy="1152128"/>
          </a:xfrm>
          <a:prstGeom prst="roundRect">
            <a:avLst>
              <a:gd name="adj" fmla="val 50000"/>
            </a:avLst>
          </a:prstGeom>
          <a:solidFill>
            <a:srgbClr val="FFCCFF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системы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газоснабжения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2,2 (24%)</a:t>
            </a:r>
            <a:endParaRPr lang="ru-RU" sz="16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utoShape 5"/>
          <p:cNvSpPr>
            <a:spLocks noChangeArrowheads="1"/>
          </p:cNvSpPr>
          <p:nvPr/>
        </p:nvSpPr>
        <p:spPr bwMode="auto">
          <a:xfrm>
            <a:off x="2214546" y="1772816"/>
            <a:ext cx="4733718" cy="1408636"/>
          </a:xfrm>
          <a:prstGeom prst="roundRect">
            <a:avLst>
              <a:gd name="adj" fmla="val 50000"/>
            </a:avLst>
          </a:prstGeom>
          <a:solidFill>
            <a:srgbClr val="FFCC99"/>
          </a:solidFill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marL="228600" indent="-228600" algn="ctr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МП «</a:t>
            </a:r>
            <a:r>
              <a:rPr lang="ru-RU" b="1" i="1" dirty="0">
                <a:solidFill>
                  <a:srgbClr val="000000"/>
                </a:solidFill>
              </a:rPr>
              <a:t>Обеспечение качественными </a:t>
            </a:r>
            <a:endParaRPr lang="ru-RU" b="1" i="1" dirty="0" smtClean="0">
              <a:solidFill>
                <a:srgbClr val="000000"/>
              </a:solidFill>
            </a:endParaRPr>
          </a:p>
          <a:p>
            <a:pPr marL="228600" indent="-228600" algn="ctr" fontAlgn="auto">
              <a:spcBef>
                <a:spcPts val="0"/>
              </a:spcBef>
              <a:spcAft>
                <a:spcPts val="0"/>
              </a:spcAft>
            </a:pPr>
            <a:r>
              <a:rPr lang="ru-RU" b="1" i="1" dirty="0" smtClean="0">
                <a:solidFill>
                  <a:srgbClr val="000000"/>
                </a:solidFill>
              </a:rPr>
              <a:t>коммунальными </a:t>
            </a:r>
            <a:r>
              <a:rPr lang="ru-RU" b="1" i="1" dirty="0">
                <a:solidFill>
                  <a:srgbClr val="000000"/>
                </a:solidFill>
              </a:rPr>
              <a:t>услугами </a:t>
            </a:r>
            <a:endParaRPr lang="ru-RU" b="1" i="1" dirty="0" smtClean="0">
              <a:solidFill>
                <a:srgbClr val="000000"/>
              </a:solidFill>
            </a:endParaRPr>
          </a:p>
          <a:p>
            <a:pPr marL="228600" indent="-228600" algn="ctr" fontAlgn="auto">
              <a:spcBef>
                <a:spcPts val="0"/>
              </a:spcBef>
              <a:spcAft>
                <a:spcPts val="0"/>
              </a:spcAft>
            </a:pPr>
            <a:r>
              <a:rPr lang="ru-RU" b="1" i="1" dirty="0" smtClean="0">
                <a:solidFill>
                  <a:srgbClr val="000000"/>
                </a:solidFill>
              </a:rPr>
              <a:t>населения </a:t>
            </a:r>
            <a:r>
              <a:rPr lang="ru-RU" b="1" i="1" dirty="0">
                <a:solidFill>
                  <a:srgbClr val="000000"/>
                </a:solidFill>
              </a:rPr>
              <a:t>г. Переславля-Залесского</a:t>
            </a:r>
            <a:r>
              <a:rPr 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228600" indent="-228600" algn="ctr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000000"/>
                </a:solidFill>
                <a:latin typeface="Times New Roman"/>
              </a:rPr>
              <a:t>9,2 </a:t>
            </a:r>
            <a:r>
              <a:rPr lang="en-US" b="1" dirty="0" smtClean="0">
                <a:solidFill>
                  <a:srgbClr val="000000"/>
                </a:solidFill>
                <a:latin typeface="Times New Roman"/>
              </a:rPr>
              <a:t>(100%)</a:t>
            </a:r>
            <a:endParaRPr lang="ru-RU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Картинки по запросу фото коммунальное хозяйств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AutoShape 4" descr="Картинки по запросу фото коммунальное хозяйство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0301"/>
            <a:ext cx="268922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AutoShape 5"/>
          <p:cNvSpPr>
            <a:spLocks noChangeArrowheads="1"/>
          </p:cNvSpPr>
          <p:nvPr/>
        </p:nvSpPr>
        <p:spPr bwMode="auto">
          <a:xfrm>
            <a:off x="3131840" y="3356992"/>
            <a:ext cx="2952328" cy="1152128"/>
          </a:xfrm>
          <a:prstGeom prst="roundRect">
            <a:avLst>
              <a:gd name="adj" fmla="val 50000"/>
            </a:avLst>
          </a:prstGeom>
          <a:solidFill>
            <a:srgbClr val="CCFF66"/>
          </a:solidFill>
          <a:ln>
            <a:solidFill>
              <a:srgbClr val="C00000"/>
            </a:solidFill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 зиме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(54%)</a:t>
            </a:r>
            <a:endParaRPr lang="ru-RU" sz="16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493" y="4804391"/>
            <a:ext cx="2921992" cy="1886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464" y="4823927"/>
            <a:ext cx="28575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51" y="1628799"/>
            <a:ext cx="2009094" cy="1552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98" y="4802776"/>
            <a:ext cx="2750425" cy="1831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588" y="1772816"/>
            <a:ext cx="2197152" cy="14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581334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72800" y="375987"/>
            <a:ext cx="7747182" cy="1152128"/>
          </a:xfrm>
          <a:prstGeom prst="rect">
            <a:avLst/>
          </a:prstGeom>
          <a:noFill/>
          <a:ln w="73025" cap="rnd" cmpd="sng">
            <a:noFill/>
          </a:ln>
          <a:effectLst>
            <a:outerShdw blurRad="50800" dist="50800" sx="1000" sy="1000" algn="ctr" rotWithShape="0">
              <a:srgbClr val="000000"/>
            </a:outerShdw>
            <a:reflection stA="0" endPos="6000" dist="25400" dir="5400000" sy="-100000" algn="bl" rotWithShape="0"/>
          </a:effectLst>
          <a:scene3d>
            <a:camera prst="orthographicFront"/>
            <a:lightRig rig="threePt" dir="t"/>
          </a:scene3d>
          <a:sp3d>
            <a:bevelT w="38100" h="114300"/>
            <a:bevelB w="31750" h="825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«Охрана окружающей среды в 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Переславле-Залесском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7,9 млн. руб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2844" y="142852"/>
            <a:ext cx="928694" cy="928694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1" name="AutoShape 5"/>
          <p:cNvSpPr>
            <a:spLocks noChangeArrowheads="1"/>
          </p:cNvSpPr>
          <p:nvPr/>
        </p:nvSpPr>
        <p:spPr bwMode="auto">
          <a:xfrm>
            <a:off x="4355975" y="2023239"/>
            <a:ext cx="4154539" cy="1257577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>
            <a:solidFill>
              <a:srgbClr val="C00000"/>
            </a:solidFill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ГЦП «Благоустройство территории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Переславля-Залесского»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2016-2018 годы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7,5 млн. руб. 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(95% в составе МП)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048" y="0"/>
            <a:ext cx="2206624" cy="40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AutoShape 5"/>
          <p:cNvSpPr>
            <a:spLocks noChangeArrowheads="1"/>
          </p:cNvSpPr>
          <p:nvPr/>
        </p:nvSpPr>
        <p:spPr bwMode="auto">
          <a:xfrm>
            <a:off x="323528" y="3645024"/>
            <a:ext cx="4367246" cy="1188343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ГЦП «Охрана окружающей среды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г. Переславле-Залесском» на 2018-2020 годы</a:t>
            </a:r>
            <a:r>
              <a:rPr lang="ru-RU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0,4 млн. руб. </a:t>
            </a:r>
            <a:r>
              <a:rPr lang="en-US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составе МП</a:t>
            </a:r>
            <a:r>
              <a:rPr lang="en-US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4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92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66" y="5373216"/>
            <a:ext cx="4123167" cy="1009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677" y="1515816"/>
            <a:ext cx="2660643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4" name="Picture 2" descr="C:\Users\uf\Desktop\Вид 40 муч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922092"/>
            <a:ext cx="3699910" cy="246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616419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14414" y="332656"/>
            <a:ext cx="7747182" cy="864096"/>
          </a:xfrm>
          <a:prstGeom prst="rect">
            <a:avLst/>
          </a:prstGeom>
          <a:noFill/>
          <a:ln w="73025" cap="rnd" cmpd="sng">
            <a:noFill/>
          </a:ln>
          <a:effectLst>
            <a:outerShdw blurRad="50800" dist="50800" sx="1000" sy="1000" algn="ctr" rotWithShape="0">
              <a:srgbClr val="000000"/>
            </a:outerShdw>
            <a:reflection stA="0" endPos="6000" dist="25400" dir="5400000" sy="-100000" algn="bl" rotWithShape="0"/>
          </a:effectLst>
          <a:scene3d>
            <a:camera prst="orthographicFront"/>
            <a:lightRig rig="threePt" dir="t"/>
          </a:scene3d>
          <a:sp3d>
            <a:bevelT w="38100" h="114300"/>
            <a:bevelB w="31750" h="825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i="1" dirty="0" smtClean="0">
                <a:solidFill>
                  <a:prstClr val="black"/>
                </a:solidFill>
              </a:rPr>
              <a:t>Основные расходы муниципальной программы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i="1" dirty="0" smtClean="0">
                <a:solidFill>
                  <a:prstClr val="black"/>
                </a:solidFill>
              </a:rPr>
              <a:t>«Охрана окружающей среды в г. Переславле-Залесском», млн. руб.</a:t>
            </a:r>
            <a:endParaRPr lang="ru-RU" sz="2400" i="1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2844" y="142852"/>
            <a:ext cx="928694" cy="928694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9" name="AutoShape 5"/>
          <p:cNvSpPr>
            <a:spLocks noChangeArrowheads="1"/>
          </p:cNvSpPr>
          <p:nvPr/>
        </p:nvSpPr>
        <p:spPr bwMode="auto">
          <a:xfrm>
            <a:off x="5786446" y="5214950"/>
            <a:ext cx="3214710" cy="1285884"/>
          </a:xfrm>
          <a:prstGeom prst="roundRect">
            <a:avLst>
              <a:gd name="adj" fmla="val 50000"/>
            </a:avLst>
          </a:prstGeom>
          <a:solidFill>
            <a:schemeClr val="accent3">
              <a:lumMod val="40000"/>
              <a:lumOff val="60000"/>
            </a:schemeClr>
          </a:solidFill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Прочие мероприятия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области охраны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окружающей среды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0,4 (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%)</a:t>
            </a:r>
            <a:endParaRPr lang="ru-RU" sz="16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AutoShape 5"/>
          <p:cNvSpPr>
            <a:spLocks noChangeArrowheads="1"/>
          </p:cNvSpPr>
          <p:nvPr/>
        </p:nvSpPr>
        <p:spPr bwMode="auto">
          <a:xfrm>
            <a:off x="2771800" y="3000372"/>
            <a:ext cx="3857652" cy="1928826"/>
          </a:xfrm>
          <a:prstGeom prst="roundRect">
            <a:avLst>
              <a:gd name="adj" fmla="val 50000"/>
            </a:avLst>
          </a:prstGeom>
          <a:solidFill>
            <a:srgbClr val="FFCC99"/>
          </a:solidFill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</a:t>
            </a:r>
            <a:endParaRPr lang="ru-RU" sz="2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«Охрана окружающей среды </a:t>
            </a:r>
            <a:endParaRPr lang="ru-RU" sz="22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Переславле-Залесском»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7,9 </a:t>
            </a:r>
            <a:r>
              <a:rPr lang="ru-RU" sz="2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en-US" sz="2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%)</a:t>
            </a:r>
            <a:endParaRPr lang="ru-RU" sz="22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AutoShape 5"/>
          <p:cNvSpPr>
            <a:spLocks noChangeArrowheads="1"/>
          </p:cNvSpPr>
          <p:nvPr/>
        </p:nvSpPr>
        <p:spPr bwMode="auto">
          <a:xfrm>
            <a:off x="285720" y="1357298"/>
            <a:ext cx="3000396" cy="1214446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обустройство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парков, скверов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9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(25%)</a:t>
            </a:r>
          </a:p>
        </p:txBody>
      </p:sp>
      <p:sp>
        <p:nvSpPr>
          <p:cNvPr id="36" name="AutoShape 5"/>
          <p:cNvSpPr>
            <a:spLocks noChangeArrowheads="1"/>
          </p:cNvSpPr>
          <p:nvPr/>
        </p:nvSpPr>
        <p:spPr bwMode="auto">
          <a:xfrm>
            <a:off x="5868144" y="1357298"/>
            <a:ext cx="2990135" cy="1214446"/>
          </a:xfrm>
          <a:prstGeom prst="roundRect">
            <a:avLst>
              <a:gd name="adj" fmla="val 50000"/>
            </a:avLst>
          </a:prstGeom>
          <a:solidFill>
            <a:srgbClr val="CCFF66"/>
          </a:solidFill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Озеленение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(25%)</a:t>
            </a:r>
            <a:endParaRPr lang="ru-RU" sz="16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AutoShape 5"/>
          <p:cNvSpPr>
            <a:spLocks noChangeArrowheads="1"/>
          </p:cNvSpPr>
          <p:nvPr/>
        </p:nvSpPr>
        <p:spPr bwMode="auto">
          <a:xfrm>
            <a:off x="285720" y="5214950"/>
            <a:ext cx="2928958" cy="1000132"/>
          </a:xfrm>
          <a:prstGeom prst="roundRect">
            <a:avLst>
              <a:gd name="adj" fmla="val 50000"/>
            </a:avLst>
          </a:prstGeom>
          <a:solidFill>
            <a:srgbClr val="FFCCFF"/>
          </a:solidFill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Прочее благоустройство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3,5 (45%)</a:t>
            </a:r>
            <a:endParaRPr lang="ru-RU" sz="16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160" name="Picture 8" descr="укладка тротуарной плитк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68117" y="2810731"/>
            <a:ext cx="2190752" cy="2071702"/>
          </a:xfrm>
          <a:prstGeom prst="rect">
            <a:avLst/>
          </a:prstGeom>
          <a:noFill/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448" y="0"/>
            <a:ext cx="268922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2" descr="http://remengstroy.ru/images/blagoustrojstvo-uchastk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AutoShape 6" descr="http://remengstroy.ru/images/blagoustrojstvo-uchastka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AutoShape 8" descr="http://remengstroy.ru/images/blagoustrojstvo-uchastka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32779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567" y="1207133"/>
            <a:ext cx="246188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181" y="5214950"/>
            <a:ext cx="2212651" cy="147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92" y="2944242"/>
            <a:ext cx="2649808" cy="177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353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общественного </a:t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порядка и противодействие преступности на территории </a:t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Переславля-Залесского», </a:t>
            </a:r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2,2 млн</a:t>
            </a:r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ru-RU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4" name="AutoShape 5"/>
          <p:cNvSpPr>
            <a:spLocks noChangeArrowheads="1"/>
          </p:cNvSpPr>
          <p:nvPr/>
        </p:nvSpPr>
        <p:spPr bwMode="auto">
          <a:xfrm>
            <a:off x="3042958" y="4100876"/>
            <a:ext cx="5643842" cy="1153499"/>
          </a:xfrm>
          <a:prstGeom prst="roundRect">
            <a:avLst>
              <a:gd name="adj" fmla="val 50000"/>
            </a:avLst>
          </a:prstGeom>
          <a:solidFill>
            <a:srgbClr val="CCFF66"/>
          </a:solidFill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ГЦП «Комплексные меры противодействия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злоупотреблению наркотикам и их незаконному обороту»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2016-2018 годы; 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0,2 млн. руб.  </a:t>
            </a:r>
            <a:r>
              <a:rPr lang="en-US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9% в составе МП</a:t>
            </a:r>
            <a:r>
              <a:rPr lang="en-US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4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142844" y="2623852"/>
            <a:ext cx="5783771" cy="1252867"/>
          </a:xfrm>
          <a:prstGeom prst="roundRect">
            <a:avLst>
              <a:gd name="adj" fmla="val 50000"/>
            </a:avLst>
          </a:prstGeom>
          <a:solidFill>
            <a:srgbClr val="FFCCFF"/>
          </a:solidFill>
          <a:ln>
            <a:solidFill>
              <a:srgbClr val="C00000"/>
            </a:solidFill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ГЦП «Профилактика безнадзорности,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правонарушений и защита прав несовершеннолетних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города Переславля-Залесского на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2016-2018 годы»; 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0,3 млн. руб. 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(14% в составе МП)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3582542" y="1351812"/>
            <a:ext cx="5104258" cy="1200270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marL="228600" indent="-22860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ГЦП «Борьба с преступностью </a:t>
            </a:r>
          </a:p>
          <a:p>
            <a:pPr marL="228600" indent="-22860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городе Переславле-Залесском на 2016-2018 годы»</a:t>
            </a:r>
          </a:p>
          <a:p>
            <a:pPr marL="228600" indent="-22860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/>
              </a:rPr>
              <a:t> </a:t>
            </a:r>
            <a:r>
              <a:rPr lang="ru-RU" sz="2000" b="1" dirty="0" smtClean="0">
                <a:solidFill>
                  <a:srgbClr val="000000"/>
                </a:solidFill>
                <a:latin typeface="Times New Roman"/>
              </a:rPr>
              <a:t>1,6 млн. руб. </a:t>
            </a:r>
            <a:r>
              <a:rPr lang="en-US" sz="1400" b="1" dirty="0" smtClean="0">
                <a:solidFill>
                  <a:srgbClr val="000000"/>
                </a:solidFill>
                <a:latin typeface="Times New Roman"/>
              </a:rPr>
              <a:t>(</a:t>
            </a:r>
            <a:r>
              <a:rPr lang="ru-RU" sz="1400" b="1" dirty="0" smtClean="0">
                <a:solidFill>
                  <a:srgbClr val="000000"/>
                </a:solidFill>
                <a:latin typeface="Times New Roman"/>
              </a:rPr>
              <a:t>73</a:t>
            </a:r>
            <a:r>
              <a:rPr lang="en-US" sz="1400" b="1" dirty="0" smtClean="0">
                <a:solidFill>
                  <a:srgbClr val="000000"/>
                </a:solidFill>
                <a:latin typeface="Times New Roman"/>
              </a:rPr>
              <a:t>%</a:t>
            </a:r>
            <a:r>
              <a:rPr lang="ru-RU" sz="1400" b="1" dirty="0" smtClean="0">
                <a:solidFill>
                  <a:srgbClr val="000000"/>
                </a:solidFill>
                <a:latin typeface="Times New Roman"/>
              </a:rPr>
              <a:t> в составе МП</a:t>
            </a:r>
            <a:r>
              <a:rPr lang="en-US" sz="1400" b="1" dirty="0" smtClean="0">
                <a:solidFill>
                  <a:srgbClr val="000000"/>
                </a:solidFill>
                <a:latin typeface="Times New Roman"/>
              </a:rPr>
              <a:t>)</a:t>
            </a:r>
            <a:endParaRPr lang="ru-RU" sz="1400" b="1" dirty="0" smtClean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2844" y="142852"/>
            <a:ext cx="928694" cy="928694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048" y="1"/>
            <a:ext cx="2281450" cy="41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87" y="1315530"/>
            <a:ext cx="1903168" cy="1224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623852"/>
            <a:ext cx="1603430" cy="1202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960977"/>
            <a:ext cx="1196206" cy="1293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5"/>
          <p:cNvSpPr>
            <a:spLocks noChangeArrowheads="1"/>
          </p:cNvSpPr>
          <p:nvPr/>
        </p:nvSpPr>
        <p:spPr bwMode="auto">
          <a:xfrm>
            <a:off x="282773" y="5425513"/>
            <a:ext cx="5643842" cy="1085371"/>
          </a:xfrm>
          <a:prstGeom prst="roundRect">
            <a:avLst>
              <a:gd name="adj" fmla="val 50000"/>
            </a:avLst>
          </a:prstGeom>
          <a:solidFill>
            <a:srgbClr val="99FF99"/>
          </a:solidFill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ГЦП «Гармонизация 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межнациональных отношений </a:t>
            </a:r>
            <a:endParaRPr lang="ru-RU" sz="16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городе 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Переславле-Залесском» 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2018-2020 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0,1 млн. руб.  </a:t>
            </a:r>
            <a:r>
              <a:rPr lang="en-US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в составе МП</a:t>
            </a:r>
            <a:r>
              <a:rPr lang="en-US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4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5375218"/>
            <a:ext cx="1368152" cy="136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31848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2844" y="142852"/>
            <a:ext cx="928694" cy="928694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1" name="AutoShape 5"/>
          <p:cNvSpPr>
            <a:spLocks noChangeArrowheads="1"/>
          </p:cNvSpPr>
          <p:nvPr/>
        </p:nvSpPr>
        <p:spPr bwMode="auto">
          <a:xfrm>
            <a:off x="270748" y="2420888"/>
            <a:ext cx="4787372" cy="1705958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>
            <a:solidFill>
              <a:srgbClr val="C00000"/>
            </a:solidFill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современной среды </a:t>
            </a:r>
            <a:endParaRPr lang="ru-RU" sz="16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города Переславля-Залесского</a:t>
            </a:r>
            <a:r>
              <a:rPr lang="ru-RU" sz="16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млн. руб. 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(100% в составе МП)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047" y="0"/>
            <a:ext cx="268922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7624" y="607199"/>
            <a:ext cx="77048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современной среды на территории города 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Переславля-Залесского», </a:t>
            </a:r>
            <a:r>
              <a:rPr lang="ru-RU" sz="2400" b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sz="24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83" y="4361657"/>
            <a:ext cx="3143129" cy="2096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927530"/>
            <a:ext cx="2808312" cy="2106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289" y="4212364"/>
            <a:ext cx="3373422" cy="2395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781768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14414" y="332656"/>
            <a:ext cx="7747182" cy="1152128"/>
          </a:xfrm>
          <a:prstGeom prst="rect">
            <a:avLst/>
          </a:prstGeom>
          <a:noFill/>
          <a:ln w="73025" cap="rnd" cmpd="sng">
            <a:noFill/>
          </a:ln>
          <a:effectLst>
            <a:outerShdw blurRad="50800" dist="50800" sx="1000" sy="1000" algn="ctr" rotWithShape="0">
              <a:srgbClr val="000000"/>
            </a:outerShdw>
            <a:reflection stA="0" endPos="6000" dist="25400" dir="5400000" sy="-100000" algn="bl" rotWithShape="0"/>
          </a:effectLst>
          <a:scene3d>
            <a:camera prst="orthographicFront"/>
            <a:lightRig rig="threePt" dir="t"/>
          </a:scene3d>
          <a:sp3d>
            <a:bevelT w="38100" h="114300"/>
            <a:bevelB w="31750" h="825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«Энергоэффективность в г. Переславле-Залесском»,</a:t>
            </a: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0,6 млн. руб</a:t>
            </a: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2844" y="142852"/>
            <a:ext cx="928694" cy="928694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AutoShape 5"/>
          <p:cNvSpPr>
            <a:spLocks noChangeArrowheads="1"/>
          </p:cNvSpPr>
          <p:nvPr/>
        </p:nvSpPr>
        <p:spPr bwMode="auto">
          <a:xfrm>
            <a:off x="397815" y="1644391"/>
            <a:ext cx="5104258" cy="2476672"/>
          </a:xfrm>
          <a:prstGeom prst="roundRect">
            <a:avLst>
              <a:gd name="adj" fmla="val 50000"/>
            </a:avLst>
          </a:prstGeom>
          <a:solidFill>
            <a:srgbClr val="CCFF66"/>
          </a:solidFill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marL="228600" indent="-22860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ЦП «Энергосбережение на территории</a:t>
            </a:r>
          </a:p>
          <a:p>
            <a:pPr marL="228600" indent="-22860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города Переславля-Залесского на 2017-2019 годы»</a:t>
            </a:r>
          </a:p>
          <a:p>
            <a:pPr marL="228600" indent="-22860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srgbClr val="000000"/>
                </a:solidFill>
                <a:latin typeface="Times New Roman"/>
              </a:rPr>
              <a:t>0,6 млн. руб. </a:t>
            </a:r>
            <a:r>
              <a:rPr lang="en-US" sz="1600" b="1" dirty="0" smtClean="0">
                <a:solidFill>
                  <a:srgbClr val="000000"/>
                </a:solidFill>
                <a:latin typeface="Times New Roman"/>
              </a:rPr>
              <a:t>(</a:t>
            </a:r>
            <a:r>
              <a:rPr lang="ru-RU" sz="1600" b="1" dirty="0" smtClean="0">
                <a:solidFill>
                  <a:srgbClr val="000000"/>
                </a:solidFill>
                <a:latin typeface="Times New Roman"/>
              </a:rPr>
              <a:t>100</a:t>
            </a:r>
            <a:r>
              <a:rPr lang="en-US" sz="1600" b="1" dirty="0" smtClean="0">
                <a:solidFill>
                  <a:srgbClr val="000000"/>
                </a:solidFill>
                <a:latin typeface="Times New Roman"/>
              </a:rPr>
              <a:t>%</a:t>
            </a:r>
            <a:r>
              <a:rPr lang="ru-RU" sz="1600" b="1" dirty="0" smtClean="0">
                <a:solidFill>
                  <a:srgbClr val="000000"/>
                </a:solidFill>
                <a:latin typeface="Times New Roman"/>
              </a:rPr>
              <a:t> в составе МП</a:t>
            </a:r>
            <a:r>
              <a:rPr lang="en-US" sz="1600" b="1" dirty="0" smtClean="0">
                <a:solidFill>
                  <a:srgbClr val="000000"/>
                </a:solidFill>
                <a:latin typeface="Times New Roman"/>
              </a:rPr>
              <a:t>)</a:t>
            </a:r>
            <a:endParaRPr lang="ru-RU" sz="1600" b="1" dirty="0" smtClean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047" y="0"/>
            <a:ext cx="268922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22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071639"/>
            <a:ext cx="2638425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14" y="4371017"/>
            <a:ext cx="3363883" cy="2243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915199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rgbClr val="98EDF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597843" y="360330"/>
            <a:ext cx="8229600" cy="1069975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68054" rIns="81639" bIns="42452" anchor="t"/>
          <a:lstStyle/>
          <a:p>
            <a:pPr defTabSz="449263"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ru-RU" altLang="ru-RU" sz="2400" b="1" i="1" dirty="0" smtClean="0"/>
              <a:t>Структура непрограммных расходов бюджета городского округа г. Переславля-Залесского на 2018 год, млн. руб.</a:t>
            </a:r>
          </a:p>
        </p:txBody>
      </p:sp>
      <p:graphicFrame>
        <p:nvGraphicFramePr>
          <p:cNvPr id="2" name="Object 3"/>
          <p:cNvGraphicFramePr>
            <a:graphicFrameLocks noChangeAspect="1"/>
          </p:cNvGraphicFramePr>
          <p:nvPr>
            <p:extLst/>
          </p:nvPr>
        </p:nvGraphicFramePr>
        <p:xfrm>
          <a:off x="141287" y="1463675"/>
          <a:ext cx="8861425" cy="5565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272" name="Oval 12"/>
          <p:cNvSpPr>
            <a:spLocks noChangeArrowheads="1"/>
          </p:cNvSpPr>
          <p:nvPr/>
        </p:nvSpPr>
        <p:spPr bwMode="auto">
          <a:xfrm>
            <a:off x="4571707" y="4223217"/>
            <a:ext cx="792163" cy="360362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55253" rIns="81639" bIns="42452" anchor="ctr"/>
          <a:lstStyle>
            <a:lvl1pPr defTabSz="407988" eaLnBrk="0" hangingPunct="0">
              <a:spcBef>
                <a:spcPct val="20000"/>
              </a:spcBef>
              <a:buChar char="•"/>
              <a:tabLst>
                <a:tab pos="657225" algn="l"/>
              </a:tabLst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07988" eaLnBrk="0" hangingPunct="0">
              <a:spcBef>
                <a:spcPct val="20000"/>
              </a:spcBef>
              <a:buChar char="–"/>
              <a:tabLst>
                <a:tab pos="657225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07988" eaLnBrk="0" hangingPunct="0">
              <a:spcBef>
                <a:spcPct val="20000"/>
              </a:spcBef>
              <a:buChar char="•"/>
              <a:tabLst>
                <a:tab pos="657225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07988" eaLnBrk="0" hangingPunct="0">
              <a:spcBef>
                <a:spcPct val="20000"/>
              </a:spcBef>
              <a:buChar char="–"/>
              <a:tabLst>
                <a:tab pos="657225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07988" eaLnBrk="0" hangingPunct="0">
              <a:spcBef>
                <a:spcPct val="20000"/>
              </a:spcBef>
              <a:buChar char="»"/>
              <a:tabLst>
                <a:tab pos="657225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07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07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07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07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3000"/>
              </a:lnSpc>
              <a:spcBef>
                <a:spcPct val="0"/>
              </a:spcBef>
              <a:buFontTx/>
              <a:buNone/>
            </a:pPr>
            <a:endParaRPr lang="ru-RU" altLang="ru-RU" sz="1500" b="1" dirty="0">
              <a:solidFill>
                <a:srgbClr val="FF3300"/>
              </a:solidFill>
            </a:endParaRPr>
          </a:p>
        </p:txBody>
      </p:sp>
      <p:sp>
        <p:nvSpPr>
          <p:cNvPr id="11273" name="Oval 14"/>
          <p:cNvSpPr>
            <a:spLocks noChangeArrowheads="1"/>
          </p:cNvSpPr>
          <p:nvPr/>
        </p:nvSpPr>
        <p:spPr bwMode="auto">
          <a:xfrm>
            <a:off x="4655048" y="3376801"/>
            <a:ext cx="647700" cy="28892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55253" rIns="81639" bIns="42452" anchor="ctr"/>
          <a:lstStyle>
            <a:lvl1pPr defTabSz="82867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2867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28675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2867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28675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3000"/>
              </a:lnSpc>
              <a:spcBef>
                <a:spcPct val="0"/>
              </a:spcBef>
              <a:buFontTx/>
              <a:buNone/>
            </a:pPr>
            <a:endParaRPr lang="ru-RU" altLang="ru-RU" sz="1500" b="1" dirty="0">
              <a:solidFill>
                <a:srgbClr val="FF3300"/>
              </a:solidFill>
            </a:endParaRPr>
          </a:p>
        </p:txBody>
      </p:sp>
      <p:sp>
        <p:nvSpPr>
          <p:cNvPr id="11276" name="Oval 18"/>
          <p:cNvSpPr>
            <a:spLocks noChangeArrowheads="1"/>
          </p:cNvSpPr>
          <p:nvPr/>
        </p:nvSpPr>
        <p:spPr bwMode="auto">
          <a:xfrm>
            <a:off x="4950143" y="2192748"/>
            <a:ext cx="647700" cy="28892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55253" rIns="81639" bIns="42452" anchor="ctr"/>
          <a:lstStyle>
            <a:lvl1pPr defTabSz="82867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2867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28675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2867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28675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3000"/>
              </a:lnSpc>
              <a:spcBef>
                <a:spcPct val="0"/>
              </a:spcBef>
              <a:buFontTx/>
              <a:buNone/>
            </a:pPr>
            <a:endParaRPr lang="ru-RU" altLang="ru-RU" sz="1500" b="1" dirty="0">
              <a:solidFill>
                <a:srgbClr val="FF3300"/>
              </a:solidFill>
            </a:endParaRPr>
          </a:p>
        </p:txBody>
      </p:sp>
      <p:sp>
        <p:nvSpPr>
          <p:cNvPr id="11277" name="Прямоугольник 1"/>
          <p:cNvSpPr>
            <a:spLocks noChangeArrowheads="1"/>
          </p:cNvSpPr>
          <p:nvPr/>
        </p:nvSpPr>
        <p:spPr bwMode="auto">
          <a:xfrm>
            <a:off x="179388" y="115888"/>
            <a:ext cx="3365500" cy="36036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000000"/>
                </a:solidFill>
              </a:rPr>
              <a:t>Управление финансов</a:t>
            </a:r>
          </a:p>
        </p:txBody>
      </p:sp>
      <p:pic>
        <p:nvPicPr>
          <p:cNvPr id="11278" name="Picture 7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79375"/>
            <a:ext cx="3270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22225" y="38779"/>
            <a:ext cx="575618" cy="653921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53999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8003232" cy="778098"/>
          </a:xfrm>
        </p:spPr>
        <p:txBody>
          <a:bodyPr>
            <a:no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Промышленное производство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1" descr="gerbpzn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EDC2"/>
              </a:clrFrom>
              <a:clrTo>
                <a:srgbClr val="F6EDC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479"/>
            <a:ext cx="865406" cy="955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3350376"/>
              </p:ext>
            </p:extLst>
          </p:nvPr>
        </p:nvGraphicFramePr>
        <p:xfrm>
          <a:off x="704189" y="1164544"/>
          <a:ext cx="7641882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9389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03648" y="203282"/>
            <a:ext cx="7532900" cy="928694"/>
          </a:xfrm>
          <a:prstGeom prst="rect">
            <a:avLst/>
          </a:prstGeom>
          <a:noFill/>
          <a:ln w="73025" cap="rnd" cmpd="sng">
            <a:noFill/>
          </a:ln>
          <a:effectLst>
            <a:outerShdw blurRad="50800" dist="50800" sx="1000" sy="1000" algn="ctr" rotWithShape="0">
              <a:srgbClr val="000000"/>
            </a:outerShdw>
            <a:reflection stA="0" endPos="6000" dist="25400" dir="5400000" sy="-100000" algn="bl" rotWithShape="0"/>
          </a:effectLst>
          <a:scene3d>
            <a:camera prst="orthographicFront"/>
            <a:lightRig rig="threePt" dir="t"/>
          </a:scene3d>
          <a:sp3d>
            <a:bevelT w="38100" h="114300"/>
            <a:bevelB w="31750" h="825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Отраслевая структура расходов бюджета на 2018 год</a:t>
            </a:r>
            <a:endParaRPr lang="ru-RU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2844" y="142852"/>
            <a:ext cx="928694" cy="928694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29" name="Диаграмма 28"/>
          <p:cNvGraphicFramePr/>
          <p:nvPr/>
        </p:nvGraphicFramePr>
        <p:xfrm>
          <a:off x="2357422" y="2857496"/>
          <a:ext cx="4572000" cy="3181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7" name="Диаграмма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9490610"/>
              </p:ext>
            </p:extLst>
          </p:nvPr>
        </p:nvGraphicFramePr>
        <p:xfrm>
          <a:off x="142844" y="1131976"/>
          <a:ext cx="8793704" cy="5465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56" y="18416"/>
            <a:ext cx="2689225" cy="433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436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4"/>
          <p:cNvSpPr>
            <a:spLocks noChangeArrowheads="1"/>
          </p:cNvSpPr>
          <p:nvPr/>
        </p:nvSpPr>
        <p:spPr bwMode="auto">
          <a:xfrm>
            <a:off x="1154535" y="2127250"/>
            <a:ext cx="6858000" cy="539750"/>
          </a:xfrm>
          <a:prstGeom prst="flowChartAlternateProcess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Заработная плата и начисления на нее</a:t>
            </a:r>
          </a:p>
        </p:txBody>
      </p:sp>
      <p:sp>
        <p:nvSpPr>
          <p:cNvPr id="15363" name="AutoShape 5"/>
          <p:cNvSpPr>
            <a:spLocks noChangeArrowheads="1"/>
          </p:cNvSpPr>
          <p:nvPr/>
        </p:nvSpPr>
        <p:spPr bwMode="auto">
          <a:xfrm>
            <a:off x="1143000" y="3644900"/>
            <a:ext cx="6858000" cy="539750"/>
          </a:xfrm>
          <a:prstGeom prst="flowChartAlternateProcess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5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Имущественные налоги</a:t>
            </a:r>
            <a:endParaRPr lang="ru-RU" altLang="ru-RU" sz="25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4" name="AutoShape 6"/>
          <p:cNvSpPr>
            <a:spLocks noChangeArrowheads="1"/>
          </p:cNvSpPr>
          <p:nvPr/>
        </p:nvSpPr>
        <p:spPr bwMode="auto">
          <a:xfrm>
            <a:off x="1143000" y="2882900"/>
            <a:ext cx="6858000" cy="539750"/>
          </a:xfrm>
          <a:prstGeom prst="flowChartAlternateProcess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Коммунальные услуги</a:t>
            </a:r>
          </a:p>
        </p:txBody>
      </p:sp>
      <p:sp>
        <p:nvSpPr>
          <p:cNvPr id="15365" name="AutoShape 7"/>
          <p:cNvSpPr>
            <a:spLocks noChangeArrowheads="1"/>
          </p:cNvSpPr>
          <p:nvPr/>
        </p:nvSpPr>
        <p:spPr bwMode="auto">
          <a:xfrm>
            <a:off x="1143000" y="4413250"/>
            <a:ext cx="6859588" cy="539750"/>
          </a:xfrm>
          <a:prstGeom prst="flowChartAlternateProcess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5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Социальные расходы</a:t>
            </a:r>
            <a:endParaRPr lang="ru-RU" altLang="ru-RU" sz="25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6" name="AutoShape 10"/>
          <p:cNvSpPr>
            <a:spLocks noChangeArrowheads="1"/>
          </p:cNvSpPr>
          <p:nvPr/>
        </p:nvSpPr>
        <p:spPr bwMode="auto">
          <a:xfrm>
            <a:off x="755576" y="620688"/>
            <a:ext cx="7775575" cy="1296988"/>
          </a:xfrm>
          <a:prstGeom prst="ellipseRibbon2">
            <a:avLst>
              <a:gd name="adj1" fmla="val 25000"/>
              <a:gd name="adj2" fmla="val 67009"/>
              <a:gd name="adj3" fmla="val 12500"/>
            </a:avLst>
          </a:prstGeom>
          <a:solidFill>
            <a:srgbClr val="FFFF00"/>
          </a:solidFill>
          <a:ln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0000" tIns="46800" rIns="90000" bIns="46800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Приоритетные</a:t>
            </a:r>
            <a:r>
              <a:rPr lang="ru-RU" altLang="ru-RU" sz="2400" b="1" dirty="0">
                <a:solidFill>
                  <a:srgbClr val="0033CC"/>
                </a:solidFill>
                <a:latin typeface="Impact" panose="020B0806030902050204" pitchFamily="34" charset="0"/>
              </a:rPr>
              <a:t> </a:t>
            </a:r>
            <a:r>
              <a:rPr lang="ru-RU" altLang="ru-RU" sz="24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статьи бюджетного финансирования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77800" y="1588"/>
            <a:ext cx="3902075" cy="515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rgbClr val="000000"/>
                </a:solidFill>
              </a:rPr>
              <a:t>Управление финансов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160290" y="5277122"/>
            <a:ext cx="6858000" cy="72008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alt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Обслуживание и погашение муниципального долга</a:t>
            </a:r>
            <a:endParaRPr lang="ru-RU" alt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7504" y="116632"/>
            <a:ext cx="575618" cy="653921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78433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476250"/>
            <a:ext cx="8229600" cy="1068388"/>
          </a:xfrm>
        </p:spPr>
        <p:txBody>
          <a:bodyPr lIns="81639" tIns="68054" rIns="81639" bIns="42452" anchor="t"/>
          <a:lstStyle/>
          <a:p>
            <a:pPr defTabSz="449263"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ru-RU" altLang="ru-RU" sz="2000" b="1" dirty="0" smtClean="0">
                <a:latin typeface="Times New Roman" panose="02020603050405020304" pitchFamily="18" charset="0"/>
              </a:rPr>
              <a:t>Расходы по приоритетным статьям в  бюджете городского округа </a:t>
            </a:r>
            <a:br>
              <a:rPr lang="ru-RU" altLang="ru-RU" sz="2000" b="1" dirty="0" smtClean="0">
                <a:latin typeface="Times New Roman" panose="02020603050405020304" pitchFamily="18" charset="0"/>
              </a:rPr>
            </a:br>
            <a:r>
              <a:rPr lang="ru-RU" altLang="ru-RU" sz="2000" b="1" dirty="0" smtClean="0">
                <a:latin typeface="Times New Roman" panose="02020603050405020304" pitchFamily="18" charset="0"/>
              </a:rPr>
              <a:t>г. Переславля-Залесского на 2018 год, млн. руб.</a:t>
            </a:r>
          </a:p>
        </p:txBody>
      </p:sp>
      <p:graphicFrame>
        <p:nvGraphicFramePr>
          <p:cNvPr id="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4090564"/>
              </p:ext>
            </p:extLst>
          </p:nvPr>
        </p:nvGraphicFramePr>
        <p:xfrm>
          <a:off x="125859" y="1268760"/>
          <a:ext cx="8575675" cy="5251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388" name="Прямоугольник 1"/>
          <p:cNvSpPr>
            <a:spLocks noChangeArrowheads="1"/>
          </p:cNvSpPr>
          <p:nvPr/>
        </p:nvSpPr>
        <p:spPr bwMode="auto">
          <a:xfrm>
            <a:off x="468313" y="115888"/>
            <a:ext cx="3078162" cy="36036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000000"/>
                </a:solidFill>
              </a:rPr>
              <a:t>Управление финансов</a:t>
            </a:r>
          </a:p>
        </p:txBody>
      </p:sp>
      <p:pic>
        <p:nvPicPr>
          <p:cNvPr id="16389" name="Picture 7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3270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2225" y="38779"/>
            <a:ext cx="575618" cy="653921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19468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430213" y="476250"/>
            <a:ext cx="8229600" cy="614363"/>
          </a:xfrm>
        </p:spPr>
        <p:txBody>
          <a:bodyPr/>
          <a:lstStyle/>
          <a:p>
            <a:r>
              <a:rPr lang="ru-RU" altLang="ru-RU" sz="2000" b="1" i="1" dirty="0" smtClean="0"/>
              <a:t>Муниципальный дорожный фонд </a:t>
            </a:r>
            <a:r>
              <a:rPr lang="en-US" altLang="ru-RU" sz="2000" b="1" i="1" dirty="0" smtClean="0"/>
              <a:t/>
            </a:r>
            <a:br>
              <a:rPr lang="en-US" altLang="ru-RU" sz="2000" b="1" i="1" dirty="0" smtClean="0"/>
            </a:br>
            <a:r>
              <a:rPr lang="ru-RU" altLang="ru-RU" sz="2000" b="1" i="1" dirty="0" smtClean="0"/>
              <a:t>г. Переславля-Залесского на 2018 год, млн. руб.</a:t>
            </a:r>
          </a:p>
        </p:txBody>
      </p:sp>
      <p:pic>
        <p:nvPicPr>
          <p:cNvPr id="19459" name="Picture 7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3270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633090" y="115888"/>
            <a:ext cx="2663825" cy="36036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rgbClr val="000000"/>
                </a:solidFill>
                <a:latin typeface="Arial"/>
              </a:rPr>
              <a:t>Управление финансов</a:t>
            </a:r>
          </a:p>
        </p:txBody>
      </p:sp>
      <p:graphicFrame>
        <p:nvGraphicFramePr>
          <p:cNvPr id="2" name="Диаграмма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1720270"/>
              </p:ext>
            </p:extLst>
          </p:nvPr>
        </p:nvGraphicFramePr>
        <p:xfrm>
          <a:off x="3175" y="1270000"/>
          <a:ext cx="4662488" cy="50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" name="Диаграмма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1837753"/>
              </p:ext>
            </p:extLst>
          </p:nvPr>
        </p:nvGraphicFramePr>
        <p:xfrm>
          <a:off x="4355976" y="1340768"/>
          <a:ext cx="4527550" cy="50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9464" name="TextBox 3"/>
          <p:cNvSpPr txBox="1">
            <a:spLocks noChangeArrowheads="1"/>
          </p:cNvSpPr>
          <p:nvPr/>
        </p:nvSpPr>
        <p:spPr bwMode="auto">
          <a:xfrm>
            <a:off x="3266795" y="1984059"/>
            <a:ext cx="5032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 smtClean="0">
              <a:solidFill>
                <a:srgbClr val="FFFFFF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225" y="38779"/>
            <a:ext cx="575618" cy="653921"/>
          </a:xfrm>
          <a:prstGeom prst="rect">
            <a:avLst/>
          </a:prstGeom>
          <a:blipFill dpi="0" rotWithShape="1">
            <a:blip r:embed="rId6" cstate="print"/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95527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476250"/>
            <a:ext cx="8229600" cy="1068388"/>
          </a:xfrm>
        </p:spPr>
        <p:txBody>
          <a:bodyPr lIns="81639" tIns="68054" rIns="81639" bIns="42452" anchor="t"/>
          <a:lstStyle/>
          <a:p>
            <a:pPr defTabSz="449263"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ru-RU" altLang="ru-RU" sz="2000" b="1" i="1" dirty="0" smtClean="0"/>
              <a:t>Дефицит бюджета городского округа </a:t>
            </a:r>
            <a:r>
              <a:rPr lang="en-US" altLang="ru-RU" sz="2000" b="1" i="1" dirty="0" smtClean="0"/>
              <a:t>     </a:t>
            </a:r>
            <a:r>
              <a:rPr lang="ru-RU" altLang="ru-RU" sz="2000" b="1" i="1" dirty="0" smtClean="0"/>
              <a:t/>
            </a:r>
            <a:br>
              <a:rPr lang="ru-RU" altLang="ru-RU" sz="2000" b="1" i="1" dirty="0" smtClean="0"/>
            </a:br>
            <a:r>
              <a:rPr lang="en-US" altLang="ru-RU" sz="2000" b="1" i="1" dirty="0" smtClean="0"/>
              <a:t> </a:t>
            </a:r>
            <a:r>
              <a:rPr lang="ru-RU" altLang="ru-RU" sz="2000" b="1" i="1" dirty="0" smtClean="0"/>
              <a:t>г. Переславля-Залесского </a:t>
            </a:r>
            <a:br>
              <a:rPr lang="ru-RU" altLang="ru-RU" sz="2000" b="1" i="1" dirty="0" smtClean="0"/>
            </a:br>
            <a:r>
              <a:rPr lang="ru-RU" altLang="ru-RU" sz="2000" b="1" i="1" dirty="0" smtClean="0"/>
              <a:t>за 2017 год и на 2018 – 2020 годы, млн. руб.</a:t>
            </a:r>
          </a:p>
        </p:txBody>
      </p:sp>
      <p:graphicFrame>
        <p:nvGraphicFramePr>
          <p:cNvPr id="204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0469249"/>
              </p:ext>
            </p:extLst>
          </p:nvPr>
        </p:nvGraphicFramePr>
        <p:xfrm>
          <a:off x="107950" y="1916113"/>
          <a:ext cx="8828088" cy="4957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34" name="Лист" r:id="rId4" imgW="9153455" imgH="4543560" progId="Excel.Sheet.8">
                  <p:embed/>
                </p:oleObj>
              </mc:Choice>
              <mc:Fallback>
                <p:oleObj name="Лист" r:id="rId4" imgW="9153455" imgH="454356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" y="1916113"/>
                        <a:ext cx="8828088" cy="495776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485" name="Picture 7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3270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Прямоугольник 1"/>
          <p:cNvSpPr>
            <a:spLocks noChangeArrowheads="1"/>
          </p:cNvSpPr>
          <p:nvPr/>
        </p:nvSpPr>
        <p:spPr bwMode="auto">
          <a:xfrm>
            <a:off x="597843" y="185558"/>
            <a:ext cx="2663825" cy="36036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000000"/>
                </a:solidFill>
                <a:cs typeface="Arial" pitchFamily="34" charset="0"/>
              </a:rPr>
              <a:t>Управление финансов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2225" y="38779"/>
            <a:ext cx="575618" cy="653921"/>
          </a:xfrm>
          <a:prstGeom prst="rect">
            <a:avLst/>
          </a:prstGeom>
          <a:blipFill dpi="0" rotWithShape="1">
            <a:blip r:embed="rId7" cstate="print"/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8407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9750" y="549275"/>
            <a:ext cx="8229600" cy="1068388"/>
          </a:xfrm>
        </p:spPr>
        <p:txBody>
          <a:bodyPr lIns="81639" tIns="68054" rIns="81639" bIns="42452" anchor="t"/>
          <a:lstStyle/>
          <a:p>
            <a:pPr defTabSz="449263"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ru-RU" altLang="ru-RU" sz="2000" b="1" i="1" dirty="0" smtClean="0"/>
              <a:t>Динамика объема муниципального долга городского округа г. Переславля-Залесского за 2017–2020 годы, млн. руб.</a:t>
            </a:r>
          </a:p>
        </p:txBody>
      </p:sp>
      <p:graphicFrame>
        <p:nvGraphicFramePr>
          <p:cNvPr id="2150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8939234"/>
              </p:ext>
            </p:extLst>
          </p:nvPr>
        </p:nvGraphicFramePr>
        <p:xfrm>
          <a:off x="-20638" y="1211263"/>
          <a:ext cx="9156701" cy="547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58" name="Лист" r:id="rId4" imgW="9296355" imgH="5134050" progId="Excel.Sheet.8">
                  <p:embed/>
                </p:oleObj>
              </mc:Choice>
              <mc:Fallback>
                <p:oleObj name="Лист" r:id="rId4" imgW="9296355" imgH="513405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0638" y="1211263"/>
                        <a:ext cx="9156701" cy="547052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08" name="Прямоугольник 1"/>
          <p:cNvSpPr>
            <a:spLocks noChangeArrowheads="1"/>
          </p:cNvSpPr>
          <p:nvPr/>
        </p:nvSpPr>
        <p:spPr bwMode="auto">
          <a:xfrm>
            <a:off x="468313" y="115888"/>
            <a:ext cx="2663825" cy="36036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000000"/>
                </a:solidFill>
                <a:cs typeface="Arial" pitchFamily="34" charset="0"/>
              </a:rPr>
              <a:t>Управление финансов</a:t>
            </a:r>
          </a:p>
        </p:txBody>
      </p:sp>
      <p:pic>
        <p:nvPicPr>
          <p:cNvPr id="21509" name="Picture 7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3270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2225" y="38779"/>
            <a:ext cx="575618" cy="653921"/>
          </a:xfrm>
          <a:prstGeom prst="rect">
            <a:avLst/>
          </a:prstGeom>
          <a:blipFill dpi="0" rotWithShape="1">
            <a:blip r:embed="rId7" cstate="print"/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81818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3713" y="2490788"/>
            <a:ext cx="5616575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</a:t>
            </a:r>
          </a:p>
        </p:txBody>
      </p:sp>
      <p:pic>
        <p:nvPicPr>
          <p:cNvPr id="23555" name="Picture 7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3270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Прямоугольник 1"/>
          <p:cNvSpPr>
            <a:spLocks noChangeArrowheads="1"/>
          </p:cNvSpPr>
          <p:nvPr/>
        </p:nvSpPr>
        <p:spPr bwMode="auto">
          <a:xfrm>
            <a:off x="666627" y="115888"/>
            <a:ext cx="2663825" cy="36036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000000"/>
                </a:solidFill>
              </a:rPr>
              <a:t>Управление финансов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2225" y="38779"/>
            <a:ext cx="575618" cy="653921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52339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7859216" cy="706090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населения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1" descr="gerbpzn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EDC2"/>
              </a:clrFrom>
              <a:clrTo>
                <a:srgbClr val="F6EDC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479"/>
            <a:ext cx="865406" cy="955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Диаграмма 5"/>
          <p:cNvGraphicFramePr>
            <a:graphicFrameLocks/>
          </p:cNvGraphicFramePr>
          <p:nvPr>
            <p:extLst/>
          </p:nvPr>
        </p:nvGraphicFramePr>
        <p:xfrm>
          <a:off x="619124" y="871537"/>
          <a:ext cx="8201347" cy="57978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6029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223962" y="702060"/>
            <a:ext cx="6696075" cy="539354"/>
          </a:xfr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67500" tIns="35100" rIns="67500" bIns="3510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 sz="2200" b="1" i="1" dirty="0"/>
              <a:t>Основные направления бюджетной и налоговой политики на </a:t>
            </a:r>
            <a:r>
              <a:rPr lang="ru-RU" altLang="ru-RU" sz="2200" b="1" i="1" dirty="0" smtClean="0"/>
              <a:t>201</a:t>
            </a:r>
            <a:r>
              <a:rPr lang="en-US" altLang="ru-RU" sz="2200" b="1" i="1" dirty="0" smtClean="0"/>
              <a:t>8</a:t>
            </a:r>
            <a:r>
              <a:rPr lang="ru-RU" altLang="ru-RU" sz="2200" b="1" i="1" dirty="0" smtClean="0"/>
              <a:t>-20</a:t>
            </a:r>
            <a:r>
              <a:rPr lang="en-US" altLang="ru-RU" sz="2200" b="1" i="1" dirty="0" smtClean="0"/>
              <a:t>20</a:t>
            </a:r>
            <a:r>
              <a:rPr lang="ru-RU" altLang="ru-RU" sz="2200" b="1" i="1" dirty="0" smtClean="0"/>
              <a:t> </a:t>
            </a:r>
            <a:r>
              <a:rPr lang="ru-RU" altLang="ru-RU" sz="2200" b="1" i="1" dirty="0"/>
              <a:t>годы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23528" y="1412776"/>
            <a:ext cx="8352928" cy="5184575"/>
          </a:xfrm>
        </p:spPr>
        <p:txBody>
          <a:bodyPr/>
          <a:lstStyle/>
          <a:p>
            <a:pPr marL="201216" indent="-201216" eaLnBrk="1" hangingPunct="1">
              <a:buNone/>
            </a:pPr>
            <a:r>
              <a:rPr lang="ru-RU" altLang="ru-RU" sz="1050" b="1" dirty="0">
                <a:latin typeface="Times New Roman" pitchFamily="18" charset="0"/>
              </a:rPr>
              <a:t>	</a:t>
            </a:r>
            <a:r>
              <a:rPr lang="ru-RU" altLang="ru-RU" sz="1400" b="1" dirty="0" smtClean="0">
                <a:latin typeface="Times New Roman" pitchFamily="18" charset="0"/>
              </a:rPr>
              <a:t>Увеличение доходной части бюджета за счет привлечения средств внебюджетных источников,  а также средств федерального и областного бюджетов с наиболее высокой долей </a:t>
            </a:r>
            <a:r>
              <a:rPr lang="ru-RU" altLang="ru-RU" sz="1400" b="1" dirty="0" err="1" smtClean="0">
                <a:latin typeface="Times New Roman" pitchFamily="18" charset="0"/>
              </a:rPr>
              <a:t>софинансирования</a:t>
            </a:r>
            <a:r>
              <a:rPr lang="ru-RU" altLang="ru-RU" sz="1400" b="1" dirty="0" smtClean="0">
                <a:latin typeface="Times New Roman" pitchFamily="18" charset="0"/>
              </a:rPr>
              <a:t>;</a:t>
            </a:r>
          </a:p>
          <a:p>
            <a:pPr marL="201216" indent="-201216" algn="just" eaLnBrk="1" hangingPunct="1">
              <a:spcBef>
                <a:spcPts val="113"/>
              </a:spcBef>
            </a:pPr>
            <a:r>
              <a:rPr lang="ru-RU" altLang="ru-RU" sz="1400" b="1" dirty="0">
                <a:latin typeface="Times New Roman" pitchFamily="18" charset="0"/>
              </a:rPr>
              <a:t>развитие налогового потенциала городского бюджета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путем расширения налоговой базы (в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продолжение ранее начатой работы по налоговой базе имущественных налогов, работа по предотвращению ухода от налогообложения (легализация «теневой» заработной платы) и сокращение неформальной занятости)</a:t>
            </a:r>
            <a:r>
              <a:rPr lang="ru-RU" altLang="ru-RU" sz="1400" b="1" dirty="0">
                <a:latin typeface="Times New Roman" pitchFamily="18" charset="0"/>
                <a:cs typeface="Times New Roman" panose="02020603050405020304" pitchFamily="18" charset="0"/>
              </a:rPr>
              <a:t>;</a:t>
            </a:r>
          </a:p>
          <a:p>
            <a:pPr marL="201216" indent="-201216" algn="just" eaLnBrk="1" hangingPunct="1">
              <a:spcBef>
                <a:spcPts val="113"/>
              </a:spcBef>
            </a:pPr>
            <a:r>
              <a:rPr lang="ru-RU" altLang="ru-RU" sz="1400" b="1" dirty="0" smtClean="0">
                <a:latin typeface="Times New Roman" pitchFamily="18" charset="0"/>
              </a:rPr>
              <a:t>укрепление доходной базы городского бюджета путем увеличения собираемости платежей и сокращения задолженности по платежам в бюджет, в том числе путем повышения эффективности администрирования</a:t>
            </a:r>
            <a:r>
              <a:rPr lang="ru-RU" altLang="ru-RU" sz="1400" dirty="0" smtClean="0">
                <a:latin typeface="Times New Roman" pitchFamily="18" charset="0"/>
              </a:rPr>
              <a:t>;</a:t>
            </a:r>
          </a:p>
          <a:p>
            <a:pPr marL="201216" indent="-201216" algn="just" eaLnBrk="1" hangingPunct="1">
              <a:spcBef>
                <a:spcPts val="113"/>
              </a:spcBef>
            </a:pPr>
            <a:r>
              <a:rPr lang="ru-RU" altLang="ru-RU" sz="1400" b="1" dirty="0" smtClean="0">
                <a:latin typeface="Times New Roman" pitchFamily="18" charset="0"/>
              </a:rPr>
              <a:t>реализация </a:t>
            </a:r>
            <a:r>
              <a:rPr lang="ru-RU" altLang="ru-RU" sz="1400" b="1" dirty="0">
                <a:latin typeface="Times New Roman" pitchFamily="18" charset="0"/>
              </a:rPr>
              <a:t>взвешенной политики в области предоставления льгот по платежам в бюджет;</a:t>
            </a:r>
          </a:p>
          <a:p>
            <a:pPr marL="201216" indent="-201216" algn="just" eaLnBrk="1" hangingPunct="1">
              <a:spcBef>
                <a:spcPts val="113"/>
              </a:spcBef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муниципальных программ с учетом необходимости соблюдения стратегических направлений развития города в условиях текущей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экономической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ситуации,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исходя из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возможностей доходной базы бюджета </a:t>
            </a:r>
            <a:r>
              <a:rPr lang="ru-RU" altLang="ru-RU" sz="1400" b="1" dirty="0">
                <a:latin typeface="Times New Roman" pitchFamily="18" charset="0"/>
                <a:cs typeface="Times New Roman" panose="02020603050405020304" pitchFamily="18" charset="0"/>
              </a:rPr>
              <a:t>;</a:t>
            </a:r>
          </a:p>
          <a:p>
            <a:pPr marL="201216" indent="-201216" algn="just" eaLnBrk="1" hangingPunct="1">
              <a:spcBef>
                <a:spcPts val="113"/>
              </a:spcBef>
            </a:pPr>
            <a:r>
              <a:rPr lang="ru-RU" altLang="ru-RU" sz="1400" b="1" dirty="0">
                <a:latin typeface="Times New Roman" pitchFamily="18" charset="0"/>
              </a:rPr>
              <a:t>повышение эффективности и результативности  бюджетных расходов путем </a:t>
            </a:r>
            <a:r>
              <a:rPr lang="ru-RU" altLang="ru-RU" sz="1400" b="1" dirty="0" smtClean="0">
                <a:latin typeface="Times New Roman" pitchFamily="18" charset="0"/>
              </a:rPr>
              <a:t>проведения </a:t>
            </a:r>
            <a:r>
              <a:rPr lang="ru-RU" altLang="ru-RU" sz="1400" b="1" dirty="0">
                <a:latin typeface="Times New Roman" pitchFamily="18" charset="0"/>
              </a:rPr>
              <a:t>формирования, мониторинга и контроля выполнения муниципального </a:t>
            </a:r>
            <a:r>
              <a:rPr lang="ru-RU" altLang="ru-RU" sz="1400" b="1" dirty="0" smtClean="0">
                <a:latin typeface="Times New Roman" pitchFamily="18" charset="0"/>
              </a:rPr>
              <a:t>задания, в </a:t>
            </a:r>
            <a:r>
              <a:rPr lang="ru-RU" altLang="ru-RU" sz="1400" b="1" dirty="0" err="1" smtClean="0">
                <a:latin typeface="Times New Roman" pitchFamily="18" charset="0"/>
              </a:rPr>
              <a:t>т.ч</a:t>
            </a:r>
            <a:r>
              <a:rPr lang="ru-RU" altLang="ru-RU" sz="1400" b="1" dirty="0" smtClean="0">
                <a:latin typeface="Times New Roman" pitchFamily="18" charset="0"/>
              </a:rPr>
              <a:t>. </a:t>
            </a:r>
            <a:r>
              <a:rPr lang="ru-RU" altLang="ru-RU" sz="1400" b="1" dirty="0">
                <a:latin typeface="Times New Roman" pitchFamily="18" charset="0"/>
              </a:rPr>
              <a:t>через информационную систему управления общественными финансами «Электронный бюджет»;</a:t>
            </a:r>
          </a:p>
          <a:p>
            <a:pPr marL="201216" indent="-201216" algn="just" eaLnBrk="1" hangingPunct="1">
              <a:spcBef>
                <a:spcPts val="113"/>
              </a:spcBef>
            </a:pPr>
            <a:r>
              <a:rPr lang="ru-RU" altLang="ru-RU" sz="1400" b="1" dirty="0">
                <a:latin typeface="Times New Roman" pitchFamily="18" charset="0"/>
              </a:rPr>
              <a:t>повышение эффективности бюджетных расходов за счет повышения эффективности процедур проведения муниципальных закупок, в том числе путем внедрения казначейского сопровождения</a:t>
            </a: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01216" indent="-201216" algn="just" eaLnBrk="1" hangingPunct="1">
              <a:spcBef>
                <a:spcPts val="113"/>
              </a:spcBef>
            </a:pP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принятие мер по ограничению дефицита бюджета и уровня муниципального долга путем включения в бюджет в первоочередном порядке действующих расходных обязательств, сокращение неэффективных </a:t>
            </a:r>
            <a:r>
              <a:rPr lang="ru-RU" altLang="ru-RU" sz="1400" b="1" dirty="0" smtClean="0">
                <a:latin typeface="Times New Roman" pitchFamily="18" charset="0"/>
                <a:cs typeface="Times New Roman" pitchFamily="18" charset="0"/>
              </a:rPr>
              <a:t>расходов.</a:t>
            </a:r>
            <a:r>
              <a:rPr lang="ru-RU" altLang="ru-RU" sz="1400" dirty="0" smtClean="0">
                <a:latin typeface="Times New Roman" pitchFamily="18" charset="0"/>
              </a:rPr>
              <a:t> </a:t>
            </a:r>
            <a:endParaRPr lang="ru-RU" altLang="ru-RU" sz="1400" b="1" dirty="0">
              <a:latin typeface="Times New Roman" pitchFamily="18" charset="0"/>
            </a:endParaRPr>
          </a:p>
          <a:p>
            <a:pPr marL="201216" indent="-201216" eaLnBrk="1" hangingPunct="1">
              <a:buNone/>
            </a:pPr>
            <a:endParaRPr lang="ru-RU" altLang="ru-RU" sz="1350" b="1" dirty="0">
              <a:latin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280902"/>
            <a:ext cx="3572742" cy="38695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rgbClr val="000000"/>
                </a:solidFill>
              </a:rPr>
              <a:t>Управление финансов</a:t>
            </a:r>
          </a:p>
        </p:txBody>
      </p:sp>
      <p:pic>
        <p:nvPicPr>
          <p:cNvPr id="3077" name="Picture 7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9169"/>
            <a:ext cx="245269" cy="35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502546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9750" y="476250"/>
            <a:ext cx="8229600" cy="1068388"/>
          </a:xfrm>
        </p:spPr>
        <p:txBody>
          <a:bodyPr lIns="81639" tIns="68054" rIns="81639" bIns="42452" anchor="t"/>
          <a:lstStyle/>
          <a:p>
            <a:pPr defTabSz="449263"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ru-RU" altLang="ru-RU" sz="2200" b="1" i="1" dirty="0" smtClean="0"/>
              <a:t>Динамика основных параметров бюджета городского округа г. Переславля-Залесского </a:t>
            </a:r>
            <a:br>
              <a:rPr lang="ru-RU" altLang="ru-RU" sz="2200" b="1" i="1" dirty="0" smtClean="0"/>
            </a:br>
            <a:r>
              <a:rPr lang="ru-RU" altLang="ru-RU" sz="2200" b="1" i="1" dirty="0" smtClean="0"/>
              <a:t>за 2017 –2020 годы, млн. руб.</a:t>
            </a:r>
          </a:p>
        </p:txBody>
      </p:sp>
      <p:graphicFrame>
        <p:nvGraphicFramePr>
          <p:cNvPr id="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9061487"/>
              </p:ext>
            </p:extLst>
          </p:nvPr>
        </p:nvGraphicFramePr>
        <p:xfrm>
          <a:off x="44450" y="1539875"/>
          <a:ext cx="9398000" cy="5454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124" name="Прямоугольник 1"/>
          <p:cNvSpPr>
            <a:spLocks noChangeArrowheads="1"/>
          </p:cNvSpPr>
          <p:nvPr/>
        </p:nvSpPr>
        <p:spPr bwMode="auto">
          <a:xfrm>
            <a:off x="468313" y="115888"/>
            <a:ext cx="2663825" cy="36036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000000"/>
                </a:solidFill>
                <a:cs typeface="Arial" pitchFamily="34" charset="0"/>
              </a:rPr>
              <a:t>Управление финансов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2225" y="38779"/>
            <a:ext cx="575618" cy="653921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Прямоугольник 9"/>
          <p:cNvSpPr>
            <a:spLocks noChangeArrowheads="1"/>
          </p:cNvSpPr>
          <p:nvPr/>
        </p:nvSpPr>
        <p:spPr bwMode="auto">
          <a:xfrm>
            <a:off x="5832475" y="1268413"/>
            <a:ext cx="2952750" cy="1285875"/>
          </a:xfrm>
          <a:prstGeom prst="rect">
            <a:avLst/>
          </a:prstGeom>
          <a:solidFill>
            <a:srgbClr val="03E30E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srgbClr val="000000"/>
              </a:solidFill>
            </a:endParaRPr>
          </a:p>
        </p:txBody>
      </p:sp>
      <p:sp>
        <p:nvSpPr>
          <p:cNvPr id="4099" name="Блок-схема: перфолента 6"/>
          <p:cNvSpPr>
            <a:spLocks noChangeArrowheads="1"/>
          </p:cNvSpPr>
          <p:nvPr/>
        </p:nvSpPr>
        <p:spPr bwMode="auto">
          <a:xfrm rot="5400000">
            <a:off x="-1152525" y="4257675"/>
            <a:ext cx="4176713" cy="792163"/>
          </a:xfrm>
          <a:prstGeom prst="flowChartPunchedTape">
            <a:avLst/>
          </a:prstGeom>
          <a:solidFill>
            <a:srgbClr val="FFFF00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rot="10800000" vert="eaVert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srgbClr val="000000"/>
              </a:solidFill>
            </a:endParaRPr>
          </a:p>
        </p:txBody>
      </p:sp>
      <p:sp>
        <p:nvSpPr>
          <p:cNvPr id="4100" name="Блок-схема: перфолента 6"/>
          <p:cNvSpPr>
            <a:spLocks noChangeArrowheads="1"/>
          </p:cNvSpPr>
          <p:nvPr/>
        </p:nvSpPr>
        <p:spPr bwMode="auto">
          <a:xfrm rot="5400000">
            <a:off x="-180975" y="4076701"/>
            <a:ext cx="4103687" cy="1223962"/>
          </a:xfrm>
          <a:prstGeom prst="flowChartPunchedTape">
            <a:avLst/>
          </a:prstGeom>
          <a:solidFill>
            <a:srgbClr val="FFFF00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rot="10800000" vert="eaVert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srgbClr val="000000"/>
              </a:solidFill>
            </a:endParaRPr>
          </a:p>
        </p:txBody>
      </p:sp>
      <p:sp>
        <p:nvSpPr>
          <p:cNvPr id="4101" name="Блок-схема: перфолента 3"/>
          <p:cNvSpPr>
            <a:spLocks noChangeArrowheads="1"/>
          </p:cNvSpPr>
          <p:nvPr/>
        </p:nvSpPr>
        <p:spPr bwMode="auto">
          <a:xfrm rot="5400000">
            <a:off x="971550" y="4076700"/>
            <a:ext cx="4032250" cy="1295400"/>
          </a:xfrm>
          <a:prstGeom prst="flowChartPunchedTape">
            <a:avLst/>
          </a:prstGeom>
          <a:solidFill>
            <a:srgbClr val="FFFF00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rot="10800000" vert="eaVert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srgbClr val="000000"/>
              </a:solidFill>
            </a:endParaRPr>
          </a:p>
        </p:txBody>
      </p:sp>
      <p:sp>
        <p:nvSpPr>
          <p:cNvPr id="4102" name="Блок-схема: перфолента 2"/>
          <p:cNvSpPr>
            <a:spLocks noChangeArrowheads="1"/>
          </p:cNvSpPr>
          <p:nvPr/>
        </p:nvSpPr>
        <p:spPr bwMode="auto">
          <a:xfrm rot="5400000">
            <a:off x="2124075" y="4005263"/>
            <a:ext cx="4105275" cy="1368425"/>
          </a:xfrm>
          <a:prstGeom prst="flowChartPunchedTape">
            <a:avLst/>
          </a:prstGeom>
          <a:solidFill>
            <a:srgbClr val="FFFF00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rot="10800000" vert="eaVert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srgbClr val="000000"/>
              </a:solidFill>
            </a:endParaRPr>
          </a:p>
        </p:txBody>
      </p:sp>
      <p:sp>
        <p:nvSpPr>
          <p:cNvPr id="4103" name="Блок-схема: перфолента 5"/>
          <p:cNvSpPr>
            <a:spLocks noChangeArrowheads="1"/>
          </p:cNvSpPr>
          <p:nvPr/>
        </p:nvSpPr>
        <p:spPr bwMode="auto">
          <a:xfrm rot="5400000">
            <a:off x="3240088" y="4184650"/>
            <a:ext cx="4032250" cy="1079500"/>
          </a:xfrm>
          <a:prstGeom prst="flowChartPunchedTape">
            <a:avLst/>
          </a:prstGeom>
          <a:solidFill>
            <a:srgbClr val="FFFF00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rot="10800000" vert="eaVert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srgbClr val="000000"/>
              </a:solidFill>
            </a:endParaRPr>
          </a:p>
        </p:txBody>
      </p:sp>
      <p:sp>
        <p:nvSpPr>
          <p:cNvPr id="4104" name="Блок-схема: перфолента 7"/>
          <p:cNvSpPr>
            <a:spLocks noChangeArrowheads="1"/>
          </p:cNvSpPr>
          <p:nvPr/>
        </p:nvSpPr>
        <p:spPr bwMode="auto">
          <a:xfrm rot="5400000">
            <a:off x="4365625" y="4283075"/>
            <a:ext cx="3816350" cy="1098550"/>
          </a:xfrm>
          <a:prstGeom prst="flowChartPunchedTape">
            <a:avLst/>
          </a:prstGeom>
          <a:solidFill>
            <a:srgbClr val="FFFF00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rot="10800000" vert="eaVert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srgbClr val="000000"/>
              </a:solidFill>
            </a:endParaRPr>
          </a:p>
        </p:txBody>
      </p:sp>
      <p:sp>
        <p:nvSpPr>
          <p:cNvPr id="4105" name="Прямоугольник 9"/>
          <p:cNvSpPr>
            <a:spLocks noChangeArrowheads="1"/>
          </p:cNvSpPr>
          <p:nvPr/>
        </p:nvSpPr>
        <p:spPr bwMode="auto">
          <a:xfrm>
            <a:off x="539750" y="1268413"/>
            <a:ext cx="1728788" cy="1285875"/>
          </a:xfrm>
          <a:prstGeom prst="rect">
            <a:avLst/>
          </a:prstGeom>
          <a:solidFill>
            <a:srgbClr val="03E30E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srgbClr val="000000"/>
              </a:solidFill>
            </a:endParaRPr>
          </a:p>
        </p:txBody>
      </p:sp>
      <p:sp>
        <p:nvSpPr>
          <p:cNvPr id="4106" name="Text Box 10"/>
          <p:cNvSpPr txBox="1">
            <a:spLocks noChangeArrowheads="1"/>
          </p:cNvSpPr>
          <p:nvPr/>
        </p:nvSpPr>
        <p:spPr bwMode="auto">
          <a:xfrm>
            <a:off x="250825" y="1341438"/>
            <a:ext cx="22320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1400" dirty="0">
                <a:solidFill>
                  <a:srgbClr val="FFFFFF"/>
                </a:solidFill>
              </a:rPr>
              <a:t>Налоговые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1400" dirty="0">
                <a:solidFill>
                  <a:srgbClr val="FFFFFF"/>
                </a:solidFill>
              </a:rPr>
              <a:t> доходы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1400" dirty="0" smtClean="0">
                <a:solidFill>
                  <a:srgbClr val="FFFFFF"/>
                </a:solidFill>
              </a:rPr>
              <a:t>307</a:t>
            </a:r>
            <a:endParaRPr lang="ru-RU" altLang="ru-RU" sz="1400" dirty="0">
              <a:solidFill>
                <a:srgbClr val="FFFFFF"/>
              </a:solidFill>
            </a:endParaRPr>
          </a:p>
        </p:txBody>
      </p:sp>
      <p:sp>
        <p:nvSpPr>
          <p:cNvPr id="4107" name="Прямоугольник 9"/>
          <p:cNvSpPr>
            <a:spLocks noChangeArrowheads="1"/>
          </p:cNvSpPr>
          <p:nvPr/>
        </p:nvSpPr>
        <p:spPr bwMode="auto">
          <a:xfrm>
            <a:off x="3995738" y="1268413"/>
            <a:ext cx="1800225" cy="1285875"/>
          </a:xfrm>
          <a:prstGeom prst="rect">
            <a:avLst/>
          </a:prstGeom>
          <a:solidFill>
            <a:srgbClr val="03E30E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srgbClr val="000000"/>
              </a:solidFill>
            </a:endParaRPr>
          </a:p>
        </p:txBody>
      </p:sp>
      <p:sp>
        <p:nvSpPr>
          <p:cNvPr id="4108" name="Прямоугольник 9"/>
          <p:cNvSpPr>
            <a:spLocks noChangeArrowheads="1"/>
          </p:cNvSpPr>
          <p:nvPr/>
        </p:nvSpPr>
        <p:spPr bwMode="auto">
          <a:xfrm>
            <a:off x="2268538" y="1268413"/>
            <a:ext cx="1727200" cy="1285875"/>
          </a:xfrm>
          <a:prstGeom prst="rect">
            <a:avLst/>
          </a:prstGeom>
          <a:solidFill>
            <a:srgbClr val="03E30E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srgbClr val="000000"/>
              </a:solidFill>
            </a:endParaRPr>
          </a:p>
        </p:txBody>
      </p:sp>
      <p:sp>
        <p:nvSpPr>
          <p:cNvPr id="4109" name="Text Box 13"/>
          <p:cNvSpPr txBox="1">
            <a:spLocks noChangeArrowheads="1"/>
          </p:cNvSpPr>
          <p:nvPr/>
        </p:nvSpPr>
        <p:spPr bwMode="auto">
          <a:xfrm>
            <a:off x="1908175" y="1341438"/>
            <a:ext cx="25209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1400" dirty="0">
                <a:solidFill>
                  <a:srgbClr val="FFFFFF"/>
                </a:solidFill>
              </a:rPr>
              <a:t>Неналоговые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1400" dirty="0">
                <a:solidFill>
                  <a:srgbClr val="FFFFFF"/>
                </a:solidFill>
              </a:rPr>
              <a:t>Доходы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1400" dirty="0" smtClean="0">
                <a:solidFill>
                  <a:srgbClr val="FFFFFF"/>
                </a:solidFill>
              </a:rPr>
              <a:t>77</a:t>
            </a:r>
            <a:endParaRPr lang="ru-RU" altLang="ru-RU" sz="1400" dirty="0">
              <a:solidFill>
                <a:srgbClr val="FFFFFF"/>
              </a:solidFill>
            </a:endParaRPr>
          </a:p>
        </p:txBody>
      </p:sp>
      <p:sp>
        <p:nvSpPr>
          <p:cNvPr id="4110" name="Text Box 14"/>
          <p:cNvSpPr txBox="1">
            <a:spLocks noChangeArrowheads="1"/>
          </p:cNvSpPr>
          <p:nvPr/>
        </p:nvSpPr>
        <p:spPr bwMode="auto">
          <a:xfrm>
            <a:off x="4176712" y="1412875"/>
            <a:ext cx="1547813" cy="84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1400" dirty="0" smtClean="0">
                <a:solidFill>
                  <a:srgbClr val="FFFFFF"/>
                </a:solidFill>
              </a:rPr>
              <a:t>Безвозмездные поступления</a:t>
            </a:r>
            <a:endParaRPr lang="ru-RU" altLang="ru-RU" sz="1400" dirty="0">
              <a:solidFill>
                <a:srgbClr val="FFFFFF"/>
              </a:solidFill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1400" dirty="0" smtClean="0">
                <a:solidFill>
                  <a:srgbClr val="FFFFFF"/>
                </a:solidFill>
              </a:rPr>
              <a:t>709</a:t>
            </a:r>
            <a:endParaRPr lang="ru-RU" altLang="ru-RU" sz="1400" dirty="0">
              <a:solidFill>
                <a:srgbClr val="FFFFFF"/>
              </a:solidFill>
            </a:endParaRPr>
          </a:p>
        </p:txBody>
      </p:sp>
      <p:sp>
        <p:nvSpPr>
          <p:cNvPr id="4111" name="Text Box 15"/>
          <p:cNvSpPr txBox="1">
            <a:spLocks noChangeArrowheads="1"/>
          </p:cNvSpPr>
          <p:nvPr/>
        </p:nvSpPr>
        <p:spPr bwMode="auto">
          <a:xfrm>
            <a:off x="5508625" y="1268413"/>
            <a:ext cx="3276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ru-RU" altLang="ru-RU" sz="1400" dirty="0" smtClean="0">
              <a:solidFill>
                <a:srgbClr val="FFFFFF"/>
              </a:solidFill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1400" dirty="0" smtClean="0">
                <a:solidFill>
                  <a:srgbClr val="FFFFFF"/>
                </a:solidFill>
              </a:rPr>
              <a:t>Дефицит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1400" dirty="0" smtClean="0">
                <a:solidFill>
                  <a:srgbClr val="FFFFFF"/>
                </a:solidFill>
              </a:rPr>
              <a:t>38</a:t>
            </a:r>
            <a:endParaRPr lang="ru-RU" altLang="ru-RU" sz="1400" dirty="0">
              <a:solidFill>
                <a:srgbClr val="FFFFFF"/>
              </a:solidFill>
            </a:endParaRPr>
          </a:p>
        </p:txBody>
      </p:sp>
      <p:sp>
        <p:nvSpPr>
          <p:cNvPr id="4112" name="Text Box 16"/>
          <p:cNvSpPr txBox="1">
            <a:spLocks noChangeArrowheads="1"/>
          </p:cNvSpPr>
          <p:nvPr/>
        </p:nvSpPr>
        <p:spPr bwMode="auto">
          <a:xfrm rot="-5400000">
            <a:off x="491331" y="4341019"/>
            <a:ext cx="8651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1600" dirty="0">
                <a:solidFill>
                  <a:srgbClr val="000000"/>
                </a:solidFill>
              </a:rPr>
              <a:t>ЖКХ</a:t>
            </a:r>
          </a:p>
        </p:txBody>
      </p:sp>
      <p:sp>
        <p:nvSpPr>
          <p:cNvPr id="4113" name="Text Box 17"/>
          <p:cNvSpPr txBox="1">
            <a:spLocks noChangeArrowheads="1"/>
          </p:cNvSpPr>
          <p:nvPr/>
        </p:nvSpPr>
        <p:spPr bwMode="auto">
          <a:xfrm rot="-5400000">
            <a:off x="1032669" y="4233069"/>
            <a:ext cx="16557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1600" dirty="0">
                <a:solidFill>
                  <a:srgbClr val="000000"/>
                </a:solidFill>
              </a:rPr>
              <a:t>Образование</a:t>
            </a:r>
          </a:p>
        </p:txBody>
      </p:sp>
      <p:sp>
        <p:nvSpPr>
          <p:cNvPr id="4114" name="Text Box 18"/>
          <p:cNvSpPr txBox="1">
            <a:spLocks noChangeArrowheads="1"/>
          </p:cNvSpPr>
          <p:nvPr/>
        </p:nvSpPr>
        <p:spPr bwMode="auto">
          <a:xfrm rot="-5400000">
            <a:off x="1836738" y="4217987"/>
            <a:ext cx="24511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1600" dirty="0">
                <a:solidFill>
                  <a:srgbClr val="000000"/>
                </a:solidFill>
              </a:rPr>
              <a:t>Общегосударственные вопросы</a:t>
            </a:r>
          </a:p>
        </p:txBody>
      </p:sp>
      <p:sp>
        <p:nvSpPr>
          <p:cNvPr id="4115" name="Text Box 19"/>
          <p:cNvSpPr txBox="1">
            <a:spLocks noChangeArrowheads="1"/>
          </p:cNvSpPr>
          <p:nvPr/>
        </p:nvSpPr>
        <p:spPr bwMode="auto">
          <a:xfrm rot="-5400000">
            <a:off x="3010694" y="4269582"/>
            <a:ext cx="23066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1600" dirty="0">
                <a:solidFill>
                  <a:srgbClr val="000000"/>
                </a:solidFill>
              </a:rPr>
              <a:t>Физкультура и спорт</a:t>
            </a:r>
          </a:p>
        </p:txBody>
      </p:sp>
      <p:sp>
        <p:nvSpPr>
          <p:cNvPr id="4116" name="Text Box 20"/>
          <p:cNvSpPr txBox="1">
            <a:spLocks noChangeArrowheads="1"/>
          </p:cNvSpPr>
          <p:nvPr/>
        </p:nvSpPr>
        <p:spPr bwMode="auto">
          <a:xfrm rot="-5400000">
            <a:off x="4202112" y="4519613"/>
            <a:ext cx="2085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1600" dirty="0">
                <a:solidFill>
                  <a:srgbClr val="000000"/>
                </a:solidFill>
              </a:rPr>
              <a:t>Культура</a:t>
            </a:r>
          </a:p>
        </p:txBody>
      </p:sp>
      <p:sp>
        <p:nvSpPr>
          <p:cNvPr id="4117" name="Text Box 21"/>
          <p:cNvSpPr txBox="1">
            <a:spLocks noChangeArrowheads="1"/>
          </p:cNvSpPr>
          <p:nvPr/>
        </p:nvSpPr>
        <p:spPr bwMode="auto">
          <a:xfrm rot="-5400000">
            <a:off x="5259388" y="4541838"/>
            <a:ext cx="20859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1600" dirty="0">
                <a:solidFill>
                  <a:srgbClr val="000000"/>
                </a:solidFill>
              </a:rPr>
              <a:t>Национальная экономика</a:t>
            </a:r>
          </a:p>
        </p:txBody>
      </p:sp>
      <p:sp>
        <p:nvSpPr>
          <p:cNvPr id="4118" name="Text Box 22"/>
          <p:cNvSpPr txBox="1">
            <a:spLocks noChangeArrowheads="1"/>
          </p:cNvSpPr>
          <p:nvPr/>
        </p:nvSpPr>
        <p:spPr bwMode="auto">
          <a:xfrm>
            <a:off x="971550" y="5084763"/>
            <a:ext cx="5048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ru-RU" altLang="ru-RU" sz="1600" dirty="0">
              <a:solidFill>
                <a:srgbClr val="000000"/>
              </a:solidFill>
            </a:endParaRPr>
          </a:p>
        </p:txBody>
      </p:sp>
      <p:sp>
        <p:nvSpPr>
          <p:cNvPr id="4119" name="Text Box 23"/>
          <p:cNvSpPr txBox="1">
            <a:spLocks noChangeArrowheads="1"/>
          </p:cNvSpPr>
          <p:nvPr/>
        </p:nvSpPr>
        <p:spPr bwMode="auto">
          <a:xfrm>
            <a:off x="971550" y="5229225"/>
            <a:ext cx="5048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ru-RU" altLang="ru-RU" sz="1600" dirty="0">
              <a:solidFill>
                <a:srgbClr val="000000"/>
              </a:solidFill>
            </a:endParaRPr>
          </a:p>
        </p:txBody>
      </p:sp>
      <p:sp>
        <p:nvSpPr>
          <p:cNvPr id="4120" name="Text Box 24"/>
          <p:cNvSpPr txBox="1">
            <a:spLocks noChangeArrowheads="1"/>
          </p:cNvSpPr>
          <p:nvPr/>
        </p:nvSpPr>
        <p:spPr bwMode="auto">
          <a:xfrm>
            <a:off x="755650" y="5805488"/>
            <a:ext cx="5048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1600" dirty="0" smtClean="0">
                <a:solidFill>
                  <a:srgbClr val="000000"/>
                </a:solidFill>
              </a:rPr>
              <a:t>51</a:t>
            </a:r>
            <a:endParaRPr lang="ru-RU" altLang="ru-RU" sz="1600" dirty="0">
              <a:solidFill>
                <a:srgbClr val="000000"/>
              </a:solidFill>
            </a:endParaRPr>
          </a:p>
        </p:txBody>
      </p:sp>
      <p:sp>
        <p:nvSpPr>
          <p:cNvPr id="4121" name="Text Box 25"/>
          <p:cNvSpPr txBox="1">
            <a:spLocks noChangeArrowheads="1"/>
          </p:cNvSpPr>
          <p:nvPr/>
        </p:nvSpPr>
        <p:spPr bwMode="auto">
          <a:xfrm>
            <a:off x="1619250" y="5805488"/>
            <a:ext cx="6477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1600" dirty="0" smtClean="0">
                <a:solidFill>
                  <a:srgbClr val="000000"/>
                </a:solidFill>
              </a:rPr>
              <a:t>557</a:t>
            </a:r>
            <a:endParaRPr lang="ru-RU" altLang="ru-RU" sz="1600" dirty="0">
              <a:solidFill>
                <a:srgbClr val="000000"/>
              </a:solidFill>
            </a:endParaRPr>
          </a:p>
        </p:txBody>
      </p:sp>
      <p:sp>
        <p:nvSpPr>
          <p:cNvPr id="4122" name="Text Box 26"/>
          <p:cNvSpPr txBox="1">
            <a:spLocks noChangeArrowheads="1"/>
          </p:cNvSpPr>
          <p:nvPr/>
        </p:nvSpPr>
        <p:spPr bwMode="auto">
          <a:xfrm>
            <a:off x="2843213" y="5805488"/>
            <a:ext cx="6477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1600" dirty="0" smtClean="0">
                <a:solidFill>
                  <a:srgbClr val="000000"/>
                </a:solidFill>
              </a:rPr>
              <a:t>108</a:t>
            </a:r>
            <a:endParaRPr lang="ru-RU" altLang="ru-RU" sz="1600" dirty="0">
              <a:solidFill>
                <a:srgbClr val="000000"/>
              </a:solidFill>
            </a:endParaRPr>
          </a:p>
        </p:txBody>
      </p:sp>
      <p:sp>
        <p:nvSpPr>
          <p:cNvPr id="4123" name="Text Box 27"/>
          <p:cNvSpPr txBox="1">
            <a:spLocks noChangeArrowheads="1"/>
          </p:cNvSpPr>
          <p:nvPr/>
        </p:nvSpPr>
        <p:spPr bwMode="auto">
          <a:xfrm>
            <a:off x="3995738" y="5805488"/>
            <a:ext cx="6477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1600" dirty="0" smtClean="0">
                <a:solidFill>
                  <a:srgbClr val="000000"/>
                </a:solidFill>
              </a:rPr>
              <a:t>21</a:t>
            </a:r>
            <a:endParaRPr lang="ru-RU" altLang="ru-RU" sz="1600" dirty="0">
              <a:solidFill>
                <a:srgbClr val="000000"/>
              </a:solidFill>
            </a:endParaRPr>
          </a:p>
        </p:txBody>
      </p:sp>
      <p:sp>
        <p:nvSpPr>
          <p:cNvPr id="4124" name="Text Box 28"/>
          <p:cNvSpPr txBox="1">
            <a:spLocks noChangeArrowheads="1"/>
          </p:cNvSpPr>
          <p:nvPr/>
        </p:nvSpPr>
        <p:spPr bwMode="auto">
          <a:xfrm>
            <a:off x="5076825" y="5805488"/>
            <a:ext cx="6477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1600" dirty="0" smtClean="0">
                <a:solidFill>
                  <a:srgbClr val="000000"/>
                </a:solidFill>
              </a:rPr>
              <a:t>49</a:t>
            </a:r>
            <a:endParaRPr lang="ru-RU" altLang="ru-RU" sz="1600" dirty="0">
              <a:solidFill>
                <a:srgbClr val="000000"/>
              </a:solidFill>
            </a:endParaRPr>
          </a:p>
        </p:txBody>
      </p:sp>
      <p:sp>
        <p:nvSpPr>
          <p:cNvPr id="4125" name="Text Box 29"/>
          <p:cNvSpPr txBox="1">
            <a:spLocks noChangeArrowheads="1"/>
          </p:cNvSpPr>
          <p:nvPr/>
        </p:nvSpPr>
        <p:spPr bwMode="auto">
          <a:xfrm>
            <a:off x="6099175" y="5805488"/>
            <a:ext cx="6477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1600" dirty="0" smtClean="0">
                <a:solidFill>
                  <a:srgbClr val="000000"/>
                </a:solidFill>
              </a:rPr>
              <a:t>74</a:t>
            </a:r>
            <a:endParaRPr lang="ru-RU" altLang="ru-RU" sz="1600" dirty="0">
              <a:solidFill>
                <a:srgbClr val="000000"/>
              </a:solidFill>
            </a:endParaRPr>
          </a:p>
        </p:txBody>
      </p:sp>
      <p:sp>
        <p:nvSpPr>
          <p:cNvPr id="4126" name="Rectangle 30"/>
          <p:cNvSpPr>
            <a:spLocks noChangeArrowheads="1"/>
          </p:cNvSpPr>
          <p:nvPr/>
        </p:nvSpPr>
        <p:spPr bwMode="auto">
          <a:xfrm>
            <a:off x="71438" y="404813"/>
            <a:ext cx="907256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200" b="1" i="1" dirty="0">
                <a:solidFill>
                  <a:srgbClr val="000000"/>
                </a:solidFill>
              </a:rPr>
              <a:t>Показатели бюджета городского округа                                     г. Переславля-Залесского на </a:t>
            </a:r>
            <a:r>
              <a:rPr lang="ru-RU" altLang="ru-RU" sz="2200" b="1" i="1" dirty="0" smtClean="0">
                <a:solidFill>
                  <a:srgbClr val="000000"/>
                </a:solidFill>
              </a:rPr>
              <a:t>2018 год, </a:t>
            </a:r>
            <a:r>
              <a:rPr lang="ru-RU" altLang="ru-RU" sz="2200" b="1" i="1" dirty="0">
                <a:solidFill>
                  <a:srgbClr val="000000"/>
                </a:solidFill>
              </a:rPr>
              <a:t>млн. руб.</a:t>
            </a:r>
          </a:p>
        </p:txBody>
      </p:sp>
      <p:sp>
        <p:nvSpPr>
          <p:cNvPr id="4127" name="Блок-схема: перфолента 7"/>
          <p:cNvSpPr>
            <a:spLocks noChangeArrowheads="1"/>
          </p:cNvSpPr>
          <p:nvPr/>
        </p:nvSpPr>
        <p:spPr bwMode="auto">
          <a:xfrm rot="5400000">
            <a:off x="5229225" y="4140201"/>
            <a:ext cx="4105275" cy="1098550"/>
          </a:xfrm>
          <a:prstGeom prst="flowChartPunchedTape">
            <a:avLst/>
          </a:prstGeom>
          <a:solidFill>
            <a:srgbClr val="FFFF00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rot="10800000" vert="eaVert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srgbClr val="000000"/>
              </a:solidFill>
            </a:endParaRPr>
          </a:p>
        </p:txBody>
      </p:sp>
      <p:sp>
        <p:nvSpPr>
          <p:cNvPr id="4128" name="Блок-схема: перфолента 7"/>
          <p:cNvSpPr>
            <a:spLocks noChangeArrowheads="1"/>
          </p:cNvSpPr>
          <p:nvPr/>
        </p:nvSpPr>
        <p:spPr bwMode="auto">
          <a:xfrm rot="5400000">
            <a:off x="6201568" y="4104482"/>
            <a:ext cx="4176713" cy="1098550"/>
          </a:xfrm>
          <a:prstGeom prst="flowChartPunchedTape">
            <a:avLst/>
          </a:prstGeom>
          <a:solidFill>
            <a:srgbClr val="FFFF00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rot="10800000" vert="eaVert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srgbClr val="000000"/>
              </a:solidFill>
            </a:endParaRPr>
          </a:p>
        </p:txBody>
      </p:sp>
      <p:sp>
        <p:nvSpPr>
          <p:cNvPr id="4129" name="Text Box 33"/>
          <p:cNvSpPr txBox="1">
            <a:spLocks noChangeArrowheads="1"/>
          </p:cNvSpPr>
          <p:nvPr/>
        </p:nvSpPr>
        <p:spPr bwMode="auto">
          <a:xfrm rot="-5400000">
            <a:off x="6267450" y="4468813"/>
            <a:ext cx="20859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1600" dirty="0">
                <a:solidFill>
                  <a:srgbClr val="000000"/>
                </a:solidFill>
              </a:rPr>
              <a:t>Социальная политика</a:t>
            </a:r>
          </a:p>
        </p:txBody>
      </p:sp>
      <p:sp>
        <p:nvSpPr>
          <p:cNvPr id="4130" name="Text Box 34"/>
          <p:cNvSpPr txBox="1">
            <a:spLocks noChangeArrowheads="1"/>
          </p:cNvSpPr>
          <p:nvPr/>
        </p:nvSpPr>
        <p:spPr bwMode="auto">
          <a:xfrm>
            <a:off x="7134183" y="5805488"/>
            <a:ext cx="6477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1600" dirty="0" smtClean="0">
                <a:solidFill>
                  <a:srgbClr val="000000"/>
                </a:solidFill>
              </a:rPr>
              <a:t>261</a:t>
            </a:r>
            <a:endParaRPr lang="ru-RU" altLang="ru-RU" sz="1600" dirty="0">
              <a:solidFill>
                <a:srgbClr val="000000"/>
              </a:solidFill>
            </a:endParaRPr>
          </a:p>
        </p:txBody>
      </p:sp>
      <p:sp>
        <p:nvSpPr>
          <p:cNvPr id="4131" name="Text Box 35"/>
          <p:cNvSpPr txBox="1">
            <a:spLocks noChangeArrowheads="1"/>
          </p:cNvSpPr>
          <p:nvPr/>
        </p:nvSpPr>
        <p:spPr bwMode="auto">
          <a:xfrm rot="-5400000">
            <a:off x="7297737" y="4519613"/>
            <a:ext cx="2085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1600" dirty="0">
                <a:solidFill>
                  <a:srgbClr val="000000"/>
                </a:solidFill>
              </a:rPr>
              <a:t>Прочие</a:t>
            </a:r>
          </a:p>
        </p:txBody>
      </p:sp>
      <p:sp>
        <p:nvSpPr>
          <p:cNvPr id="4132" name="Text Box 36"/>
          <p:cNvSpPr txBox="1">
            <a:spLocks noChangeArrowheads="1"/>
          </p:cNvSpPr>
          <p:nvPr/>
        </p:nvSpPr>
        <p:spPr bwMode="auto">
          <a:xfrm>
            <a:off x="8204200" y="5805488"/>
            <a:ext cx="6477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1600" dirty="0" smtClean="0">
                <a:solidFill>
                  <a:srgbClr val="000000"/>
                </a:solidFill>
              </a:rPr>
              <a:t>10</a:t>
            </a:r>
            <a:endParaRPr lang="ru-RU" altLang="ru-RU" sz="1600" dirty="0">
              <a:solidFill>
                <a:srgbClr val="000000"/>
              </a:solidFill>
            </a:endParaRPr>
          </a:p>
        </p:txBody>
      </p:sp>
      <p:sp>
        <p:nvSpPr>
          <p:cNvPr id="4133" name="Равнобедренный треугольник 11"/>
          <p:cNvSpPr>
            <a:spLocks noChangeArrowheads="1"/>
          </p:cNvSpPr>
          <p:nvPr/>
        </p:nvSpPr>
        <p:spPr bwMode="auto">
          <a:xfrm rot="10800000">
            <a:off x="611188" y="2565400"/>
            <a:ext cx="8064500" cy="695325"/>
          </a:xfrm>
          <a:prstGeom prst="triangle">
            <a:avLst>
              <a:gd name="adj" fmla="val 50000"/>
            </a:avLst>
          </a:prstGeom>
          <a:solidFill>
            <a:srgbClr val="FF00FF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rot="1080000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srgbClr val="000000"/>
              </a:solidFill>
            </a:endParaRPr>
          </a:p>
        </p:txBody>
      </p:sp>
      <p:sp>
        <p:nvSpPr>
          <p:cNvPr id="4134" name="Text Box 38"/>
          <p:cNvSpPr txBox="1">
            <a:spLocks noChangeArrowheads="1"/>
          </p:cNvSpPr>
          <p:nvPr/>
        </p:nvSpPr>
        <p:spPr bwMode="auto">
          <a:xfrm>
            <a:off x="3635375" y="2565400"/>
            <a:ext cx="2016125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1600" dirty="0">
                <a:solidFill>
                  <a:srgbClr val="FFFFFF"/>
                </a:solidFill>
              </a:rPr>
              <a:t>Итого бюджет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1600" dirty="0" smtClean="0">
                <a:solidFill>
                  <a:srgbClr val="FFFFFF"/>
                </a:solidFill>
              </a:rPr>
              <a:t>1131</a:t>
            </a:r>
            <a:endParaRPr lang="ru-RU" altLang="ru-RU" sz="1600" dirty="0">
              <a:solidFill>
                <a:srgbClr val="FFFFFF"/>
              </a:solidFill>
            </a:endParaRPr>
          </a:p>
        </p:txBody>
      </p:sp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179388" y="115888"/>
            <a:ext cx="3365500" cy="36036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xtLst/>
        </p:spPr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rgbClr val="000000"/>
                </a:solidFill>
                <a:latin typeface="Arial"/>
              </a:rPr>
              <a:t>Управление финансов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22225" y="38779"/>
            <a:ext cx="575618" cy="653921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4498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4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3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4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4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4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4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4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4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4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4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4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4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4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4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4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4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4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4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4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4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4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4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4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4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4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4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41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4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4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4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4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4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4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4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4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4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4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4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4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4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4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4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4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4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4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4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4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1000"/>
                                        <p:tgtEl>
                                          <p:spTgt spid="4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 animBg="1"/>
      <p:bldP spid="4099" grpId="0" animBg="1"/>
      <p:bldP spid="4100" grpId="0" animBg="1"/>
      <p:bldP spid="4101" grpId="0" animBg="1"/>
      <p:bldP spid="4102" grpId="0" animBg="1"/>
      <p:bldP spid="4103" grpId="0" animBg="1"/>
      <p:bldP spid="4104" grpId="0" animBg="1"/>
      <p:bldP spid="4105" grpId="0" animBg="1"/>
      <p:bldP spid="4107" grpId="0" animBg="1"/>
      <p:bldP spid="4108" grpId="0" animBg="1"/>
      <p:bldP spid="4109" grpId="0"/>
      <p:bldP spid="4110" grpId="0"/>
      <p:bldP spid="4111" grpId="0"/>
      <p:bldP spid="4112" grpId="0"/>
      <p:bldP spid="4113" grpId="0"/>
      <p:bldP spid="4114" grpId="0"/>
      <p:bldP spid="4115" grpId="0"/>
      <p:bldP spid="4116" grpId="0"/>
      <p:bldP spid="4117" grpId="0"/>
      <p:bldP spid="4118" grpId="0"/>
      <p:bldP spid="4119" grpId="0"/>
      <p:bldP spid="4120" grpId="0"/>
      <p:bldP spid="4121" grpId="0"/>
      <p:bldP spid="4122" grpId="0"/>
      <p:bldP spid="4123" grpId="0"/>
      <p:bldP spid="4124" grpId="0"/>
      <p:bldP spid="4125" grpId="0"/>
      <p:bldP spid="4127" grpId="0" animBg="1"/>
      <p:bldP spid="4128" grpId="0" animBg="1"/>
      <p:bldP spid="4129" grpId="0"/>
      <p:bldP spid="4130" grpId="0"/>
      <p:bldP spid="4131" grpId="0"/>
      <p:bldP spid="4132" grpId="0"/>
      <p:bldP spid="4133" grpId="0" animBg="1"/>
      <p:bldP spid="41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692151"/>
            <a:ext cx="8229600" cy="655638"/>
          </a:xfrm>
        </p:spPr>
        <p:txBody>
          <a:bodyPr/>
          <a:lstStyle/>
          <a:p>
            <a:pPr eaLnBrk="1" hangingPunct="1"/>
            <a:r>
              <a:rPr lang="ru-RU" altLang="ru-RU" sz="2200" b="1" i="1" dirty="0" smtClean="0">
                <a:solidFill>
                  <a:schemeClr val="tx1"/>
                </a:solidFill>
              </a:rPr>
              <a:t>Структура доходов бюджета </a:t>
            </a:r>
            <a:br>
              <a:rPr lang="ru-RU" altLang="ru-RU" sz="2200" b="1" i="1" dirty="0" smtClean="0">
                <a:solidFill>
                  <a:schemeClr val="tx1"/>
                </a:solidFill>
              </a:rPr>
            </a:br>
            <a:r>
              <a:rPr lang="ru-RU" altLang="ru-RU" sz="2200" b="1" i="1" dirty="0" smtClean="0">
                <a:solidFill>
                  <a:schemeClr val="tx1"/>
                </a:solidFill>
              </a:rPr>
              <a:t>городского округа г. Переславля-Залесского</a:t>
            </a:r>
            <a:br>
              <a:rPr lang="ru-RU" altLang="ru-RU" sz="2200" b="1" i="1" dirty="0" smtClean="0">
                <a:solidFill>
                  <a:schemeClr val="tx1"/>
                </a:solidFill>
              </a:rPr>
            </a:br>
            <a:r>
              <a:rPr lang="ru-RU" altLang="ru-RU" sz="2200" b="1" i="1" dirty="0" smtClean="0">
                <a:solidFill>
                  <a:schemeClr val="tx1"/>
                </a:solidFill>
              </a:rPr>
              <a:t>на 2017 – 2020 гг.</a:t>
            </a:r>
            <a:br>
              <a:rPr lang="ru-RU" altLang="ru-RU" sz="2200" b="1" i="1" dirty="0" smtClean="0">
                <a:solidFill>
                  <a:schemeClr val="tx1"/>
                </a:solidFill>
              </a:rPr>
            </a:br>
            <a:endParaRPr lang="ru-RU" altLang="ru-RU" sz="2200" b="1" i="1" dirty="0" smtClean="0">
              <a:solidFill>
                <a:schemeClr val="tx1"/>
              </a:solidFill>
            </a:endParaRPr>
          </a:p>
        </p:txBody>
      </p:sp>
      <p:graphicFrame>
        <p:nvGraphicFramePr>
          <p:cNvPr id="3" name="Object 3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182102791"/>
              </p:ext>
            </p:extLst>
          </p:nvPr>
        </p:nvGraphicFramePr>
        <p:xfrm>
          <a:off x="79375" y="981075"/>
          <a:ext cx="8975725" cy="4359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148" name="AutoShape 4"/>
          <p:cNvSpPr>
            <a:spLocks/>
          </p:cNvSpPr>
          <p:nvPr/>
        </p:nvSpPr>
        <p:spPr bwMode="auto">
          <a:xfrm rot="5400000">
            <a:off x="1173609" y="1669554"/>
            <a:ext cx="450850" cy="854869"/>
          </a:xfrm>
          <a:prstGeom prst="leftBrace">
            <a:avLst>
              <a:gd name="adj1" fmla="val 83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srgbClr val="000000"/>
              </a:solidFill>
            </a:endParaRP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1050801" y="1563786"/>
            <a:ext cx="69646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1400" b="1" dirty="0" smtClean="0">
                <a:solidFill>
                  <a:srgbClr val="000000"/>
                </a:solidFill>
              </a:rPr>
              <a:t>1234</a:t>
            </a:r>
            <a:endParaRPr lang="ru-RU" altLang="ru-RU" sz="1400" b="1" dirty="0">
              <a:solidFill>
                <a:srgbClr val="000000"/>
              </a:solidFill>
            </a:endParaRPr>
          </a:p>
        </p:txBody>
      </p:sp>
      <p:sp>
        <p:nvSpPr>
          <p:cNvPr id="6150" name="AutoShape 6"/>
          <p:cNvSpPr>
            <a:spLocks/>
          </p:cNvSpPr>
          <p:nvPr/>
        </p:nvSpPr>
        <p:spPr bwMode="auto">
          <a:xfrm rot="5400000">
            <a:off x="2621371" y="1671203"/>
            <a:ext cx="431800" cy="877169"/>
          </a:xfrm>
          <a:prstGeom prst="leftBrace">
            <a:avLst>
              <a:gd name="adj1" fmla="val 83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srgbClr val="000000"/>
              </a:solidFill>
            </a:endParaRPr>
          </a:p>
        </p:txBody>
      </p:sp>
      <p:sp>
        <p:nvSpPr>
          <p:cNvPr id="6151" name="Text Box 8"/>
          <p:cNvSpPr txBox="1">
            <a:spLocks noChangeArrowheads="1"/>
          </p:cNvSpPr>
          <p:nvPr/>
        </p:nvSpPr>
        <p:spPr bwMode="auto">
          <a:xfrm>
            <a:off x="2559782" y="1492151"/>
            <a:ext cx="64807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1400" b="1" dirty="0" smtClean="0">
                <a:solidFill>
                  <a:srgbClr val="000000"/>
                </a:solidFill>
              </a:rPr>
              <a:t>1093</a:t>
            </a:r>
            <a:endParaRPr lang="ru-RU" altLang="ru-RU" sz="1400" b="1" dirty="0">
              <a:solidFill>
                <a:srgbClr val="000000"/>
              </a:solidFill>
            </a:endParaRPr>
          </a:p>
        </p:txBody>
      </p:sp>
      <p:sp>
        <p:nvSpPr>
          <p:cNvPr id="6152" name="AutoShape 9"/>
          <p:cNvSpPr>
            <a:spLocks/>
          </p:cNvSpPr>
          <p:nvPr/>
        </p:nvSpPr>
        <p:spPr bwMode="auto">
          <a:xfrm rot="5400000">
            <a:off x="3918781" y="1835981"/>
            <a:ext cx="431800" cy="550789"/>
          </a:xfrm>
          <a:prstGeom prst="leftBrace">
            <a:avLst>
              <a:gd name="adj1" fmla="val 83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srgbClr val="000000"/>
              </a:solidFill>
            </a:endParaRPr>
          </a:p>
        </p:txBody>
      </p:sp>
      <p:sp>
        <p:nvSpPr>
          <p:cNvPr id="6153" name="Text Box 10"/>
          <p:cNvSpPr txBox="1">
            <a:spLocks noChangeArrowheads="1"/>
          </p:cNvSpPr>
          <p:nvPr/>
        </p:nvSpPr>
        <p:spPr bwMode="auto">
          <a:xfrm>
            <a:off x="3928181" y="1553866"/>
            <a:ext cx="5937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1400" b="1" dirty="0" smtClean="0">
                <a:solidFill>
                  <a:srgbClr val="000000"/>
                </a:solidFill>
              </a:rPr>
              <a:t>1004</a:t>
            </a:r>
            <a:endParaRPr lang="ru-RU" altLang="ru-RU" sz="1400" b="1" dirty="0">
              <a:solidFill>
                <a:srgbClr val="000000"/>
              </a:solidFill>
            </a:endParaRPr>
          </a:p>
        </p:txBody>
      </p:sp>
      <p:sp>
        <p:nvSpPr>
          <p:cNvPr id="6154" name="AutoShape 13"/>
          <p:cNvSpPr>
            <a:spLocks/>
          </p:cNvSpPr>
          <p:nvPr/>
        </p:nvSpPr>
        <p:spPr bwMode="auto">
          <a:xfrm rot="5400000">
            <a:off x="5402645" y="1784910"/>
            <a:ext cx="426939" cy="648072"/>
          </a:xfrm>
          <a:prstGeom prst="leftBrace">
            <a:avLst>
              <a:gd name="adj1" fmla="val 1252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srgbClr val="000000"/>
              </a:solidFill>
            </a:endParaRPr>
          </a:p>
        </p:txBody>
      </p:sp>
      <p:sp>
        <p:nvSpPr>
          <p:cNvPr id="6155" name="Text Box 14"/>
          <p:cNvSpPr txBox="1">
            <a:spLocks noChangeArrowheads="1"/>
          </p:cNvSpPr>
          <p:nvPr/>
        </p:nvSpPr>
        <p:spPr bwMode="auto">
          <a:xfrm>
            <a:off x="5364212" y="1573013"/>
            <a:ext cx="64809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1400" b="1" dirty="0" smtClean="0">
                <a:solidFill>
                  <a:srgbClr val="000000"/>
                </a:solidFill>
              </a:rPr>
              <a:t>1010</a:t>
            </a:r>
            <a:endParaRPr lang="ru-RU" altLang="ru-RU" sz="1400" b="1" dirty="0">
              <a:solidFill>
                <a:srgbClr val="000000"/>
              </a:solidFill>
            </a:endParaRPr>
          </a:p>
        </p:txBody>
      </p:sp>
      <p:sp>
        <p:nvSpPr>
          <p:cNvPr id="6156" name="Text Box 15"/>
          <p:cNvSpPr txBox="1">
            <a:spLocks noChangeArrowheads="1"/>
          </p:cNvSpPr>
          <p:nvPr/>
        </p:nvSpPr>
        <p:spPr bwMode="auto">
          <a:xfrm>
            <a:off x="6948488" y="981075"/>
            <a:ext cx="7921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srgbClr val="000000"/>
              </a:solidFill>
            </a:endParaRPr>
          </a:p>
        </p:txBody>
      </p:sp>
      <p:sp>
        <p:nvSpPr>
          <p:cNvPr id="6157" name="Text Box 16"/>
          <p:cNvSpPr txBox="1">
            <a:spLocks noChangeArrowheads="1"/>
          </p:cNvSpPr>
          <p:nvPr/>
        </p:nvSpPr>
        <p:spPr bwMode="auto">
          <a:xfrm>
            <a:off x="7689850" y="1196975"/>
            <a:ext cx="120263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1400" b="1" dirty="0" smtClean="0">
                <a:solidFill>
                  <a:srgbClr val="000000"/>
                </a:solidFill>
              </a:rPr>
              <a:t>Млн. руб. </a:t>
            </a:r>
            <a:endParaRPr lang="ru-RU" altLang="ru-RU" sz="1400" b="1" dirty="0">
              <a:solidFill>
                <a:srgbClr val="000000"/>
              </a:solidFill>
            </a:endParaRPr>
          </a:p>
        </p:txBody>
      </p:sp>
      <p:graphicFrame>
        <p:nvGraphicFramePr>
          <p:cNvPr id="4175" name="Group 79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561224488"/>
              </p:ext>
            </p:extLst>
          </p:nvPr>
        </p:nvGraphicFramePr>
        <p:xfrm>
          <a:off x="0" y="5211763"/>
          <a:ext cx="9144000" cy="1647826"/>
        </p:xfrm>
        <a:graphic>
          <a:graphicData uri="http://schemas.openxmlformats.org/drawingml/2006/table">
            <a:tbl>
              <a:tblPr/>
              <a:tblGrid>
                <a:gridCol w="3094815"/>
                <a:gridCol w="1002966"/>
                <a:gridCol w="988093"/>
                <a:gridCol w="667542"/>
                <a:gridCol w="1001313"/>
                <a:gridCol w="697283"/>
                <a:gridCol w="969918"/>
                <a:gridCol w="722070"/>
              </a:tblGrid>
              <a:tr h="5492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EF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 год (</a:t>
                      </a:r>
                      <a:r>
                        <a:rPr kumimoji="0" lang="ru-RU" alt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ожид</a:t>
                      </a: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.)</a:t>
                      </a:r>
                    </a:p>
                  </a:txBody>
                  <a:tcPr marL="0" marR="0" marT="0" marB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EF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год (проект)</a:t>
                      </a:r>
                    </a:p>
                  </a:txBody>
                  <a:tcPr marL="0" marR="0" marT="0" marB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EF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к 2017</a:t>
                      </a:r>
                    </a:p>
                  </a:txBody>
                  <a:tcPr marL="0" marR="0" marT="0" marB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EF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 (проект)</a:t>
                      </a:r>
                    </a:p>
                  </a:txBody>
                  <a:tcPr marL="0" marR="0" marT="0" marB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EF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к 2018</a:t>
                      </a:r>
                    </a:p>
                  </a:txBody>
                  <a:tcPr marL="0" marR="0" marT="0" marB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EF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 (проект)</a:t>
                      </a:r>
                    </a:p>
                  </a:txBody>
                  <a:tcPr marL="0" marR="0" marT="0" marB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EF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к 2019</a:t>
                      </a:r>
                    </a:p>
                  </a:txBody>
                  <a:tcPr marL="0" marR="0" marT="0" marB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EFD"/>
                    </a:solidFill>
                  </a:tcPr>
                </a:tc>
              </a:tr>
              <a:tr h="2746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</a:t>
                      </a:r>
                    </a:p>
                  </a:txBody>
                  <a:tcPr marL="77997" marR="0" marT="0" marB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EE0C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1234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EE0C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1093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EE0C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89%</a:t>
                      </a:r>
                    </a:p>
                  </a:txBody>
                  <a:tcPr marL="0" marR="0" marT="0" marB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EE0C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1004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EE0C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92%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EE0C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1010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EE0C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101%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EE0C9"/>
                    </a:solidFill>
                  </a:tcPr>
                </a:tc>
              </a:tr>
              <a:tr h="2746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Налоговые доходы</a:t>
                      </a:r>
                    </a:p>
                  </a:txBody>
                  <a:tcPr marL="77997" marR="0" marT="0" marB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294</a:t>
                      </a:r>
                    </a:p>
                  </a:txBody>
                  <a:tcPr marL="0" marR="0" marT="0" marB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307</a:t>
                      </a:r>
                    </a:p>
                  </a:txBody>
                  <a:tcPr marL="0" marR="0" marT="0" marB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104%</a:t>
                      </a:r>
                    </a:p>
                  </a:txBody>
                  <a:tcPr marL="0" marR="0" marT="0" marB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317</a:t>
                      </a:r>
                    </a:p>
                  </a:txBody>
                  <a:tcPr marL="0" marR="0" marT="0" marB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103%</a:t>
                      </a:r>
                    </a:p>
                  </a:txBody>
                  <a:tcPr marL="0" marR="0" marT="0" marB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327</a:t>
                      </a:r>
                    </a:p>
                  </a:txBody>
                  <a:tcPr marL="0" marR="0" marT="0" marB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103%</a:t>
                      </a:r>
                    </a:p>
                  </a:txBody>
                  <a:tcPr marL="0" marR="0" marT="0" marB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Неналоговые доходы</a:t>
                      </a:r>
                    </a:p>
                  </a:txBody>
                  <a:tcPr marL="77997" marR="0" marT="0" marB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</a:t>
                      </a:r>
                    </a:p>
                  </a:txBody>
                  <a:tcPr marL="0" marR="0" marT="0" marB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77</a:t>
                      </a:r>
                    </a:p>
                  </a:txBody>
                  <a:tcPr marL="0" marR="0" marT="0" marB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84%</a:t>
                      </a:r>
                    </a:p>
                  </a:txBody>
                  <a:tcPr marL="0" marR="0" marT="0" marB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</a:t>
                      </a:r>
                    </a:p>
                  </a:txBody>
                  <a:tcPr marL="0" marR="0" marT="0" marB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81%</a:t>
                      </a:r>
                    </a:p>
                  </a:txBody>
                  <a:tcPr marL="0" marR="0" marT="0" marB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59</a:t>
                      </a:r>
                    </a:p>
                  </a:txBody>
                  <a:tcPr marL="0" marR="0" marT="0" marB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95%</a:t>
                      </a:r>
                    </a:p>
                  </a:txBody>
                  <a:tcPr marL="0" marR="0" marT="0" marB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</a:t>
                      </a:r>
                    </a:p>
                  </a:txBody>
                  <a:tcPr marL="77997" marR="0" marT="0" marB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848</a:t>
                      </a:r>
                    </a:p>
                  </a:txBody>
                  <a:tcPr marL="0" marR="0" marT="0" marB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709</a:t>
                      </a:r>
                    </a:p>
                  </a:txBody>
                  <a:tcPr marL="0" marR="0" marT="0" marB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84%</a:t>
                      </a:r>
                    </a:p>
                  </a:txBody>
                  <a:tcPr marL="0" marR="0" marT="0" marB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625</a:t>
                      </a:r>
                    </a:p>
                  </a:txBody>
                  <a:tcPr marL="0" marR="0" marT="0" marB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88%</a:t>
                      </a:r>
                    </a:p>
                  </a:txBody>
                  <a:tcPr marL="0" marR="0" marT="0" marB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624</a:t>
                      </a:r>
                    </a:p>
                  </a:txBody>
                  <a:tcPr marL="0" marR="0" marT="0" marB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A04DA3"/>
                        </a:buClr>
                        <a:buSzTx/>
                        <a:buFont typeface="Georgia" pitchFamily="18" charset="0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0" marR="0" marT="0" marB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214" name="Text Box 87"/>
          <p:cNvSpPr txBox="1">
            <a:spLocks noChangeArrowheads="1"/>
          </p:cNvSpPr>
          <p:nvPr/>
        </p:nvSpPr>
        <p:spPr bwMode="auto">
          <a:xfrm>
            <a:off x="1826469" y="2181125"/>
            <a:ext cx="56737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1400" b="1" dirty="0" smtClean="0">
                <a:solidFill>
                  <a:srgbClr val="000000"/>
                </a:solidFill>
              </a:rPr>
              <a:t>-141</a:t>
            </a:r>
            <a:endParaRPr lang="ru-RU" altLang="ru-RU" sz="1400" b="1" dirty="0">
              <a:solidFill>
                <a:srgbClr val="000000"/>
              </a:solidFill>
            </a:endParaRPr>
          </a:p>
        </p:txBody>
      </p:sp>
      <p:sp>
        <p:nvSpPr>
          <p:cNvPr id="6215" name="Text Box 88"/>
          <p:cNvSpPr txBox="1">
            <a:spLocks noChangeArrowheads="1"/>
          </p:cNvSpPr>
          <p:nvPr/>
        </p:nvSpPr>
        <p:spPr bwMode="auto">
          <a:xfrm>
            <a:off x="3279747" y="2212480"/>
            <a:ext cx="56832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 smtClean="0">
                <a:solidFill>
                  <a:srgbClr val="000000"/>
                </a:solidFill>
              </a:rPr>
              <a:t>-89</a:t>
            </a:r>
            <a:endParaRPr lang="ru-RU" altLang="ru-RU" sz="1600" b="1" dirty="0">
              <a:solidFill>
                <a:srgbClr val="000000"/>
              </a:solidFill>
            </a:endParaRPr>
          </a:p>
        </p:txBody>
      </p:sp>
      <p:sp>
        <p:nvSpPr>
          <p:cNvPr id="6216" name="Text Box 89"/>
          <p:cNvSpPr txBox="1">
            <a:spLocks noChangeArrowheads="1"/>
          </p:cNvSpPr>
          <p:nvPr/>
        </p:nvSpPr>
        <p:spPr bwMode="auto">
          <a:xfrm>
            <a:off x="4733973" y="2246132"/>
            <a:ext cx="5762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1600" b="1" dirty="0" smtClean="0">
                <a:solidFill>
                  <a:srgbClr val="000000"/>
                </a:solidFill>
              </a:rPr>
              <a:t>+6</a:t>
            </a:r>
            <a:endParaRPr lang="ru-RU" altLang="ru-RU" sz="1600" b="1" dirty="0">
              <a:solidFill>
                <a:srgbClr val="000000"/>
              </a:solidFill>
            </a:endParaRPr>
          </a:p>
        </p:txBody>
      </p:sp>
      <p:sp>
        <p:nvSpPr>
          <p:cNvPr id="6217" name="Line 90"/>
          <p:cNvSpPr>
            <a:spLocks noChangeShapeType="1"/>
          </p:cNvSpPr>
          <p:nvPr/>
        </p:nvSpPr>
        <p:spPr bwMode="auto">
          <a:xfrm flipV="1">
            <a:off x="1826469" y="2166738"/>
            <a:ext cx="572217" cy="117674"/>
          </a:xfrm>
          <a:prstGeom prst="line">
            <a:avLst/>
          </a:prstGeom>
          <a:noFill/>
          <a:ln w="9360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218" name="Line 91"/>
          <p:cNvSpPr>
            <a:spLocks noChangeShapeType="1"/>
          </p:cNvSpPr>
          <p:nvPr/>
        </p:nvSpPr>
        <p:spPr bwMode="auto">
          <a:xfrm>
            <a:off x="3253556" y="2143324"/>
            <a:ext cx="605729" cy="141089"/>
          </a:xfrm>
          <a:prstGeom prst="line">
            <a:avLst/>
          </a:prstGeom>
          <a:noFill/>
          <a:ln w="9360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219" name="Line 92"/>
          <p:cNvSpPr>
            <a:spLocks noChangeShapeType="1"/>
          </p:cNvSpPr>
          <p:nvPr/>
        </p:nvSpPr>
        <p:spPr bwMode="auto">
          <a:xfrm>
            <a:off x="4410076" y="2146301"/>
            <a:ext cx="882001" cy="99831"/>
          </a:xfrm>
          <a:prstGeom prst="line">
            <a:avLst/>
          </a:prstGeom>
          <a:noFill/>
          <a:ln w="9360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179388" y="115888"/>
            <a:ext cx="3365500" cy="28892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rgbClr val="000000"/>
                </a:solidFill>
                <a:latin typeface="Arial"/>
              </a:rPr>
              <a:t>Управление финансов</a:t>
            </a:r>
          </a:p>
        </p:txBody>
      </p:sp>
      <p:pic>
        <p:nvPicPr>
          <p:cNvPr id="6221" name="Picture 7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79375"/>
            <a:ext cx="3270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22225" y="38779"/>
            <a:ext cx="575618" cy="653921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296211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round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wrap="none" lIns="81639" tIns="55253" rIns="81639" bIns="42452" anchor="ctr"/>
      <a:lstStyle>
        <a:defPPr algn="ctr" eaLnBrk="1" hangingPunct="1">
          <a:lnSpc>
            <a:spcPct val="93000"/>
          </a:lnSpc>
          <a:spcBef>
            <a:spcPct val="0"/>
          </a:spcBef>
          <a:buFontTx/>
          <a:buNone/>
          <a:defRPr sz="1500" b="1" dirty="0" smtClean="0">
            <a:solidFill>
              <a:srgbClr val="FF3300"/>
            </a:solidFill>
          </a:defRPr>
        </a:defPPr>
      </a:lstStyle>
    </a:sp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 eaLnBrk="1" hangingPunct="1">
          <a:spcBef>
            <a:spcPct val="50000"/>
          </a:spcBef>
          <a:buFontTx/>
          <a:buNone/>
          <a:defRPr sz="1600">
            <a:solidFill>
              <a:schemeClr val="bg1"/>
            </a:solidFill>
          </a:defRPr>
        </a:defPPr>
      </a:lstStyle>
    </a:tx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 eaLnBrk="1" hangingPunct="1">
          <a:spcBef>
            <a:spcPct val="50000"/>
          </a:spcBef>
          <a:buFontTx/>
          <a:buNone/>
          <a:defRPr sz="1600">
            <a:solidFill>
              <a:schemeClr val="bg1"/>
            </a:solidFill>
          </a:defRPr>
        </a:defPPr>
      </a:lstStyle>
    </a:tx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Watermark</Template>
  <TotalTime>8051</TotalTime>
  <Words>2123</Words>
  <Application>Microsoft Office PowerPoint</Application>
  <PresentationFormat>Экран (4:3)</PresentationFormat>
  <Paragraphs>544</Paragraphs>
  <Slides>46</Slides>
  <Notes>28</Notes>
  <HiddenSlides>0</HiddenSlides>
  <MMClips>0</MMClips>
  <ScaleCrop>false</ScaleCrop>
  <HeadingPairs>
    <vt:vector size="6" baseType="variant">
      <vt:variant>
        <vt:lpstr>Тема</vt:lpstr>
      </vt:variant>
      <vt:variant>
        <vt:i4>6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53" baseType="lpstr">
      <vt:lpstr>Оформление по умолчанию</vt:lpstr>
      <vt:lpstr>1_Оформление по умолчанию</vt:lpstr>
      <vt:lpstr>1_Тема Office</vt:lpstr>
      <vt:lpstr>Тема Office</vt:lpstr>
      <vt:lpstr>2_Тема Office</vt:lpstr>
      <vt:lpstr>4_Тема Office</vt:lpstr>
      <vt:lpstr>Лист</vt:lpstr>
      <vt:lpstr>     Бюджет для граждан на примере бюджета городского округа  города Переславля-Залесского  на 2018 год и на плановый период  2019 и 2020 годов (проект)     </vt:lpstr>
      <vt:lpstr>Основы разработки прогноза социально-экономического развития города             Переславля-Залесского на 2018-2020 годы</vt:lpstr>
      <vt:lpstr>Численность населения города</vt:lpstr>
      <vt:lpstr>Промышленное производство</vt:lpstr>
      <vt:lpstr>Доходы населения</vt:lpstr>
      <vt:lpstr>Основные направления бюджетной и налоговой политики на 2018-2020 годы</vt:lpstr>
      <vt:lpstr>Динамика основных параметров бюджета городского округа г. Переславля-Залесского  за 2017 –2020 годы, млн. руб.</vt:lpstr>
      <vt:lpstr>Презентация PowerPoint</vt:lpstr>
      <vt:lpstr>Структура доходов бюджета  городского округа г. Переславля-Залесского на 2017 – 2020 гг. </vt:lpstr>
      <vt:lpstr>Презентация PowerPoint</vt:lpstr>
      <vt:lpstr>Структура доходов бюджета городского округа  г. Переславля-Залесского на 2018 год, %</vt:lpstr>
      <vt:lpstr>Структура собственных доходов бюджета городского округа г. Переславля-Залесского на 2018 год, млн. руб.</vt:lpstr>
      <vt:lpstr>Структура собственных доходов бюджета городского округа г. Переславля-Залесского  на 2018 год, %</vt:lpstr>
      <vt:lpstr>Динамика налоговых доходов бюджета городского округа г. Переславля-Залесского на 2017 –2018 годы, млн. руб.</vt:lpstr>
      <vt:lpstr>Динамика неналоговых доходов бюджета городского округа г. Переславля-Залесского  на 2017 – 2018 годы, млн. руб.</vt:lpstr>
      <vt:lpstr>Оценка потерь бюджета городского округа  г. Переславля-Залесского от предоставляемых льгот на 2017-2020 гг., млн. руб.</vt:lpstr>
      <vt:lpstr>Структура безвозмездных поступлений в бюджете  городского округа г. Переславля-Залесского на 2017 – 2018 гг., млн. руб.</vt:lpstr>
      <vt:lpstr>Удельный вес социальных расходов  в бюджете г. Переславля-Залесского в 2017 г. и 2018 г., млн. руб.</vt:lpstr>
      <vt:lpstr>Динамика структуры программных и непрограммных расходов бюджета городского округа г. Переславля-Залесского в 2017 году и проект на 2018 год, млн. руб.</vt:lpstr>
      <vt:lpstr>Доля муниципальных программ в общем объеме расходов  бюджета городского округа в 2018 году, %</vt:lpstr>
      <vt:lpstr>Презентация PowerPoint</vt:lpstr>
      <vt:lpstr>Презентация PowerPoint</vt:lpstr>
      <vt:lpstr> Муниципальная программа «Социальная поддержка населения г. Переславля-Залесского», 234,3 млн. руб.  </vt:lpstr>
      <vt:lpstr>Презентация PowerPoint</vt:lpstr>
      <vt:lpstr>Муниципальная программа «Обеспечение функционирования  и развития муниципальной службы  в городе Переславле-Залесском» 86,4 млн. руб.  </vt:lpstr>
      <vt:lpstr>Презентация PowerPoint</vt:lpstr>
      <vt:lpstr>Презентация PowerPoint</vt:lpstr>
      <vt:lpstr>Муниципальная программа «Защита населения на территории  г. Переславля-Залесского от чрезвычайных ситуаций  и обеспечение пожарной безопасности», 25,5 млн. руб. </vt:lpstr>
      <vt:lpstr>Презентация PowerPoint</vt:lpstr>
      <vt:lpstr>Презентация PowerPoint</vt:lpstr>
      <vt:lpstr>Муниципальная программа «Обеспечение доступным  и комфортным жильем населения г. Переславля-Залесского»,   6,3 млн. руб. </vt:lpstr>
      <vt:lpstr>Презентация PowerPoint</vt:lpstr>
      <vt:lpstr>Презентация PowerPoint</vt:lpstr>
      <vt:lpstr>Презентация PowerPoint</vt:lpstr>
      <vt:lpstr>Презентация PowerPoint</vt:lpstr>
      <vt:lpstr>  Муниципальная программа «Обеспечение общественного  порядка и противодействие преступности на территории  г. Переславля-Залесского», 2,2 млн. руб.  </vt:lpstr>
      <vt:lpstr>Презентация PowerPoint</vt:lpstr>
      <vt:lpstr>Презентация PowerPoint</vt:lpstr>
      <vt:lpstr>Структура непрограммных расходов бюджета городского округа г. Переславля-Залесского на 2018 год, млн. руб.</vt:lpstr>
      <vt:lpstr>Презентация PowerPoint</vt:lpstr>
      <vt:lpstr>Презентация PowerPoint</vt:lpstr>
      <vt:lpstr>Расходы по приоритетным статьям в  бюджете городского округа  г. Переславля-Залесского на 2018 год, млн. руб.</vt:lpstr>
      <vt:lpstr>Муниципальный дорожный фонд  г. Переславля-Залесского на 2018 год, млн. руб.</vt:lpstr>
      <vt:lpstr>Дефицит бюджета городского округа        г. Переславля-Залесского  за 2017 год и на 2018 – 2020 годы, млн. руб.</vt:lpstr>
      <vt:lpstr>Динамика объема муниципального долга городского округа г. Переславля-Залесского за 2017–2020 годы, млн. руб.</vt:lpstr>
      <vt:lpstr>Презентация PowerPoint</vt:lpstr>
    </vt:vector>
  </TitlesOfParts>
  <Company>ufe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городского округа  г. Переславля-Залесского  на 2013 год (проект)</dc:title>
  <dc:creator>sedap</dc:creator>
  <cp:lastModifiedBy>uf</cp:lastModifiedBy>
  <cp:revision>675</cp:revision>
  <cp:lastPrinted>2017-11-14T13:15:32Z</cp:lastPrinted>
  <dcterms:created xsi:type="dcterms:W3CDTF">2012-11-01T06:44:34Z</dcterms:created>
  <dcterms:modified xsi:type="dcterms:W3CDTF">2017-11-29T11:14:13Z</dcterms:modified>
</cp:coreProperties>
</file>