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7"/>
  </p:notesMasterIdLst>
  <p:sldIdLst>
    <p:sldId id="438" r:id="rId2"/>
    <p:sldId id="439" r:id="rId3"/>
    <p:sldId id="440" r:id="rId4"/>
    <p:sldId id="454" r:id="rId5"/>
    <p:sldId id="442" r:id="rId6"/>
    <p:sldId id="455" r:id="rId7"/>
    <p:sldId id="456" r:id="rId8"/>
    <p:sldId id="457" r:id="rId9"/>
    <p:sldId id="458" r:id="rId10"/>
    <p:sldId id="430" r:id="rId11"/>
    <p:sldId id="407" r:id="rId12"/>
    <p:sldId id="451" r:id="rId13"/>
    <p:sldId id="396" r:id="rId14"/>
    <p:sldId id="450" r:id="rId15"/>
    <p:sldId id="397" r:id="rId16"/>
    <p:sldId id="398" r:id="rId17"/>
    <p:sldId id="394" r:id="rId18"/>
    <p:sldId id="449" r:id="rId19"/>
    <p:sldId id="444" r:id="rId20"/>
    <p:sldId id="445" r:id="rId21"/>
    <p:sldId id="452" r:id="rId22"/>
    <p:sldId id="448" r:id="rId23"/>
    <p:sldId id="459" r:id="rId24"/>
    <p:sldId id="417" r:id="rId25"/>
    <p:sldId id="418" r:id="rId26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140" d="100"/>
          <a:sy n="140" d="100"/>
        </p:scale>
        <p:origin x="76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DE-46E4-BC29-ED3567EA3E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730</c:v>
                </c:pt>
                <c:pt idx="1">
                  <c:v>759</c:v>
                </c:pt>
                <c:pt idx="2">
                  <c:v>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DE-46E4-BC29-ED3567EA3E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59121145526397E-3"/>
                  <c:y val="0.1940983972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1634</c:v>
                </c:pt>
                <c:pt idx="1">
                  <c:v>2732</c:v>
                </c:pt>
                <c:pt idx="2">
                  <c:v>1473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1DE-46E4-BC29-ED3567EA3E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2364</c:v>
                </c:pt>
                <c:pt idx="1">
                  <c:v>3529</c:v>
                </c:pt>
                <c:pt idx="2">
                  <c:v>2397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28307592"/>
        <c:axId val="228307984"/>
        <c:axId val="0"/>
      </c:bar3DChart>
      <c:catAx>
        <c:axId val="22830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07984"/>
        <c:crosses val="autoZero"/>
        <c:auto val="1"/>
        <c:lblAlgn val="ctr"/>
        <c:lblOffset val="100"/>
        <c:noMultiLvlLbl val="0"/>
      </c:catAx>
      <c:valAx>
        <c:axId val="2283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0759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F4-4775-AD31-1D410177CC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4-4775-AD31-1D410177CC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F4-4775-AD31-1D410177CC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 (проект)</c:v>
                </c:pt>
                <c:pt idx="2">
                  <c:v>2026 год (проект)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1473</c:v>
                </c:pt>
                <c:pt idx="1">
                  <c:v>1139</c:v>
                </c:pt>
                <c:pt idx="2">
                  <c:v>1226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28209392"/>
        <c:axId val="228209784"/>
      </c:barChart>
      <c:catAx>
        <c:axId val="2282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28209784"/>
        <c:crosses val="autoZero"/>
        <c:auto val="1"/>
        <c:lblAlgn val="ctr"/>
        <c:lblOffset val="100"/>
        <c:noMultiLvlLbl val="0"/>
      </c:catAx>
      <c:valAx>
        <c:axId val="228209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20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2024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999270108690673E-3"/>
                  <c:y val="-9.3545369504209538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732.6</c:v>
                </c:pt>
                <c:pt idx="1">
                  <c:v>191</c:v>
                </c:pt>
                <c:pt idx="2">
                  <c:v>1472.9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2025 год (проект)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8951124964589662E-4"/>
                  <c:y val="-5.986903648269403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>
                  <c:v>790.6</c:v>
                </c:pt>
                <c:pt idx="1">
                  <c:v>94.8</c:v>
                </c:pt>
                <c:pt idx="2">
                  <c:v>1139.4000000000001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2026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888888888888888E-2"/>
                  <c:y val="1.496725912067339E-2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D45-4790-8F9C-EBE88B3B25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839.4</c:v>
                </c:pt>
                <c:pt idx="1">
                  <c:v>96.6</c:v>
                </c:pt>
                <c:pt idx="2">
                  <c:v>1225.9000000000001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D45-4790-8F9C-EBE88B3B256B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91170760996147"/>
          <c:y val="2.3617167179474874E-2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rgbClr val="CCCC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Lbls>
            <c:dLbl>
              <c:idx val="0"/>
              <c:layout>
                <c:manualLayout>
                  <c:x val="2.2958886058380149E-2"/>
                  <c:y val="-0.15696129647511831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15,7 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14657204394279"/>
                  <c:y val="0.15334040069014188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50,1 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839246098475985E-2"/>
                  <c:y val="0.6062807509991262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 smtClean="0"/>
                      <a:t>9,7 </a:t>
                    </a:r>
                    <a:r>
                      <a:rPr lang="en-US" sz="1400" b="1" dirty="0"/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7619246186263706E-2"/>
                  <c:y val="-9.9632737356229063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 smtClean="0"/>
                      <a:t>4,6 </a:t>
                    </a:r>
                    <a:r>
                      <a:rPr lang="en-US" sz="1400" b="1" dirty="0"/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156058419421022E-2"/>
                  <c:y val="-3.5981043089884444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5,1 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267878582340967E-2"/>
                  <c:y val="-0.17675276946422039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2,7%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5.3800569777961181E-2"/>
                      <c:h val="6.049287566450146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6.542833770230713E-3"/>
                  <c:y val="-0.26471224761939033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12,1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0E-4D9D-90CD-48BD4AFE6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600084117637837E-2"/>
                  <c:y val="-6.0890227055081403E-2"/>
                </c:manualLayout>
              </c:layout>
              <c:tx>
                <c:rich>
                  <a:bodyPr/>
                  <a:lstStyle/>
                  <a:p>
                    <a:fld id="{AA7FC73E-41DC-43F1-A286-0F613695913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795-4AB4-A67C-460A08C71C3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Патент</c:v>
                </c:pt>
                <c:pt idx="5">
                  <c:v>Прочие налоговые и неналоговые доходы</c:v>
                </c:pt>
                <c:pt idx="6">
                  <c:v>Доходы от использования муниципального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15.663409718352057</c:v>
                </c:pt>
                <c:pt idx="1">
                  <c:v>50.128974633526994</c:v>
                </c:pt>
                <c:pt idx="2">
                  <c:v>4.5610991542776551</c:v>
                </c:pt>
                <c:pt idx="3">
                  <c:v>5.110693617490786</c:v>
                </c:pt>
                <c:pt idx="4">
                  <c:v>2.706935178755713</c:v>
                </c:pt>
                <c:pt idx="5">
                  <c:v>12.118141045831985</c:v>
                </c:pt>
                <c:pt idx="6">
                  <c:v>9.7107466517648078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BB4D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EA6B1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862725-D1C6-4207-8C54-DE64A42CFFDE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577672618070456"/>
                  <c:y val="5.33493753219339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339562-AE0D-4F26-93FD-314D8789AF6D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9D-4C2C-A1AF-6CEE6A1527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1316743071144517E-16"/>
                  <c:y val="-5.772085929846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60-455D-9564-1C92BBBB7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155.80000000000001</c:v>
                </c:pt>
                <c:pt idx="1">
                  <c:v>292.39999999999998</c:v>
                </c:pt>
                <c:pt idx="2">
                  <c:v>1015.8</c:v>
                </c:pt>
                <c:pt idx="3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0.19828</cdr:x>
      <cdr:y>0.33383</cdr:y>
    </cdr:from>
    <cdr:to>
      <cdr:x>0.28449</cdr:x>
      <cdr:y>0.42038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263" y="833275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2 364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0.44836</cdr:x>
      <cdr:y>0.19961</cdr:y>
    </cdr:from>
    <cdr:to>
      <cdr:x>0.53457</cdr:x>
      <cdr:y>0.28615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45185" y="498242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3 491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0.68104</cdr:x>
      <cdr:y>0.35795</cdr:y>
    </cdr:from>
    <cdr:to>
      <cdr:x>0.76724</cdr:x>
      <cdr:y>0.44449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88711" y="89346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2 397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0.68241</cdr:x>
      <cdr:y>0</cdr:y>
    </cdr:from>
    <cdr:to>
      <cdr:x>1</cdr:x>
      <cdr:y>0.31925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2958190" y="0"/>
          <a:ext cx="1376702" cy="10835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2024 </a:t>
          </a:r>
          <a:r>
            <a:rPr lang="ru-RU" sz="10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  <a:endParaRPr lang="ru-RU" sz="10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0.30387</cdr:x>
      <cdr:y>0.89208</cdr:y>
    </cdr:from>
    <cdr:to>
      <cdr:x>0.5</cdr:x>
      <cdr:y>0.95335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227212" y="3027785"/>
          <a:ext cx="792088" cy="207961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2025 год</a:t>
          </a:r>
          <a:endParaRPr lang="ru-RU" sz="8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0.28885</cdr:x>
      <cdr:y>0.63749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166540" y="2163689"/>
          <a:ext cx="792088" cy="21603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2023</a:t>
          </a:r>
          <a:r>
            <a:rPr lang="ru-RU" sz="800" i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0.58499</cdr:x>
      <cdr:y>0.76877</cdr:y>
    </cdr:from>
    <cdr:to>
      <cdr:x>0.95365</cdr:x>
      <cdr:y>0.87875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xmlns="" id="{E686FBAE-DD79-4D4E-806B-8C59D4CFEC18}"/>
            </a:ext>
          </a:extLst>
        </cdr:cNvPr>
        <cdr:cNvGrpSpPr/>
      </cdr:nvGrpSpPr>
      <cdr:grpSpPr>
        <a:xfrm xmlns:a="http://schemas.openxmlformats.org/drawingml/2006/main" flipH="1" flipV="1">
          <a:off x="5064409" y="3076230"/>
          <a:ext cx="3191585" cy="440085"/>
          <a:chOff x="6197665" y="4272397"/>
          <a:chExt cx="4428712" cy="531986"/>
        </a:xfrm>
      </cdr:grpSpPr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xmlns="" id="{08F34DFF-5987-4195-AAA0-493C02B2CE73}"/>
              </a:ext>
            </a:extLst>
          </cdr:cNvPr>
          <cdr:cNvCxnSpPr/>
        </cdr:nvCxnSpPr>
        <cdr:spPr>
          <a:xfrm xmlns:a="http://schemas.openxmlformats.org/drawingml/2006/main">
            <a:off x="9971812" y="4272397"/>
            <a:ext cx="654565" cy="53198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/>
            <a:tailEnd type="oval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xmlns="" id="{4AE1654D-D65F-4A04-B208-54BCACA0ABD6}"/>
              </a:ext>
            </a:extLst>
          </cdr:cNvPr>
          <cdr:cNvCxnSpPr/>
        </cdr:nvCxnSpPr>
        <cdr:spPr>
          <a:xfrm xmlns:a="http://schemas.openxmlformats.org/drawingml/2006/main" flipH="1">
            <a:off x="6197665" y="4272587"/>
            <a:ext cx="3761777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0.64371</cdr:x>
      <cdr:y>0.39158</cdr:y>
    </cdr:from>
    <cdr:to>
      <cdr:x>0.81719</cdr:x>
      <cdr:y>0.39158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xmlns="" id="{BE60520D-2387-4F9A-9DBB-469C21D550CD}"/>
            </a:ext>
          </a:extLst>
        </cdr:cNvPr>
        <cdr:cNvCxnSpPr/>
      </cdr:nvCxnSpPr>
      <cdr:spPr>
        <a:xfrm xmlns:a="http://schemas.openxmlformats.org/drawingml/2006/main">
          <a:off x="5572794" y="1566922"/>
          <a:ext cx="15018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0.6912</cdr:x>
      <cdr:y>0.33014</cdr:y>
    </cdr:from>
    <cdr:to>
      <cdr:x>0.86247</cdr:x>
      <cdr:y>0.46261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83896" y="1321047"/>
          <a:ext cx="1482711" cy="5300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Патент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25,0 </a:t>
          </a:r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0.64989</cdr:x>
      <cdr:y>0.81081</cdr:y>
    </cdr:from>
    <cdr:to>
      <cdr:x>0.97234</cdr:x>
      <cdr:y>0.99817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626306" y="3244438"/>
          <a:ext cx="2791533" cy="749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Доходы от использования муниципального имущества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           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89,7 </a:t>
          </a:r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млн руб</a:t>
          </a:r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</a:t>
          </a:r>
          <a:r>
            <a:rPr lang="ru-RU" sz="1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1472,9 </a:t>
          </a:r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5" y="3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5475"/>
            <a:ext cx="5389240" cy="4440945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8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5" y="9370948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8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0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cid:cke0@j8JrOfCA.q6kXXDtz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О бюджете городского округа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город Переславль-Залесский Ярославской области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на </a:t>
            </a:r>
            <a:r>
              <a:rPr lang="ru-RU" sz="2400" b="1" dirty="0" smtClean="0">
                <a:latin typeface="Arial Narrow" panose="020B0606020202030204" pitchFamily="34" charset="0"/>
              </a:rPr>
              <a:t>2024 </a:t>
            </a:r>
            <a:r>
              <a:rPr lang="ru-RU" sz="2400" b="1" dirty="0">
                <a:latin typeface="Arial Narrow" panose="020B0606020202030204" pitchFamily="34" charset="0"/>
              </a:rPr>
              <a:t>год и на плановый период </a:t>
            </a:r>
            <a:r>
              <a:rPr lang="ru-RU" sz="2400" b="1" dirty="0" smtClean="0">
                <a:latin typeface="Arial Narrow" panose="020B0606020202030204" pitchFamily="34" charset="0"/>
              </a:rPr>
              <a:t>2025 </a:t>
            </a:r>
            <a:r>
              <a:rPr lang="ru-RU" sz="2400" b="1" dirty="0"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latin typeface="Arial Narrow" panose="020B0606020202030204" pitchFamily="34" charset="0"/>
              </a:rPr>
              <a:t>2026</a:t>
            </a:r>
            <a:r>
              <a:rPr lang="ru-RU" sz="2400" b="1" dirty="0">
                <a:latin typeface="Arial Narrow" panose="020B0606020202030204" pitchFamily="34" charset="0"/>
              </a:rPr>
              <a:t> годов</a:t>
            </a:r>
            <a:r>
              <a:rPr lang="ru-RU" sz="2800" b="1" i="1" dirty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6136" y="401191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Соловьева Екатерина Александровна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Начальник Управления финансов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городского округа </a:t>
            </a:r>
            <a:b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</a:b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город Переславль-Залесский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Утвержденный</a:t>
            </a:r>
            <a:endParaRPr lang="ru-RU" sz="1100" b="1" dirty="0"/>
          </a:p>
          <a:p>
            <a:pPr algn="ctr"/>
            <a:r>
              <a:rPr lang="ru-RU" sz="1100" b="1" dirty="0" smtClean="0"/>
              <a:t>бюджет в посл. редакции</a:t>
            </a:r>
            <a:endParaRPr lang="ru-RU" sz="1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87401"/>
            <a:ext cx="7713253" cy="39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</a:t>
            </a:r>
            <a:r>
              <a:rPr lang="ru-RU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397 </a:t>
            </a:r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54461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2024 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48" y="555526"/>
            <a:ext cx="7510371" cy="43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7076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69%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3158" y="19236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1033" y="23572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3969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704" y="339502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ru-RU" b="1" dirty="0" smtClean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59356" y="3163864"/>
            <a:ext cx="31778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09557" y="3667233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19047" y="2145683"/>
            <a:ext cx="605081" cy="27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15816" y="2494702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1 650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ru-RU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217289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231139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49501" y="365398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45990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59" y="-257073"/>
            <a:ext cx="2418758" cy="27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9542"/>
            <a:ext cx="6227654" cy="438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хозяйство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8491" y="2620527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262</a:t>
            </a:r>
            <a:r>
              <a:rPr lang="ru-RU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ru-RU" sz="3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221171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429994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2628" y="26589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7824" y="12805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68" y="-236562"/>
            <a:ext cx="2315701" cy="26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хозяйство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5965"/>
              </p:ext>
            </p:extLst>
          </p:nvPr>
        </p:nvGraphicFramePr>
        <p:xfrm>
          <a:off x="281093" y="885176"/>
          <a:ext cx="4146891" cy="125452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3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20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жилого фонда и жилья, непригодного для проживания с высоким уровнем износа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142"/>
              </p:ext>
            </p:extLst>
          </p:nvPr>
        </p:nvGraphicFramePr>
        <p:xfrm>
          <a:off x="4572318" y="882266"/>
          <a:ext cx="4176464" cy="3129644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73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2290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и экспертиза ПСД на строительство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-модульной котельной в д.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Дубки </a:t>
                      </a:r>
                      <a:r>
                        <a:rPr lang="ru-RU" sz="11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Любимцевского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сельского округа </a:t>
                      </a:r>
                      <a:r>
                        <a:rPr lang="ru-RU" sz="11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город Переславль-Залесский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и экспертиза ПСД на строительство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-модульной котельной в с.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Елизарово </a:t>
                      </a:r>
                      <a:r>
                        <a:rPr lang="ru-RU" sz="11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Рязанцевского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сельского округа </a:t>
                      </a:r>
                      <a:r>
                        <a:rPr lang="ru-RU" sz="11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город Переславль-Залесский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Технологическое присоединение газоиспользующего оборудования в муниципальных квартирах с. Купанское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федерального проекта «Оздоровление Волги» по строительству очистных сооружений и канализации в с. Нагорье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для проведения работ по реконструкции очистных сооружений канализации города П-З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2801"/>
              </p:ext>
            </p:extLst>
          </p:nvPr>
        </p:nvGraphicFramePr>
        <p:xfrm>
          <a:off x="281092" y="2427734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памятники, кладбища, озеленение)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55698"/>
              </p:ext>
            </p:extLst>
          </p:nvPr>
        </p:nvGraphicFramePr>
        <p:xfrm>
          <a:off x="2051720" y="4259539"/>
          <a:ext cx="4146891" cy="796319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МКУ «Центр развития»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«Служба ЖКХ и благоустройства»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поддержку СОНКО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7" y="595929"/>
            <a:ext cx="7963571" cy="4617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4044" y="2123293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194</a:t>
            </a:r>
            <a:endParaRPr lang="ru-RU" sz="3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182" y="24156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9237" y="473199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74" y="-164554"/>
            <a:ext cx="221126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04265"/>
            <a:ext cx="7515477" cy="4521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1254" y="2178548"/>
            <a:ext cx="116147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278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481" y="19402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9526" y="35573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0232" y="39399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69884" y="1990161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757569" y="2746866"/>
            <a:ext cx="696843" cy="151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80" y="-75445"/>
            <a:ext cx="2140825" cy="2431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11%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2024-2026 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30" y="843558"/>
            <a:ext cx="7596336" cy="41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2024-2026 гг</a:t>
            </a:r>
            <a:r>
              <a:rPr lang="ru-RU" sz="16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88729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28961"/>
              </p:ext>
            </p:extLst>
          </p:nvPr>
        </p:nvGraphicFramePr>
        <p:xfrm>
          <a:off x="281093" y="885176"/>
          <a:ext cx="4888354" cy="2490624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-Капитальный  ремонт автомобильной дороги  ул. Свободы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 ремонт автомобильной дороги улица Озерная (участок от ул. Ростовская до ул. Комсомольская)</a:t>
                      </a:r>
                      <a:endParaRPr lang="ru-RU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8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 ремонт автомобильной дороги улица Трудовая (участок от ул. Свободы до пер. Лесной)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ул.Плещеевская</a:t>
                      </a:r>
                      <a:endParaRPr lang="ru-RU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  <a:tr h="19525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пер.Призывной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(решение суда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 ремонт автомобильной дороги ул. Кооперативная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 ремонт автомобильной дороги ул. Маяковского</a:t>
                      </a:r>
                      <a:endParaRPr lang="ru-RU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автомобильной дороги  ул. Валовое кольцо  ( ПК0+05-ПК11+00)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ул. Пушкина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автодороги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ул.Первомайская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(участок от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ул.Плещеевская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ул. Кузнецова)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13652"/>
              </p:ext>
            </p:extLst>
          </p:nvPr>
        </p:nvGraphicFramePr>
        <p:xfrm>
          <a:off x="5281413" y="2459089"/>
          <a:ext cx="3617756" cy="123384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4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</a:t>
                      </a: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светофоров: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Пер. Федоровский вблизи д.13 (МОУ СШ № 2)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Менделеева вблизи д.1а (Троицкий поворот)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Магистральная вблизи д.43 (Школа-интернат № 3)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КСОДД, паспортизация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70584"/>
              </p:ext>
            </p:extLst>
          </p:nvPr>
        </p:nvGraphicFramePr>
        <p:xfrm>
          <a:off x="281094" y="3452342"/>
          <a:ext cx="4888354" cy="1441069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53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 подъездных путей к объектам </a:t>
                      </a:r>
                    </a:p>
                    <a:p>
                      <a:pPr algn="ctr" rtl="0" fontAlgn="t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социальной сферы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дорожного проезда (от д. 5 по ул. Ямская до д. 117 по ул. Московская) МДОУ д/с Колосок </a:t>
                      </a:r>
                      <a:endParaRPr lang="ru-RU" sz="105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Чкаловский (проезд от ул. Московской к МОУ «СШ № 2)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  <a:tr h="3031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подъездной дороги от ул. Строителей в районе д. 36 (МОУ «СШ № 4)</a:t>
                      </a:r>
                      <a:endParaRPr lang="ru-RU" sz="105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4519"/>
              </p:ext>
            </p:extLst>
          </p:nvPr>
        </p:nvGraphicFramePr>
        <p:xfrm>
          <a:off x="5281414" y="3906900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уличного освещения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уличного освещения 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54461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2653"/>
              </p:ext>
            </p:extLst>
          </p:nvPr>
        </p:nvGraphicFramePr>
        <p:xfrm>
          <a:off x="593355" y="2354001"/>
          <a:ext cx="3671346" cy="1025458"/>
        </p:xfrm>
        <a:graphic>
          <a:graphicData uri="http://schemas.openxmlformats.org/drawingml/2006/table">
            <a:tbl>
              <a:tblPr/>
              <a:tblGrid>
                <a:gridCol w="277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60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(«Патриотическое воспитание граждан»)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(«Формирование комфортной городской среды»)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  <a:tr h="27488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Экология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(«Оздоровление Волги»)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01814"/>
              </p:ext>
            </p:extLst>
          </p:nvPr>
        </p:nvGraphicFramePr>
        <p:xfrm>
          <a:off x="4788024" y="2354001"/>
          <a:ext cx="3600400" cy="1669031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5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Наши дворы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Асфальтирование территорий социальных объектов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(школьное инициативное бюджетирование и 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303" y="1745404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Национальные проекты 40 млн руб.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1745404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Региональные проекты 34,3 млн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691530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0" y="-92546"/>
            <a:ext cx="6408712" cy="108791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Уведомление о проведении публичных слушаний </a:t>
            </a:r>
            <a:r>
              <a:rPr lang="ru-RU" sz="1600" dirty="0">
                <a:latin typeface="Arial Narrow" panose="020B0606020202030204" pitchFamily="34" charset="0"/>
              </a:rPr>
              <a:t>опубликовано в газете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«</a:t>
            </a:r>
            <a:r>
              <a:rPr lang="ru-RU" sz="1600" dirty="0" err="1">
                <a:latin typeface="Arial Narrow" panose="020B0606020202030204" pitchFamily="34" charset="0"/>
              </a:rPr>
              <a:t>Переславская</a:t>
            </a:r>
            <a:r>
              <a:rPr lang="ru-RU" sz="1600" dirty="0">
                <a:latin typeface="Arial Narrow" panose="020B0606020202030204" pitchFamily="34" charset="0"/>
              </a:rPr>
              <a:t> неделя» № </a:t>
            </a:r>
            <a:r>
              <a:rPr lang="ru-RU" sz="1600" dirty="0" smtClean="0">
                <a:latin typeface="Arial Narrow" panose="020B0606020202030204" pitchFamily="34" charset="0"/>
              </a:rPr>
              <a:t>75 </a:t>
            </a:r>
            <a:r>
              <a:rPr lang="ru-RU" sz="1600" dirty="0">
                <a:latin typeface="Arial Narrow" panose="020B0606020202030204" pitchFamily="34" charset="0"/>
              </a:rPr>
              <a:t>(</a:t>
            </a:r>
            <a:r>
              <a:rPr lang="ru-RU" sz="1600" dirty="0" smtClean="0">
                <a:latin typeface="Arial Narrow" panose="020B0606020202030204" pitchFamily="34" charset="0"/>
              </a:rPr>
              <a:t>14607) </a:t>
            </a:r>
            <a:r>
              <a:rPr lang="ru-RU" sz="1600" dirty="0">
                <a:latin typeface="Arial Narrow" panose="020B0606020202030204" pitchFamily="34" charset="0"/>
              </a:rPr>
              <a:t>от </a:t>
            </a:r>
            <a:r>
              <a:rPr lang="ru-RU" sz="1600" dirty="0" smtClean="0">
                <a:latin typeface="Arial Narrow" panose="020B0606020202030204" pitchFamily="34" charset="0"/>
              </a:rPr>
              <a:t>08.11.2023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089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4394"/>
            <a:ext cx="7259418" cy="41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321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40" y="57825"/>
            <a:ext cx="2433744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проекты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974516">
            <a:off x="666511" y="939755"/>
            <a:ext cx="2457436" cy="24233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Образование</a:t>
            </a:r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71800" y="2306198"/>
            <a:ext cx="2641332" cy="2586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Жилье и городская среда </a:t>
            </a:r>
          </a:p>
          <a:p>
            <a:pPr algn="ctr"/>
            <a:endParaRPr lang="ru-RU" sz="10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Благоустройство общественной территории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около </a:t>
            </a:r>
            <a:r>
              <a:rPr lang="ru-RU" sz="1050" b="1" dirty="0" err="1" smtClean="0">
                <a:solidFill>
                  <a:schemeClr val="tx1"/>
                </a:solidFill>
              </a:rPr>
              <a:t>ЗАГСа</a:t>
            </a:r>
            <a:r>
              <a:rPr lang="ru-RU" sz="105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(ул. Кооперативная)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Переселение граждан из ветхого и аварийного жилья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606155">
            <a:off x="5058080" y="932101"/>
            <a:ext cx="2593867" cy="24873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Экология</a:t>
            </a: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Строительство </a:t>
            </a:r>
            <a:r>
              <a:rPr lang="ru-RU" sz="1200" b="1" dirty="0">
                <a:solidFill>
                  <a:schemeClr val="tx1"/>
                </a:solidFill>
              </a:rPr>
              <a:t>очистных сооружений и канализации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с. Нагорье</a:t>
            </a:r>
          </a:p>
        </p:txBody>
      </p:sp>
    </p:spTree>
    <p:extLst>
      <p:ext uri="{BB962C8B-B14F-4D97-AF65-F5344CB8AC3E}">
        <p14:creationId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3848" y="105488"/>
            <a:ext cx="2376264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егиональные проекты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543" y="861306"/>
            <a:ext cx="3095293" cy="30191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Наши дворы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Пос. Рязанцево: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050" b="1" dirty="0" err="1" smtClean="0">
                <a:solidFill>
                  <a:schemeClr val="tx1"/>
                </a:solidFill>
              </a:rPr>
              <a:t>ул</a:t>
            </a:r>
            <a:r>
              <a:rPr lang="ru-RU" sz="1050" b="1" dirty="0" smtClean="0">
                <a:solidFill>
                  <a:schemeClr val="tx1"/>
                </a:solidFill>
              </a:rPr>
              <a:t> </a:t>
            </a:r>
            <a:r>
              <a:rPr lang="ru-RU" sz="1050" b="1" dirty="0">
                <a:solidFill>
                  <a:schemeClr val="tx1"/>
                </a:solidFill>
              </a:rPr>
              <a:t>Николаева, д. 1, </a:t>
            </a:r>
            <a:r>
              <a:rPr lang="ru-RU" sz="1050" b="1" dirty="0" smtClean="0">
                <a:solidFill>
                  <a:schemeClr val="tx1"/>
                </a:solidFill>
              </a:rPr>
              <a:t>3</a:t>
            </a:r>
            <a:r>
              <a:rPr lang="ru-RU" sz="1050" b="1" dirty="0">
                <a:solidFill>
                  <a:schemeClr val="tx1"/>
                </a:solidFill>
              </a:rPr>
              <a:t>, </a:t>
            </a:r>
            <a:r>
              <a:rPr lang="ru-RU" sz="1050" b="1" dirty="0" smtClean="0">
                <a:solidFill>
                  <a:schemeClr val="tx1"/>
                </a:solidFill>
              </a:rPr>
              <a:t>5</a:t>
            </a:r>
            <a:endParaRPr lang="ru-RU" sz="1050" b="1" dirty="0">
              <a:solidFill>
                <a:schemeClr val="tx1"/>
              </a:solidFill>
            </a:endParaRPr>
          </a:p>
          <a:p>
            <a:pPr algn="ctr"/>
            <a:endParaRPr lang="ru-RU" sz="105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Б. </a:t>
            </a:r>
            <a:r>
              <a:rPr lang="ru-RU" sz="1050" b="1" dirty="0" err="1" smtClean="0">
                <a:solidFill>
                  <a:schemeClr val="tx1"/>
                </a:solidFill>
              </a:rPr>
              <a:t>Брембола</a:t>
            </a:r>
            <a:r>
              <a:rPr lang="ru-RU" sz="105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ул. Строителей д. 6, 7, 8, 9, 10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endParaRPr lang="ru-RU" sz="1600" b="1" u="sng" dirty="0" smtClean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endParaRPr lang="ru-RU" sz="1200" b="1" u="sng" dirty="0" smtClean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26491" y="631732"/>
            <a:ext cx="2453764" cy="233668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Яркое лето</a:t>
            </a:r>
          </a:p>
          <a:p>
            <a:pPr algn="ctr"/>
            <a:endParaRPr lang="ru-RU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Культурно-массовые мероприятия, направленные на улучшение социального самочувствия жителей городского округа</a:t>
            </a:r>
          </a:p>
        </p:txBody>
      </p:sp>
      <p:sp>
        <p:nvSpPr>
          <p:cNvPr id="8" name="Овал 7"/>
          <p:cNvSpPr/>
          <p:nvPr/>
        </p:nvSpPr>
        <p:spPr>
          <a:xfrm>
            <a:off x="2483768" y="2546490"/>
            <a:ext cx="2556520" cy="2549062"/>
          </a:xfrm>
          <a:prstGeom prst="ellipse">
            <a:avLst/>
          </a:prstGeom>
          <a:solidFill>
            <a:srgbClr val="91C7DF"/>
          </a:solidFill>
          <a:ln>
            <a:solidFill>
              <a:srgbClr val="91C7D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 smtClean="0">
                <a:solidFill>
                  <a:schemeClr val="tx1"/>
                </a:solidFill>
              </a:rPr>
              <a:t>РЕШАЕМ ВМЕСТЕ</a:t>
            </a:r>
          </a:p>
          <a:p>
            <a:pPr marL="228600" indent="-228600" algn="ctr">
              <a:buAutoNum type="arabicPeriod"/>
            </a:pPr>
            <a:r>
              <a:rPr lang="ru-RU" sz="1100" b="1" dirty="0" smtClean="0">
                <a:solidFill>
                  <a:schemeClr val="tx1"/>
                </a:solidFill>
              </a:rPr>
              <a:t>Школьное инициативное бюджетирование </a:t>
            </a:r>
          </a:p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2. Поддержка местных инициатив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73648" y="1357878"/>
            <a:ext cx="3812203" cy="3737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u="sng" dirty="0">
                <a:solidFill>
                  <a:schemeClr val="bg1"/>
                </a:solidFill>
              </a:rPr>
              <a:t>Асфальтирование территорий социальных </a:t>
            </a:r>
            <a:r>
              <a:rPr lang="ru-RU" sz="1400" b="1" u="sng" dirty="0" smtClean="0">
                <a:solidFill>
                  <a:schemeClr val="bg1"/>
                </a:solidFill>
              </a:rPr>
              <a:t>объектов</a:t>
            </a:r>
          </a:p>
          <a:p>
            <a:pPr algn="ctr" fontAlgn="t"/>
            <a:endParaRPr lang="ru-RU" sz="1100" b="1" u="sng" dirty="0" smtClean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Капитальный ремонт дорожного проезда (от д. 5 по ул. Ямская до д. 117 по ул. Московская</a:t>
            </a:r>
            <a:r>
              <a:rPr lang="ru-RU" sz="1000" b="1" dirty="0" smtClean="0">
                <a:solidFill>
                  <a:schemeClr val="bg1"/>
                </a:solidFill>
              </a:rPr>
              <a:t>) </a:t>
            </a:r>
          </a:p>
          <a:p>
            <a:pPr algn="ctr" fontAlgn="t"/>
            <a:r>
              <a:rPr lang="ru-RU" sz="1100" b="1" dirty="0" smtClean="0">
                <a:solidFill>
                  <a:schemeClr val="bg1"/>
                </a:solidFill>
              </a:rPr>
              <a:t>МДОУ </a:t>
            </a:r>
            <a:r>
              <a:rPr lang="ru-RU" sz="1100" b="1" dirty="0">
                <a:solidFill>
                  <a:schemeClr val="bg1"/>
                </a:solidFill>
              </a:rPr>
              <a:t>д/с </a:t>
            </a:r>
            <a:r>
              <a:rPr lang="ru-RU" sz="1100" b="1" dirty="0" smtClean="0">
                <a:solidFill>
                  <a:schemeClr val="bg1"/>
                </a:solidFill>
              </a:rPr>
              <a:t>Колосок </a:t>
            </a:r>
          </a:p>
          <a:p>
            <a:pPr algn="ctr" fontAlgn="t"/>
            <a:endParaRPr lang="ru-RU" sz="1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 smtClean="0">
                <a:solidFill>
                  <a:schemeClr val="bg1"/>
                </a:solidFill>
              </a:rPr>
              <a:t>Капитальный </a:t>
            </a:r>
            <a:r>
              <a:rPr lang="ru-RU" sz="1000" b="1" dirty="0">
                <a:solidFill>
                  <a:schemeClr val="bg1"/>
                </a:solidFill>
              </a:rPr>
              <a:t>ремонт </a:t>
            </a:r>
            <a:r>
              <a:rPr lang="ru-RU" sz="1000" b="1" dirty="0" err="1">
                <a:solidFill>
                  <a:schemeClr val="bg1"/>
                </a:solidFill>
              </a:rPr>
              <a:t>мкр</a:t>
            </a:r>
            <a:r>
              <a:rPr lang="ru-RU" sz="1000" b="1" dirty="0">
                <a:solidFill>
                  <a:schemeClr val="bg1"/>
                </a:solidFill>
              </a:rPr>
              <a:t>. Чкаловский (проезд от ул. Московской к МОУ «СШ № 2</a:t>
            </a:r>
            <a:r>
              <a:rPr lang="ru-RU" sz="1000" b="1" dirty="0" smtClean="0">
                <a:solidFill>
                  <a:schemeClr val="bg1"/>
                </a:solidFill>
              </a:rPr>
              <a:t>)</a:t>
            </a:r>
          </a:p>
          <a:p>
            <a:pPr algn="ctr" fontAlgn="t"/>
            <a:endParaRPr lang="ru-RU" sz="1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 smtClean="0">
                <a:solidFill>
                  <a:schemeClr val="bg1"/>
                </a:solidFill>
              </a:rPr>
              <a:t>Капитальный </a:t>
            </a:r>
            <a:r>
              <a:rPr lang="ru-RU" sz="1000" b="1" dirty="0">
                <a:solidFill>
                  <a:schemeClr val="bg1"/>
                </a:solidFill>
              </a:rPr>
              <a:t>ремонт подъездной дороги от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 smtClean="0">
                <a:solidFill>
                  <a:schemeClr val="bg1"/>
                </a:solidFill>
              </a:rPr>
              <a:t>ул</a:t>
            </a:r>
            <a:r>
              <a:rPr lang="ru-RU" sz="1000" b="1" dirty="0">
                <a:solidFill>
                  <a:schemeClr val="bg1"/>
                </a:solidFill>
              </a:rPr>
              <a:t>. Строителей в районе д. 36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 fontAlgn="t"/>
            <a:r>
              <a:rPr lang="ru-RU" sz="1100" b="1" dirty="0" smtClean="0">
                <a:solidFill>
                  <a:schemeClr val="bg1"/>
                </a:solidFill>
              </a:rPr>
              <a:t>(</a:t>
            </a:r>
            <a:r>
              <a:rPr lang="ru-RU" sz="1100" b="1" dirty="0">
                <a:solidFill>
                  <a:schemeClr val="bg1"/>
                </a:solidFill>
              </a:rPr>
              <a:t>МОУ «СШ № 4</a:t>
            </a:r>
            <a:r>
              <a:rPr lang="ru-RU" sz="1100" b="1" dirty="0" smtClean="0">
                <a:solidFill>
                  <a:schemeClr val="bg1"/>
                </a:solidFill>
              </a:rPr>
              <a:t>)</a:t>
            </a:r>
            <a:endParaRPr lang="ru-RU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95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55" y="1347614"/>
            <a:ext cx="5641417" cy="3570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2024 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</a:t>
            </a:r>
            <a:r>
              <a:rPr lang="ru-RU" sz="4000" b="1" dirty="0" smtClean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397 </a:t>
            </a:r>
            <a:endParaRPr lang="ru-RU" sz="4000" b="1" dirty="0">
              <a:ln w="12700">
                <a:solidFill>
                  <a:prstClr val="black"/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2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91,9 </a:t>
            </a:r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3792" y="3547128"/>
            <a:ext cx="694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8,1 </a:t>
            </a:r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0761" y="24701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00" y="1021578"/>
            <a:ext cx="35990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1."Развитие образования и молодежная политика городского округа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1 275,3 </a:t>
            </a:r>
            <a:r>
              <a:rPr lang="ru-RU" sz="800" dirty="0" smtClean="0">
                <a:solidFill>
                  <a:prstClr val="black"/>
                </a:solidFill>
              </a:rPr>
              <a:t>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2. " Социальная поддержка населения городского округа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181,3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 3. "Обеспечение доступным и комфортным жильем населения городского округа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4,5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 4. "Обеспечение общественного порядка и противодействие преступности на территории городского округа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6,4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5. "Развитие физической культуры, культуры и туризма в городском округе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158,4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6. "Обеспечение качественными коммунальными услугами населения городского округа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68,9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7. "Развитие дорожного хозяйства в городском округе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271,9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8. "Развитие сельского хозяйства городского округа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4,5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9. "</a:t>
            </a:r>
            <a:r>
              <a:rPr lang="ru-RU" sz="800" dirty="0" err="1">
                <a:solidFill>
                  <a:prstClr val="black"/>
                </a:solidFill>
              </a:rPr>
              <a:t>Энергоэффективность</a:t>
            </a:r>
            <a:r>
              <a:rPr lang="ru-RU" sz="800" dirty="0">
                <a:solidFill>
                  <a:prstClr val="black"/>
                </a:solidFill>
              </a:rPr>
              <a:t> в городском округе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4,2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10. "Охрана окружающей среды в городском округе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40,4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11. "Защита населения на территории городского округа город Переславль-Залесский Ярославской области от чрезвычайных ситуаций и обеспечение пожарной </a:t>
            </a:r>
            <a:r>
              <a:rPr lang="ru-RU" sz="800" dirty="0" smtClean="0">
                <a:solidFill>
                  <a:prstClr val="black"/>
                </a:solidFill>
              </a:rPr>
              <a:t>безопасности" – </a:t>
            </a:r>
            <a:r>
              <a:rPr lang="ru-RU" sz="800" b="1" dirty="0" smtClean="0">
                <a:solidFill>
                  <a:prstClr val="black"/>
                </a:solidFill>
              </a:rPr>
              <a:t>30,3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12. "Обеспечение функционирования и развития муниципальной службы в городском округе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139,6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  <a:p>
            <a:r>
              <a:rPr lang="ru-RU" sz="800" dirty="0">
                <a:solidFill>
                  <a:prstClr val="black"/>
                </a:solidFill>
              </a:rPr>
              <a:t>13. "Формирование современной городской среды на территории городского округа город Переславль-Залесский Ярославской </a:t>
            </a:r>
            <a:r>
              <a:rPr lang="ru-RU" sz="800" dirty="0" smtClean="0">
                <a:solidFill>
                  <a:prstClr val="black"/>
                </a:solidFill>
              </a:rPr>
              <a:t>области" – </a:t>
            </a:r>
            <a:r>
              <a:rPr lang="ru-RU" sz="800" b="1" dirty="0" smtClean="0">
                <a:solidFill>
                  <a:prstClr val="black"/>
                </a:solidFill>
              </a:rPr>
              <a:t>16,9</a:t>
            </a:r>
            <a:r>
              <a:rPr lang="ru-RU" sz="800" dirty="0" smtClean="0">
                <a:solidFill>
                  <a:prstClr val="black"/>
                </a:solidFill>
              </a:rPr>
              <a:t> млн руб.</a:t>
            </a:r>
            <a:endParaRPr lang="ru-RU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2024-2026 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38701"/>
              </p:ext>
            </p:extLst>
          </p:nvPr>
        </p:nvGraphicFramePr>
        <p:xfrm>
          <a:off x="683568" y="1563638"/>
          <a:ext cx="7831905" cy="2462952"/>
        </p:xfrm>
        <a:graphic>
          <a:graphicData uri="http://schemas.openxmlformats.org/drawingml/2006/table">
            <a:tbl>
              <a:tblPr/>
              <a:tblGrid>
                <a:gridCol w="388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3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24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397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025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162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61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924</a:t>
                      </a:r>
                      <a:endParaRPr lang="ru-RU" sz="20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lang="ru-RU" sz="20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936</a:t>
                      </a:r>
                      <a:endParaRPr lang="ru-RU" sz="20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20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473</a:t>
                      </a:r>
                      <a:endParaRPr lang="ru-RU" sz="2000" b="0" i="1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139</a:t>
                      </a:r>
                      <a:endParaRPr lang="ru-RU" sz="20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226</a:t>
                      </a:r>
                      <a:endParaRPr lang="ru-RU" sz="20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2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397</a:t>
                      </a:r>
                      <a:endParaRPr lang="ru-RU" sz="24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2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025</a:t>
                      </a:r>
                      <a:endParaRPr lang="ru-RU" sz="24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2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lang="ru-RU" sz="24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6421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Предлагаем принять</a:t>
            </a:r>
            <a:r>
              <a:rPr lang="ru-RU" sz="2400" b="1" dirty="0">
                <a:latin typeface="Arial Narrow" panose="020B0606020202030204" pitchFamily="34" charset="0"/>
              </a:rPr>
              <a:t/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>проект решения «О бюджете городского округа город Переславль-Залесский Ярославской области на </a:t>
            </a:r>
            <a:r>
              <a:rPr lang="ru-RU" sz="2400" b="1" dirty="0" smtClean="0">
                <a:latin typeface="Arial Narrow" panose="020B0606020202030204" pitchFamily="34" charset="0"/>
              </a:rPr>
              <a:t>2024</a:t>
            </a:r>
            <a:r>
              <a:rPr lang="ru-RU" sz="2400" b="1" dirty="0">
                <a:latin typeface="Arial Narrow" panose="020B0606020202030204" pitchFamily="34" charset="0"/>
              </a:rPr>
              <a:t> год и на плановый период </a:t>
            </a:r>
            <a:r>
              <a:rPr lang="ru-RU" sz="2400" b="1" dirty="0" smtClean="0">
                <a:latin typeface="Arial Narrow" panose="020B0606020202030204" pitchFamily="34" charset="0"/>
              </a:rPr>
              <a:t>2025 </a:t>
            </a:r>
            <a:r>
              <a:rPr lang="ru-RU" sz="2400" b="1" dirty="0"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latin typeface="Arial Narrow" panose="020B0606020202030204" pitchFamily="34" charset="0"/>
              </a:rPr>
              <a:t>2026 </a:t>
            </a:r>
            <a:r>
              <a:rPr lang="ru-RU" sz="2400" b="1" dirty="0">
                <a:latin typeface="Arial Narrow" panose="020B0606020202030204" pitchFamily="34" charset="0"/>
              </a:rPr>
              <a:t>годов» </a:t>
            </a:r>
            <a:br>
              <a:rPr lang="ru-RU" sz="2400" b="1" dirty="0">
                <a:latin typeface="Arial Narrow" panose="020B0606020202030204" pitchFamily="34" charset="0"/>
              </a:rPr>
            </a:b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83768" y="1203598"/>
            <a:ext cx="4104456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8358943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4106"/>
            <a:ext cx="803611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21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бюджетной, налоговой и таможенно-тарифной политики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утверждённые  Министерством финансов РФ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Губернатора Ярославской области от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направлениях бюджетной и налоговой политики Ярославской области на 2023 год и на плановый период 2024 и 2025 годов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бюджетной и налоговой политики городского округа город Переславль-Залесский Ярославской области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Ярославской области на среднесрочный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Ярославской области от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19.10.2023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1052-п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прогнозе социально-экономического развития Ярославской области на среднесрочный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годов</a:t>
            </a:r>
          </a:p>
          <a:p>
            <a:pPr algn="just">
              <a:spcAft>
                <a:spcPts val="60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городского округа город Переславль-Залесский Ярославской области на среднесрочный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утвержденный Постановлением Администрации города Переславля-Залесского от 06.10.2023 № ПОС.03-2569/23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«Бюджетный прогноз городского округа город Переславль-Залесский на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утвержденный постановлением Администрации города Переславля-Залесского от 08.02.2022 № ПОС.03-0275/22 (в редакции от 22.02.2023 № ПОС.03-302/23)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95536" y="105958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8895" y="163564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87987" y="192367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7987" y="225683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83306" y="277946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83306" y="330095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88895" y="3879401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83306" y="424694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712" y="215683"/>
            <a:ext cx="7291709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Переславль-Залесский в цифрах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08" y="2754634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098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5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87" y="4257005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83918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78" y="2228598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8" name="TextBox 17"/>
          <p:cNvSpPr txBox="1"/>
          <p:nvPr/>
        </p:nvSpPr>
        <p:spPr>
          <a:xfrm>
            <a:off x="1007656" y="4160132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0,4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165" y="1827677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2 085,1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9856" y="1432903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на 01.01.2023 –  54,8 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78"/>
            <a:ext cx="35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Протяженность автомобильных дорог общего пользования – 916,4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" y="4606514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7172" y="4621142"/>
            <a:ext cx="346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520,1 млн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485" y="2206164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предприятиями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25,6 млрд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8611" y="2700774"/>
            <a:ext cx="364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1 219,2 млн руб.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" y="3651871"/>
            <a:ext cx="366113" cy="3853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2572" y="3603580"/>
            <a:ext cx="346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Оборот розничной торговли и общественного питания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13,4 млрд руб.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56104" y="4371950"/>
            <a:ext cx="3999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плата – 47,2 тыс. руб.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87" y="3713772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40" y="3209865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221813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70" y="1789722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35800" y="3844557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 – 3,1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87277" y="2865348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 – 10,3 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92360" y="2305737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возраста – 20,9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87647" y="3288509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 – 6,7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45648" y="1869986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 – 13,8 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0" y="1253386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89"/>
            <a:ext cx="431714" cy="490441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1854758" y="4917671"/>
            <a:ext cx="7291709" cy="248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 по состоянию на 01.01.2023 года по данным Территориального органа Федеральной службы государственной статистики по Ярославской области</a:t>
            </a: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5" y="930880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3 130,67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0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040701" y="1005936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4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– 1 153 ед.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8930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704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направления налоговой и бюджетной политики в части формирования доходов бюджета городского округа на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2024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 и плановый период 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2025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2026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годов</a:t>
            </a:r>
            <a:endParaRPr lang="ru-RU" sz="1700" b="1" dirty="0">
              <a:solidFill>
                <a:srgbClr val="26262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14106"/>
            <a:ext cx="7964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/>
              <a:t>	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налоговой и бюджетной политики городского округа город Переславль-Залесский направлены на обеспечение сбалансированности бюджета городского округа, повышение доходной части бюджета и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финансовых ресурсов на решении как текущих задач, так и задач, определенных приоритетными направлениями развития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в соответствии с утвержденной Стратегией социально-экономического развития городского округа и национальных проектов</a:t>
            </a:r>
          </a:p>
          <a:p>
            <a:pPr algn="ctr" defTabSz="539750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увеличение и сохранение уровня поступлений налоговых и неналоговых доходов в бюджет городского округа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осуществления мер социальной поддержки граждан, предоставляемых за счёт средств городского бюджета, исходя из принципов адресности и нуждаемости получателей;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обеспечения в полном объеме расходов на заработную плату работников бюджетной сферы;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мероприятиях национального проекта по модернизации строительной отрасли в части сокращения непригодного для проживания и аварийного жилищного фонда;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проведения работы по выявлению наиболее критических участков сети жилищно-коммунального хозяйства с целью их капитального ремонта, замены, модернизации;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сохранения и улучшения качества сети автомобильных дорог городского округа;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городского округа, в том числе дворов и проездов к ним;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городского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2024-2026 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44788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24525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6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397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025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162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924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936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473</a:t>
                      </a:r>
                      <a:endParaRPr lang="ru-RU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139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226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4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397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025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126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713730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</a:t>
            </a:r>
            <a:r>
              <a:rPr lang="ru-RU" sz="15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2024 </a:t>
            </a:r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год и </a:t>
            </a:r>
            <a:b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</a:br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плановый период </a:t>
            </a:r>
            <a:r>
              <a:rPr lang="ru-RU" sz="15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2025 </a:t>
            </a:r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и </a:t>
            </a:r>
            <a:r>
              <a:rPr lang="ru-RU" sz="15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2026 </a:t>
            </a:r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9214467"/>
              </p:ext>
            </p:extLst>
          </p:nvPr>
        </p:nvGraphicFramePr>
        <p:xfrm>
          <a:off x="457200" y="1200150"/>
          <a:ext cx="40386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68522"/>
              </p:ext>
            </p:extLst>
          </p:nvPr>
        </p:nvGraphicFramePr>
        <p:xfrm>
          <a:off x="4427984" y="1200149"/>
          <a:ext cx="4716016" cy="374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434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155700" y="267494"/>
            <a:ext cx="9144000" cy="5170488"/>
            <a:chOff x="0" y="-27384"/>
            <a:chExt cx="12192000" cy="6885384"/>
          </a:xfrm>
        </p:grpSpPr>
        <p:pic>
          <p:nvPicPr>
            <p:cNvPr id="13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84"/>
            <a:stretch>
              <a:fillRect/>
            </a:stretch>
          </p:blipFill>
          <p:spPr bwMode="auto">
            <a:xfrm>
              <a:off x="0" y="-27384"/>
              <a:ext cx="121920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-27384"/>
              <a:ext cx="12192000" cy="688538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городского округа города    Переславля-Залесского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lang="ru-RU" sz="1700" b="1" dirty="0" smtClean="0">
                <a:latin typeface="Arial Narrow" panose="020B0606020202030204" pitchFamily="34" charset="0"/>
                <a:ea typeface="+mn-ea"/>
                <a:cs typeface="+mn-cs"/>
              </a:rPr>
              <a:t>2024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77678641"/>
              </p:ext>
            </p:extLst>
          </p:nvPr>
        </p:nvGraphicFramePr>
        <p:xfrm>
          <a:off x="155700" y="1004828"/>
          <a:ext cx="8657258" cy="40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Группа 15"/>
          <p:cNvGrpSpPr/>
          <p:nvPr/>
        </p:nvGrpSpPr>
        <p:grpSpPr>
          <a:xfrm flipV="1">
            <a:off x="947387" y="4329607"/>
            <a:ext cx="3113760" cy="391301"/>
            <a:chOff x="567586" y="646361"/>
            <a:chExt cx="3903724" cy="50300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7777" y="646361"/>
              <a:ext cx="923533" cy="503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67586" y="646363"/>
              <a:ext cx="298019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Прямоугольник 18"/>
          <p:cNvSpPr/>
          <p:nvPr/>
        </p:nvSpPr>
        <p:spPr>
          <a:xfrm>
            <a:off x="-63699" y="2874822"/>
            <a:ext cx="261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                    физических лиц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463,0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55700" y="3290320"/>
            <a:ext cx="2419831" cy="405544"/>
            <a:chOff x="79640" y="482721"/>
            <a:chExt cx="3033746" cy="64887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68092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760569" y="482721"/>
              <a:ext cx="352817" cy="635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</p:grpSp>
      <p:sp>
        <p:nvSpPr>
          <p:cNvPr id="23" name="Прямоугольник 22"/>
          <p:cNvSpPr/>
          <p:nvPr/>
        </p:nvSpPr>
        <p:spPr>
          <a:xfrm>
            <a:off x="650662" y="4405994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144,7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39596" y="1125211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42,1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72598" y="179376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47,2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77193" y="3033759"/>
            <a:ext cx="270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налоговые и 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111,9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14476" y="1401904"/>
            <a:ext cx="2664296" cy="360040"/>
            <a:chOff x="79640" y="1131591"/>
            <a:chExt cx="3340233" cy="57606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059832" y="1131591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29517" y="3253049"/>
            <a:ext cx="2398867" cy="273311"/>
            <a:chOff x="142479" y="1910149"/>
            <a:chExt cx="3027999" cy="1800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421946" y="1910149"/>
              <a:ext cx="748532" cy="18009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142479" y="1910149"/>
              <a:ext cx="22794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601658" y="2055373"/>
            <a:ext cx="2981860" cy="1232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148986" y="4749105"/>
            <a:ext cx="90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 smtClean="0">
                <a:latin typeface="Arial Narrow" panose="020B0606020202030204" pitchFamily="34" charset="0"/>
              </a:rPr>
              <a:t>923,6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459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lang="ru-RU" altLang="ru-RU" sz="1700" b="1" dirty="0" smtClean="0">
                <a:latin typeface="Arial Narrow" panose="020B0606020202030204" pitchFamily="34" charset="0"/>
                <a:ea typeface="+mn-ea"/>
                <a:cs typeface="+mn-cs"/>
              </a:rPr>
              <a:t>2024 </a:t>
            </a: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0721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08371" y="1784390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39101" y="1786173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35118" y="2695819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0" y="2349442"/>
            <a:ext cx="290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980" y="1208658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972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13766</TotalTime>
  <Words>1840</Words>
  <Application>Microsoft Office PowerPoint</Application>
  <PresentationFormat>Экран (16:9)</PresentationFormat>
  <Paragraphs>355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Уведомление о проведении публичных слушаний опубликовано в газете  «Переславская неделя» № 75 (14607) от 08.11.2023</vt:lpstr>
      <vt:lpstr>Проект бюджета подготовлен и основан на следующих документах</vt:lpstr>
      <vt:lpstr>Презентация PowerPoint</vt:lpstr>
      <vt:lpstr>Основные направления налоговой и бюджетной политики в части формирования доходов бюджета городского округа на 2024 год и плановый период  2025 и 2026 годов</vt:lpstr>
      <vt:lpstr>Основные параметры бюджета 2024-2026 годов, млн руб.</vt:lpstr>
      <vt:lpstr>Структура доходов бюджета на 2024 год и  плановый период 2025 и 2026 годов</vt:lpstr>
      <vt:lpstr>Структура налоговых и неналоговых доходов бюджета городского округа города    Переславля-Залесского в 2024 году</vt:lpstr>
      <vt:lpstr>Структура безвозмездных поступлений бюджета  в 2024 году, млн руб.</vt:lpstr>
      <vt:lpstr>Расходы бюджета городского округа  город Переславль-Залесский Ярославской области</vt:lpstr>
      <vt:lpstr>Отраслевая структура расходов бюджета в 2024 г., млн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2024-2026 гг., млн руб.</vt:lpstr>
      <vt:lpstr>Презентация PowerPoint</vt:lpstr>
      <vt:lpstr>Национальные и региональные проекты</vt:lpstr>
      <vt:lpstr>Национальные проекты</vt:lpstr>
      <vt:lpstr>Региональные проекты</vt:lpstr>
      <vt:lpstr>Структура расходов бюджета на 2024 год</vt:lpstr>
      <vt:lpstr>Основные параметры бюджета 2024-2026 годов, млн руб.</vt:lpstr>
      <vt:lpstr>Предлагаем принять проект решения «О бюджете городского округа город Переславль-Залесский Ярославской области на 2024 год и на плановый период 2025 и 2026 годов»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Solovieva</cp:lastModifiedBy>
  <cp:revision>1417</cp:revision>
  <cp:lastPrinted>2023-11-29T09:01:20Z</cp:lastPrinted>
  <dcterms:created xsi:type="dcterms:W3CDTF">2016-10-07T07:15:03Z</dcterms:created>
  <dcterms:modified xsi:type="dcterms:W3CDTF">2023-12-14T12:51:42Z</dcterms:modified>
</cp:coreProperties>
</file>