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3"/>
  </p:notesMasterIdLst>
  <p:sldIdLst>
    <p:sldId id="438" r:id="rId2"/>
    <p:sldId id="440" r:id="rId3"/>
    <p:sldId id="442" r:id="rId4"/>
    <p:sldId id="460" r:id="rId5"/>
    <p:sldId id="461" r:id="rId6"/>
    <p:sldId id="462" r:id="rId7"/>
    <p:sldId id="463" r:id="rId8"/>
    <p:sldId id="430" r:id="rId9"/>
    <p:sldId id="407" r:id="rId10"/>
    <p:sldId id="444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8" r:id="rId19"/>
    <p:sldId id="459" r:id="rId20"/>
    <p:sldId id="417" r:id="rId21"/>
    <p:sldId id="418" r:id="rId22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29" d="100"/>
          <a:sy n="129" d="100"/>
        </p:scale>
        <p:origin x="120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DE-46E4-BC29-ED3567EA3E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924</c:v>
                </c:pt>
                <c:pt idx="1">
                  <c:v>933</c:v>
                </c:pt>
                <c:pt idx="2">
                  <c:v>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DE-46E4-BC29-ED3567EA3E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1473</c:v>
                </c:pt>
                <c:pt idx="1">
                  <c:v>2287</c:v>
                </c:pt>
                <c:pt idx="2">
                  <c:v>1857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2364</c:v>
                </c:pt>
                <c:pt idx="1">
                  <c:v>3529</c:v>
                </c:pt>
                <c:pt idx="2">
                  <c:v>2397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6581104"/>
        <c:axId val="306581496"/>
        <c:axId val="0"/>
      </c:bar3DChart>
      <c:catAx>
        <c:axId val="30658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1496"/>
        <c:crosses val="autoZero"/>
        <c:auto val="1"/>
        <c:lblAlgn val="ctr"/>
        <c:lblOffset val="100"/>
        <c:noMultiLvlLbl val="0"/>
      </c:catAx>
      <c:valAx>
        <c:axId val="30658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11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933588794466747E-2"/>
          <c:y val="0.1352886890974378"/>
          <c:w val="0.91994926620092787"/>
          <c:h val="0.7169161497779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F4-4775-AD31-1D410177CC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4-4775-AD31-1D410177CC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F4-4775-AD31-1D410177CC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2025 год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1857</c:v>
                </c:pt>
                <c:pt idx="1">
                  <c:v>1316</c:v>
                </c:pt>
                <c:pt idx="2">
                  <c:v>1233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6582672"/>
        <c:axId val="306582280"/>
      </c:barChart>
      <c:catAx>
        <c:axId val="30658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582280"/>
        <c:crosses val="autoZero"/>
        <c:auto val="1"/>
        <c:lblAlgn val="ctr"/>
        <c:lblOffset val="100"/>
        <c:noMultiLvlLbl val="0"/>
      </c:catAx>
      <c:valAx>
        <c:axId val="306582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58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2025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layout>
                <c:manualLayout>
                  <c:x val="2.6929509993180189E-3"/>
                  <c:y val="1.0165787721809556E-2"/>
                </c:manualLayout>
              </c:layout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464754996590342E-2"/>
                  <c:y val="1.0165787721809616E-2"/>
                </c:manualLayout>
              </c:layout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6859501748933844E-3"/>
                  <c:y val="-9.0156662526531775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862.2</c:v>
                </c:pt>
                <c:pt idx="1">
                  <c:v>235.9</c:v>
                </c:pt>
                <c:pt idx="2">
                  <c:v>1857.3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2026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layout>
                <c:manualLayout>
                  <c:x val="2.6929509993179699E-3"/>
                  <c:y val="2.0331575443619233E-2"/>
                </c:manualLayout>
              </c:layout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9823902208982928E-3"/>
                  <c:y val="-8.020059420496741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 formatCode="0.0">
                  <c:v>935</c:v>
                </c:pt>
                <c:pt idx="1">
                  <c:v>135.5</c:v>
                </c:pt>
                <c:pt idx="2">
                  <c:v>1316.1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2027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layout>
                <c:manualLayout>
                  <c:x val="-2.6929509993181672E-3"/>
                  <c:y val="1.6942979536349299E-2"/>
                </c:manualLayout>
              </c:layout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5029397695003586E-3"/>
                  <c:y val="8.1899961711534436E-3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2342549498022782E-17"/>
                  <c:y val="-6.7771918145397514E-2"/>
                </c:manualLayout>
              </c:layout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1007.7</c:v>
                </c:pt>
                <c:pt idx="1">
                  <c:v>115.2</c:v>
                </c:pt>
                <c:pt idx="2">
                  <c:v>1233.2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91170760996147"/>
          <c:y val="2.3617167179474874E-2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rgbClr val="CCCC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9.7560913628772523E-3"/>
                  <c:y val="-0.14426604449935723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15,7%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87307389938015"/>
                  <c:y val="0.26125004248411088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50,1%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691460737337398"/>
                  <c:y val="0.64754031992034977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9,7%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1751337432706859E-2"/>
                  <c:y val="-2.9006151699264446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4,6%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486286535528912E-2"/>
                  <c:y val="-4.5502482071705243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5,1%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872264867236254E-2"/>
                  <c:y val="-0.26879334628848811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7662289838191153E-2"/>
                  <c:y val="-0.2901026266176450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12,1%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6.6520022852501332E-2"/>
                      <c:h val="6.049287566450146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795-4AB4-A67C-460A08C71C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и неналоговые доходы</c:v>
                </c:pt>
                <c:pt idx="6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13.07995390584575</c:v>
                </c:pt>
                <c:pt idx="1">
                  <c:v>54.075393119862831</c:v>
                </c:pt>
                <c:pt idx="2">
                  <c:v>4.4250697704999959</c:v>
                </c:pt>
                <c:pt idx="3">
                  <c:v>4.4479547494846097</c:v>
                </c:pt>
                <c:pt idx="4">
                  <c:v>1.5176210695526693</c:v>
                </c:pt>
                <c:pt idx="5">
                  <c:v>19.0303307475948</c:v>
                </c:pt>
                <c:pt idx="6">
                  <c:v>3.4236766371593412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>
                <c:manualLayout>
                  <c:x val="-0.10607631064405447"/>
                  <c:y val="2.988051832624658E-2"/>
                </c:manualLayout>
              </c:layout>
              <c:tx>
                <c:rich>
                  <a:bodyPr/>
                  <a:lstStyle/>
                  <a:p>
                    <a:fld id="{5F862725-D1C6-4207-8C54-DE64A42CFFDE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9D-4C2C-A1AF-6CEE6A1527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4989375545515649E-2"/>
                  <c:y val="-0.2464077223742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9D-4C2C-A1AF-6CEE6A1527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505113554135506E-2"/>
                  <c:y val="0.21047838118996878"/>
                </c:manualLayout>
              </c:layout>
              <c:tx>
                <c:rich>
                  <a:bodyPr/>
                  <a:lstStyle/>
                  <a:p>
                    <a:fld id="{F9339562-AE0D-4F26-93FD-314D8789AF6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9D-4C2C-A1AF-6CEE6A1527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1316743071144517E-16"/>
                  <c:y val="-5.7720859298461789E-2"/>
                </c:manualLayout>
              </c:layout>
              <c:tx>
                <c:rich>
                  <a:bodyPr/>
                  <a:lstStyle/>
                  <a:p>
                    <a:fld id="{EC095964-362C-41BC-B25B-5612445008EA}" type="VALU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60-455D-9564-1C92BBBB7DF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202.3</c:v>
                </c:pt>
                <c:pt idx="1">
                  <c:v>557.4</c:v>
                </c:pt>
                <c:pt idx="2">
                  <c:v>1086.5</c:v>
                </c:pt>
                <c:pt idx="3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0.20149</cdr:x>
      <cdr:y>0.31941</cdr:y>
    </cdr:from>
    <cdr:to>
      <cdr:x>0.2877</cdr:x>
      <cdr:y>0.40596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8804" y="797265"/>
          <a:ext cx="769648" cy="21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2 397</a:t>
          </a:r>
        </a:p>
      </cdr:txBody>
    </cdr:sp>
  </cdr:relSizeAnchor>
  <cdr:relSizeAnchor xmlns:cdr="http://schemas.openxmlformats.org/drawingml/2006/chartDrawing">
    <cdr:from>
      <cdr:x>0.45294</cdr:x>
      <cdr:y>0.18805</cdr:y>
    </cdr:from>
    <cdr:to>
      <cdr:x>0.53915</cdr:x>
      <cdr:y>0.27459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3668" y="469376"/>
          <a:ext cx="769648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3 220</a:t>
          </a:r>
        </a:p>
      </cdr:txBody>
    </cdr:sp>
  </cdr:relSizeAnchor>
  <cdr:relSizeAnchor xmlns:cdr="http://schemas.openxmlformats.org/drawingml/2006/chartDrawing">
    <cdr:from>
      <cdr:x>0.68487</cdr:x>
      <cdr:y>0.33383</cdr:y>
    </cdr:from>
    <cdr:to>
      <cdr:x>0.77107</cdr:x>
      <cdr:y>0.42037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14266" y="833275"/>
          <a:ext cx="769559" cy="21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2 955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0.65656</cdr:x>
      <cdr:y>0</cdr:y>
    </cdr:from>
    <cdr:to>
      <cdr:x>1</cdr:x>
      <cdr:y>0.2699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3096344" y="0"/>
          <a:ext cx="1619672" cy="10115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0.29011</cdr:x>
      <cdr:y>0.91111</cdr:y>
    </cdr:from>
    <cdr:to>
      <cdr:x>0.47333</cdr:x>
      <cdr:y>0.97238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368152" y="3414725"/>
          <a:ext cx="864096" cy="229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0.30538</cdr:x>
      <cdr:y>0.63495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440159" y="2379713"/>
          <a:ext cx="847013" cy="248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2024</a:t>
          </a:r>
          <a:r>
            <a:rPr lang="ru-RU" sz="9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0.53508</cdr:x>
      <cdr:y>0.81474</cdr:y>
    </cdr:from>
    <cdr:to>
      <cdr:x>0.84283</cdr:x>
      <cdr:y>0.90887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xmlns="" id="{E686FBAE-DD79-4D4E-806B-8C59D4CFEC18}"/>
            </a:ext>
          </a:extLst>
        </cdr:cNvPr>
        <cdr:cNvGrpSpPr/>
      </cdr:nvGrpSpPr>
      <cdr:grpSpPr>
        <a:xfrm xmlns:a="http://schemas.openxmlformats.org/drawingml/2006/main" flipH="1" flipV="1">
          <a:off x="4632326" y="3260179"/>
          <a:ext cx="2664271" cy="376661"/>
          <a:chOff x="6197665" y="4272397"/>
          <a:chExt cx="4428712" cy="531986"/>
        </a:xfrm>
      </cdr:grpSpPr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xmlns="" id="{08F34DFF-5987-4195-AAA0-493C02B2CE73}"/>
              </a:ext>
            </a:extLst>
          </cdr:cNvPr>
          <cdr:cNvCxnSpPr/>
        </cdr:nvCxnSpPr>
        <cdr:spPr>
          <a:xfrm xmlns:a="http://schemas.openxmlformats.org/drawingml/2006/main">
            <a:off x="9971812" y="4272397"/>
            <a:ext cx="654565" cy="53198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xmlns="" id="{4AE1654D-D65F-4A04-B208-54BCACA0ABD6}"/>
              </a:ext>
            </a:extLst>
          </cdr:cNvPr>
          <cdr:cNvCxnSpPr/>
        </cdr:nvCxnSpPr>
        <cdr:spPr>
          <a:xfrm xmlns:a="http://schemas.openxmlformats.org/drawingml/2006/main" flipH="1">
            <a:off x="6197665" y="4272587"/>
            <a:ext cx="3761777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0.64383</cdr:x>
      <cdr:y>0.35559</cdr:y>
    </cdr:from>
    <cdr:to>
      <cdr:x>0.81731</cdr:x>
      <cdr:y>0.35559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xmlns="" id="{BE60520D-2387-4F9A-9DBB-469C21D550CD}"/>
            </a:ext>
          </a:extLst>
        </cdr:cNvPr>
        <cdr:cNvCxnSpPr/>
      </cdr:nvCxnSpPr>
      <cdr:spPr>
        <a:xfrm xmlns:a="http://schemas.openxmlformats.org/drawingml/2006/main">
          <a:off x="5573770" y="1422906"/>
          <a:ext cx="15018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0.6912</cdr:x>
      <cdr:y>0.29337</cdr:y>
    </cdr:from>
    <cdr:to>
      <cdr:x>0.86247</cdr:x>
      <cdr:y>0.42584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83896" y="1173935"/>
          <a:ext cx="1482728" cy="53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16,7 млн руб.</a:t>
          </a:r>
        </a:p>
      </cdr:txBody>
    </cdr:sp>
  </cdr:relSizeAnchor>
  <cdr:relSizeAnchor xmlns:cdr="http://schemas.openxmlformats.org/drawingml/2006/chartDrawing">
    <cdr:from>
      <cdr:x>0.61503</cdr:x>
      <cdr:y>0.78761</cdr:y>
    </cdr:from>
    <cdr:to>
      <cdr:x>0.94525</cdr:x>
      <cdr:y>0.97195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324505" y="3151623"/>
          <a:ext cx="2858773" cy="7376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           37,6 млн руб</a:t>
          </a:r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1857,3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4" tIns="45632" rIns="91264" bIns="4563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245"/>
            <a:ext cx="5438775" cy="4444518"/>
          </a:xfrm>
          <a:prstGeom prst="rect">
            <a:avLst/>
          </a:prstGeom>
        </p:spPr>
        <p:txBody>
          <a:bodyPr vert="horz" lIns="91264" tIns="45632" rIns="91264" bIns="4563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0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О бюджете Переславль-Залесского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муниципального округа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2025 год и на плановый период 2026 и 2027 годов</a:t>
            </a:r>
            <a:r>
              <a:rPr lang="ru-RU" sz="2800" b="1" i="1" dirty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136" y="401191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Кривенко Лариса Михайловна</a:t>
            </a:r>
          </a:p>
          <a:p>
            <a:r>
              <a:rPr lang="ru-RU" sz="1400" dirty="0" err="1">
                <a:latin typeface="Arial Narrow" panose="020B0606020202030204" pitchFamily="34" charset="0"/>
              </a:rPr>
              <a:t>И.о</a:t>
            </a:r>
            <a:r>
              <a:rPr lang="ru-RU" sz="1400" dirty="0">
                <a:latin typeface="Arial Narrow" panose="020B0606020202030204" pitchFamily="34" charset="0"/>
              </a:rPr>
              <a:t>. начальника Управления финансов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73624" y="82153"/>
            <a:ext cx="39604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15192"/>
              </p:ext>
            </p:extLst>
          </p:nvPr>
        </p:nvGraphicFramePr>
        <p:xfrm>
          <a:off x="618407" y="1945538"/>
          <a:ext cx="3671346" cy="2213610"/>
        </p:xfrm>
        <a:graphic>
          <a:graphicData uri="http://schemas.openxmlformats.org/drawingml/2006/table">
            <a:tbl>
              <a:tblPr/>
              <a:tblGrid>
                <a:gridCol w="277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(«Обеспечение устойчивого сокращения непригодного для проживания жилищного фонда»)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Работы по обустройству инженерных сетей и коммуникации к новому многоквартирному дому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(«Формирование комфортной городской среды») </a:t>
                      </a:r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Благоустройство общественной территории </a:t>
                      </a:r>
                    </a:p>
                    <a:p>
                      <a:pPr algn="l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сквера возле МОУ СШ № 9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76626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57980"/>
              </p:ext>
            </p:extLst>
          </p:nvPr>
        </p:nvGraphicFramePr>
        <p:xfrm>
          <a:off x="4786833" y="1959825"/>
          <a:ext cx="3600400" cy="663317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355" y="1393498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30,1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393498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2,5 млн руб.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xmlns="" id="{8A13547E-6086-403C-9C46-0380CCF28A1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6181370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844BD6-07D0-49F1-B91E-D2B2B5E2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235" y="267494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284456" y="2908951"/>
            <a:ext cx="345837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19047" y="3481650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V="1">
            <a:off x="5078352" y="1944428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00881" y="2482475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1 867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619" y="21434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4168" y="19444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3589" y="33962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144" y="44452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EA96E2-6C35-4416-BE9E-ED0DFBF2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88" y="-271471"/>
            <a:ext cx="2553064" cy="2909845"/>
          </a:xfrm>
          <a:prstGeom prst="rect">
            <a:avLst/>
          </a:prstGeom>
        </p:spPr>
      </p:pic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xmlns="" id="{43926341-F8E1-4DA4-91B1-6C36D384AA96}"/>
              </a:ext>
            </a:extLst>
          </p:cNvPr>
          <p:cNvSpPr/>
          <p:nvPr/>
        </p:nvSpPr>
        <p:spPr>
          <a:xfrm>
            <a:off x="8779145" y="-9328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DC10AE-697E-4610-9802-2DCA232D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" y="488935"/>
            <a:ext cx="6967154" cy="461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2693" y="2571750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239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3943" y="31881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44449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25827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15026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9B8E137-8AD7-4813-88D1-859675E93E51}"/>
              </a:ext>
            </a:extLst>
          </p:cNvPr>
          <p:cNvCxnSpPr>
            <a:cxnSpLocks/>
          </p:cNvCxnSpPr>
          <p:nvPr/>
        </p:nvCxnSpPr>
        <p:spPr>
          <a:xfrm>
            <a:off x="5556569" y="2971506"/>
            <a:ext cx="597944" cy="6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2DDB2FF-8DCA-4E8D-88E6-68E75A3709AB}"/>
              </a:ext>
            </a:extLst>
          </p:cNvPr>
          <p:cNvCxnSpPr>
            <a:cxnSpLocks/>
          </p:cNvCxnSpPr>
          <p:nvPr/>
        </p:nvCxnSpPr>
        <p:spPr>
          <a:xfrm flipV="1">
            <a:off x="2538373" y="4219474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C357626-B110-4BA7-BB2B-A04E0865D822}"/>
              </a:ext>
            </a:extLst>
          </p:cNvPr>
          <p:cNvCxnSpPr>
            <a:cxnSpLocks/>
          </p:cNvCxnSpPr>
          <p:nvPr/>
        </p:nvCxnSpPr>
        <p:spPr>
          <a:xfrm>
            <a:off x="2068068" y="2539013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EEA9631-2598-45ED-8C52-F58B59369132}"/>
              </a:ext>
            </a:extLst>
          </p:cNvPr>
          <p:cNvCxnSpPr>
            <a:cxnSpLocks/>
          </p:cNvCxnSpPr>
          <p:nvPr/>
        </p:nvCxnSpPr>
        <p:spPr>
          <a:xfrm>
            <a:off x="2966115" y="1391517"/>
            <a:ext cx="358169" cy="400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717D7B5-ECCC-4AF9-B095-170E87B7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58" y="-131423"/>
            <a:ext cx="2504573" cy="2855213"/>
          </a:xfrm>
          <a:prstGeom prst="rect">
            <a:avLst/>
          </a:prstGeom>
        </p:spPr>
      </p:pic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xmlns="" id="{55BA1702-4236-4F62-87FB-A278F62EB324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65"/>
              </p:ext>
            </p:extLst>
          </p:nvPr>
        </p:nvGraphicFramePr>
        <p:xfrm>
          <a:off x="281093" y="885176"/>
          <a:ext cx="4146891" cy="125452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20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жилого фонда и жилья, непригодного для проживания с высоким уровнем износа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61551"/>
              </p:ext>
            </p:extLst>
          </p:nvPr>
        </p:nvGraphicFramePr>
        <p:xfrm>
          <a:off x="4572318" y="882266"/>
          <a:ext cx="4176464" cy="2008823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51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274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теплоснабжения и газификации: в том числе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-модульных котельных ул. Магистральная, ул. Свободы,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мкрн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Чкаловский. 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работ по реконструкции очистных сооружений канализации муниципального округа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15340"/>
              </p:ext>
            </p:extLst>
          </p:nvPr>
        </p:nvGraphicFramePr>
        <p:xfrm>
          <a:off x="281092" y="2427734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1967"/>
              </p:ext>
            </p:extLst>
          </p:nvPr>
        </p:nvGraphicFramePr>
        <p:xfrm>
          <a:off x="4601891" y="3254827"/>
          <a:ext cx="4146891" cy="788381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МКУ «Центр развития»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«Служба ЖКХ и благоустройства»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поддержку СОНКО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xmlns="" id="{6531E382-3995-42A2-B92E-EE62518D874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27DEDA-7E0A-4ACF-8017-DCA4D56C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6" y="644807"/>
            <a:ext cx="8075509" cy="4680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25001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231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323085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42119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3CA4FB2-3095-48E1-8D23-6237B75055E7}"/>
              </a:ext>
            </a:extLst>
          </p:cNvPr>
          <p:cNvCxnSpPr>
            <a:cxnSpLocks/>
          </p:cNvCxnSpPr>
          <p:nvPr/>
        </p:nvCxnSpPr>
        <p:spPr>
          <a:xfrm flipV="1">
            <a:off x="2123728" y="2867256"/>
            <a:ext cx="800258" cy="18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98C91AB-4270-46A3-9921-577B030A5199}"/>
              </a:ext>
            </a:extLst>
          </p:cNvPr>
          <p:cNvCxnSpPr>
            <a:cxnSpLocks/>
          </p:cNvCxnSpPr>
          <p:nvPr/>
        </p:nvCxnSpPr>
        <p:spPr>
          <a:xfrm>
            <a:off x="5508104" y="3300104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513911-9C64-4F51-AC2F-83831C4B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80" y="-272986"/>
            <a:ext cx="2684876" cy="3060759"/>
          </a:xfrm>
          <a:prstGeom prst="rect">
            <a:avLst/>
          </a:prstGeom>
        </p:spPr>
      </p:pic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xmlns="" id="{61D6FBBC-08AF-4AEA-8F4C-5767CCF7094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54F1FF-1E8F-4EEF-985F-99E846B2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4" y="618113"/>
            <a:ext cx="7749805" cy="465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1254" y="2178548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593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823" y="210495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532" y="341972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4248" y="39301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69884" y="1990161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699792" y="2746866"/>
            <a:ext cx="7546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99D6C8-9468-437A-BFFF-E2208D20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41" y="-164554"/>
            <a:ext cx="2630079" cy="3024847"/>
          </a:xfrm>
          <a:prstGeom prst="rect">
            <a:avLst/>
          </a:prstGeom>
        </p:spPr>
      </p:pic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xmlns="" id="{D723214F-C6FA-44AD-BD36-3D03E824BF2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2025-2027гг.,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9DF359-6ED8-4C46-901D-50076F1D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95957"/>
            <a:ext cx="7524328" cy="4127554"/>
          </a:xfrm>
          <a:prstGeom prst="rect">
            <a:avLst/>
          </a:prstGeom>
        </p:spPr>
      </p:pic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xmlns="" id="{6EF9FCE9-0C5C-4E67-8E83-6CAC887F168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2025 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53505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40670"/>
              </p:ext>
            </p:extLst>
          </p:nvPr>
        </p:nvGraphicFramePr>
        <p:xfrm>
          <a:off x="333541" y="1328448"/>
          <a:ext cx="4888354" cy="2375750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Капитальный 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Правая набережная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2 этап (от ул. Ростовская до пересечения с ж/д путями)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718100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Депутатская (от ул. Кузнецова до участка № 29)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80686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Кооперативная (от ул. Строителей до ул. Маяковского)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207667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Маяковского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661510"/>
                  </a:ext>
                </a:extLst>
              </a:tr>
              <a:tr h="199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Пушкина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тротуар ул. Ростовская по четной стороне (от ул. Кузнецова до ул. Кузнечная)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Строителей (от ул. Магистральная до ул. Кооперативная)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дорожный проезд от ул. 50 лет Комсомола 16 до ул. Менделеева 42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Садовая возле дома 76 с. Городище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подъездная дорога к д. 1 по ул. Вокзальная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0080"/>
              </p:ext>
            </p:extLst>
          </p:nvPr>
        </p:nvGraphicFramePr>
        <p:xfrm>
          <a:off x="5281413" y="2516323"/>
          <a:ext cx="3617756" cy="656041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6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Подключение светофоров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КСОДД, паспортизация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0373"/>
              </p:ext>
            </p:extLst>
          </p:nvPr>
        </p:nvGraphicFramePr>
        <p:xfrm>
          <a:off x="5299108" y="3219822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уличного освещения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xmlns="" id="{C14840AE-5BD6-4A68-AF11-9558BF12FC6F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CE85F10-3D76-4E27-B09B-07619F3B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55" y="1357744"/>
            <a:ext cx="5623505" cy="3560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2025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2 955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3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92,4 %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3792" y="3547128"/>
            <a:ext cx="694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7,6 %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5716" y="25401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553" y="883028"/>
            <a:ext cx="36916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1) МП «Развитие образования и молодежная политика Переславль-Залесского муниципального округа Ярославской области» 1 412 273 323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2) МП «Социальная поддержка населения Переславль-Залесского муниципального округа Ярославской области» 195 965 863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3) МП «Обеспечение доступным и комфортным жильем населения Переславль-Залесского муниципального округа Ярославской области» 33 031 980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4) МП «Обеспечение общественного порядка и противодействие преступности на территории Переславль-Залесского муниципального округа Ярославской области» 8 514 421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5) МП «Развитие физической культуры, культуры и туризма в Переславль-Залесском муниципальном округе Ярославской области»218 657 830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6) МП «Обеспечение качественными коммунальными услугами населения Переславль-Залесского муниципального округа Ярославской области» 16 143 280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7) МП «Развитие дорожного хозяйства Переславль-Залесского муниципального округа Ярославской области» 573 812 309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8 МП «Развитие сельского хозяйства Переславль-Залесского муниципального округа Ярославской области» 13 138 523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9) МП «Энергоэффективность в Переславль-Залесском муниципальном округе Ярославской области» 4 907 500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10) МП «Охрана окружающей среды в Переславль-Залесском муниципальном округе Ярославской области» 37 756 437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11) МП «Защита населения на территории Переславль-Залесского муниципального округа Ярославской области от чрезвычайных ситуаций и обеспечение пожарной безопасности» 33 259 620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12) МП «Обеспечение функционирования и развития муниципальной службы Переславль-Залесском муниципальном округе Ярославской области» 165 375 026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13) МП «Формирование современной городской среды на территории Переславль-Залесского муниципального округа Ярославской области» 2 500 000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14) МП «Комплексное развитие сельских территорий Переславль-Залесского муниципального округа Ярославской области» 14 212 300 руб..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xmlns="" id="{54E930FF-FA86-4EF9-969B-BA3087B21CE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2025-2027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22193"/>
              </p:ext>
            </p:extLst>
          </p:nvPr>
        </p:nvGraphicFramePr>
        <p:xfrm>
          <a:off x="683568" y="1563638"/>
          <a:ext cx="7831905" cy="2462952"/>
        </p:xfrm>
        <a:graphic>
          <a:graphicData uri="http://schemas.openxmlformats.org/drawingml/2006/table">
            <a:tbl>
              <a:tblPr/>
              <a:tblGrid>
                <a:gridCol w="388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3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2 955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61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2 955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xmlns="" id="{916F19EF-BDAA-4735-BD53-F265E55A3D6C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42114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16" y="1275606"/>
            <a:ext cx="8036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бюджетной, налоговой и таможенно-тарифной политики на 2025 год и на плановый период 2026 и 2027 годов», утверждённые  Министерством финансов РФ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Губернатора Ярославской области от 30 сентября 2024 г. № 298 «Об основных направлениях бюджетной и налоговой политики Ярославской области на 2025 год и на плановый период 2026 и 2027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 и налоговой политики Переславль-Залесского муниципального округа Ярославской области на 2025 год и на плановый период 2026 и 2027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2025-2027 годов, утвержденный постановлением правительства Ярославской области от 17.10.2024 № 1063-п «О прогнозе социально-экономического развития Ярославской области на среднесрочный период 2025 – 2027 годов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Переславль-Залесского муниципального округа Ярославской области на среднесрочный период 2025-2027 годов, утвержденный Постановлением Администрации города Переславля-Залесского от 08.10.2024 № ПОС.03-2532/24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 Бюджетного прогноза Переславль-Залесского муниципального округа Ярославской области на период 2025-2030 годов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05672" y="131559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95536" y="169973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69913" y="19944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79857" y="235572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79857" y="281066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95536" y="322523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06751" y="377750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79857" y="419930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xmlns="" id="{4542117A-2E77-4C79-92A1-122F0991C042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Предлагаем принять</a:t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проект решения «О бюджете Переславль-Залесского муниципального округа Ярославской области на 2025 год и на плановый период 2026 и 2027 годов» </a:t>
            </a:r>
            <a:br>
              <a:rPr lang="ru-RU" sz="2400" b="1" dirty="0">
                <a:latin typeface="Arial Narrow" panose="020B0606020202030204" pitchFamily="34" charset="0"/>
              </a:rPr>
            </a:b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31640" y="183325"/>
            <a:ext cx="6984776" cy="5704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направления налоговой и бюджетной политики в части формирования доходов бюджета на 2025 год и плановый период  2026 и 2027 годов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48" y="1091188"/>
            <a:ext cx="7964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>
                <a:latin typeface="Arial Narrow" panose="020B0606020202030204" pitchFamily="34" charset="0"/>
              </a:rPr>
              <a:t>	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Приоритеты налоговой и бюджетной политики направлены на обеспечение сбалансированности бюджета муниципального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муниципального округа в соответствии с утвержденной Стратегией социально-экономического развития муниципального округа и национальных проектов</a:t>
            </a:r>
          </a:p>
          <a:p>
            <a:pPr algn="ctr" defTabSz="539750"/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увеличение и сохранение уровня поступлений налоговых и неналоговых доходов в бюджет муниципального округа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2) осуществления мер социальной поддержки граждан, предоставляемых за счёт средств бюджета муниципального округа, исходя из принципов адресности и нуждаемости получателей;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3) обеспечения в полном объеме расходов на заработную плату работников бюджетной сферы;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проведения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6) сохранения и улучшения качества сети автомобильных дорог муниципального округа;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7) благоустройство территорий муниципального округа, в том числе дворов и проездов к ним;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8)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муниципального округа.</a:t>
            </a:r>
          </a:p>
          <a:p>
            <a:pPr lvl="0"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Arial Narrow" panose="020B0606020202030204" pitchFamily="34" charset="0"/>
              </a:rPr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xmlns="" id="{B26218F9-601B-4E0F-94DE-E4ED379CBE58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2025-2027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587534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14213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2 955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2 955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xmlns="" id="{05485B8C-655C-4F59-947D-D40BFED58C4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463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48" y="0"/>
            <a:ext cx="8867328" cy="71373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2025 год и плановый период 2026 и 2027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1131590"/>
          <a:ext cx="3538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2079298"/>
              </p:ext>
            </p:extLst>
          </p:nvPr>
        </p:nvGraphicFramePr>
        <p:xfrm>
          <a:off x="3995936" y="1131591"/>
          <a:ext cx="51480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xmlns="" id="{64323421-CC19-4480-A644-0CDAF4B2C00B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954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2025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06572839"/>
              </p:ext>
            </p:extLst>
          </p:nvPr>
        </p:nvGraphicFramePr>
        <p:xfrm>
          <a:off x="155700" y="1004828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1403647" y="4329606"/>
            <a:ext cx="2657499" cy="391301"/>
            <a:chOff x="567586" y="646361"/>
            <a:chExt cx="3903724" cy="5030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1"/>
              <a:ext cx="923533" cy="503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-63699" y="2874822"/>
            <a:ext cx="261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                    физических лиц                                               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593,8 млн руб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60808" y="3290320"/>
            <a:ext cx="2214723" cy="405544"/>
            <a:chOff x="79640" y="482721"/>
            <a:chExt cx="3033746" cy="64887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68092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60569" y="482721"/>
              <a:ext cx="352817" cy="635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143,6 млн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39596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48,6 млн руб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72598" y="179376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48,8 млн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7193" y="3033759"/>
            <a:ext cx="27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налоговые и         неналоговые доходы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209,0 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14476" y="1401904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29517" y="3253049"/>
            <a:ext cx="2398867" cy="273311"/>
            <a:chOff x="142479" y="1910149"/>
            <a:chExt cx="3027999" cy="1800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946" y="1910149"/>
              <a:ext cx="748532" cy="18009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142479" y="1910149"/>
              <a:ext cx="22794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601658" y="2055373"/>
            <a:ext cx="2981860" cy="1232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1 098,1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Блок-схема: ссылка на другую страницу 36">
            <a:extLst>
              <a:ext uri="{FF2B5EF4-FFF2-40B4-BE49-F238E27FC236}">
                <a16:creationId xmlns:a16="http://schemas.microsoft.com/office/drawing/2014/main" xmlns="" id="{C73D920B-E5C7-4C08-B40A-9BE3A175ABD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289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2025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52534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8371" y="1784390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39101" y="1786173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980" y="1208658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xmlns="" id="{0E6C6407-D3B9-44CC-94DF-62DBA33FADBA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325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142428"/>
            <a:ext cx="7920880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Переславль-Залесского муниципального округа 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xmlns="" id="{062D4F40-C361-49B5-92EE-7DDF7AB7D88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2DF56C-3C03-41D5-BE6F-A84FDC241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37" y="647130"/>
            <a:ext cx="7953245" cy="4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515A80-7D84-4798-BFE2-08852360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76" y="527646"/>
            <a:ext cx="7634068" cy="4443957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2 955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641" y="127533"/>
            <a:ext cx="57606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2025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7076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1572" y="17426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3486" y="19553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969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1%</a:t>
            </a:r>
          </a:p>
        </p:txBody>
      </p:sp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xmlns="" id="{C0879DE6-3222-45B5-AFD7-619D2B11CADE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14306</TotalTime>
  <Words>1368</Words>
  <Application>Microsoft Office PowerPoint</Application>
  <PresentationFormat>Экран (16:9)</PresentationFormat>
  <Paragraphs>282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Проект бюджета подготовлен и основан на следующих документах</vt:lpstr>
      <vt:lpstr>Основные направления налоговой и бюджетной политики в части формирования доходов бюджета на 2025 год и плановый период  2026 и 2027 годов</vt:lpstr>
      <vt:lpstr>Основные параметры бюджета 2025-2027 годов, млн руб.</vt:lpstr>
      <vt:lpstr>Структура доходов бюджета на 2025 год и плановый период 2026 и 2027 годов</vt:lpstr>
      <vt:lpstr>Структура налоговых и неналоговых доходов бюджета в 2025 году</vt:lpstr>
      <vt:lpstr>Структура безвозмездных поступлений бюджета  в 2025 году, млн руб.</vt:lpstr>
      <vt:lpstr>Расходы бюджета Переславль-Залесского муниципального округа  Ярославской области</vt:lpstr>
      <vt:lpstr>Отраслевая структура расходов бюджета в 2025 г., млн руб.</vt:lpstr>
      <vt:lpstr>Национальные и региональные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2025-2027гг., млн руб.</vt:lpstr>
      <vt:lpstr>Презентация PowerPoint</vt:lpstr>
      <vt:lpstr>Структура расходов бюджета на 2025 год</vt:lpstr>
      <vt:lpstr>Основные параметры бюджета 2025-2027 годов, млн руб.</vt:lpstr>
      <vt:lpstr>Предлагаем принять проект решения «О бюджете Переславль-Залесского муниципального округа Ярославской области на 2025 год и на плановый период 2026 и 2027 годов»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Ankudovich</cp:lastModifiedBy>
  <cp:revision>1464</cp:revision>
  <cp:lastPrinted>2024-11-25T05:22:12Z</cp:lastPrinted>
  <dcterms:created xsi:type="dcterms:W3CDTF">2016-10-07T07:15:03Z</dcterms:created>
  <dcterms:modified xsi:type="dcterms:W3CDTF">2024-11-25T11:00:24Z</dcterms:modified>
</cp:coreProperties>
</file>