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24"/>
  </p:notesMasterIdLst>
  <p:sldIdLst>
    <p:sldId id="438" r:id="rId2"/>
    <p:sldId id="440" r:id="rId3"/>
    <p:sldId id="454" r:id="rId4"/>
    <p:sldId id="442" r:id="rId5"/>
    <p:sldId id="455" r:id="rId6"/>
    <p:sldId id="456" r:id="rId7"/>
    <p:sldId id="457" r:id="rId8"/>
    <p:sldId id="458" r:id="rId9"/>
    <p:sldId id="430" r:id="rId10"/>
    <p:sldId id="407" r:id="rId11"/>
    <p:sldId id="451" r:id="rId12"/>
    <p:sldId id="396" r:id="rId13"/>
    <p:sldId id="450" r:id="rId14"/>
    <p:sldId id="397" r:id="rId15"/>
    <p:sldId id="398" r:id="rId16"/>
    <p:sldId id="394" r:id="rId17"/>
    <p:sldId id="449" r:id="rId18"/>
    <p:sldId id="444" r:id="rId19"/>
    <p:sldId id="445" r:id="rId20"/>
    <p:sldId id="452" r:id="rId21"/>
    <p:sldId id="448" r:id="rId22"/>
    <p:sldId id="459" r:id="rId23"/>
  </p:sldIdLst>
  <p:sldSz cx="9144000" cy="5143500" type="screen16x9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544B"/>
    <a:srgbClr val="CCCC00"/>
    <a:srgbClr val="91C7DF"/>
    <a:srgbClr val="A9CE7C"/>
    <a:srgbClr val="920000"/>
    <a:srgbClr val="6E5F56"/>
    <a:srgbClr val="7DBCF5"/>
    <a:srgbClr val="0166AB"/>
    <a:srgbClr val="7A9FCC"/>
    <a:srgbClr val="1C4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142" d="100"/>
          <a:sy n="142" d="100"/>
        </p:scale>
        <p:origin x="708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217578403450505E-2"/>
          <c:y val="0.20425531914893616"/>
          <c:w val="0.9297636481297159"/>
          <c:h val="0.625200871167699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7159310029925857E-4"/>
                  <c:y val="0.12780655609538169"/>
                </c:manualLayout>
              </c:layout>
              <c:tx>
                <c:rich>
                  <a:bodyPr/>
                  <a:lstStyle/>
                  <a:p>
                    <a:fld id="{97DFEBDA-42C1-402C-B7CA-D927640F948D}" type="VALUE">
                      <a:rPr lang="en-US" sz="12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1DE-46E4-BC29-ED3567EA3E1F}"/>
                </c:ext>
              </c:extLst>
            </c:dLbl>
            <c:dLbl>
              <c:idx val="1"/>
              <c:layout>
                <c:manualLayout>
                  <c:x val="0"/>
                  <c:y val="0.123524069028156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DE-46E4-BC29-ED3567EA3E1F}"/>
                </c:ext>
              </c:extLst>
            </c:dLbl>
            <c:dLbl>
              <c:idx val="2"/>
              <c:layout>
                <c:manualLayout>
                  <c:x val="-2.7834287700225801E-3"/>
                  <c:y val="0.13492665705693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DE-46E4-BC29-ED3567EA3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Лист1!$C$2:$E$2</c:f>
              <c:strCache>
                <c:ptCount val="3"/>
                <c:pt idx="0">
                  <c:v>Утвержденный план на 2023 год от 08.12.2022 г.</c:v>
                </c:pt>
                <c:pt idx="1">
                  <c:v>Ожидаемое исполнение 2023 г.</c:v>
                </c:pt>
                <c:pt idx="2">
                  <c:v>2024 г.</c:v>
                </c:pt>
              </c:strCache>
            </c:strRef>
          </c:cat>
          <c:val>
            <c:numRef>
              <c:f>Лист1!$C$3:$E$3</c:f>
              <c:numCache>
                <c:formatCode>General</c:formatCode>
                <c:ptCount val="3"/>
                <c:pt idx="0">
                  <c:v>730</c:v>
                </c:pt>
                <c:pt idx="1">
                  <c:v>759</c:v>
                </c:pt>
                <c:pt idx="2">
                  <c:v>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DE-46E4-BC29-ED3567EA3E1F}"/>
            </c:ext>
          </c:extLst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4.0805600176073414E-3"/>
                  <c:y val="0.15005305187915341"/>
                </c:manualLayout>
              </c:layout>
              <c:tx>
                <c:rich>
                  <a:bodyPr/>
                  <a:lstStyle/>
                  <a:p>
                    <a:fld id="{28A44599-7DE9-46BA-99B6-9BD20D4194C3}" type="VALUE">
                      <a:rPr lang="en-US" sz="14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1DE-46E4-BC29-ED3567EA3E1F}"/>
                </c:ext>
              </c:extLst>
            </c:dLbl>
            <c:dLbl>
              <c:idx val="1"/>
              <c:layout>
                <c:manualLayout>
                  <c:x val="-4.6346647219786498E-3"/>
                  <c:y val="0.158911710504272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DE-46E4-BC29-ED3567EA3E1F}"/>
                </c:ext>
              </c:extLst>
            </c:dLbl>
            <c:dLbl>
              <c:idx val="2"/>
              <c:layout>
                <c:manualLayout>
                  <c:x val="2.9659121145526397E-3"/>
                  <c:y val="0.19409839727480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DE-46E4-BC29-ED3567EA3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Лист1!$C$2:$E$2</c:f>
              <c:strCache>
                <c:ptCount val="3"/>
                <c:pt idx="0">
                  <c:v>Утвержденный план на 2023 год от 08.12.2022 г.</c:v>
                </c:pt>
                <c:pt idx="1">
                  <c:v>Ожидаемое исполнение 2023 г.</c:v>
                </c:pt>
                <c:pt idx="2">
                  <c:v>2024 г.</c:v>
                </c:pt>
              </c:strCache>
            </c:strRef>
          </c:cat>
          <c:val>
            <c:numRef>
              <c:f>Лист1!$C$4:$E$4</c:f>
              <c:numCache>
                <c:formatCode>General</c:formatCode>
                <c:ptCount val="3"/>
                <c:pt idx="0">
                  <c:v>1634</c:v>
                </c:pt>
                <c:pt idx="1">
                  <c:v>2732</c:v>
                </c:pt>
                <c:pt idx="2">
                  <c:v>1473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1DE-46E4-BC29-ED3567EA3E1F}"/>
            </c:ext>
          </c:extLst>
        </c:ser>
        <c:ser>
          <c:idx val="2"/>
          <c:order val="2"/>
          <c:tx>
            <c:strRef>
              <c:f>Лист1!$B$5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3375052148519593E-3"/>
                  <c:y val="0.186831965153292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DE-46E4-BC29-ED3567EA3E1F}"/>
                </c:ext>
              </c:extLst>
            </c:dLbl>
            <c:dLbl>
              <c:idx val="1"/>
              <c:layout>
                <c:manualLayout>
                  <c:x val="-2.0402956790072637E-3"/>
                  <c:y val="0.116257947320617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DE-46E4-BC29-ED3567EA3E1F}"/>
                </c:ext>
              </c:extLst>
            </c:dLbl>
            <c:dLbl>
              <c:idx val="2"/>
              <c:layout>
                <c:manualLayout>
                  <c:x val="2.0402956790070391E-3"/>
                  <c:y val="0.12715712988192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1DE-46E4-BC29-ED3567EA3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Лист1!$C$2:$E$2</c:f>
              <c:strCache>
                <c:ptCount val="3"/>
                <c:pt idx="0">
                  <c:v>Утвержденный план на 2023 год от 08.12.2022 г.</c:v>
                </c:pt>
                <c:pt idx="1">
                  <c:v>Ожидаемое исполнение 2023 г.</c:v>
                </c:pt>
                <c:pt idx="2">
                  <c:v>2024 г.</c:v>
                </c:pt>
              </c:strCache>
            </c:strRef>
          </c:cat>
          <c:val>
            <c:numRef>
              <c:f>Лист1!$C$5:$E$5</c:f>
              <c:numCache>
                <c:formatCode>General</c:formatCode>
                <c:ptCount val="3"/>
                <c:pt idx="0">
                  <c:v>2364</c:v>
                </c:pt>
                <c:pt idx="1">
                  <c:v>3529</c:v>
                </c:pt>
                <c:pt idx="2">
                  <c:v>2397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1DE-46E4-BC29-ED3567EA3E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28307592"/>
        <c:axId val="228307984"/>
        <c:axId val="0"/>
      </c:bar3DChart>
      <c:catAx>
        <c:axId val="228307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8307984"/>
        <c:crosses val="autoZero"/>
        <c:auto val="1"/>
        <c:lblAlgn val="ctr"/>
        <c:lblOffset val="100"/>
        <c:noMultiLvlLbl val="0"/>
      </c:catAx>
      <c:valAx>
        <c:axId val="22830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8307592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662928930862861"/>
          <c:y val="1.3568464497560504E-2"/>
          <c:w val="0.49151760557605184"/>
          <c:h val="8.58601600428191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b="1" dirty="0">
                <a:latin typeface="Arial Narrow" panose="020B0606020202030204" pitchFamily="34" charset="0"/>
              </a:rPr>
              <a:t>Безвозмездные поступления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BAFEB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8.3333333333333332E-3"/>
                  <c:y val="0.32912037037037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F4-4775-AD31-1D410177CC37}"/>
                </c:ext>
              </c:extLst>
            </c:dLbl>
            <c:dLbl>
              <c:idx val="1"/>
              <c:layout>
                <c:manualLayout>
                  <c:x val="5.5555555555555046E-3"/>
                  <c:y val="0.218009259259259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F4-4775-AD31-1D410177CC37}"/>
                </c:ext>
              </c:extLst>
            </c:dLbl>
            <c:dLbl>
              <c:idx val="2"/>
              <c:layout>
                <c:manualLayout>
                  <c:x val="-1.0185067526415994E-16"/>
                  <c:y val="0.167083333333333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F4-4775-AD31-1D410177CC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Лист1!$A$3:$A$5</c:f>
              <c:strCache>
                <c:ptCount val="3"/>
                <c:pt idx="0">
                  <c:v>2024 год</c:v>
                </c:pt>
                <c:pt idx="1">
                  <c:v>2025 год (проект)</c:v>
                </c:pt>
                <c:pt idx="2">
                  <c:v>2026 год (проект)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1473</c:v>
                </c:pt>
                <c:pt idx="1">
                  <c:v>1139</c:v>
                </c:pt>
                <c:pt idx="2">
                  <c:v>1226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F4-4775-AD31-1D410177CC3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28209392"/>
        <c:axId val="228209784"/>
      </c:barChart>
      <c:catAx>
        <c:axId val="22820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28209784"/>
        <c:crosses val="autoZero"/>
        <c:auto val="1"/>
        <c:lblAlgn val="ctr"/>
        <c:lblOffset val="100"/>
        <c:noMultiLvlLbl val="0"/>
      </c:catAx>
      <c:valAx>
        <c:axId val="228209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820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509978705492E-2"/>
          <c:y val="0.14947518837975002"/>
          <c:w val="0.71478854058337049"/>
          <c:h val="0.85052481162024995"/>
        </c:manualLayout>
      </c:layout>
      <c:doughnutChart>
        <c:varyColors val="1"/>
        <c:ser>
          <c:idx val="0"/>
          <c:order val="0"/>
          <c:tx>
            <c:strRef>
              <c:f>Лист2!$C$4</c:f>
              <c:strCache>
                <c:ptCount val="1"/>
                <c:pt idx="0">
                  <c:v>2024 год (проект)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50800" dir="5400000" algn="ctr" rotWithShape="0">
                  <a:schemeClr val="tx1"/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D45-4790-8F9C-EBE88B3B25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D45-4790-8F9C-EBE88B3B256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D45-4790-8F9C-EBE88B3B256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EC4AA6D-90CE-482C-8E89-D0DCFCF8DFF2}" type="VALUE">
                      <a:rPr lang="en-US" sz="1000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D45-4790-8F9C-EBE88B3B256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9D89AF6-9249-4552-93A9-FD9B5458254B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D45-4790-8F9C-EBE88B3B256B}"/>
                </c:ext>
              </c:extLst>
            </c:dLbl>
            <c:dLbl>
              <c:idx val="2"/>
              <c:layout>
                <c:manualLayout>
                  <c:x val="-1.6999270108690673E-3"/>
                  <c:y val="-9.3545369504209538E-2"/>
                </c:manualLayout>
              </c:layout>
              <c:tx>
                <c:rich>
                  <a:bodyPr/>
                  <a:lstStyle/>
                  <a:p>
                    <a:fld id="{B7C52EF7-78B6-423E-851E-1D7B6DA0E035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D45-4790-8F9C-EBE88B3B25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Лист2!$C$5:$C$7</c:f>
              <c:numCache>
                <c:formatCode>General</c:formatCode>
                <c:ptCount val="3"/>
                <c:pt idx="0">
                  <c:v>732.6</c:v>
                </c:pt>
                <c:pt idx="1">
                  <c:v>191</c:v>
                </c:pt>
                <c:pt idx="2">
                  <c:v>1472.9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Лист2!$B$5:$B$7</c15:sqref>
                        </c15:formulaRef>
                      </c:ext>
                    </c:extLst>
                    <c:strCache>
                      <c:ptCount val="3"/>
                      <c:pt idx="0">
                        <c:v>Налоговые доходы</c:v>
                      </c:pt>
                      <c:pt idx="1">
                        <c:v>неналоговые доходы </c:v>
                      </c:pt>
                      <c:pt idx="2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2D45-4790-8F9C-EBE88B3B256B}"/>
            </c:ext>
          </c:extLst>
        </c:ser>
        <c:ser>
          <c:idx val="1"/>
          <c:order val="1"/>
          <c:tx>
            <c:strRef>
              <c:f>Лист2!$D$4</c:f>
              <c:strCache>
                <c:ptCount val="1"/>
                <c:pt idx="0">
                  <c:v>2025 год (проект)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>
                <a:solidFill>
                  <a:srgbClr val="92D05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2D45-4790-8F9C-EBE88B3B25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rgbClr val="92D05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2D45-4790-8F9C-EBE88B3B256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2D45-4790-8F9C-EBE88B3B256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38225D7-03D9-4C82-BB6B-76D04181EF1E}" type="VALUE">
                      <a:rPr lang="en-US" sz="1000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D45-4790-8F9C-EBE88B3B256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DE592CA-9473-40F8-98F7-79996A412261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D45-4790-8F9C-EBE88B3B256B}"/>
                </c:ext>
              </c:extLst>
            </c:dLbl>
            <c:dLbl>
              <c:idx val="2"/>
              <c:layout>
                <c:manualLayout>
                  <c:x val="2.8951124964589662E-4"/>
                  <c:y val="-5.9869036482694038E-2"/>
                </c:manualLayout>
              </c:layout>
              <c:tx>
                <c:rich>
                  <a:bodyPr/>
                  <a:lstStyle/>
                  <a:p>
                    <a:fld id="{F7BD709D-3828-4314-AB4A-906DB23B2836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2D45-4790-8F9C-EBE88B3B25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Лист2!$D$5:$D$7</c:f>
              <c:numCache>
                <c:formatCode>General</c:formatCode>
                <c:ptCount val="3"/>
                <c:pt idx="0">
                  <c:v>790.6</c:v>
                </c:pt>
                <c:pt idx="1">
                  <c:v>94.8</c:v>
                </c:pt>
                <c:pt idx="2">
                  <c:v>1139.4000000000001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Лист2!$B$5:$B$7</c15:sqref>
                        </c15:formulaRef>
                      </c:ext>
                    </c:extLst>
                    <c:strCache>
                      <c:ptCount val="3"/>
                      <c:pt idx="0">
                        <c:v>Налоговые доходы</c:v>
                      </c:pt>
                      <c:pt idx="1">
                        <c:v>неналоговые доходы </c:v>
                      </c:pt>
                      <c:pt idx="2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D-2D45-4790-8F9C-EBE88B3B256B}"/>
            </c:ext>
          </c:extLst>
        </c:ser>
        <c:ser>
          <c:idx val="2"/>
          <c:order val="2"/>
          <c:tx>
            <c:strRef>
              <c:f>Лист2!$E$4</c:f>
              <c:strCache>
                <c:ptCount val="1"/>
                <c:pt idx="0">
                  <c:v>2026 год (проект)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50800" dir="5400000" algn="ctr" rotWithShape="0">
                  <a:srgbClr val="FFFF00"/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D45-4790-8F9C-EBE88B3B25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2D45-4790-8F9C-EBE88B3B256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2D45-4790-8F9C-EBE88B3B256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B79AF7E-2CFC-4124-AB5C-10E0B15F10A8}" type="VALUE">
                      <a:rPr lang="en-US" sz="1000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2D45-4790-8F9C-EBE88B3B256B}"/>
                </c:ext>
              </c:extLst>
            </c:dLbl>
            <c:dLbl>
              <c:idx val="1"/>
              <c:layout>
                <c:manualLayout>
                  <c:x val="1.3888888888888888E-2"/>
                  <c:y val="1.496725912067339E-2"/>
                </c:manualLayout>
              </c:layout>
              <c:tx>
                <c:rich>
                  <a:bodyPr/>
                  <a:lstStyle/>
                  <a:p>
                    <a:fld id="{4F407CB4-8FF4-4931-876B-06F1260DDAAD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2D45-4790-8F9C-EBE88B3B256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9349208-C2A0-4287-B099-00262ADE9490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2D45-4790-8F9C-EBE88B3B25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Лист2!$E$5:$E$7</c:f>
              <c:numCache>
                <c:formatCode>General</c:formatCode>
                <c:ptCount val="3"/>
                <c:pt idx="0">
                  <c:v>839.4</c:v>
                </c:pt>
                <c:pt idx="1">
                  <c:v>96.6</c:v>
                </c:pt>
                <c:pt idx="2">
                  <c:v>1225.9000000000001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Лист2!$B$5:$B$7</c15:sqref>
                        </c15:formulaRef>
                      </c:ext>
                    </c:extLst>
                    <c:strCache>
                      <c:ptCount val="3"/>
                      <c:pt idx="0">
                        <c:v>Налоговые доходы</c:v>
                      </c:pt>
                      <c:pt idx="1">
                        <c:v>неналоговые доходы </c:v>
                      </c:pt>
                      <c:pt idx="2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2D45-4790-8F9C-EBE88B3B256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"/>
        <c:holeSize val="1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91170760996147"/>
          <c:y val="2.3617167179474874E-2"/>
          <c:w val="0.38738328001776079"/>
          <c:h val="0.838105798431386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>
                  <a:lumMod val="95000"/>
                </a:schemeClr>
              </a:solidFill>
            </a:ln>
          </c:spPr>
          <c:dPt>
            <c:idx val="0"/>
            <c:bubble3D val="0"/>
            <c:spPr>
              <a:solidFill>
                <a:srgbClr val="CCCC00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60E-4D9D-90CD-48BD4AFE6F4C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060E-4D9D-90CD-48BD4AFE6F4C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060E-4D9D-90CD-48BD4AFE6F4C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6-060E-4D9D-90CD-48BD4AFE6F4C}"/>
              </c:ext>
            </c:extLst>
          </c:dPt>
          <c:dPt>
            <c:idx val="4"/>
            <c:bubble3D val="0"/>
            <c:spPr>
              <a:solidFill>
                <a:srgbClr val="ED7D31">
                  <a:lumMod val="40000"/>
                  <a:lumOff val="60000"/>
                </a:srgb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60E-4D9D-90CD-48BD4AFE6F4C}"/>
              </c:ext>
            </c:extLst>
          </c:dPt>
          <c:dPt>
            <c:idx val="5"/>
            <c:bubble3D val="0"/>
            <c:spPr>
              <a:solidFill>
                <a:srgbClr val="5B9BD5">
                  <a:lumMod val="60000"/>
                  <a:lumOff val="40000"/>
                </a:srgb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8-060E-4D9D-90CD-48BD4AFE6F4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9-060E-4D9D-90CD-48BD4AFE6F4C}"/>
              </c:ext>
            </c:extLst>
          </c:dPt>
          <c:dLbls>
            <c:dLbl>
              <c:idx val="0"/>
              <c:layout>
                <c:manualLayout>
                  <c:x val="2.2958886058380149E-2"/>
                  <c:y val="-0.15696129647511831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1" baseline="0" dirty="0">
                        <a:solidFill>
                          <a:schemeClr val="tx1"/>
                        </a:solidFill>
                      </a:rPr>
                      <a:t>15,7 %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60E-4D9D-90CD-48BD4AFE6F4C}"/>
                </c:ext>
              </c:extLst>
            </c:dLbl>
            <c:dLbl>
              <c:idx val="1"/>
              <c:layout>
                <c:manualLayout>
                  <c:x val="0.13614657204394279"/>
                  <c:y val="0.15334040069014188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1" baseline="0" dirty="0">
                        <a:solidFill>
                          <a:schemeClr val="tx1"/>
                        </a:solidFill>
                      </a:rPr>
                      <a:t>50,1 %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60E-4D9D-90CD-48BD4AFE6F4C}"/>
                </c:ext>
              </c:extLst>
            </c:dLbl>
            <c:dLbl>
              <c:idx val="2"/>
              <c:layout>
                <c:manualLayout>
                  <c:x val="-8.5839246098475985E-2"/>
                  <c:y val="0.60628075099912626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1" dirty="0"/>
                      <a:t>9,7 %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822753821004013E-2"/>
                      <c:h val="8.777192330068554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060E-4D9D-90CD-48BD4AFE6F4C}"/>
                </c:ext>
              </c:extLst>
            </c:dLbl>
            <c:dLbl>
              <c:idx val="3"/>
              <c:layout>
                <c:manualLayout>
                  <c:x val="-9.7619246186263706E-2"/>
                  <c:y val="-9.9632737356229063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1" dirty="0"/>
                      <a:t>4,6 %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60E-4D9D-90CD-48BD4AFE6F4C}"/>
                </c:ext>
              </c:extLst>
            </c:dLbl>
            <c:dLbl>
              <c:idx val="4"/>
              <c:layout>
                <c:manualLayout>
                  <c:x val="-8.9156058419421022E-2"/>
                  <c:y val="-3.5981043089884444E-2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1" baseline="0" dirty="0">
                        <a:solidFill>
                          <a:schemeClr val="tx1"/>
                        </a:solidFill>
                      </a:rPr>
                      <a:t>5,1 %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60E-4D9D-90CD-48BD4AFE6F4C}"/>
                </c:ext>
              </c:extLst>
            </c:dLbl>
            <c:dLbl>
              <c:idx val="5"/>
              <c:layout>
                <c:manualLayout>
                  <c:x val="-7.267878582340967E-2"/>
                  <c:y val="-0.17675276946422039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2,7%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800569777961181E-2"/>
                      <c:h val="6.049287566450146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8-060E-4D9D-90CD-48BD4AFE6F4C}"/>
                </c:ext>
              </c:extLst>
            </c:dLbl>
            <c:dLbl>
              <c:idx val="6"/>
              <c:layout>
                <c:manualLayout>
                  <c:x val="-6.542833770230713E-3"/>
                  <c:y val="-0.26471224761939033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12,1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60E-4D9D-90CD-48BD4AFE6F4C}"/>
                </c:ext>
              </c:extLst>
            </c:dLbl>
            <c:dLbl>
              <c:idx val="7"/>
              <c:layout>
                <c:manualLayout>
                  <c:x val="-5.4600084117637837E-2"/>
                  <c:y val="-6.0890227055081403E-2"/>
                </c:manualLayout>
              </c:layout>
              <c:tx>
                <c:rich>
                  <a:bodyPr/>
                  <a:lstStyle/>
                  <a:p>
                    <a:fld id="{AA7FC73E-41DC-43F1-A286-0F613695913C}" type="PERCENTAGE">
                      <a:rPr lang="en-US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8795-4AB4-A67C-460A08C71C3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Земельный налог</c:v>
                </c:pt>
                <c:pt idx="1">
                  <c:v>Налог на доходы физических лиц </c:v>
                </c:pt>
                <c:pt idx="2">
                  <c:v>Акцизы </c:v>
                </c:pt>
                <c:pt idx="3">
                  <c:v>Налог на имущество физических лиц</c:v>
                </c:pt>
                <c:pt idx="4">
                  <c:v>Патент</c:v>
                </c:pt>
                <c:pt idx="5">
                  <c:v>Прочие налоговые и неналоговые доходы</c:v>
                </c:pt>
                <c:pt idx="6">
                  <c:v>Доходы от использования муниципального имущества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15.663409718352057</c:v>
                </c:pt>
                <c:pt idx="1">
                  <c:v>50.128974633526994</c:v>
                </c:pt>
                <c:pt idx="2">
                  <c:v>4.5610991542776551</c:v>
                </c:pt>
                <c:pt idx="3">
                  <c:v>5.110693617490786</c:v>
                </c:pt>
                <c:pt idx="4">
                  <c:v>2.706935178755713</c:v>
                </c:pt>
                <c:pt idx="5">
                  <c:v>12.118141045831985</c:v>
                </c:pt>
                <c:pt idx="6">
                  <c:v>9.7107466517648078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60E-4D9D-90CD-48BD4AFE6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62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6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bg1"/>
        </a:solidFill>
        <a:ln>
          <a:noFill/>
        </a:ln>
        <a:effectLst/>
        <a:sp3d/>
      </c:spPr>
    </c:sideWall>
    <c:backWall>
      <c:thickness val="0"/>
      <c:spPr>
        <a:solidFill>
          <a:schemeClr val="bg1"/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936014136290241"/>
          <c:y val="2.8860429649230895E-2"/>
          <c:w val="0.46560057178970687"/>
          <c:h val="0.967495025805213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rgbClr val="BB4D4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69D-4C2C-A1AF-6CEE6A152744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E69D-4C2C-A1AF-6CEE6A152744}"/>
              </c:ext>
            </c:extLst>
          </c:dPt>
          <c:dPt>
            <c:idx val="2"/>
            <c:bubble3D val="0"/>
            <c:spPr>
              <a:solidFill>
                <a:srgbClr val="EA6B1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69D-4C2C-A1AF-6CEE6A152744}"/>
              </c:ext>
            </c:extLst>
          </c:dPt>
          <c:dPt>
            <c:idx val="3"/>
            <c:bubble3D val="0"/>
            <c:spPr>
              <a:solidFill>
                <a:srgbClr val="A2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B60-455D-9564-1C92BBBB7DF9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F862725-D1C6-4207-8C54-DE64A42CFFDE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1800" b="1"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69D-4C2C-A1AF-6CEE6A152744}"/>
                </c:ext>
              </c:extLst>
            </c:dLbl>
            <c:dLbl>
              <c:idx val="2"/>
              <c:layout>
                <c:manualLayout>
                  <c:x val="0.14577672618070456"/>
                  <c:y val="5.33493753219339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9339562-AE0D-4F26-93FD-314D8789AF6D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1800" b="1"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69D-4C2C-A1AF-6CEE6A152744}"/>
                </c:ext>
              </c:extLst>
            </c:dLbl>
            <c:dLbl>
              <c:idx val="3"/>
              <c:layout>
                <c:manualLayout>
                  <c:x val="-1.1316743071144517E-16"/>
                  <c:y val="-5.7720859298461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60-455D-9564-1C92BBBB7D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155.80000000000001</c:v>
                </c:pt>
                <c:pt idx="1">
                  <c:v>292.39999999999998</c:v>
                </c:pt>
                <c:pt idx="2">
                  <c:v>1015.8</c:v>
                </c:pt>
                <c:pt idx="3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9D-4C2C-A1AF-6CEE6A152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0.19397</cdr:x>
      <cdr:y>0.30498</cdr:y>
    </cdr:from>
    <cdr:to>
      <cdr:x>0.26294</cdr:x>
      <cdr:y>0.41096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0259" y="761267"/>
          <a:ext cx="576064" cy="264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0.19828</cdr:x>
      <cdr:y>0.33383</cdr:y>
    </cdr:from>
    <cdr:to>
      <cdr:x>0.28449</cdr:x>
      <cdr:y>0.42038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56263" y="833275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/>
            <a:t>2 364</a:t>
          </a:r>
        </a:p>
      </cdr:txBody>
    </cdr:sp>
  </cdr:relSizeAnchor>
  <cdr:relSizeAnchor xmlns:cdr="http://schemas.openxmlformats.org/drawingml/2006/chartDrawing">
    <cdr:from>
      <cdr:x>0.44836</cdr:x>
      <cdr:y>0.19961</cdr:y>
    </cdr:from>
    <cdr:to>
      <cdr:x>0.53457</cdr:x>
      <cdr:y>0.28615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745185" y="498242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/>
            <a:t>3 491</a:t>
          </a:r>
        </a:p>
      </cdr:txBody>
    </cdr:sp>
  </cdr:relSizeAnchor>
  <cdr:relSizeAnchor xmlns:cdr="http://schemas.openxmlformats.org/drawingml/2006/chartDrawing">
    <cdr:from>
      <cdr:x>0.68104</cdr:x>
      <cdr:y>0.35795</cdr:y>
    </cdr:from>
    <cdr:to>
      <cdr:x>0.76724</cdr:x>
      <cdr:y>0.44449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688711" y="893466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/>
            <a:t>2 397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0.68241</cdr:x>
      <cdr:y>0</cdr:y>
    </cdr:from>
    <cdr:to>
      <cdr:x>1</cdr:x>
      <cdr:y>0.31925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F8579326-89A8-44CA-B676-5BB803D42B04}"/>
            </a:ext>
          </a:extLst>
        </cdr:cNvPr>
        <cdr:cNvPicPr/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33167" t="61815" r="53917" b="26084"/>
        <a:stretch xmlns:a="http://schemas.openxmlformats.org/drawingml/2006/main"/>
      </cdr:blipFill>
      <cdr:spPr bwMode="auto">
        <a:xfrm xmlns:a="http://schemas.openxmlformats.org/drawingml/2006/main">
          <a:off x="2958190" y="0"/>
          <a:ext cx="1376702" cy="108356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  <cdr:relSizeAnchor xmlns:cdr="http://schemas.openxmlformats.org/drawingml/2006/chartDrawing">
    <cdr:from>
      <cdr:x>0.28885</cdr:x>
      <cdr:y>0.76478</cdr:y>
    </cdr:from>
    <cdr:to>
      <cdr:x>0.50281</cdr:x>
      <cdr:y>0.84965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1166540" y="2595737"/>
          <a:ext cx="864096" cy="2880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800" b="1" i="1" dirty="0">
              <a:solidFill>
                <a:schemeClr val="tx1"/>
              </a:solidFill>
              <a:latin typeface="Arial Narrow" panose="020B0606020202030204" pitchFamily="34" charset="0"/>
            </a:rPr>
            <a:t>2024 </a:t>
          </a:r>
          <a:r>
            <a:rPr lang="ru-RU" sz="1000" b="1" i="1" dirty="0">
              <a:solidFill>
                <a:schemeClr val="tx1"/>
              </a:solidFill>
              <a:latin typeface="Arial Narrow" panose="020B0606020202030204" pitchFamily="34" charset="0"/>
            </a:rPr>
            <a:t>год</a:t>
          </a:r>
        </a:p>
      </cdr:txBody>
    </cdr:sp>
  </cdr:relSizeAnchor>
  <cdr:relSizeAnchor xmlns:cdr="http://schemas.openxmlformats.org/drawingml/2006/chartDrawing">
    <cdr:from>
      <cdr:x>0.30387</cdr:x>
      <cdr:y>0.89208</cdr:y>
    </cdr:from>
    <cdr:to>
      <cdr:x>0.5</cdr:x>
      <cdr:y>0.95335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1227212" y="3027785"/>
          <a:ext cx="792088" cy="207961"/>
        </a:xfrm>
        <a:prstGeom xmlns:a="http://schemas.openxmlformats.org/drawingml/2006/main" prst="ellipse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800" b="1" i="1" dirty="0">
              <a:solidFill>
                <a:schemeClr val="tx1"/>
              </a:solidFill>
              <a:latin typeface="Arial Narrow" panose="020B0606020202030204" pitchFamily="34" charset="0"/>
            </a:rPr>
            <a:t>2025 год</a:t>
          </a:r>
        </a:p>
      </cdr:txBody>
    </cdr:sp>
  </cdr:relSizeAnchor>
  <cdr:relSizeAnchor xmlns:cdr="http://schemas.openxmlformats.org/drawingml/2006/chartDrawing">
    <cdr:from>
      <cdr:x>0.28885</cdr:x>
      <cdr:y>0.63749</cdr:y>
    </cdr:from>
    <cdr:to>
      <cdr:x>0.48498</cdr:x>
      <cdr:y>0.70114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1166540" y="2163689"/>
          <a:ext cx="792088" cy="21603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800" b="1" i="1" dirty="0">
              <a:solidFill>
                <a:schemeClr val="tx1"/>
              </a:solidFill>
              <a:latin typeface="Arial Narrow" panose="020B0606020202030204" pitchFamily="34" charset="0"/>
            </a:rPr>
            <a:t>2023</a:t>
          </a:r>
          <a:r>
            <a:rPr lang="ru-RU" sz="800" i="1" dirty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ru-RU" sz="800" b="1" i="1" dirty="0">
              <a:solidFill>
                <a:schemeClr val="tx1"/>
              </a:solidFill>
              <a:latin typeface="Arial Narrow" panose="020B0606020202030204" pitchFamily="34" charset="0"/>
            </a:rPr>
            <a:t>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0.71165</cdr:x>
      <cdr:y>0.39412</cdr:y>
    </cdr:from>
    <cdr:to>
      <cdr:x>0.917</cdr:x>
      <cdr:y>0.70361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739357" y="1577080"/>
          <a:ext cx="1656184" cy="1238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0.58499</cdr:x>
      <cdr:y>0.76877</cdr:y>
    </cdr:from>
    <cdr:to>
      <cdr:x>0.95365</cdr:x>
      <cdr:y>0.87875</cdr:y>
    </cdr:to>
    <cdr:grpSp>
      <cdr:nvGrpSpPr>
        <cdr:cNvPr id="5" name="Группа 4">
          <a:extLst xmlns:a="http://schemas.openxmlformats.org/drawingml/2006/main">
            <a:ext uri="{FF2B5EF4-FFF2-40B4-BE49-F238E27FC236}">
              <a16:creationId xmlns:a16="http://schemas.microsoft.com/office/drawing/2014/main" id="{E686FBAE-DD79-4D4E-806B-8C59D4CFEC18}"/>
            </a:ext>
          </a:extLst>
        </cdr:cNvPr>
        <cdr:cNvGrpSpPr/>
      </cdr:nvGrpSpPr>
      <cdr:grpSpPr>
        <a:xfrm xmlns:a="http://schemas.openxmlformats.org/drawingml/2006/main" flipH="1" flipV="1">
          <a:off x="5064409" y="3076230"/>
          <a:ext cx="3191585" cy="440085"/>
          <a:chOff x="6197665" y="4272397"/>
          <a:chExt cx="4428712" cy="531986"/>
        </a:xfrm>
      </cdr:grpSpPr>
      <cdr:cxnSp macro="">
        <cdr:nvCxnSpPr>
          <cdr:cNvPr id="8" name="Прямая соединительная линия 7">
            <a:extLst xmlns:a="http://schemas.openxmlformats.org/drawingml/2006/main">
              <a:ext uri="{FF2B5EF4-FFF2-40B4-BE49-F238E27FC236}">
                <a16:creationId xmlns:a16="http://schemas.microsoft.com/office/drawing/2014/main" id="{08F34DFF-5987-4195-AAA0-493C02B2CE73}"/>
              </a:ext>
            </a:extLst>
          </cdr:cNvPr>
          <cdr:cNvCxnSpPr/>
        </cdr:nvCxnSpPr>
        <cdr:spPr>
          <a:xfrm xmlns:a="http://schemas.openxmlformats.org/drawingml/2006/main">
            <a:off x="9971812" y="4272397"/>
            <a:ext cx="654565" cy="531986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headEnd type="none"/>
            <a:tailEnd type="oval"/>
          </a:ln>
          <a:effectLst xmlns:a="http://schemas.openxmlformats.org/drawingml/2006/main"/>
        </cdr:spPr>
      </cdr:cxnSp>
      <cdr:cxnSp macro="">
        <cdr:nvCxnSpPr>
          <cdr:cNvPr id="9" name="Прямая соединительная линия 8">
            <a:extLst xmlns:a="http://schemas.openxmlformats.org/drawingml/2006/main">
              <a:ext uri="{FF2B5EF4-FFF2-40B4-BE49-F238E27FC236}">
                <a16:creationId xmlns:a16="http://schemas.microsoft.com/office/drawing/2014/main" id="{4AE1654D-D65F-4A04-B208-54BCACA0ABD6}"/>
              </a:ext>
            </a:extLst>
          </cdr:cNvPr>
          <cdr:cNvCxnSpPr/>
        </cdr:nvCxnSpPr>
        <cdr:spPr>
          <a:xfrm xmlns:a="http://schemas.openxmlformats.org/drawingml/2006/main" flipH="1">
            <a:off x="6197665" y="4272587"/>
            <a:ext cx="3761777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 xmlns:a="http://schemas.openxmlformats.org/drawingml/2006/main"/>
        </cdr:spPr>
      </cdr:cxnSp>
    </cdr:grpSp>
  </cdr:relSizeAnchor>
  <cdr:relSizeAnchor xmlns:cdr="http://schemas.openxmlformats.org/drawingml/2006/chartDrawing">
    <cdr:from>
      <cdr:x>0.64371</cdr:x>
      <cdr:y>0.39158</cdr:y>
    </cdr:from>
    <cdr:to>
      <cdr:x>0.81719</cdr:x>
      <cdr:y>0.39158</cdr:y>
    </cdr:to>
    <cdr:cxnSp macro="">
      <cdr:nvCxnSpPr>
        <cdr:cNvPr id="10" name="Прямая соединительная линия 9">
          <a:extLst xmlns:a="http://schemas.openxmlformats.org/drawingml/2006/main">
            <a:ext uri="{FF2B5EF4-FFF2-40B4-BE49-F238E27FC236}">
              <a16:creationId xmlns:a16="http://schemas.microsoft.com/office/drawing/2014/main" id="{BE60520D-2387-4F9A-9DBB-469C21D550CD}"/>
            </a:ext>
          </a:extLst>
        </cdr:cNvPr>
        <cdr:cNvCxnSpPr/>
      </cdr:nvCxnSpPr>
      <cdr:spPr>
        <a:xfrm xmlns:a="http://schemas.openxmlformats.org/drawingml/2006/main">
          <a:off x="5572794" y="1566922"/>
          <a:ext cx="150186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  <a:headEnd type="oval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0.6912</cdr:x>
      <cdr:y>0.33014</cdr:y>
    </cdr:from>
    <cdr:to>
      <cdr:x>0.86247</cdr:x>
      <cdr:y>0.46261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983896" y="1321047"/>
          <a:ext cx="1482711" cy="5300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tx1"/>
              </a:solidFill>
              <a:latin typeface="Arial Narrow" panose="020B0606020202030204" pitchFamily="34" charset="0"/>
            </a:rPr>
            <a:t>Патент</a:t>
          </a:r>
        </a:p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 Narrow" panose="020B0606020202030204" pitchFamily="34" charset="0"/>
            </a:rPr>
            <a:t>25,0 млн руб.</a:t>
          </a:r>
        </a:p>
      </cdr:txBody>
    </cdr:sp>
  </cdr:relSizeAnchor>
  <cdr:relSizeAnchor xmlns:cdr="http://schemas.openxmlformats.org/drawingml/2006/chartDrawing">
    <cdr:from>
      <cdr:x>0.64989</cdr:x>
      <cdr:y>0.81081</cdr:y>
    </cdr:from>
    <cdr:to>
      <cdr:x>0.97234</cdr:x>
      <cdr:y>0.99817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5626306" y="3244438"/>
          <a:ext cx="2791533" cy="7497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tx1"/>
              </a:solidFill>
              <a:latin typeface="Arial Narrow" panose="020B0606020202030204" pitchFamily="34" charset="0"/>
            </a:rPr>
            <a:t>Доходы от использования муниципального имущества</a:t>
          </a:r>
        </a:p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 Narrow" panose="020B0606020202030204" pitchFamily="34" charset="0"/>
            </a:rPr>
            <a:t>           89,7 млн руб</a:t>
          </a:r>
          <a:r>
            <a:rPr lang="ru-RU" sz="1400" dirty="0">
              <a:solidFill>
                <a:schemeClr val="tx1"/>
              </a:solidFill>
              <a:latin typeface="Arial Narrow" panose="020B0606020202030204" pitchFamily="34" charset="0"/>
            </a:rPr>
            <a:t>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0.27907</cdr:x>
      <cdr:y>0.09448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0" y="-987574"/>
          <a:ext cx="2296634" cy="374182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rPr>
            <a:t>ВСЕГО 1472,9 млн руб.</a:t>
          </a:r>
          <a:endParaRPr lang="ru-RU" sz="1600" b="1" dirty="0"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19565" cy="493789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5" y="3"/>
            <a:ext cx="2919565" cy="493789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A6361B-5AA5-4612-B439-9A3D3C82E3AB}" type="datetimeFigureOut">
              <a:rPr lang="ru-RU"/>
              <a:pPr>
                <a:defRPr/>
              </a:pPr>
              <a:t>12.05.2025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3" y="4685475"/>
            <a:ext cx="5389240" cy="4440945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0948"/>
            <a:ext cx="2919565" cy="493789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5" y="9370948"/>
            <a:ext cx="2919565" cy="493789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828C19-D79B-4280-B1B5-847869B771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188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64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80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323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43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FD7BF-2BEC-42A3-A830-444225BB7EF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3810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6C2F3-DB9D-4B08-B54B-BA5F2532CDF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67177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3838F-B8AA-4AD4-8CB0-2765BB4BBB2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55249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0A29A-D010-4A3A-B8BB-C22C2F635F1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00778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99D57-BC01-4333-A423-359D7F58F3A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85155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0BB9C-15AA-4136-83E8-5EB9B6F5A9C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98210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41DBF-CC46-47C0-8C05-FA538D8B4C3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59220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49220-40BC-4416-B793-64F4A98E1E2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41735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DAD7B-CA28-49E8-9BB9-4882AAD0F3E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42843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FEB82-107D-4F09-B0F7-95C3E8DB62F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07426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6867E-044E-4145-85C8-DC211309AB9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38869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4830B7-10C4-425B-85A3-79206A65CB33}" type="slidenum">
              <a:rPr lang="ru-RU" smtClean="0">
                <a:solidFill>
                  <a:srgbClr val="000000"/>
                </a:solidFill>
                <a:latin typeface="Arial" pitchFamily="34" charset="0"/>
                <a:cs typeface="+mn-cs"/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6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 spd="slow">
    <p:circl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.pn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cid:cke0@j8JrOfCA.q6kXXDtz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931790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«Проект о бюджете городского округа </a:t>
            </a:r>
          </a:p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город Переславль-Залесский Ярославской области </a:t>
            </a:r>
          </a:p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на 2024 год и на плановый период 2025 и 2026 годов»</a:t>
            </a:r>
            <a:r>
              <a:rPr lang="ru-RU" sz="2000" b="1" i="1" dirty="0">
                <a:latin typeface="Arial Narrow" panose="020B0606020202030204" pitchFamily="34" charset="0"/>
              </a:rPr>
              <a:t> 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187624" y="2036743"/>
            <a:ext cx="66967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800" b="1" i="0" dirty="0">
                <a:solidFill>
                  <a:srgbClr val="FF0000"/>
                </a:solidFill>
                <a:effectLst/>
                <a:latin typeface="YS Text"/>
              </a:rPr>
              <a:t>Б ю д ж е т  д л я  г р а ж д а н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Администрация города Переславля-Залесского Ярославской области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Управление финансов Администрации города Переславля-Залесского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32637" y="267494"/>
            <a:ext cx="1078724" cy="124212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249"/>
      </p:ext>
    </p:extLst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вая фигурная скобка 4"/>
          <p:cNvSpPr/>
          <p:nvPr/>
        </p:nvSpPr>
        <p:spPr>
          <a:xfrm>
            <a:off x="1525617" y="1027933"/>
            <a:ext cx="216024" cy="3560041"/>
          </a:xfrm>
          <a:prstGeom prst="leftBrace">
            <a:avLst>
              <a:gd name="adj1" fmla="val 8333"/>
              <a:gd name="adj2" fmla="val 50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08520" y="2461622"/>
            <a:ext cx="195101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2 397 </a:t>
            </a:r>
          </a:p>
          <a:p>
            <a:pPr algn="ctr"/>
            <a:r>
              <a:rPr lang="ru-RU" sz="2400" b="1" cap="none" spc="0" dirty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23728" y="105488"/>
            <a:ext cx="5544616" cy="666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Отраслевая структура расходов бюджета в 2024 г., млн руб.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848" y="555526"/>
            <a:ext cx="7510371" cy="4371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170765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69%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3158" y="192367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8%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01033" y="235721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11%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93158" y="283947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11%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6016" y="39692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1%</a:t>
            </a:r>
          </a:p>
        </p:txBody>
      </p:sp>
    </p:spTree>
    <p:extLst>
      <p:ext uri="{BB962C8B-B14F-4D97-AF65-F5344CB8AC3E}">
        <p14:creationId xmlns:p14="http://schemas.microsoft.com/office/powerpoint/2010/main" val="1896615023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4704" y="339502"/>
            <a:ext cx="9144000" cy="4922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7137" y="105488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Социальная направленность 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(образование, культура, социальная политика, физическая культура и спорт)</a:t>
            </a:r>
            <a:endParaRPr lang="ru-RU" b="1" dirty="0">
              <a:latin typeface="Arial Narrow" panose="020B060602020203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59356" y="3163864"/>
            <a:ext cx="317780" cy="72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209557" y="3667233"/>
            <a:ext cx="467579" cy="3446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119047" y="2145683"/>
            <a:ext cx="605081" cy="27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915816" y="2494702"/>
            <a:ext cx="1689356" cy="6931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1 650 </a:t>
            </a:r>
          </a:p>
          <a:p>
            <a:pPr algn="ctr">
              <a:lnSpc>
                <a:spcPct val="50000"/>
              </a:lnSpc>
            </a:pPr>
            <a:r>
              <a:rPr lang="ru-RU" sz="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</a:t>
            </a:r>
            <a:r>
              <a:rPr lang="ru-RU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5616" y="217289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96136" y="231139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49501" y="365398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0152" y="459900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059" y="-257073"/>
            <a:ext cx="2418758" cy="27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25081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99542"/>
            <a:ext cx="6227654" cy="4383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7" y="190976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Жилищно-коммунальное хозяйство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58491" y="2620527"/>
            <a:ext cx="116147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262</a:t>
            </a:r>
            <a:r>
              <a:rPr lang="ru-RU" sz="3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ru-RU" sz="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80112" y="221171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7864" y="429994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2628" y="265899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87824" y="128054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168" y="-236562"/>
            <a:ext cx="2315701" cy="264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89529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83567" y="190976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Жилищно-коммунальное хозяйство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25965"/>
              </p:ext>
            </p:extLst>
          </p:nvPr>
        </p:nvGraphicFramePr>
        <p:xfrm>
          <a:off x="281093" y="885176"/>
          <a:ext cx="4146891" cy="1254526"/>
        </p:xfrm>
        <a:graphic>
          <a:graphicData uri="http://schemas.openxmlformats.org/drawingml/2006/table">
            <a:tbl>
              <a:tblPr/>
              <a:tblGrid>
                <a:gridCol w="4146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231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Жилищное хозяйство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208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переселение граждан из аварийного жилого фонда и жилья, непригодного для проживания с высоким уровнем износа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жилого фонда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взносы в региональный фонд по кап ремонту жилого фонда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снос аварийных домов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1142"/>
              </p:ext>
            </p:extLst>
          </p:nvPr>
        </p:nvGraphicFramePr>
        <p:xfrm>
          <a:off x="4572318" y="882266"/>
          <a:ext cx="4176464" cy="3129644"/>
        </p:xfrm>
        <a:graphic>
          <a:graphicData uri="http://schemas.openxmlformats.org/drawingml/2006/table">
            <a:tbl>
              <a:tblPr/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73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2290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ПСД и экспертиза ПСД на строительство </a:t>
                      </a:r>
                      <a:r>
                        <a:rPr lang="ru-RU" sz="11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блочно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-модульной котельной в д.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Дубки </a:t>
                      </a:r>
                      <a:r>
                        <a:rPr lang="ru-RU" sz="1100" i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Любимцевского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сельского округа </a:t>
                      </a:r>
                      <a:r>
                        <a:rPr lang="ru-RU" sz="1100" i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г.о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город Переславль-Залесский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ПСД и экспертиза ПСД на строительство </a:t>
                      </a:r>
                      <a:r>
                        <a:rPr lang="ru-RU" sz="11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блочно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-модульной котельной в с.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Елизарово </a:t>
                      </a:r>
                      <a:r>
                        <a:rPr lang="ru-RU" sz="1100" i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Рязанцевского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сельского округа </a:t>
                      </a:r>
                      <a:r>
                        <a:rPr lang="ru-RU" sz="1100" i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г.о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город Переславль-Залесский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Технологическое присоединение газоиспользующего оборудования в муниципальных квартирах с. Купанское</a:t>
                      </a:r>
                      <a:endParaRPr lang="ru-RU" sz="11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федерального проекта «Оздоровление Волги» по строительству очистных сооружений и канализации в с. Нагорье 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ПСД для проведения работ по реконструкции очистных сооружений канализации города П-З 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реконструкция, строительство и др. мероприятия по шахтным колодцам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92801"/>
              </p:ext>
            </p:extLst>
          </p:nvPr>
        </p:nvGraphicFramePr>
        <p:xfrm>
          <a:off x="281092" y="2427734"/>
          <a:ext cx="4146891" cy="1623728"/>
        </p:xfrm>
        <a:graphic>
          <a:graphicData uri="http://schemas.openxmlformats.org/drawingml/2006/table">
            <a:tbl>
              <a:tblPr/>
              <a:tblGrid>
                <a:gridCol w="4146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72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Благоустройство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5007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мероприятий по борьбе с борщевиком Сосновского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объектов уличного освещения 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по благоустройству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дворовых и общественных территорий (детские площадки, памятники, кладбища, озеленение)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Отлов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безнадзорных животных</a:t>
                      </a:r>
                      <a:endParaRPr lang="ru-RU" sz="11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255698"/>
              </p:ext>
            </p:extLst>
          </p:nvPr>
        </p:nvGraphicFramePr>
        <p:xfrm>
          <a:off x="2051720" y="4259539"/>
          <a:ext cx="4146891" cy="788381"/>
        </p:xfrm>
        <a:graphic>
          <a:graphicData uri="http://schemas.openxmlformats.org/drawingml/2006/table">
            <a:tbl>
              <a:tblPr/>
              <a:tblGrid>
                <a:gridCol w="4146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815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Другие вопросы в области ЖКХ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933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МКУ «Центр развития»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МБУ «Служба ЖКХ и благоустройства»</a:t>
                      </a:r>
                      <a:endParaRPr lang="ru-RU" sz="11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Субсидия на поддержку СОНКО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966906"/>
      </p:ext>
    </p:extLst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77" y="595929"/>
            <a:ext cx="7963571" cy="46176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637" y="226597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Общегосударственные вопросы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44044" y="2123293"/>
            <a:ext cx="116147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194</a:t>
            </a:r>
          </a:p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  <a:endParaRPr lang="ru-RU" sz="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0182" y="241568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59237" y="473199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874" y="-164554"/>
            <a:ext cx="221126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36212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04265"/>
            <a:ext cx="7515477" cy="45210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637" y="226597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Национальная экономика, безопасность, правопорядок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51254" y="2178548"/>
            <a:ext cx="1161472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278</a:t>
            </a:r>
            <a:r>
              <a:rPr lang="ru-RU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ru-RU" sz="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65481" y="194022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9526" y="355738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60232" y="393990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169884" y="1990161"/>
            <a:ext cx="508136" cy="229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757569" y="2746866"/>
            <a:ext cx="696843" cy="1518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980" y="-75445"/>
            <a:ext cx="2140825" cy="2431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52320" y="288152"/>
            <a:ext cx="611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11%</a:t>
            </a:r>
          </a:p>
        </p:txBody>
      </p:sp>
    </p:spTree>
    <p:extLst>
      <p:ext uri="{BB962C8B-B14F-4D97-AF65-F5344CB8AC3E}">
        <p14:creationId xmlns:p14="http://schemas.microsoft.com/office/powerpoint/2010/main" val="1200978871"/>
      </p:ext>
    </p:extLst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23728" y="119989"/>
            <a:ext cx="5832648" cy="65156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Муниципальный дорожный фонд в 2024-2026 гг., </a:t>
            </a:r>
            <a:r>
              <a:rPr lang="ru-RU" sz="16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млн руб.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540614" y="775039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8900" y="108977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30" y="843558"/>
            <a:ext cx="7596336" cy="41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208"/>
      </p:ext>
    </p:extLst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23728" y="123478"/>
            <a:ext cx="5832648" cy="65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Муниципальный дорожный фонд в 2024-2026 гг</a:t>
            </a:r>
            <a:r>
              <a:rPr lang="ru-RU" sz="16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40614" y="775039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8900" y="108977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488729"/>
              </p:ext>
            </p:extLst>
          </p:nvPr>
        </p:nvGraphicFramePr>
        <p:xfrm>
          <a:off x="5281413" y="1328448"/>
          <a:ext cx="3617756" cy="916676"/>
        </p:xfrm>
        <a:graphic>
          <a:graphicData uri="http://schemas.openxmlformats.org/drawingml/2006/table">
            <a:tbl>
              <a:tblPr/>
              <a:tblGrid>
                <a:gridCol w="3617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54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Содержание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автодорог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12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автомобильных дорог  </a:t>
                      </a:r>
                    </a:p>
                    <a:p>
                      <a:pPr marL="285750" indent="-285750" algn="l" rtl="0" fontAlgn="t">
                        <a:buFontTx/>
                        <a:buChar char="-"/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карты, ямы, разметка, </a:t>
                      </a:r>
                    </a:p>
                    <a:p>
                      <a:pPr marL="285750" indent="-285750" algn="l" rtl="0" fontAlgn="t">
                        <a:buFontTx/>
                        <a:buChar char="-"/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установка и замена дорожных знаков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328961"/>
              </p:ext>
            </p:extLst>
          </p:nvPr>
        </p:nvGraphicFramePr>
        <p:xfrm>
          <a:off x="281093" y="885176"/>
          <a:ext cx="4888354" cy="2490624"/>
        </p:xfrm>
        <a:graphic>
          <a:graphicData uri="http://schemas.openxmlformats.org/drawingml/2006/table">
            <a:tbl>
              <a:tblPr/>
              <a:tblGrid>
                <a:gridCol w="4888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815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Ремонт автодорог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933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-Капитальный  ремонт автомобильной дороги  ул. Свободы</a:t>
                      </a:r>
                    </a:p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Капитальный  ремонт автомобильной дороги улица Озерная (участок от ул. Ростовская до ул. Комсомольская)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86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Капитальный  ремонт автомобильной дороги улица Трудовая (участок от ул. Свободы до пер. Лесной)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678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Капитальный ремонт </a:t>
                      </a:r>
                      <a:r>
                        <a:rPr lang="ru-RU" sz="10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ул.Плещеевская</a:t>
                      </a:r>
                      <a:endParaRPr lang="ru-RU" sz="10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52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</a:t>
                      </a:r>
                      <a:r>
                        <a:rPr lang="ru-RU" sz="10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пер.Призывной</a:t>
                      </a:r>
                      <a:r>
                        <a:rPr lang="ru-RU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(решение суда)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 ремонт автомобильной дороги ул. Кооперативная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 ремонт автомобильной дороги ул. Маяковского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92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Капитальный ремонт автомобильной дороги  ул. Валовое кольцо  ( ПК0+05-ПК11+00)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92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Капитальный ремонт ул. Пушкина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92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Капитальный ремонт автодороги </a:t>
                      </a:r>
                      <a:r>
                        <a:rPr lang="ru-RU" sz="10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ул.Первомайская</a:t>
                      </a:r>
                      <a:r>
                        <a:rPr lang="ru-RU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(участок от </a:t>
                      </a:r>
                      <a:r>
                        <a:rPr lang="ru-RU" sz="10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ул.Плещеевская</a:t>
                      </a:r>
                      <a:r>
                        <a:rPr lang="ru-RU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ул. Кузнецова)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613652"/>
              </p:ext>
            </p:extLst>
          </p:nvPr>
        </p:nvGraphicFramePr>
        <p:xfrm>
          <a:off x="5281413" y="2459089"/>
          <a:ext cx="3617756" cy="1233846"/>
        </p:xfrm>
        <a:graphic>
          <a:graphicData uri="http://schemas.openxmlformats.org/drawingml/2006/table">
            <a:tbl>
              <a:tblPr/>
              <a:tblGrid>
                <a:gridCol w="3617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4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Устройство светофоров: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000" b="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Пер. Федоровский вблизи д.13 (МОУ СШ № 2)</a:t>
                      </a:r>
                      <a:endParaRPr lang="ru-RU" sz="10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Менделеева вблизи д.1а (Троицкий поворот)</a:t>
                      </a:r>
                      <a:endParaRPr lang="ru-RU" sz="10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Магистральная вблизи д.43 (Школа-интернат № 3)</a:t>
                      </a:r>
                      <a:endParaRPr lang="ru-RU" sz="10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КСОДД, паспортизация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ПСД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070584"/>
              </p:ext>
            </p:extLst>
          </p:nvPr>
        </p:nvGraphicFramePr>
        <p:xfrm>
          <a:off x="281094" y="3452342"/>
          <a:ext cx="4888354" cy="1425829"/>
        </p:xfrm>
        <a:graphic>
          <a:graphicData uri="http://schemas.openxmlformats.org/drawingml/2006/table">
            <a:tbl>
              <a:tblPr/>
              <a:tblGrid>
                <a:gridCol w="4888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3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Ремонт подъездных путей к объектам </a:t>
                      </a:r>
                    </a:p>
                    <a:p>
                      <a:pPr algn="ctr" rtl="0" fontAlgn="t"/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социальной сферы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Капитальный ремонт дорожного проезда (от д. 5 по ул. Ямская до д. 117 по ул. Московская) МДОУ д/с Колосок 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Капитальный ремонт </a:t>
                      </a:r>
                      <a:r>
                        <a:rPr lang="ru-RU" sz="105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мкр</a:t>
                      </a:r>
                      <a:r>
                        <a:rPr lang="ru-RU" sz="105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Чкаловский (проезд от ул. Московской к МОУ «СШ № 2)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1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Капитальный ремонт подъездной дороги от ул. Строителей в районе д. 36 (МОУ «СШ № 4)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64519"/>
              </p:ext>
            </p:extLst>
          </p:nvPr>
        </p:nvGraphicFramePr>
        <p:xfrm>
          <a:off x="5281414" y="3906900"/>
          <a:ext cx="3617755" cy="538453"/>
        </p:xfrm>
        <a:graphic>
          <a:graphicData uri="http://schemas.openxmlformats.org/drawingml/2006/table">
            <a:tbl>
              <a:tblPr/>
              <a:tblGrid>
                <a:gridCol w="3617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03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Электроэнергия уличного освещения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41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и ремонт объектов уличного освещения 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325252"/>
      </p:ext>
    </p:extLst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23728" y="105488"/>
            <a:ext cx="5544616" cy="666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Национальные и региональные проекты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22653"/>
              </p:ext>
            </p:extLst>
          </p:nvPr>
        </p:nvGraphicFramePr>
        <p:xfrm>
          <a:off x="593355" y="2354001"/>
          <a:ext cx="3671346" cy="1025458"/>
        </p:xfrm>
        <a:graphic>
          <a:graphicData uri="http://schemas.openxmlformats.org/drawingml/2006/table">
            <a:tbl>
              <a:tblPr/>
              <a:tblGrid>
                <a:gridCol w="2772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60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Образование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(«Патриотическое воспитание граждан»)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608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Жилье и городская среда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(«Формирование комфортной городской среды»)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888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Экология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(«Оздоровление Волги»)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701814"/>
              </p:ext>
            </p:extLst>
          </p:nvPr>
        </p:nvGraphicFramePr>
        <p:xfrm>
          <a:off x="4788024" y="2354001"/>
          <a:ext cx="3600400" cy="1669031"/>
        </p:xfrm>
        <a:graphic>
          <a:graphicData uri="http://schemas.openxmlformats.org/drawingml/2006/table">
            <a:tbl>
              <a:tblPr/>
              <a:tblGrid>
                <a:gridCol w="27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54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Наши дворы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Яркое лето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Асфальтирование территорий социальных объектов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Решаем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вместе (школьное инициативное бюджетирование и поддержка местных инициатив)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8303" y="1745404"/>
            <a:ext cx="3696398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Национальные проекты 40 млн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1745404"/>
            <a:ext cx="3600400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Региональные проекты 34,3 млн руб.</a:t>
            </a:r>
          </a:p>
        </p:txBody>
      </p:sp>
    </p:spTree>
    <p:extLst>
      <p:ext uri="{BB962C8B-B14F-4D97-AF65-F5344CB8AC3E}">
        <p14:creationId xmlns:p14="http://schemas.microsoft.com/office/powerpoint/2010/main" val="1669153021"/>
      </p:ext>
    </p:extLst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131840" y="57825"/>
            <a:ext cx="2433744" cy="666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Национальные проекты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20974516">
            <a:off x="666511" y="939755"/>
            <a:ext cx="2457436" cy="242338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chemeClr val="tx1"/>
                </a:solidFill>
              </a:rPr>
              <a:t>Образование</a:t>
            </a:r>
            <a:endParaRPr lang="ru-RU" sz="1200" b="1" u="sng" dirty="0">
              <a:solidFill>
                <a:schemeClr val="tx1"/>
              </a:solidFill>
            </a:endParaRPr>
          </a:p>
          <a:p>
            <a:pPr algn="ctr"/>
            <a:endParaRPr lang="ru-RU" sz="1200" b="1" u="sng" dirty="0">
              <a:solidFill>
                <a:schemeClr val="tx1"/>
              </a:solidFill>
            </a:endParaRP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Обеспечение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</a:r>
          </a:p>
        </p:txBody>
      </p:sp>
      <p:sp>
        <p:nvSpPr>
          <p:cNvPr id="9" name="Овал 8"/>
          <p:cNvSpPr/>
          <p:nvPr/>
        </p:nvSpPr>
        <p:spPr>
          <a:xfrm>
            <a:off x="2771800" y="2306198"/>
            <a:ext cx="2641332" cy="258678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chemeClr val="tx1"/>
                </a:solidFill>
              </a:rPr>
              <a:t>Жилье и городская среда </a:t>
            </a:r>
          </a:p>
          <a:p>
            <a:pPr algn="ctr"/>
            <a:endParaRPr lang="ru-RU" sz="1000" u="sng" dirty="0">
              <a:solidFill>
                <a:schemeClr val="tx1"/>
              </a:solidFill>
            </a:endParaRPr>
          </a:p>
          <a:p>
            <a:pPr algn="ctr"/>
            <a:r>
              <a:rPr lang="ru-RU" sz="1050" b="1" dirty="0">
                <a:solidFill>
                  <a:schemeClr val="tx1"/>
                </a:solidFill>
              </a:rPr>
              <a:t>Благоустройство общественной территории </a:t>
            </a:r>
          </a:p>
          <a:p>
            <a:pPr algn="ctr"/>
            <a:r>
              <a:rPr lang="ru-RU" sz="1050" b="1" dirty="0">
                <a:solidFill>
                  <a:schemeClr val="tx1"/>
                </a:solidFill>
              </a:rPr>
              <a:t>около </a:t>
            </a:r>
            <a:r>
              <a:rPr lang="ru-RU" sz="1050" b="1" dirty="0" err="1">
                <a:solidFill>
                  <a:schemeClr val="tx1"/>
                </a:solidFill>
              </a:rPr>
              <a:t>ЗАГСа</a:t>
            </a:r>
            <a:r>
              <a:rPr lang="ru-RU" sz="105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050" b="1" dirty="0">
                <a:solidFill>
                  <a:schemeClr val="tx1"/>
                </a:solidFill>
              </a:rPr>
              <a:t>(ул. Кооперативная)</a:t>
            </a:r>
          </a:p>
          <a:p>
            <a:pPr algn="ctr"/>
            <a:endParaRPr lang="ru-RU" sz="1000" b="1" dirty="0">
              <a:solidFill>
                <a:schemeClr val="tx1"/>
              </a:solidFill>
            </a:endParaRP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Переселение граждан из ветхого и аварийного жилья</a:t>
            </a:r>
          </a:p>
          <a:p>
            <a:pPr algn="ctr"/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606155">
            <a:off x="5058080" y="932101"/>
            <a:ext cx="2593867" cy="248738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chemeClr val="tx1"/>
                </a:solidFill>
              </a:rPr>
              <a:t>Экология</a:t>
            </a:r>
          </a:p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Строительство очистных сооружений и канализации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в с. Нагорье</a:t>
            </a:r>
          </a:p>
        </p:txBody>
      </p:sp>
    </p:spTree>
    <p:extLst>
      <p:ext uri="{BB962C8B-B14F-4D97-AF65-F5344CB8AC3E}">
        <p14:creationId xmlns:p14="http://schemas.microsoft.com/office/powerpoint/2010/main" val="26065726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547664" y="129050"/>
            <a:ext cx="6487604" cy="5460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Проект бюджета подготовлен и основан на следующих документах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014106"/>
            <a:ext cx="8036111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7 мая 2018 г. № 204 «О национальных целях и стратегических задачах развития Российской Федерации на период до 2024 года» и от 21 июля 2020 года № 474 «О национальных целях развития Российской Федерации на период до 2030 года»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Послание Президента Российской Федерации Федеральному Собранию Российской Федерации от 21 февраля 2023 года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направления бюджетной, налоговой и таможенно-тарифной политики на 2024 год и на плановый период 2025 и 2026 годов», утверждённые  Министерством финансов РФ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Губернатора Ярославской области от 28 сентября 2023 г. № 247 «Об основных направлениях бюджетной и налоговой политики Ярославской области на 2023 год и на плановый период 2024 и 2025 годов»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направления бюджетной и налоговой политики городского округа город Переславль-Залесский Ярославской области на 2024 год и плановый период 2025 и 2026 годов»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Ярославской области на среднесрочный период 2024-2026 годов, утвержденный постановлением правительства Ярославской области от 19.10.2023 № 1052-п «О прогнозе социально-экономического развития Ярославской области на среднесрочный период 2024 – 2026 годов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городского округа город Переславль-Залесский Ярославской области на среднесрочный период 2024-2026 годов, утвержденный Постановлением Администрации города Переславля-Залесского от 06.10.2023 № ПОС.03-2569/23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«Бюджетный прогноз городского округа город Переславль-Залесский на период 2022-2027 годов», утвержденный постановлением Администрации города Переславля-Залесского от 08.02.2022 № ПОС.03-0275/22 (в редакции от 22.02.2023 № ПОС.03-302/23)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395536" y="1059582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88895" y="1635646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387987" y="1923678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87987" y="2256834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83306" y="2779466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83306" y="3300950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388895" y="3879401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540614" y="843558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>
            <a:off x="383306" y="4246949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134940"/>
      </p:ext>
    </p:extLst>
  </p:cSld>
  <p:clrMapOvr>
    <a:masterClrMapping/>
  </p:clrMapOvr>
  <p:transition spd="slow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03848" y="105488"/>
            <a:ext cx="2376264" cy="666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Региональные проекты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2543" y="861306"/>
            <a:ext cx="3095293" cy="30191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u="sng" dirty="0">
              <a:solidFill>
                <a:schemeClr val="tx1"/>
              </a:solidFill>
            </a:endParaRPr>
          </a:p>
          <a:p>
            <a:pPr algn="ctr"/>
            <a:endParaRPr lang="ru-RU" sz="1000" b="1" u="sng" dirty="0">
              <a:solidFill>
                <a:schemeClr val="tx1"/>
              </a:solidFill>
            </a:endParaRPr>
          </a:p>
          <a:p>
            <a:pPr algn="ctr"/>
            <a:endParaRPr lang="ru-RU" sz="1000" b="1" u="sng" dirty="0">
              <a:solidFill>
                <a:schemeClr val="tx1"/>
              </a:solidFill>
            </a:endParaRPr>
          </a:p>
          <a:p>
            <a:pPr algn="ctr"/>
            <a:endParaRPr lang="ru-RU" sz="1000" b="1" u="sng" dirty="0">
              <a:solidFill>
                <a:schemeClr val="tx1"/>
              </a:solidFill>
            </a:endParaRPr>
          </a:p>
          <a:p>
            <a:pPr algn="ctr"/>
            <a:endParaRPr lang="ru-RU" sz="1000" b="1" u="sng" dirty="0">
              <a:solidFill>
                <a:schemeClr val="tx1"/>
              </a:solidFill>
            </a:endParaRPr>
          </a:p>
          <a:p>
            <a:pPr algn="ctr"/>
            <a:endParaRPr lang="ru-RU" sz="1000" b="1" u="sng" dirty="0">
              <a:solidFill>
                <a:schemeClr val="tx1"/>
              </a:solidFill>
            </a:endParaRPr>
          </a:p>
          <a:p>
            <a:pPr algn="ctr"/>
            <a:endParaRPr lang="ru-RU" sz="1000" b="1" u="sng" dirty="0">
              <a:solidFill>
                <a:schemeClr val="tx1"/>
              </a:solidFill>
            </a:endParaRPr>
          </a:p>
          <a:p>
            <a:pPr algn="ctr"/>
            <a:endParaRPr lang="ru-RU" sz="1000" b="1" u="sng" dirty="0">
              <a:solidFill>
                <a:schemeClr val="tx1"/>
              </a:solidFill>
            </a:endParaRPr>
          </a:p>
          <a:p>
            <a:pPr algn="ctr"/>
            <a:endParaRPr lang="ru-RU" sz="1000" b="1" u="sng" dirty="0">
              <a:solidFill>
                <a:schemeClr val="tx1"/>
              </a:solidFill>
            </a:endParaRPr>
          </a:p>
          <a:p>
            <a:pPr algn="ctr"/>
            <a:endParaRPr lang="ru-RU" sz="1000" b="1" u="sng" dirty="0">
              <a:solidFill>
                <a:schemeClr val="tx1"/>
              </a:solidFill>
            </a:endParaRPr>
          </a:p>
          <a:p>
            <a:pPr algn="ctr"/>
            <a:r>
              <a:rPr lang="ru-RU" sz="1400" b="1" u="sng" dirty="0">
                <a:solidFill>
                  <a:schemeClr val="tx1"/>
                </a:solidFill>
              </a:rPr>
              <a:t>Наши дворы</a:t>
            </a:r>
          </a:p>
          <a:p>
            <a:pPr algn="ctr"/>
            <a:endParaRPr lang="ru-RU" sz="1000" b="1" dirty="0">
              <a:solidFill>
                <a:schemeClr val="tx1"/>
              </a:solidFill>
            </a:endParaRPr>
          </a:p>
          <a:p>
            <a:pPr algn="ctr"/>
            <a:r>
              <a:rPr lang="ru-RU" sz="1050" b="1" dirty="0">
                <a:solidFill>
                  <a:schemeClr val="tx1"/>
                </a:solidFill>
              </a:rPr>
              <a:t>Пос. Рязанцево: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050" b="1" dirty="0" err="1">
                <a:solidFill>
                  <a:schemeClr val="tx1"/>
                </a:solidFill>
              </a:rPr>
              <a:t>ул</a:t>
            </a:r>
            <a:r>
              <a:rPr lang="ru-RU" sz="1050" b="1" dirty="0">
                <a:solidFill>
                  <a:schemeClr val="tx1"/>
                </a:solidFill>
              </a:rPr>
              <a:t> Николаева, д. 1, 3, 5</a:t>
            </a:r>
          </a:p>
          <a:p>
            <a:pPr algn="ctr"/>
            <a:endParaRPr lang="ru-RU" sz="1050" b="1" dirty="0">
              <a:solidFill>
                <a:schemeClr val="tx1"/>
              </a:solidFill>
            </a:endParaRPr>
          </a:p>
          <a:p>
            <a:pPr algn="ctr"/>
            <a:r>
              <a:rPr lang="ru-RU" sz="1050" b="1" dirty="0">
                <a:solidFill>
                  <a:schemeClr val="tx1"/>
                </a:solidFill>
              </a:rPr>
              <a:t>Б. </a:t>
            </a:r>
            <a:r>
              <a:rPr lang="ru-RU" sz="1050" b="1" dirty="0" err="1">
                <a:solidFill>
                  <a:schemeClr val="tx1"/>
                </a:solidFill>
              </a:rPr>
              <a:t>Брембола</a:t>
            </a:r>
            <a:r>
              <a:rPr lang="ru-RU" sz="105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050" b="1" dirty="0">
                <a:solidFill>
                  <a:schemeClr val="tx1"/>
                </a:solidFill>
              </a:rPr>
              <a:t>ул. Строителей д. 6, 7, 8, 9, 10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1600" b="1" u="sng" dirty="0">
              <a:solidFill>
                <a:schemeClr val="tx1"/>
              </a:solidFill>
            </a:endParaRPr>
          </a:p>
          <a:p>
            <a:pPr algn="ctr"/>
            <a:endParaRPr lang="ru-RU" sz="1600" b="1" u="sng" dirty="0">
              <a:solidFill>
                <a:schemeClr val="tx1"/>
              </a:solidFill>
            </a:endParaRPr>
          </a:p>
          <a:p>
            <a:pPr algn="ctr"/>
            <a:endParaRPr lang="ru-RU" sz="1200" b="1" u="sng" dirty="0">
              <a:solidFill>
                <a:schemeClr val="tx1"/>
              </a:solidFill>
            </a:endParaRPr>
          </a:p>
          <a:p>
            <a:pPr algn="ctr"/>
            <a:endParaRPr lang="ru-RU" sz="1200" b="1" u="sng" dirty="0">
              <a:solidFill>
                <a:schemeClr val="tx1"/>
              </a:solidFill>
            </a:endParaRPr>
          </a:p>
          <a:p>
            <a:pPr algn="ctr"/>
            <a:endParaRPr lang="ru-RU" sz="1200" b="1" u="sng" dirty="0">
              <a:solidFill>
                <a:schemeClr val="tx1"/>
              </a:solidFill>
            </a:endParaRPr>
          </a:p>
          <a:p>
            <a:pPr algn="ctr"/>
            <a:endParaRPr lang="ru-RU" sz="1200" b="1" u="sng" dirty="0">
              <a:solidFill>
                <a:schemeClr val="tx1"/>
              </a:solidFill>
            </a:endParaRPr>
          </a:p>
          <a:p>
            <a:pPr algn="ctr"/>
            <a:endParaRPr lang="ru-RU" sz="1200" b="1" u="sng" dirty="0">
              <a:solidFill>
                <a:schemeClr val="tx1"/>
              </a:solidFill>
            </a:endParaRPr>
          </a:p>
          <a:p>
            <a:pPr algn="ctr"/>
            <a:endParaRPr lang="ru-RU" sz="1200" b="1" u="sng" dirty="0">
              <a:solidFill>
                <a:schemeClr val="tx1"/>
              </a:solidFill>
            </a:endParaRPr>
          </a:p>
          <a:p>
            <a:pPr algn="ctr"/>
            <a:endParaRPr lang="ru-RU" sz="1200" b="1" u="sng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526491" y="631732"/>
            <a:ext cx="2453764" cy="233668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</a:rPr>
              <a:t>Яркое лето</a:t>
            </a:r>
          </a:p>
          <a:p>
            <a:pPr algn="ctr"/>
            <a:endParaRPr lang="ru-RU" sz="1400" b="1" u="sng" dirty="0">
              <a:solidFill>
                <a:schemeClr val="tx1"/>
              </a:solidFill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</a:rPr>
              <a:t>Культурно-массовые мероприятия, направленные на улучшение социального самочувствия жителей городского округа</a:t>
            </a:r>
          </a:p>
        </p:txBody>
      </p:sp>
      <p:sp>
        <p:nvSpPr>
          <p:cNvPr id="8" name="Овал 7"/>
          <p:cNvSpPr/>
          <p:nvPr/>
        </p:nvSpPr>
        <p:spPr>
          <a:xfrm>
            <a:off x="2483768" y="2546490"/>
            <a:ext cx="2556520" cy="2549062"/>
          </a:xfrm>
          <a:prstGeom prst="ellipse">
            <a:avLst/>
          </a:prstGeom>
          <a:solidFill>
            <a:srgbClr val="91C7DF"/>
          </a:solidFill>
          <a:ln>
            <a:solidFill>
              <a:srgbClr val="91C7D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u="sng" dirty="0">
                <a:solidFill>
                  <a:schemeClr val="tx1"/>
                </a:solidFill>
              </a:rPr>
              <a:t>РЕШАЕМ ВМЕСТЕ</a:t>
            </a:r>
          </a:p>
          <a:p>
            <a:pPr marL="228600" indent="-228600" algn="ctr">
              <a:buAutoNum type="arabicPeriod"/>
            </a:pPr>
            <a:r>
              <a:rPr lang="ru-RU" sz="1100" b="1" dirty="0">
                <a:solidFill>
                  <a:schemeClr val="tx1"/>
                </a:solidFill>
              </a:rPr>
              <a:t>Школьное инициативное бюджетирование </a:t>
            </a:r>
          </a:p>
          <a:p>
            <a:pPr algn="ctr"/>
            <a:endParaRPr lang="ru-RU" sz="1100" dirty="0">
              <a:solidFill>
                <a:schemeClr val="tx1"/>
              </a:solidFill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2. Поддержка местных инициатив</a:t>
            </a:r>
          </a:p>
        </p:txBody>
      </p:sp>
      <p:sp>
        <p:nvSpPr>
          <p:cNvPr id="14" name="Овал 13"/>
          <p:cNvSpPr/>
          <p:nvPr/>
        </p:nvSpPr>
        <p:spPr>
          <a:xfrm>
            <a:off x="5273648" y="1357878"/>
            <a:ext cx="3812203" cy="37376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sz="1400" b="1" u="sng" dirty="0">
                <a:solidFill>
                  <a:schemeClr val="bg1"/>
                </a:solidFill>
              </a:rPr>
              <a:t>Асфальтирование территорий социальных объектов</a:t>
            </a:r>
          </a:p>
          <a:p>
            <a:pPr algn="ctr" fontAlgn="t"/>
            <a:endParaRPr lang="ru-RU" sz="1100" b="1" u="sng" dirty="0">
              <a:solidFill>
                <a:schemeClr val="bg1"/>
              </a:solidFill>
            </a:endParaRPr>
          </a:p>
          <a:p>
            <a:pPr algn="ctr" fontAlgn="t"/>
            <a:r>
              <a:rPr lang="ru-RU" sz="1000" b="1" dirty="0">
                <a:solidFill>
                  <a:schemeClr val="bg1"/>
                </a:solidFill>
              </a:rPr>
              <a:t>Капитальный ремонт дорожного проезда (от д. 5 по ул. Ямская до д. 117 по ул. Московская) </a:t>
            </a:r>
          </a:p>
          <a:p>
            <a:pPr algn="ctr" fontAlgn="t"/>
            <a:r>
              <a:rPr lang="ru-RU" sz="1100" b="1" dirty="0">
                <a:solidFill>
                  <a:schemeClr val="bg1"/>
                </a:solidFill>
              </a:rPr>
              <a:t>МДОУ д/с Колосок </a:t>
            </a:r>
          </a:p>
          <a:p>
            <a:pPr algn="ctr" fontAlgn="t"/>
            <a:endParaRPr lang="ru-RU" sz="1000" b="1" dirty="0">
              <a:solidFill>
                <a:schemeClr val="bg1"/>
              </a:solidFill>
            </a:endParaRPr>
          </a:p>
          <a:p>
            <a:pPr algn="ctr" fontAlgn="t"/>
            <a:r>
              <a:rPr lang="ru-RU" sz="1000" b="1" dirty="0">
                <a:solidFill>
                  <a:schemeClr val="bg1"/>
                </a:solidFill>
              </a:rPr>
              <a:t>Капитальный ремонт </a:t>
            </a:r>
            <a:r>
              <a:rPr lang="ru-RU" sz="1000" b="1" dirty="0" err="1">
                <a:solidFill>
                  <a:schemeClr val="bg1"/>
                </a:solidFill>
              </a:rPr>
              <a:t>мкр</a:t>
            </a:r>
            <a:r>
              <a:rPr lang="ru-RU" sz="1000" b="1" dirty="0">
                <a:solidFill>
                  <a:schemeClr val="bg1"/>
                </a:solidFill>
              </a:rPr>
              <a:t>. Чкаловский (проезд от ул. Московской к МОУ «СШ № 2)</a:t>
            </a:r>
          </a:p>
          <a:p>
            <a:pPr algn="ctr" fontAlgn="t"/>
            <a:endParaRPr lang="ru-RU" sz="1000" b="1" dirty="0">
              <a:solidFill>
                <a:schemeClr val="bg1"/>
              </a:solidFill>
            </a:endParaRPr>
          </a:p>
          <a:p>
            <a:pPr algn="ctr" fontAlgn="t"/>
            <a:r>
              <a:rPr lang="ru-RU" sz="1000" b="1" dirty="0">
                <a:solidFill>
                  <a:schemeClr val="bg1"/>
                </a:solidFill>
              </a:rPr>
              <a:t>Капитальный ремонт подъездной дороги от </a:t>
            </a:r>
          </a:p>
          <a:p>
            <a:pPr algn="ctr" fontAlgn="t"/>
            <a:r>
              <a:rPr lang="ru-RU" sz="1000" b="1" dirty="0">
                <a:solidFill>
                  <a:schemeClr val="bg1"/>
                </a:solidFill>
              </a:rPr>
              <a:t>ул. Строителей в районе д. 36 </a:t>
            </a:r>
          </a:p>
          <a:p>
            <a:pPr algn="ctr" fontAlgn="t"/>
            <a:r>
              <a:rPr lang="ru-RU" sz="1100" b="1" dirty="0">
                <a:solidFill>
                  <a:schemeClr val="bg1"/>
                </a:solidFill>
              </a:rPr>
              <a:t>(МОУ «СШ № 4)</a:t>
            </a:r>
            <a:endParaRPr lang="ru-RU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9506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8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355" y="1347614"/>
            <a:ext cx="5641417" cy="3570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53169" y="131106"/>
            <a:ext cx="4824536" cy="61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Структура расходов бюджета на 2024 год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47486" y="2229019"/>
            <a:ext cx="2115376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prstClr val="black"/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2 397 </a:t>
            </a:r>
          </a:p>
          <a:p>
            <a:pPr algn="ctr"/>
            <a:r>
              <a:rPr lang="ru-RU" sz="2800" b="1" dirty="0">
                <a:ln w="12700">
                  <a:solidFill>
                    <a:prstClr val="black"/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млн руб.</a:t>
            </a:r>
          </a:p>
        </p:txBody>
      </p:sp>
      <p:sp>
        <p:nvSpPr>
          <p:cNvPr id="14" name="Левая фигурная скобка 13"/>
          <p:cNvSpPr/>
          <p:nvPr/>
        </p:nvSpPr>
        <p:spPr>
          <a:xfrm rot="10800000">
            <a:off x="7465946" y="1131256"/>
            <a:ext cx="216024" cy="3560041"/>
          </a:xfrm>
          <a:prstGeom prst="leftBrace">
            <a:avLst>
              <a:gd name="adj1" fmla="val 8333"/>
              <a:gd name="adj2" fmla="val 50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0502" y="2825174"/>
            <a:ext cx="8114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91,9 %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93792" y="3547128"/>
            <a:ext cx="6944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8,1 %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85646" y="454845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млн руб.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60761" y="247010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</a:rPr>
              <a:t>млн руб.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8900" y="1021578"/>
            <a:ext cx="35990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1."Развитие образования и молодежная политика городского округа город Переславль-Залесский Ярославской области" – </a:t>
            </a:r>
            <a:r>
              <a:rPr lang="ru-RU" sz="800" b="1" dirty="0">
                <a:solidFill>
                  <a:prstClr val="black"/>
                </a:solidFill>
              </a:rPr>
              <a:t>1 275,3 </a:t>
            </a:r>
            <a:r>
              <a:rPr lang="ru-RU" sz="800" dirty="0">
                <a:solidFill>
                  <a:prstClr val="black"/>
                </a:solidFill>
              </a:rPr>
              <a:t>млн руб.</a:t>
            </a:r>
          </a:p>
          <a:p>
            <a:r>
              <a:rPr lang="ru-RU" sz="800" dirty="0">
                <a:solidFill>
                  <a:prstClr val="black"/>
                </a:solidFill>
              </a:rPr>
              <a:t>2. " Социальная поддержка населения городского округа город Переславль-Залесский Ярославской области" – </a:t>
            </a:r>
            <a:r>
              <a:rPr lang="ru-RU" sz="800" b="1" dirty="0">
                <a:solidFill>
                  <a:prstClr val="black"/>
                </a:solidFill>
              </a:rPr>
              <a:t>181,3</a:t>
            </a:r>
            <a:r>
              <a:rPr lang="ru-RU" sz="800" dirty="0">
                <a:solidFill>
                  <a:prstClr val="black"/>
                </a:solidFill>
              </a:rPr>
              <a:t> млн руб.</a:t>
            </a:r>
          </a:p>
          <a:p>
            <a:r>
              <a:rPr lang="ru-RU" sz="800" dirty="0">
                <a:solidFill>
                  <a:prstClr val="black"/>
                </a:solidFill>
              </a:rPr>
              <a:t> 3. "Обеспечение доступным и комфортным жильем населения городского округа город Переславль-Залесский Ярославской области" – </a:t>
            </a:r>
            <a:r>
              <a:rPr lang="ru-RU" sz="800" b="1" dirty="0">
                <a:solidFill>
                  <a:prstClr val="black"/>
                </a:solidFill>
              </a:rPr>
              <a:t>4,5</a:t>
            </a:r>
            <a:r>
              <a:rPr lang="ru-RU" sz="800" dirty="0">
                <a:solidFill>
                  <a:prstClr val="black"/>
                </a:solidFill>
              </a:rPr>
              <a:t> млн руб.</a:t>
            </a:r>
          </a:p>
          <a:p>
            <a:r>
              <a:rPr lang="ru-RU" sz="800" dirty="0">
                <a:solidFill>
                  <a:prstClr val="black"/>
                </a:solidFill>
              </a:rPr>
              <a:t> 4. "Обеспечение общественного порядка и противодействие преступности на территории городского округа город Переславль-Залесский Ярославской области" – </a:t>
            </a:r>
            <a:r>
              <a:rPr lang="ru-RU" sz="800" b="1" dirty="0">
                <a:solidFill>
                  <a:prstClr val="black"/>
                </a:solidFill>
              </a:rPr>
              <a:t>6,4</a:t>
            </a:r>
            <a:r>
              <a:rPr lang="ru-RU" sz="800" dirty="0">
                <a:solidFill>
                  <a:prstClr val="black"/>
                </a:solidFill>
              </a:rPr>
              <a:t> млн руб.</a:t>
            </a:r>
          </a:p>
          <a:p>
            <a:r>
              <a:rPr lang="ru-RU" sz="800" dirty="0">
                <a:solidFill>
                  <a:prstClr val="black"/>
                </a:solidFill>
              </a:rPr>
              <a:t>5. "Развитие физической культуры, культуры и туризма в городском округе город Переславль-Залесский Ярославской области" – </a:t>
            </a:r>
            <a:r>
              <a:rPr lang="ru-RU" sz="800" b="1" dirty="0">
                <a:solidFill>
                  <a:prstClr val="black"/>
                </a:solidFill>
              </a:rPr>
              <a:t>158,4</a:t>
            </a:r>
            <a:r>
              <a:rPr lang="ru-RU" sz="800" dirty="0">
                <a:solidFill>
                  <a:prstClr val="black"/>
                </a:solidFill>
              </a:rPr>
              <a:t> млн руб.</a:t>
            </a:r>
          </a:p>
          <a:p>
            <a:r>
              <a:rPr lang="ru-RU" sz="800" dirty="0">
                <a:solidFill>
                  <a:prstClr val="black"/>
                </a:solidFill>
              </a:rPr>
              <a:t>6. "Обеспечение качественными коммунальными услугами населения городского округа город Переславль-Залесский Ярославской области" – </a:t>
            </a:r>
            <a:r>
              <a:rPr lang="ru-RU" sz="800" b="1" dirty="0">
                <a:solidFill>
                  <a:prstClr val="black"/>
                </a:solidFill>
              </a:rPr>
              <a:t>68,9</a:t>
            </a:r>
            <a:r>
              <a:rPr lang="ru-RU" sz="800" dirty="0">
                <a:solidFill>
                  <a:prstClr val="black"/>
                </a:solidFill>
              </a:rPr>
              <a:t> млн руб.</a:t>
            </a:r>
          </a:p>
          <a:p>
            <a:r>
              <a:rPr lang="ru-RU" sz="800" dirty="0">
                <a:solidFill>
                  <a:prstClr val="black"/>
                </a:solidFill>
              </a:rPr>
              <a:t>7. "Развитие дорожного хозяйства в городском округе город Переславль-Залесский Ярославской области" – </a:t>
            </a:r>
            <a:r>
              <a:rPr lang="ru-RU" sz="800" b="1" dirty="0">
                <a:solidFill>
                  <a:prstClr val="black"/>
                </a:solidFill>
              </a:rPr>
              <a:t>271,9</a:t>
            </a:r>
            <a:r>
              <a:rPr lang="ru-RU" sz="800" dirty="0">
                <a:solidFill>
                  <a:prstClr val="black"/>
                </a:solidFill>
              </a:rPr>
              <a:t> млн руб.</a:t>
            </a:r>
          </a:p>
          <a:p>
            <a:r>
              <a:rPr lang="ru-RU" sz="800" dirty="0">
                <a:solidFill>
                  <a:prstClr val="black"/>
                </a:solidFill>
              </a:rPr>
              <a:t>8. "Развитие сельского хозяйства городского округа город Переславль-Залесский Ярославской области" – </a:t>
            </a:r>
            <a:r>
              <a:rPr lang="ru-RU" sz="800" b="1" dirty="0">
                <a:solidFill>
                  <a:prstClr val="black"/>
                </a:solidFill>
              </a:rPr>
              <a:t>4,5</a:t>
            </a:r>
            <a:r>
              <a:rPr lang="ru-RU" sz="800" dirty="0">
                <a:solidFill>
                  <a:prstClr val="black"/>
                </a:solidFill>
              </a:rPr>
              <a:t> млн руб.</a:t>
            </a:r>
          </a:p>
          <a:p>
            <a:r>
              <a:rPr lang="ru-RU" sz="800" dirty="0">
                <a:solidFill>
                  <a:prstClr val="black"/>
                </a:solidFill>
              </a:rPr>
              <a:t>9. "</a:t>
            </a:r>
            <a:r>
              <a:rPr lang="ru-RU" sz="800" dirty="0" err="1">
                <a:solidFill>
                  <a:prstClr val="black"/>
                </a:solidFill>
              </a:rPr>
              <a:t>Энергоэффективность</a:t>
            </a:r>
            <a:r>
              <a:rPr lang="ru-RU" sz="800" dirty="0">
                <a:solidFill>
                  <a:prstClr val="black"/>
                </a:solidFill>
              </a:rPr>
              <a:t> в городском округе город Переславль-Залесский Ярославской области" – </a:t>
            </a:r>
            <a:r>
              <a:rPr lang="ru-RU" sz="800" b="1" dirty="0">
                <a:solidFill>
                  <a:prstClr val="black"/>
                </a:solidFill>
              </a:rPr>
              <a:t>4,2</a:t>
            </a:r>
            <a:r>
              <a:rPr lang="ru-RU" sz="800" dirty="0">
                <a:solidFill>
                  <a:prstClr val="black"/>
                </a:solidFill>
              </a:rPr>
              <a:t> млн руб.</a:t>
            </a:r>
          </a:p>
          <a:p>
            <a:r>
              <a:rPr lang="ru-RU" sz="800" dirty="0">
                <a:solidFill>
                  <a:prstClr val="black"/>
                </a:solidFill>
              </a:rPr>
              <a:t>10. "Охрана окружающей среды в городском округе город Переславль-Залесский Ярославской области" – </a:t>
            </a:r>
            <a:r>
              <a:rPr lang="ru-RU" sz="800" b="1" dirty="0">
                <a:solidFill>
                  <a:prstClr val="black"/>
                </a:solidFill>
              </a:rPr>
              <a:t>40,4</a:t>
            </a:r>
            <a:r>
              <a:rPr lang="ru-RU" sz="800" dirty="0">
                <a:solidFill>
                  <a:prstClr val="black"/>
                </a:solidFill>
              </a:rPr>
              <a:t> млн руб.</a:t>
            </a:r>
          </a:p>
          <a:p>
            <a:r>
              <a:rPr lang="ru-RU" sz="800" dirty="0">
                <a:solidFill>
                  <a:prstClr val="black"/>
                </a:solidFill>
              </a:rPr>
              <a:t>11. "Защита населения на территории городского округа город Переславль-Залесский Ярославской области от чрезвычайных ситуаций и обеспечение пожарной безопасности" – </a:t>
            </a:r>
            <a:r>
              <a:rPr lang="ru-RU" sz="800" b="1" dirty="0">
                <a:solidFill>
                  <a:prstClr val="black"/>
                </a:solidFill>
              </a:rPr>
              <a:t>30,3</a:t>
            </a:r>
            <a:r>
              <a:rPr lang="ru-RU" sz="800" dirty="0">
                <a:solidFill>
                  <a:prstClr val="black"/>
                </a:solidFill>
              </a:rPr>
              <a:t> млн руб.</a:t>
            </a:r>
          </a:p>
          <a:p>
            <a:r>
              <a:rPr lang="ru-RU" sz="800" dirty="0">
                <a:solidFill>
                  <a:prstClr val="black"/>
                </a:solidFill>
              </a:rPr>
              <a:t>12. "Обеспечение функционирования и развития муниципальной службы в городском округе город Переславль-Залесский Ярославской области" – </a:t>
            </a:r>
            <a:r>
              <a:rPr lang="ru-RU" sz="800" b="1" dirty="0">
                <a:solidFill>
                  <a:prstClr val="black"/>
                </a:solidFill>
              </a:rPr>
              <a:t>139,6</a:t>
            </a:r>
            <a:r>
              <a:rPr lang="ru-RU" sz="800" dirty="0">
                <a:solidFill>
                  <a:prstClr val="black"/>
                </a:solidFill>
              </a:rPr>
              <a:t> млн руб.</a:t>
            </a:r>
          </a:p>
          <a:p>
            <a:r>
              <a:rPr lang="ru-RU" sz="800" dirty="0">
                <a:solidFill>
                  <a:prstClr val="black"/>
                </a:solidFill>
              </a:rPr>
              <a:t>13. "Формирование современной городской среды на территории городского округа город Переславль-Залесский Ярославской области" – </a:t>
            </a:r>
            <a:r>
              <a:rPr lang="ru-RU" sz="800" b="1" dirty="0">
                <a:solidFill>
                  <a:prstClr val="black"/>
                </a:solidFill>
              </a:rPr>
              <a:t>16,9</a:t>
            </a:r>
            <a:r>
              <a:rPr lang="ru-RU" sz="800" dirty="0">
                <a:solidFill>
                  <a:prstClr val="black"/>
                </a:solidFill>
              </a:rPr>
              <a:t> млн руб.</a:t>
            </a:r>
          </a:p>
        </p:txBody>
      </p:sp>
    </p:spTree>
    <p:extLst>
      <p:ext uri="{BB962C8B-B14F-4D97-AF65-F5344CB8AC3E}">
        <p14:creationId xmlns:p14="http://schemas.microsoft.com/office/powerpoint/2010/main" val="1169678683"/>
      </p:ext>
    </p:extLst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627784" y="142428"/>
            <a:ext cx="5184576" cy="4688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 fontScale="90000"/>
          </a:bodyPr>
          <a:lstStyle/>
          <a:p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</a:rPr>
              <a:t>Основные параметры бюджета 2024-2026 годов, млн руб.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638701"/>
              </p:ext>
            </p:extLst>
          </p:nvPr>
        </p:nvGraphicFramePr>
        <p:xfrm>
          <a:off x="683568" y="1563638"/>
          <a:ext cx="7831905" cy="2462952"/>
        </p:xfrm>
        <a:graphic>
          <a:graphicData uri="http://schemas.openxmlformats.org/drawingml/2006/table">
            <a:tbl>
              <a:tblPr/>
              <a:tblGrid>
                <a:gridCol w="388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0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2024 год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2025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2026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ДОХОДЫ, </a:t>
                      </a:r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в том числе</a:t>
                      </a:r>
                      <a:endParaRPr lang="ru-RU" sz="3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>
                          <a:effectLst/>
                          <a:latin typeface="Arial Narrow" panose="020B0606020202030204" pitchFamily="34" charset="0"/>
                        </a:rPr>
                        <a:t>2 397</a:t>
                      </a:r>
                      <a:endParaRPr lang="ru-RU" sz="24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2 025</a:t>
                      </a:r>
                      <a:endParaRPr lang="ru-RU" sz="24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2 162</a:t>
                      </a:r>
                      <a:endParaRPr lang="ru-RU" sz="24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613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20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924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886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936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0"/>
                        </a:spcBef>
                      </a:pPr>
                      <a:r>
                        <a:rPr lang="ru-RU" sz="20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безвозмездные</a:t>
                      </a:r>
                      <a:r>
                        <a:rPr lang="ru-RU" sz="20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поступления</a:t>
                      </a:r>
                      <a:endParaRPr lang="ru-RU" sz="20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1 473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1 139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1 226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2 397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2 025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2 162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ДЕФИЦИТ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642114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8712" y="215683"/>
            <a:ext cx="7291709" cy="76440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Переславль-Залесский в цифрах </a:t>
            </a:r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*</a:t>
            </a:r>
            <a:endParaRPr lang="ru-RU" sz="2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08" y="2754634"/>
            <a:ext cx="392759" cy="40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64" y="1326098"/>
            <a:ext cx="554960" cy="42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1" y="1779662"/>
            <a:ext cx="376829" cy="39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64655"/>
            <a:ext cx="367544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187" y="4257005"/>
            <a:ext cx="386090" cy="42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" descr="https://mail.yandex.ru/message_part/%D0%9A%D0%B0%D1%80%D1%82%D0%B0+%D1%81%D0%BE%D0%B2%D1%80%D0%B5%D0%BC%D0%B5%D0%BD%D0%BD%D0%BE%D0%B3%D0%BE+%D0%B8%D1%81%D0%BF%D0%BE%D0%BB%D1%8C%D0%B7%D0%BE%D0%B2%D0%B0%D0%BD%D0%B8%D1%8F+%D0%93%D0%BE%D1%80%D0%BE%D0%B4%D1%81%D0%BA%D0%BE%D0%B9+%D0%BE%D0%BA%D1%80%D1%83%D0%B3+1%D0%B0+%D0%BE%D0%B1%D1%80%D0%B5%D0%B7%D0%B0%D0%BD%D0%BD%D0%B0%D1%8F.jpg?_uid=201431940&amp;hid=1.1.2&amp;ids=173107110677057033&amp;name=%D0%9A%D0%B0%D1%80%D1%82%D0%B0+%D1%81%D0%BE%D0%B2%D1%80%D0%B5%D0%BC%D0%B5%D0%BD%D0%BD%D0%BE%D0%B3%D0%BE+%D0%B8%D1%81%D0%BF%D0%BE%D0%BB%D1%8C%D0%B7%D0%BE%D0%B2%D0%B0%D0%BD%D0%B8%D1%8F+%D0%93%D0%BE%D1%80%D0%BE%D0%B4%D1%81%D0%BA%D0%BE%D0%B9+%D0%BE%D0%BA%D1%80%D1%83%D0%B3+1%D0%B0+%D0%BE%D0%B1%D1%80%D0%B5%D0%B7%D0%B0%D0%BD%D0%BD%D0%B0%D1%8F.jpg&amp;yandex_class=yandex_inline_content_320.mail:201431940.E3369942:283194914616973550084442862570_1.1.2_173107110677057033"/>
          <p:cNvSpPr>
            <a:spLocks noChangeAspect="1" noChangeArrowheads="1"/>
          </p:cNvSpPr>
          <p:nvPr/>
        </p:nvSpPr>
        <p:spPr bwMode="auto">
          <a:xfrm>
            <a:off x="116681" y="-10834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4" descr="https://mail.yandex.ru/message_part/%D0%9A%D0%B0%D1%80%D1%82%D0%B0+%D1%81%D0%BE%D0%B2%D1%80%D0%B5%D0%BC%D0%B5%D0%BD%D0%BD%D0%BE%D0%B3%D0%BE+%D0%B8%D1%81%D0%BF%D0%BE%D0%BB%D1%8C%D0%B7%D0%BE%D0%B2%D0%B0%D0%BD%D0%B8%D1%8F+%D0%93%D0%BE%D1%80%D0%BE%D0%B4%D1%81%D0%BA%D0%BE%D0%B9+%D0%BE%D0%BA%D1%80%D1%83%D0%B3+1%D0%B0+%D0%BE%D0%B1%D1%80%D0%B5%D0%B7%D0%B0%D0%BD%D0%BD%D0%B0%D1%8F.jpg?_uid=201431940&amp;hid=1.1.2&amp;ids=173107110677057033&amp;name=%D0%9A%D0%B0%D1%80%D1%82%D0%B0+%D1%81%D0%BE%D0%B2%D1%80%D0%B5%D0%BC%D0%B5%D0%BD%D0%BD%D0%BE%D0%B3%D0%BE+%D0%B8%D1%81%D0%BF%D0%BE%D0%BB%D1%8C%D0%B7%D0%BE%D0%B2%D0%B0%D0%BD%D0%B8%D1%8F+%D0%93%D0%BE%D1%80%D0%BE%D0%B4%D1%81%D0%BA%D0%BE%D0%B9+%D0%BE%D0%BA%D1%80%D1%83%D0%B3+1%D0%B0+%D0%BE%D0%B1%D1%80%D0%B5%D0%B7%D0%B0%D0%BD%D0%BD%D0%B0%D1%8F.jpg&amp;yandex_class=yandex_inline_content_320.mail:201431940.E3369942:283194914616973550084442862570_1.1.2_173107110677057033"/>
          <p:cNvSpPr>
            <a:spLocks noChangeAspect="1" noChangeArrowheads="1"/>
          </p:cNvSpPr>
          <p:nvPr/>
        </p:nvSpPr>
        <p:spPr bwMode="auto">
          <a:xfrm>
            <a:off x="230981" y="595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83918"/>
            <a:ext cx="377525" cy="45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illustration growth chart white Ingimage: Cheap Royalty Free…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978" y="2228598"/>
            <a:ext cx="349973" cy="41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8" name="TextBox 17"/>
          <p:cNvSpPr txBox="1"/>
          <p:nvPr/>
        </p:nvSpPr>
        <p:spPr>
          <a:xfrm>
            <a:off x="1007656" y="4160132"/>
            <a:ext cx="313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Уровень регистрируемой безработицы – 0,4</a:t>
            </a:r>
            <a:r>
              <a:rPr lang="en-US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5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 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5165" y="1827677"/>
            <a:ext cx="3618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Общая площадь жилищного фонда – 2 085,1 тыс. кв. м.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59856" y="1432903"/>
            <a:ext cx="3703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Население на 01.01.2023 –  54,8 тыс. человек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9054" y="1415078"/>
            <a:ext cx="354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Протяженность автомобильных дорог общего пользования – 916,4 км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9" y="4606514"/>
            <a:ext cx="346817" cy="38732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77172" y="4621142"/>
            <a:ext cx="3463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продукции сельского хозяйства – 520,1 млн 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92485" y="2206164"/>
            <a:ext cx="3784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Отгружено продукции промышленными предприятиями – 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25,6 млрд руб.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0" y="2715766"/>
            <a:ext cx="355064" cy="40726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98611" y="2700774"/>
            <a:ext cx="3645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инвестиций в основной капитал – 1 219,2 млн руб.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93" y="3651871"/>
            <a:ext cx="366113" cy="38537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62572" y="3603580"/>
            <a:ext cx="346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Оборот розничной торговли и общественного питания – 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13,4 млрд руб.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56104" y="4371950"/>
            <a:ext cx="3999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Среднемесячная начисленная заработная плата – 47,2 тыс. руб.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87" y="3713772"/>
            <a:ext cx="390021" cy="4236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40" y="3209865"/>
            <a:ext cx="373965" cy="4055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34" y="2221813"/>
            <a:ext cx="410370" cy="4610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70" y="1789722"/>
            <a:ext cx="400559" cy="39848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135800" y="3844557"/>
            <a:ext cx="370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Дети в возрасте до 7 лет – 3,1 тыс. человек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87277" y="2865348"/>
            <a:ext cx="4310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Население в возрасте от 18 до 35 лет – 10,3 тыс. человек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92360" y="2305737"/>
            <a:ext cx="392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Население в возрасте от 35 лет до пенсионного возраста – 20,9 тыс. человек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87647" y="3288509"/>
            <a:ext cx="3948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Дети в возрасте от 7 до 18 лет – 6,7 тыс. человек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45648" y="1869986"/>
            <a:ext cx="3259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Пенсионеры – 13,8 тыс. человек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220" y="1253386"/>
            <a:ext cx="394373" cy="439295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08901" y="105489"/>
            <a:ext cx="431714" cy="490441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одзаголовок 2"/>
          <p:cNvSpPr txBox="1">
            <a:spLocks/>
          </p:cNvSpPr>
          <p:nvPr/>
        </p:nvSpPr>
        <p:spPr>
          <a:xfrm>
            <a:off x="1854758" y="4917671"/>
            <a:ext cx="7291709" cy="2484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* по состоянию на 01.01.2023 года по данным Территориального органа Федеральной службы государственной статистики по Ярославской области</a:t>
            </a:r>
          </a:p>
        </p:txBody>
      </p:sp>
      <p:pic>
        <p:nvPicPr>
          <p:cNvPr id="1025" name="Picture 1" descr="cid:cke0@j8JrOfCA.q6kXXDtz"/>
          <p:cNvPicPr>
            <a:picLocks noChangeAspect="1" noChangeArrowheads="1"/>
          </p:cNvPicPr>
          <p:nvPr/>
        </p:nvPicPr>
        <p:blipFill>
          <a:blip r:embed="rId18" r:link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4" y="833341"/>
            <a:ext cx="375570" cy="43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029055" y="930880"/>
            <a:ext cx="3784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Площадь территории города — 3 130,67 кв. км</a:t>
            </a:r>
          </a:p>
          <a:p>
            <a:r>
              <a:rPr lang="ru-RU" sz="1200" dirty="0"/>
              <a:t> </a:t>
            </a:r>
          </a:p>
        </p:txBody>
      </p:sp>
      <p:pic>
        <p:nvPicPr>
          <p:cNvPr id="49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20" y="815802"/>
            <a:ext cx="376829" cy="39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5040701" y="1005936"/>
            <a:ext cx="3703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Количество населенных пунктов – 310 ед.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07656" y="3241044"/>
            <a:ext cx="3018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Предприятий и организаций – 1 153 ед.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38930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547664" y="129050"/>
            <a:ext cx="6487604" cy="57049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 fontScale="90000"/>
          </a:bodyPr>
          <a:lstStyle/>
          <a:p>
            <a:pPr algn="ctr"/>
            <a:r>
              <a:rPr lang="ru-RU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Основные направления налоговой и бюджетной политики в части формирования доходов бюджета городского округа на 2024 год и плановый период  2025 и 2026 годов</a:t>
            </a:r>
            <a:endParaRPr lang="ru-RU" sz="1700" b="1" dirty="0">
              <a:solidFill>
                <a:srgbClr val="26262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014106"/>
            <a:ext cx="79641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39750"/>
            <a:r>
              <a:rPr lang="ru-RU" sz="1100" dirty="0"/>
              <a:t>	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 налоговой и бюджетной политики городского округа город Переславль-Залесский направлены на обеспечение сбалансированности бюджета городского округа, повышение доходной части бюджета и концентрацию имеющихся финансовых ресурсов на решении как текущих задач, так и задач, определенных приоритетными направлениями развития городского округа в соответствии с утвержденной Стратегией социально-экономического развития городского округа и национальных проектов</a:t>
            </a:r>
          </a:p>
          <a:p>
            <a:pPr algn="ctr" defTabSz="539750"/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39750" algn="l"/>
              </a:tabLs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увеличение и сохранение уровня поступлений налоговых и неналоговых доходов в бюджет городского округа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осуществления мер социальной поддержки граждан, предоставляемых за счёт средств городского бюджета, исходя из принципов адресности и нуждаемости получателей;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обеспечения в полном объеме расходов на заработную плату работников бюджетной сферы;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обеспечения необходимого уровня софинансирования к средствам вышестоящих бюджетов, в том числе участие в мероприятиях национального проекта по модернизации строительной отрасли в части сокращения непригодного для проживания и аварийного жилищного фонда;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проведения работы по выявлению наиболее критических участков сети жилищно-коммунального хозяйства с целью их капитального ремонта, замены, модернизации;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сохранения и улучшения качества сети автомобильных дорог городского округа;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благоустройство территорий городского округа, в том числе дворов и проездов к ним;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расширения количества потребителей, получающих муниципальные услуги (работы) и недопущения снижения качества предоставления услуг (работ) в целях обеспечения комфортных условий для проживания населения городского округа.</a:t>
            </a:r>
          </a:p>
          <a:p>
            <a:pPr lvl="0"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/>
              <a:t> 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540614" y="843558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557238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627784" y="142428"/>
            <a:ext cx="5184576" cy="4688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 fontScale="90000"/>
          </a:bodyPr>
          <a:lstStyle/>
          <a:p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</a:rPr>
              <a:t>Основные параметры бюджета 2024-2026 годов, млн руб.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344788"/>
              </p:ext>
            </p:extLst>
          </p:nvPr>
        </p:nvGraphicFramePr>
        <p:xfrm>
          <a:off x="108900" y="2674579"/>
          <a:ext cx="8927595" cy="249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524525"/>
              </p:ext>
            </p:extLst>
          </p:nvPr>
        </p:nvGraphicFramePr>
        <p:xfrm>
          <a:off x="108900" y="725552"/>
          <a:ext cx="8856985" cy="1902026"/>
        </p:xfrm>
        <a:graphic>
          <a:graphicData uri="http://schemas.openxmlformats.org/drawingml/2006/table">
            <a:tbl>
              <a:tblPr/>
              <a:tblGrid>
                <a:gridCol w="4910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0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2024 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2025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2026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ДОХОДЫ, </a:t>
                      </a:r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в том числе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baseline="0" dirty="0">
                          <a:effectLst/>
                          <a:latin typeface="Arial Narrow" panose="020B0606020202030204" pitchFamily="34" charset="0"/>
                        </a:rPr>
                        <a:t>2 397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2 025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2 162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924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886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936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0"/>
                        </a:spcBef>
                      </a:pPr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безвозмездные</a:t>
                      </a:r>
                      <a:r>
                        <a:rPr lang="ru-RU" sz="14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поступления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1 473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1 139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1 226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baseline="0" dirty="0">
                          <a:effectLst/>
                          <a:latin typeface="Arial Narrow" panose="020B0606020202030204" pitchFamily="34" charset="0"/>
                        </a:rPr>
                        <a:t>2 397</a:t>
                      </a:r>
                      <a:endParaRPr lang="ru-RU" sz="14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2 025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2 162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ДЕФИЦИТ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Правая фигурная скобка 7"/>
          <p:cNvSpPr/>
          <p:nvPr/>
        </p:nvSpPr>
        <p:spPr>
          <a:xfrm rot="16200000">
            <a:off x="4391980" y="2967794"/>
            <a:ext cx="144016" cy="1080120"/>
          </a:xfrm>
          <a:prstGeom prst="rightBrace">
            <a:avLst>
              <a:gd name="adj1" fmla="val 8333"/>
              <a:gd name="adj2" fmla="val 5060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 rot="16200000">
            <a:off x="2159732" y="3310552"/>
            <a:ext cx="144016" cy="1080120"/>
          </a:xfrm>
          <a:prstGeom prst="rightBrace">
            <a:avLst>
              <a:gd name="adj1" fmla="val 8333"/>
              <a:gd name="adj2" fmla="val 5060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 rot="16200000">
            <a:off x="6408204" y="3369104"/>
            <a:ext cx="144016" cy="1080120"/>
          </a:xfrm>
          <a:prstGeom prst="rightBrace">
            <a:avLst>
              <a:gd name="adj1" fmla="val 8333"/>
              <a:gd name="adj2" fmla="val 5060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12694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886700" cy="713730"/>
          </a:xfrm>
        </p:spPr>
        <p:txBody>
          <a:bodyPr>
            <a:normAutofit/>
          </a:bodyPr>
          <a:lstStyle/>
          <a:p>
            <a:pPr algn="ctr"/>
            <a:r>
              <a:rPr lang="ru-RU" sz="1500" b="1" dirty="0">
                <a:solidFill>
                  <a:srgbClr val="262626"/>
                </a:solidFill>
                <a:latin typeface="Arial Narrow" panose="020B0606020202030204" pitchFamily="34" charset="0"/>
              </a:rPr>
              <a:t>Структура доходов бюджета на 2024 год и </a:t>
            </a:r>
            <a:br>
              <a:rPr lang="ru-RU" sz="1500" b="1" dirty="0">
                <a:solidFill>
                  <a:srgbClr val="262626"/>
                </a:solidFill>
                <a:latin typeface="Arial Narrow" panose="020B0606020202030204" pitchFamily="34" charset="0"/>
              </a:rPr>
            </a:br>
            <a:r>
              <a:rPr lang="ru-RU" sz="1500" b="1" dirty="0">
                <a:solidFill>
                  <a:srgbClr val="262626"/>
                </a:solidFill>
                <a:latin typeface="Arial Narrow" panose="020B0606020202030204" pitchFamily="34" charset="0"/>
              </a:rPr>
              <a:t>плановый период 2025 и 2026 годов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79214467"/>
              </p:ext>
            </p:extLst>
          </p:nvPr>
        </p:nvGraphicFramePr>
        <p:xfrm>
          <a:off x="457200" y="1200150"/>
          <a:ext cx="4038600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7868522"/>
              </p:ext>
            </p:extLst>
          </p:nvPr>
        </p:nvGraphicFramePr>
        <p:xfrm>
          <a:off x="4427984" y="1200149"/>
          <a:ext cx="4716016" cy="3747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43454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8"/>
          <p:cNvGrpSpPr>
            <a:grpSpLocks/>
          </p:cNvGrpSpPr>
          <p:nvPr/>
        </p:nvGrpSpPr>
        <p:grpSpPr bwMode="auto">
          <a:xfrm>
            <a:off x="155700" y="267494"/>
            <a:ext cx="9144000" cy="5170488"/>
            <a:chOff x="0" y="-27384"/>
            <a:chExt cx="12192000" cy="6885384"/>
          </a:xfrm>
        </p:grpSpPr>
        <p:pic>
          <p:nvPicPr>
            <p:cNvPr id="13" name="Рисунок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384"/>
            <a:stretch>
              <a:fillRect/>
            </a:stretch>
          </p:blipFill>
          <p:spPr bwMode="auto">
            <a:xfrm>
              <a:off x="0" y="-27384"/>
              <a:ext cx="12192000" cy="6885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0" y="-27384"/>
              <a:ext cx="12192000" cy="6885384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23616" y="112724"/>
            <a:ext cx="8597056" cy="71559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ru-RU" sz="1700" b="1" dirty="0">
                <a:latin typeface="Arial Narrow" panose="020B0606020202030204" pitchFamily="34" charset="0"/>
                <a:ea typeface="+mn-ea"/>
                <a:cs typeface="+mn-cs"/>
              </a:rPr>
              <a:t>Структура налоговых и неналоговых доходов </a:t>
            </a:r>
            <a:r>
              <a:rPr lang="ru-RU" sz="1700" b="1" dirty="0">
                <a:latin typeface="Arial Narrow" panose="020B0606020202030204" pitchFamily="34" charset="0"/>
              </a:rPr>
              <a:t>бюджета городского округа города    Переславля-Залесского </a:t>
            </a:r>
            <a:r>
              <a:rPr lang="ru-RU" sz="1700" b="1" dirty="0">
                <a:latin typeface="Arial Narrow" panose="020B0606020202030204" pitchFamily="34" charset="0"/>
                <a:ea typeface="+mn-ea"/>
                <a:cs typeface="+mn-cs"/>
              </a:rPr>
              <a:t>в 2024 году</a:t>
            </a:r>
            <a:endParaRPr lang="ru-RU" sz="1700" b="1" i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623616" y="897376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477678641"/>
              </p:ext>
            </p:extLst>
          </p:nvPr>
        </p:nvGraphicFramePr>
        <p:xfrm>
          <a:off x="155700" y="1004828"/>
          <a:ext cx="8657258" cy="400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6" name="Группа 15"/>
          <p:cNvGrpSpPr/>
          <p:nvPr/>
        </p:nvGrpSpPr>
        <p:grpSpPr>
          <a:xfrm flipV="1">
            <a:off x="947387" y="4329607"/>
            <a:ext cx="3113760" cy="391301"/>
            <a:chOff x="567586" y="646361"/>
            <a:chExt cx="3903724" cy="503008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3547777" y="646361"/>
              <a:ext cx="923533" cy="50300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567586" y="646363"/>
              <a:ext cx="2980191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sp>
        <p:nvSpPr>
          <p:cNvPr id="19" name="Прямоугольник 18"/>
          <p:cNvSpPr/>
          <p:nvPr/>
        </p:nvSpPr>
        <p:spPr>
          <a:xfrm>
            <a:off x="-63699" y="2874822"/>
            <a:ext cx="2619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 на доходы                     физических лиц                                               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463,0 млн руб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155700" y="3290320"/>
            <a:ext cx="2419831" cy="405544"/>
            <a:chOff x="79640" y="482721"/>
            <a:chExt cx="3033746" cy="648870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79640" y="1131591"/>
              <a:ext cx="2680929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2760569" y="482721"/>
              <a:ext cx="352817" cy="6358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</p:grpSp>
      <p:sp>
        <p:nvSpPr>
          <p:cNvPr id="23" name="Прямоугольник 22"/>
          <p:cNvSpPr/>
          <p:nvPr/>
        </p:nvSpPr>
        <p:spPr>
          <a:xfrm>
            <a:off x="650662" y="4405994"/>
            <a:ext cx="2886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Земельный налог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144,7 млн руб.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139596" y="1125211"/>
            <a:ext cx="1191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Акцизы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42,1 млн руб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572598" y="1793763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 на имущество физических лиц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47,2 млн руб.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77193" y="3033759"/>
            <a:ext cx="2706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Прочие налоговые и         неналоговые доходы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111,9 млн руб.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 flipH="1">
            <a:off x="5314476" y="1401904"/>
            <a:ext cx="2664296" cy="360040"/>
            <a:chOff x="79640" y="1131591"/>
            <a:chExt cx="3340233" cy="576063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3059832" y="1131591"/>
              <a:ext cx="360041" cy="5760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79640" y="1131591"/>
              <a:ext cx="2980192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grpSp>
        <p:nvGrpSpPr>
          <p:cNvPr id="30" name="Группа 29"/>
          <p:cNvGrpSpPr/>
          <p:nvPr/>
        </p:nvGrpSpPr>
        <p:grpSpPr>
          <a:xfrm flipH="1" flipV="1">
            <a:off x="5629517" y="3253049"/>
            <a:ext cx="2398867" cy="273311"/>
            <a:chOff x="142479" y="1910149"/>
            <a:chExt cx="3027999" cy="180094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2421946" y="1910149"/>
              <a:ext cx="748532" cy="18009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 flipV="1">
              <a:off x="142479" y="1910149"/>
              <a:ext cx="2279468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cxnSp>
        <p:nvCxnSpPr>
          <p:cNvPr id="33" name="Прямая соединительная линия 32"/>
          <p:cNvCxnSpPr/>
          <p:nvPr/>
        </p:nvCxnSpPr>
        <p:spPr>
          <a:xfrm flipV="1">
            <a:off x="5601658" y="2055373"/>
            <a:ext cx="2981860" cy="12321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headEnd type="oval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8148986" y="4749105"/>
            <a:ext cx="90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808" y="973009"/>
            <a:ext cx="212296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 Narrow" panose="020B0606020202030204" pitchFamily="34" charset="0"/>
              </a:rPr>
              <a:t>Всего  </a:t>
            </a:r>
            <a:r>
              <a:rPr lang="ru-RU" sz="1600" b="1" dirty="0">
                <a:latin typeface="Arial Narrow" panose="020B0606020202030204" pitchFamily="34" charset="0"/>
              </a:rPr>
              <a:t>923,6 </a:t>
            </a:r>
            <a:r>
              <a:rPr lang="ru-RU" sz="1600" dirty="0">
                <a:latin typeface="Arial Narrow" panose="020B0606020202030204" pitchFamily="34" charset="0"/>
              </a:rPr>
              <a:t>млн руб.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35946" y="63272"/>
            <a:ext cx="514716" cy="60301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445903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350" y="-1660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altLang="ru-RU" sz="1700" b="1" dirty="0">
                <a:latin typeface="Arial Narrow" panose="020B0606020202030204" pitchFamily="34" charset="0"/>
                <a:ea typeface="+mn-ea"/>
                <a:cs typeface="+mn-cs"/>
              </a:rPr>
              <a:t>Структура безвозмездных поступлений бюджета </a:t>
            </a:r>
            <a:br>
              <a:rPr lang="ru-RU" altLang="ru-RU" sz="1700" b="1" dirty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altLang="ru-RU" sz="1700" b="1" dirty="0">
                <a:latin typeface="Arial Narrow" panose="020B0606020202030204" pitchFamily="34" charset="0"/>
                <a:ea typeface="+mn-ea"/>
                <a:cs typeface="+mn-cs"/>
              </a:rPr>
              <a:t>в 2024 году, млн руб.</a:t>
            </a:r>
            <a:endParaRPr lang="ru-RU" sz="17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00721"/>
              </p:ext>
            </p:extLst>
          </p:nvPr>
        </p:nvGraphicFramePr>
        <p:xfrm>
          <a:off x="457200" y="987574"/>
          <a:ext cx="8229599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2283718"/>
            <a:ext cx="24248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Субвенции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5708371" y="1784390"/>
            <a:ext cx="631742" cy="2673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5447894" y="3750809"/>
            <a:ext cx="805003" cy="2333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223047" y="3981932"/>
            <a:ext cx="1688597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339101" y="1786173"/>
            <a:ext cx="1456490" cy="6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11560" y="2695819"/>
            <a:ext cx="19442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735118" y="2695819"/>
            <a:ext cx="2107383" cy="172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423180" y="2349442"/>
            <a:ext cx="2902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Дотации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5604" y="3598280"/>
            <a:ext cx="1353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Субсидии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95980" y="1208658"/>
            <a:ext cx="227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 Narrow" panose="020B0606020202030204" pitchFamily="34" charset="0"/>
              </a:rPr>
              <a:t>Иные межбюджетные трансферты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623616" y="897376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35946" y="63272"/>
            <a:ext cx="514716" cy="60301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097266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27784" y="142428"/>
            <a:ext cx="5184576" cy="4688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 fontScale="90000"/>
          </a:bodyPr>
          <a:lstStyle/>
          <a:p>
            <a:pPr algn="ctr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</a:rPr>
              <a:t>Расходы бюджета городского округа </a:t>
            </a:r>
            <a:b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</a:rPr>
            </a:br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</a:rPr>
              <a:t>город Переславль-Залесский Ярославской области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4514286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Первоначальный</a:t>
            </a:r>
          </a:p>
          <a:p>
            <a:pPr algn="ctr"/>
            <a:r>
              <a:rPr lang="ru-RU" sz="1100" b="1" dirty="0"/>
              <a:t>бюджет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7904" y="4513686"/>
            <a:ext cx="13681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Утвержденный</a:t>
            </a:r>
          </a:p>
          <a:p>
            <a:pPr algn="ctr"/>
            <a:r>
              <a:rPr lang="ru-RU" sz="1100" b="1" dirty="0"/>
              <a:t>бюджет в посл. редакции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787401"/>
            <a:ext cx="7713253" cy="394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11843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13770</TotalTime>
  <Words>2109</Words>
  <Application>Microsoft Office PowerPoint</Application>
  <PresentationFormat>Экран (16:9)</PresentationFormat>
  <Paragraphs>340</Paragraphs>
  <Slides>22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Arial Narrow</vt:lpstr>
      <vt:lpstr>Arial Unicode MS</vt:lpstr>
      <vt:lpstr>Calibri</vt:lpstr>
      <vt:lpstr>Calibri Light</vt:lpstr>
      <vt:lpstr>Times New Roman</vt:lpstr>
      <vt:lpstr>YS Text</vt:lpstr>
      <vt:lpstr>Тема Office</vt:lpstr>
      <vt:lpstr>Презентация PowerPoint</vt:lpstr>
      <vt:lpstr>Проект бюджета подготовлен и основан на следующих документах</vt:lpstr>
      <vt:lpstr>Презентация PowerPoint</vt:lpstr>
      <vt:lpstr>Основные направления налоговой и бюджетной политики в части формирования доходов бюджета городского округа на 2024 год и плановый период  2025 и 2026 годов</vt:lpstr>
      <vt:lpstr>Основные параметры бюджета 2024-2026 годов, млн руб.</vt:lpstr>
      <vt:lpstr>Структура доходов бюджета на 2024 год и  плановый период 2025 и 2026 годов</vt:lpstr>
      <vt:lpstr>Структура налоговых и неналоговых доходов бюджета городского округа города    Переславля-Залесского в 2024 году</vt:lpstr>
      <vt:lpstr>Структура безвозмездных поступлений бюджета  в 2024 году, млн руб.</vt:lpstr>
      <vt:lpstr>Расходы бюджета городского округа  город Переславль-Залесский Ярославской области</vt:lpstr>
      <vt:lpstr>Отраслевая структура расходов бюджета в 2024 г., млн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Муниципальный дорожный фонд в 2024-2026 гг., млн руб.</vt:lpstr>
      <vt:lpstr>Презентация PowerPoint</vt:lpstr>
      <vt:lpstr>Национальные и региональные проекты</vt:lpstr>
      <vt:lpstr>Национальные проекты</vt:lpstr>
      <vt:lpstr>Региональные проекты</vt:lpstr>
      <vt:lpstr>Структура расходов бюджета на 2024 год</vt:lpstr>
      <vt:lpstr>Основные параметры бюджета 2024-2026 годов, млн руб.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Поступление государственной пошлины за 9 месяцев 2016 (млн. руб)</dc:title>
  <dc:creator>Игольникова Елизавета Станиславовна</dc:creator>
  <cp:lastModifiedBy>Admin</cp:lastModifiedBy>
  <cp:revision>1419</cp:revision>
  <cp:lastPrinted>2023-11-29T09:01:20Z</cp:lastPrinted>
  <dcterms:created xsi:type="dcterms:W3CDTF">2016-10-07T07:15:03Z</dcterms:created>
  <dcterms:modified xsi:type="dcterms:W3CDTF">2025-05-12T10:49:11Z</dcterms:modified>
</cp:coreProperties>
</file>