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490" r:id="rId3"/>
    <p:sldId id="491" r:id="rId4"/>
    <p:sldId id="477" r:id="rId5"/>
    <p:sldId id="476" r:id="rId6"/>
    <p:sldId id="478" r:id="rId7"/>
    <p:sldId id="479" r:id="rId8"/>
    <p:sldId id="489" r:id="rId9"/>
    <p:sldId id="462" r:id="rId10"/>
    <p:sldId id="472" r:id="rId11"/>
    <p:sldId id="471" r:id="rId12"/>
    <p:sldId id="465" r:id="rId13"/>
    <p:sldId id="473" r:id="rId14"/>
    <p:sldId id="467" r:id="rId15"/>
    <p:sldId id="468" r:id="rId16"/>
    <p:sldId id="475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70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A50021"/>
    <a:srgbClr val="0000FF"/>
    <a:srgbClr val="006600"/>
    <a:srgbClr val="FFFF00"/>
    <a:srgbClr val="9900FF"/>
    <a:srgbClr val="FF33CC"/>
    <a:srgbClr val="FF6600"/>
    <a:srgbClr val="00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4" autoAdjust="0"/>
    <p:restoredTop sz="95043" autoAdjust="0"/>
  </p:normalViewPr>
  <p:slideViewPr>
    <p:cSldViewPr>
      <p:cViewPr varScale="1">
        <p:scale>
          <a:sx n="61" d="100"/>
          <a:sy n="61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25738718144103"/>
          <c:y val="0.16074520371912449"/>
          <c:w val="0.8206821424079469"/>
          <c:h val="0.6941532909347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'Структура населения города'!$A$4</c:f>
              <c:strCache>
                <c:ptCount val="1"/>
                <c:pt idx="0">
                  <c:v>Численность постоянного населения (среднегодовая)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39,8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3-4E30-A962-A728732BD130}"/>
                </c:ext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'Структура населения города'!$B$2:$E$3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'Структура населения города'!$B$4:$E$4</c:f>
              <c:numCache>
                <c:formatCode>0.0</c:formatCode>
                <c:ptCount val="4"/>
                <c:pt idx="0">
                  <c:v>57.5</c:v>
                </c:pt>
                <c:pt idx="1">
                  <c:v>57.3</c:v>
                </c:pt>
                <c:pt idx="2">
                  <c:v>57.1</c:v>
                </c:pt>
                <c:pt idx="3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3-4E30-A962-A728732BD130}"/>
            </c:ext>
          </c:extLst>
        </c:ser>
        <c:ser>
          <c:idx val="1"/>
          <c:order val="1"/>
          <c:tx>
            <c:strRef>
              <c:f>'Структура населения города'!$A$5</c:f>
              <c:strCache>
                <c:ptCount val="1"/>
                <c:pt idx="0">
                  <c:v>Численность постоянного населения в трудоспособном возрасте (на 1 января)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населения города'!$B$2:$E$3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'Структура населения города'!$B$5:$E$5</c:f>
              <c:numCache>
                <c:formatCode>General</c:formatCode>
                <c:ptCount val="4"/>
                <c:pt idx="0">
                  <c:v>33.700000000000003</c:v>
                </c:pt>
                <c:pt idx="1">
                  <c:v>33.6</c:v>
                </c:pt>
                <c:pt idx="2">
                  <c:v>33.5</c:v>
                </c:pt>
                <c:pt idx="3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13-4E30-A962-A728732BD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83"/>
        <c:axId val="221689952"/>
        <c:axId val="222078968"/>
      </c:barChart>
      <c:catAx>
        <c:axId val="2216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78968"/>
        <c:crosses val="autoZero"/>
        <c:auto val="0"/>
        <c:lblAlgn val="ctr"/>
        <c:lblOffset val="100"/>
        <c:noMultiLvlLbl val="0"/>
      </c:catAx>
      <c:valAx>
        <c:axId val="222078968"/>
        <c:scaling>
          <c:orientation val="minMax"/>
          <c:max val="60"/>
        </c:scaling>
        <c:delete val="0"/>
        <c:axPos val="l"/>
        <c:numFmt formatCode="0;[Red]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1689952"/>
        <c:crosses val="autoZero"/>
        <c:crossBetween val="between"/>
        <c:majorUnit val="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579810588192603"/>
          <c:y val="0.91914981022780418"/>
          <c:w val="0.75641069548322537"/>
          <c:h val="7.2246817537069519E-2"/>
        </c:manualLayout>
      </c:layout>
      <c:overlay val="0"/>
      <c:spPr>
        <a:noFill/>
        <a:ln>
          <a:noFill/>
        </a:ln>
        <a:effectLst>
          <a:softEdge rad="63500"/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4"/>
      <c:rotY val="20"/>
      <c:depthPercent val="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46107144167"/>
          <c:y val="7.2598731784882894E-2"/>
          <c:w val="0.8602846054333767"/>
          <c:h val="0.677358490566037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FFFF"/>
            </a:solidFill>
            <a:ln w="19050">
              <a:solidFill>
                <a:schemeClr val="tx1"/>
              </a:solidFill>
              <a:prstDash val="solid"/>
            </a:ln>
            <a:effectLst>
              <a:outerShdw blurRad="50800" dist="50800" dir="5400000" sx="1000" sy="1000" algn="ctr" rotWithShape="0">
                <a:srgbClr val="000000">
                  <a:alpha val="17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  <a:prstDash val="solid"/>
              </a:ln>
              <a:effectLst>
                <a:outerShdw blurRad="50800" dist="50800" dir="5400000" sx="1000" sy="1000" algn="ctr" rotWithShape="0">
                  <a:srgbClr val="000000">
                    <a:alpha val="17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09-45F6-8FA7-D0435DDBFEE7}"/>
              </c:ext>
            </c:extLst>
          </c:dPt>
          <c:dPt>
            <c:idx val="1"/>
            <c:invertIfNegative val="0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  <a:prstDash val="solid"/>
              </a:ln>
              <a:effectLst>
                <a:outerShdw blurRad="50800" dist="50800" dir="5400000" sx="1000" sy="1000" algn="ctr" rotWithShape="0">
                  <a:srgbClr val="000000">
                    <a:alpha val="17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09-45F6-8FA7-D0435DDBFEE7}"/>
              </c:ext>
            </c:extLst>
          </c:dPt>
          <c:dLbls>
            <c:dLbl>
              <c:idx val="0"/>
              <c:spPr>
                <a:solidFill>
                  <a:srgbClr val="00FFFF"/>
                </a:solidFill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009-45F6-8FA7-D0435DDBFEE7}"/>
                </c:ext>
              </c:extLst>
            </c:dLbl>
            <c:dLbl>
              <c:idx val="1"/>
              <c:spPr>
                <a:solidFill>
                  <a:srgbClr val="00FFFF"/>
                </a:solidFill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009-45F6-8FA7-D0435DDBFEE7}"/>
                </c:ext>
              </c:extLst>
            </c:dLbl>
            <c:spPr>
              <a:solidFill>
                <a:srgbClr val="00FFFF"/>
              </a:solidFill>
              <a:ln w="28097">
                <a:noFill/>
              </a:ln>
            </c:spPr>
            <c:txPr>
              <a:bodyPr/>
              <a:lstStyle/>
              <a:p>
                <a:pPr>
                  <a:defRPr sz="166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</c:v>
                </c:pt>
                <c:pt idx="1">
                  <c:v>проект 2020 г.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270</c:v>
                </c:pt>
                <c:pt idx="1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09-45F6-8FA7-D0435DDBFE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00"/>
            </a:solidFill>
            <a:ln w="1404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spPr>
              <a:noFill/>
              <a:ln w="28097">
                <a:noFill/>
              </a:ln>
            </c:spPr>
            <c:txPr>
              <a:bodyPr/>
              <a:lstStyle/>
              <a:p>
                <a:pPr>
                  <a:defRPr sz="165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</c:v>
                </c:pt>
                <c:pt idx="1">
                  <c:v>проект 2020 г.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136</c:v>
                </c:pt>
                <c:pt idx="1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09-45F6-8FA7-D0435DDBFEE7}"/>
            </c:ext>
          </c:extLst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009-45F6-8FA7-D0435DDBFEE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09-45F6-8FA7-D0435DDBFEE7}"/>
                </c:ext>
              </c:extLst>
            </c:dLbl>
            <c:dLbl>
              <c:idx val="1"/>
              <c:layout>
                <c:manualLayout>
                  <c:x val="2.8663561447509851E-3"/>
                  <c:y val="2.27208159170227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48298101039051E-2"/>
                      <c:h val="6.2868497642402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09-45F6-8FA7-D0435DDBF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</c:v>
                </c:pt>
                <c:pt idx="1">
                  <c:v>проект 2020 г.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26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09-45F6-8FA7-D0435DDBFEE7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9900"/>
            </a:solidFill>
            <a:ln w="14048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4428520243640218E-2"/>
                  <c:y val="0"/>
                </c:manualLayout>
              </c:layout>
              <c:spPr>
                <a:noFill/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09-45F6-8FA7-D0435DDBFEE7}"/>
                </c:ext>
              </c:extLst>
            </c:dLbl>
            <c:dLbl>
              <c:idx val="1"/>
              <c:layout>
                <c:manualLayout>
                  <c:x val="3.4396273737011721E-2"/>
                  <c:y val="-4.5441631834045731E-3"/>
                </c:manualLayout>
              </c:layout>
              <c:spPr>
                <a:noFill/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09-45F6-8FA7-D0435DDBFEE7}"/>
                </c:ext>
              </c:extLst>
            </c:dLbl>
            <c:spPr>
              <a:noFill/>
              <a:ln w="28097">
                <a:noFill/>
              </a:ln>
            </c:spPr>
            <c:txPr>
              <a:bodyPr/>
              <a:lstStyle/>
              <a:p>
                <a:pPr>
                  <a:defRPr sz="166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</c:v>
                </c:pt>
                <c:pt idx="1">
                  <c:v>проект 2020 г.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09-45F6-8FA7-D0435DDBFEE7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FF00FF"/>
            </a:solidFill>
            <a:ln w="1404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5990684342529041E-3"/>
                  <c:y val="-4.5441631834045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09-45F6-8FA7-D0435DDBFEE7}"/>
                </c:ext>
              </c:extLst>
            </c:dLbl>
            <c:dLbl>
              <c:idx val="1"/>
              <c:layout>
                <c:manualLayout>
                  <c:x val="7.1658903618774632E-3"/>
                  <c:y val="-4.5441631834045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09-45F6-8FA7-D0435DDBF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</c:v>
                </c:pt>
                <c:pt idx="1">
                  <c:v>проект 2020 г.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21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009-45F6-8FA7-D0435DDBFEE7}"/>
            </c:ext>
          </c:extLst>
        </c:ser>
        <c:ser>
          <c:idx val="9"/>
          <c:order val="5"/>
          <c:tx>
            <c:strRef>
              <c:f>Sheet1!$A$7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FF6600"/>
            </a:solidFill>
            <a:ln w="1404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5990684342529041E-3"/>
                  <c:y val="-2.726497910042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09-45F6-8FA7-D0435DDBFEE7}"/>
                </c:ext>
              </c:extLst>
            </c:dLbl>
            <c:dLbl>
              <c:idx val="1"/>
              <c:layout>
                <c:manualLayout>
                  <c:x val="1.4331780723754925E-3"/>
                  <c:y val="-2.044873432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09-45F6-8FA7-D0435DDBF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</c:v>
                </c:pt>
                <c:pt idx="1">
                  <c:v>проект 2020 г.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009-45F6-8FA7-D0435DDBF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58"/>
        <c:shape val="cylinder"/>
        <c:axId val="303998456"/>
        <c:axId val="303998848"/>
        <c:axId val="0"/>
      </c:bar3DChart>
      <c:catAx>
        <c:axId val="30399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30399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3998848"/>
        <c:scaling>
          <c:orientation val="minMax"/>
          <c:max val="6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млн. руб.</a:t>
                </a:r>
              </a:p>
            </c:rich>
          </c:tx>
          <c:layout>
            <c:manualLayout>
              <c:xMode val="edge"/>
              <c:yMode val="edge"/>
              <c:x val="7.1455888866632622E-2"/>
              <c:y val="0.3056604529707736"/>
            </c:manualLayout>
          </c:layout>
          <c:overlay val="0"/>
          <c:spPr>
            <a:noFill/>
            <a:ln w="280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3998456"/>
        <c:crosses val="autoZero"/>
        <c:crossBetween val="between"/>
        <c:majorUnit val="100"/>
        <c:minorUnit val="50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3.2341483630335677E-2"/>
          <c:y val="0.82765026688908017"/>
          <c:w val="0.96636484349230778"/>
          <c:h val="0.13084023366301775"/>
        </c:manualLayout>
      </c:layout>
      <c:overlay val="0"/>
      <c:spPr>
        <a:noFill/>
        <a:ln w="3511">
          <a:solidFill>
            <a:schemeClr val="tx1"/>
          </a:solidFill>
          <a:prstDash val="solid"/>
        </a:ln>
      </c:spPr>
      <c:txPr>
        <a:bodyPr/>
        <a:lstStyle/>
        <a:p>
          <a:pPr>
            <a:defRPr sz="129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4"/>
      <c:rotY val="20"/>
      <c:depthPercent val="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328695718690642E-2"/>
          <c:y val="0.17223029806834117"/>
          <c:w val="0.93353791902680872"/>
          <c:h val="0.505369393378641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аренды земельных участков</c:v>
                </c:pt>
              </c:strCache>
            </c:strRef>
          </c:tx>
          <c:spPr>
            <a:solidFill>
              <a:srgbClr val="00FFFF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5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 </c:v>
                </c:pt>
                <c:pt idx="1">
                  <c:v>проект 2020 г.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27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8-4CDF-9227-E885CFC3DF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66FF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9117608774430681E-3"/>
                  <c:y val="2.7524243680065535E-3"/>
                </c:manualLayout>
              </c:layout>
              <c:spPr>
                <a:noFill/>
                <a:ln w="27965">
                  <a:noFill/>
                </a:ln>
              </c:spPr>
              <c:txPr>
                <a:bodyPr/>
                <a:lstStyle/>
                <a:p>
                  <a:pPr>
                    <a:defRPr sz="1695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8-4CDF-9227-E885CFC3DFCE}"/>
                </c:ext>
              </c:extLst>
            </c:dLbl>
            <c:dLbl>
              <c:idx val="1"/>
              <c:spPr>
                <a:noFill/>
                <a:ln w="27965">
                  <a:noFill/>
                </a:ln>
              </c:spPr>
              <c:txPr>
                <a:bodyPr/>
                <a:lstStyle/>
                <a:p>
                  <a:pPr>
                    <a:defRPr sz="1695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8-4CDF-9227-E885CFC3DFCE}"/>
                </c:ext>
              </c:extLst>
            </c:dLbl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 </c:v>
                </c:pt>
                <c:pt idx="1">
                  <c:v>проект 2020 г.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34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C8-4CDF-9227-E885CFC3DFCE}"/>
            </c:ext>
          </c:extLst>
        </c:ser>
        <c:ser>
          <c:idx val="10"/>
          <c:order val="2"/>
          <c:tx>
            <c:strRef>
              <c:f>Sheet1!$A$4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FFFF00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 </c:v>
                </c:pt>
                <c:pt idx="1">
                  <c:v>проект 2020 г.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C8-4CDF-9227-E885CFC3DFCE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rgbClr val="FF0000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5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 </c:v>
                </c:pt>
                <c:pt idx="1">
                  <c:v>проект 2020 г.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8-4CDF-9227-E885CFC3DFCE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00FF00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29717939836277E-3"/>
                  <c:y val="-1.2573243869701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C8-4CDF-9227-E885CFC3DFCE}"/>
                </c:ext>
              </c:extLst>
            </c:dLbl>
            <c:dLbl>
              <c:idx val="1"/>
              <c:layout>
                <c:manualLayout>
                  <c:x val="4.6826247177808866E-3"/>
                  <c:y val="-1.542963222176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C8-4CDF-9227-E885CFC3DFCE}"/>
                </c:ext>
              </c:extLst>
            </c:dLbl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54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2019 г. </c:v>
                </c:pt>
                <c:pt idx="1">
                  <c:v>проект 2020 г.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C8-4CDF-9227-E885CFC3D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gapDepth val="0"/>
        <c:shape val="box"/>
        <c:axId val="305161816"/>
        <c:axId val="305167568"/>
        <c:axId val="0"/>
      </c:bar3DChart>
      <c:catAx>
        <c:axId val="305161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79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30516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5167568"/>
        <c:scaling>
          <c:orientation val="minMax"/>
          <c:max val="120"/>
          <c:min val="0"/>
        </c:scaling>
        <c:delete val="0"/>
        <c:axPos val="l"/>
        <c:majorGridlines>
          <c:spPr>
            <a:ln w="384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3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млн. руб.</a:t>
                </a:r>
              </a:p>
            </c:rich>
          </c:tx>
          <c:layout>
            <c:manualLayout>
              <c:xMode val="edge"/>
              <c:yMode val="edge"/>
              <c:x val="0.11687307170997463"/>
              <c:y val="0.3913613942178979"/>
            </c:manualLayout>
          </c:layout>
          <c:overlay val="0"/>
          <c:spPr>
            <a:noFill/>
            <a:ln w="2796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5161816"/>
        <c:crosses val="autoZero"/>
        <c:crossBetween val="between"/>
        <c:majorUnit val="20"/>
        <c:minorUnit val="10"/>
      </c:valAx>
      <c:spPr>
        <a:noFill/>
        <a:ln w="25395">
          <a:noFill/>
        </a:ln>
      </c:spPr>
    </c:plotArea>
    <c:legend>
      <c:legendPos val="b"/>
      <c:overlay val="0"/>
      <c:spPr>
        <a:noFill/>
        <a:ln w="3843">
          <a:noFill/>
          <a:prstDash val="solid"/>
        </a:ln>
      </c:spPr>
      <c:txPr>
        <a:bodyPr/>
        <a:lstStyle/>
        <a:p>
          <a:pPr>
            <a:defRPr sz="141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6190476190478"/>
          <c:y val="7.2115384615384609E-2"/>
          <c:w val="0.61428571428571443"/>
          <c:h val="0.76923076923076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FF00"/>
            </a:solidFill>
            <a:ln w="169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3-4914-AB86-D7EB884B65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 на землю</c:v>
                </c:pt>
              </c:strCache>
            </c:strRef>
          </c:tx>
          <c:spPr>
            <a:solidFill>
              <a:srgbClr val="FF6600"/>
            </a:solidFill>
            <a:ln w="169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1.585099960522216E-3"/>
                  <c:y val="-3.5949670461354194E-2"/>
                </c:manualLayout>
              </c:layout>
              <c:tx>
                <c:rich>
                  <a:bodyPr/>
                  <a:lstStyle/>
                  <a:p>
                    <a:fld id="{F5904F81-8B05-4915-8B06-F886207076C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73-4914-AB86-D7EB884B657A}"/>
                </c:ext>
              </c:extLst>
            </c:dLbl>
            <c:dLbl>
              <c:idx val="3"/>
              <c:layout>
                <c:manualLayout>
                  <c:x val="-1.5850999605222743E-3"/>
                  <c:y val="-3.5949670461354194E-2"/>
                </c:manualLayout>
              </c:layout>
              <c:tx>
                <c:rich>
                  <a:bodyPr/>
                  <a:lstStyle/>
                  <a:p>
                    <a:fld id="{AACCCFDB-F3E6-4E5C-9E05-B292914628CB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373-4914-AB86-D7EB884B6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4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73-4914-AB86-D7EB884B6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387040"/>
        <c:axId val="222387432"/>
      </c:barChart>
      <c:catAx>
        <c:axId val="2223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22387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387432"/>
        <c:scaling>
          <c:orientation val="minMax"/>
          <c:max val="0.60000000000000009"/>
          <c:min val="0"/>
        </c:scaling>
        <c:delete val="0"/>
        <c:axPos val="l"/>
        <c:majorGridlines>
          <c:spPr>
            <a:ln w="422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22387040"/>
        <c:crosses val="autoZero"/>
        <c:crossBetween val="between"/>
        <c:majorUnit val="0.2"/>
      </c:valAx>
      <c:spPr>
        <a:noFill/>
        <a:ln w="1690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857142857142865"/>
          <c:y val="0.29567307692307698"/>
          <c:w val="0.26825832336613326"/>
          <c:h val="0.30528846153846168"/>
        </c:manualLayout>
      </c:layout>
      <c:overlay val="0"/>
      <c:spPr>
        <a:noFill/>
        <a:ln w="4226">
          <a:solidFill>
            <a:schemeClr val="tx1"/>
          </a:solidFill>
          <a:prstDash val="solid"/>
        </a:ln>
      </c:spPr>
      <c:txPr>
        <a:bodyPr/>
        <a:lstStyle/>
        <a:p>
          <a:pPr>
            <a:defRPr sz="220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97878877918414E-2"/>
          <c:y val="3.210380646995168E-2"/>
          <c:w val="0.76484276271021678"/>
          <c:h val="0.88224359708811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Ожидаемое исполнение 2019г.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>
              <a:contourClr>
                <a:srgbClr val="00B0F0"/>
              </a:contourClr>
            </a:sp3d>
          </c:spPr>
          <c:invertIfNegative val="0"/>
          <c:dLbls>
            <c:dLbl>
              <c:idx val="0"/>
              <c:layout>
                <c:manualLayout>
                  <c:x val="1.1579054238710921E-2"/>
                  <c:y val="-1.639815397561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C2-4F61-AA1F-E74E782EF36D}"/>
                </c:ext>
              </c:extLst>
            </c:dLbl>
            <c:dLbl>
              <c:idx val="1"/>
              <c:layout>
                <c:manualLayout>
                  <c:x val="1.6410409112464424E-2"/>
                  <c:y val="-1.887305040744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C2-4F61-AA1F-E74E782EF36D}"/>
                </c:ext>
              </c:extLst>
            </c:dLbl>
            <c:dLbl>
              <c:idx val="2"/>
              <c:layout>
                <c:manualLayout>
                  <c:x val="1.8921866526132609E-2"/>
                  <c:y val="-2.338407068266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C2-4F61-AA1F-E74E782EF36D}"/>
                </c:ext>
              </c:extLst>
            </c:dLbl>
            <c:dLbl>
              <c:idx val="3"/>
              <c:layout>
                <c:manualLayout>
                  <c:x val="1.0770990501180435E-2"/>
                  <c:y val="-8.1812363954443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C2-4F61-AA1F-E74E782EF36D}"/>
                </c:ext>
              </c:extLst>
            </c:dLbl>
            <c:dLbl>
              <c:idx val="4"/>
              <c:layout>
                <c:manualLayout>
                  <c:x val="1.1308316170980257E-2"/>
                  <c:y val="-8.0001808788770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C2-4F61-AA1F-E74E782EF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на выравнивание</c:v>
                </c:pt>
                <c:pt idx="1">
                  <c:v>Дотации на сбалансированность</c:v>
                </c:pt>
                <c:pt idx="2">
                  <c:v>Прочие дотации</c:v>
                </c:pt>
                <c:pt idx="3">
                  <c:v>Иные безвозмездные поступления в бюджеты городских оругов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</c:v>
                </c:pt>
                <c:pt idx="1">
                  <c:v>75</c:v>
                </c:pt>
                <c:pt idx="2">
                  <c:v>60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C2-4F61-AA1F-E74E782EF3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2020г.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2C2-4F61-AA1F-E74E782EF36D}"/>
              </c:ext>
            </c:extLst>
          </c:dPt>
          <c:dLbls>
            <c:dLbl>
              <c:idx val="0"/>
              <c:layout>
                <c:manualLayout>
                  <c:x val="1.9093419106785733E-2"/>
                  <c:y val="-2.096410914415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C2-4F61-AA1F-E74E782EF36D}"/>
                </c:ext>
              </c:extLst>
            </c:dLbl>
            <c:dLbl>
              <c:idx val="1"/>
              <c:layout>
                <c:manualLayout>
                  <c:x val="1.6975308641975308E-2"/>
                  <c:y val="-1.668573074945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C2-4F61-AA1F-E74E782EF36D}"/>
                </c:ext>
              </c:extLst>
            </c:dLbl>
            <c:dLbl>
              <c:idx val="2"/>
              <c:layout>
                <c:manualLayout>
                  <c:x val="1.1579054238710947E-2"/>
                  <c:y val="-1.7549843700513334E-2"/>
                </c:manualLayout>
              </c:layout>
              <c:tx>
                <c:rich>
                  <a:bodyPr/>
                  <a:lstStyle/>
                  <a:p>
                    <a:fld id="{9474FE2C-DA7C-4DF3-B4D9-FE89CF1F9DF9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C2-4F61-AA1F-E74E782EF36D}"/>
                </c:ext>
              </c:extLst>
            </c:dLbl>
            <c:dLbl>
              <c:idx val="3"/>
              <c:layout>
                <c:manualLayout>
                  <c:x val="1.704824608897126E-2"/>
                  <c:y val="-1.288244766505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C2-4F61-AA1F-E74E782EF36D}"/>
                </c:ext>
              </c:extLst>
            </c:dLbl>
            <c:dLbl>
              <c:idx val="4"/>
              <c:layout>
                <c:manualLayout>
                  <c:x val="1.704824608897126E-2"/>
                  <c:y val="-1.288244766505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C2-4F61-AA1F-E74E782EF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на выравнивание</c:v>
                </c:pt>
                <c:pt idx="1">
                  <c:v>Дотации на сбалансированность</c:v>
                </c:pt>
                <c:pt idx="2">
                  <c:v>Прочие дотации</c:v>
                </c:pt>
                <c:pt idx="3">
                  <c:v>Иные безвозмездные поступления в бюджеты городских оругов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134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C2-4F61-AA1F-E74E782EF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192328"/>
        <c:axId val="222128072"/>
        <c:axId val="0"/>
      </c:bar3DChart>
      <c:catAx>
        <c:axId val="22219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28072"/>
        <c:crossesAt val="0"/>
        <c:auto val="1"/>
        <c:lblAlgn val="ctr"/>
        <c:lblOffset val="100"/>
        <c:noMultiLvlLbl val="0"/>
      </c:catAx>
      <c:valAx>
        <c:axId val="22212807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9232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1780994613334093"/>
          <c:y val="8.4458534341254721E-2"/>
          <c:w val="0.27002599681414513"/>
          <c:h val="9.5569193407305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46123300767237E-2"/>
          <c:y val="3.8876413226656192E-2"/>
          <c:w val="0.61377085904451478"/>
          <c:h val="0.806916425334184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городского округа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1F-43D3-9615-C8DF304F86D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F-43D3-9615-C8DF304F8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ожидаемое 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667</c:v>
                </c:pt>
                <c:pt idx="1">
                  <c:v>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1F-43D3-9615-C8DF304F86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ожидаемое 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272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1F-43D3-9615-C8DF304F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3978752"/>
        <c:axId val="223909856"/>
        <c:axId val="0"/>
      </c:bar3DChart>
      <c:catAx>
        <c:axId val="30397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latin typeface="Times New Roman" pitchFamily="18" charset="0"/>
              </a:defRPr>
            </a:pPr>
            <a:endParaRPr lang="ru-RU"/>
          </a:p>
        </c:txPr>
        <c:crossAx val="223909856"/>
        <c:crosses val="autoZero"/>
        <c:auto val="1"/>
        <c:lblAlgn val="ctr"/>
        <c:lblOffset val="100"/>
        <c:noMultiLvlLbl val="0"/>
      </c:catAx>
      <c:valAx>
        <c:axId val="223909856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303978752"/>
        <c:crosses val="autoZero"/>
        <c:crossBetween val="between"/>
        <c:majorUnit val="200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444419980630357"/>
          <c:y val="0.26310026342054027"/>
          <c:w val="0.28952947702428705"/>
          <c:h val="0.35431944239925395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4833004521412"/>
          <c:y val="9.5985723191892219E-2"/>
          <c:w val="0.73488222887912125"/>
          <c:h val="0.63509526998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ожидаемое 2019 год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7.4073555623991099E-3"/>
                  <c:y val="4.5583726537840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FB-4AC5-90ED-61E011A35F37}"/>
                </c:ext>
              </c:extLst>
            </c:dLbl>
            <c:dLbl>
              <c:idx val="1"/>
              <c:layout>
                <c:manualLayout>
                  <c:x val="-7.4073555623990969E-3"/>
                  <c:y val="6.8375589806760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FB-4AC5-90ED-61E011A35F37}"/>
                </c:ext>
              </c:extLst>
            </c:dLbl>
            <c:dLbl>
              <c:idx val="3"/>
              <c:layout>
                <c:manualLayout>
                  <c:x val="-5.925884449919332E-3"/>
                  <c:y val="-2.2791863268920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FB-4AC5-90ED-61E011A35F37}"/>
                </c:ext>
              </c:extLst>
            </c:dLbl>
            <c:dLbl>
              <c:idx val="5"/>
              <c:layout>
                <c:manualLayout>
                  <c:x val="1.3755404005421003E-3"/>
                  <c:y val="-2.7266676685917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FB-4AC5-90ED-61E011A35F37}"/>
                </c:ext>
              </c:extLst>
            </c:dLbl>
            <c:dLbl>
              <c:idx val="6"/>
              <c:layout>
                <c:manualLayout>
                  <c:x val="-1.3861331447290638E-2"/>
                  <c:y val="-2.31408921427600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FB-4AC5-90ED-61E011A35F37}"/>
                </c:ext>
              </c:extLst>
            </c:dLbl>
            <c:dLbl>
              <c:idx val="7"/>
              <c:layout>
                <c:manualLayout>
                  <c:x val="-5.6080890440374309E-3"/>
                  <c:y val="9.0609814572285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633106008133017E-2"/>
                      <c:h val="5.38516864546879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FB-4AC5-90ED-61E011A35F37}"/>
                </c:ext>
              </c:extLst>
            </c:dLbl>
            <c:dLbl>
              <c:idx val="8"/>
              <c:layout>
                <c:manualLayout>
                  <c:x val="1.4814711124798193E-3"/>
                  <c:y val="-2.27918632689219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FB-4AC5-90ED-61E011A35F37}"/>
                </c:ext>
              </c:extLst>
            </c:dLbl>
            <c:dLbl>
              <c:idx val="9"/>
              <c:layout>
                <c:manualLayout>
                  <c:x val="-4.4444035272321802E-3"/>
                  <c:y val="4.5374684214669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FB-4AC5-90ED-61E011A35F37}"/>
                </c:ext>
              </c:extLst>
            </c:dLbl>
            <c:dLbl>
              <c:idx val="10"/>
              <c:layout>
                <c:manualLayout>
                  <c:x val="1.4814711124797107E-3"/>
                  <c:y val="6.83755898067600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FB-4AC5-90ED-61E011A35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  <c:pt idx="8">
                  <c:v>Национальная безопасность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345</c:v>
                </c:pt>
                <c:pt idx="1">
                  <c:v>9</c:v>
                </c:pt>
                <c:pt idx="2">
                  <c:v>175</c:v>
                </c:pt>
                <c:pt idx="3">
                  <c:v>231</c:v>
                </c:pt>
                <c:pt idx="4">
                  <c:v>81</c:v>
                </c:pt>
                <c:pt idx="5">
                  <c:v>61</c:v>
                </c:pt>
                <c:pt idx="6">
                  <c:v>24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FB-4AC5-90ED-61E011A35F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dLbl>
              <c:idx val="0"/>
              <c:layout>
                <c:manualLayout>
                  <c:x val="7.4073555623990692E-3"/>
                  <c:y val="9.11674530756810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FB-4AC5-90ED-61E011A35F37}"/>
                </c:ext>
              </c:extLst>
            </c:dLbl>
            <c:dLbl>
              <c:idx val="1"/>
              <c:layout>
                <c:manualLayout>
                  <c:x val="7.4073555623990692E-3"/>
                  <c:y val="-6.8375589806760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FB-4AC5-90ED-61E011A35F37}"/>
                </c:ext>
              </c:extLst>
            </c:dLbl>
            <c:dLbl>
              <c:idx val="2"/>
              <c:layout>
                <c:manualLayout>
                  <c:x val="2.96294222495963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FB-4AC5-90ED-61E011A35F37}"/>
                </c:ext>
              </c:extLst>
            </c:dLbl>
            <c:dLbl>
              <c:idx val="3"/>
              <c:layout>
                <c:manualLayout>
                  <c:x val="8.8888266748788618E-3"/>
                  <c:y val="9.1167453075680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FB-4AC5-90ED-61E011A35F37}"/>
                </c:ext>
              </c:extLst>
            </c:dLbl>
            <c:dLbl>
              <c:idx val="4"/>
              <c:layout>
                <c:manualLayout>
                  <c:x val="8.2532424032532078E-3"/>
                  <c:y val="-2.0450007514438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FB-4AC5-90ED-61E011A35F37}"/>
                </c:ext>
              </c:extLst>
            </c:dLbl>
            <c:dLbl>
              <c:idx val="6"/>
              <c:layout>
                <c:manualLayout>
                  <c:x val="5.6080890440373303E-3"/>
                  <c:y val="2.0933078558086608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FB-4AC5-90ED-61E011A35F37}"/>
                </c:ext>
              </c:extLst>
            </c:dLbl>
            <c:dLbl>
              <c:idx val="7"/>
              <c:layout>
                <c:manualLayout>
                  <c:x val="-2.7510808010845034E-3"/>
                  <c:y val="3.488846426347768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FB-4AC5-90ED-61E011A35F37}"/>
                </c:ext>
              </c:extLst>
            </c:dLbl>
            <c:dLbl>
              <c:idx val="8"/>
              <c:layout>
                <c:manualLayout>
                  <c:x val="-1.0863995989709941E-16"/>
                  <c:y val="1.1395931634460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FB-4AC5-90ED-61E011A35F37}"/>
                </c:ext>
              </c:extLst>
            </c:dLbl>
            <c:dLbl>
              <c:idx val="9"/>
              <c:layout>
                <c:manualLayout>
                  <c:x val="0"/>
                  <c:y val="6.837558980676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FB-4AC5-90ED-61E011A35F37}"/>
                </c:ext>
              </c:extLst>
            </c:dLbl>
            <c:dLbl>
              <c:idx val="10"/>
              <c:layout>
                <c:manualLayout>
                  <c:x val="4.4444133374394578E-3"/>
                  <c:y val="-9.11674530756820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FB-4AC5-90ED-61E011A35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  <c:pt idx="8">
                  <c:v>Национальная безопасность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391</c:v>
                </c:pt>
                <c:pt idx="1">
                  <c:v>10</c:v>
                </c:pt>
                <c:pt idx="2">
                  <c:v>78</c:v>
                </c:pt>
                <c:pt idx="3">
                  <c:v>174</c:v>
                </c:pt>
                <c:pt idx="4">
                  <c:v>84</c:v>
                </c:pt>
                <c:pt idx="5">
                  <c:v>58</c:v>
                </c:pt>
                <c:pt idx="6">
                  <c:v>24</c:v>
                </c:pt>
                <c:pt idx="7">
                  <c:v>8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CFB-4AC5-90ED-61E011A35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314264"/>
        <c:axId val="308314656"/>
      </c:barChart>
      <c:catAx>
        <c:axId val="308314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8314656"/>
        <c:crosses val="autoZero"/>
        <c:auto val="1"/>
        <c:lblAlgn val="ctr"/>
        <c:lblOffset val="100"/>
        <c:noMultiLvlLbl val="0"/>
      </c:catAx>
      <c:valAx>
        <c:axId val="308314656"/>
        <c:scaling>
          <c:orientation val="minMax"/>
          <c:max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831426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84973578487639634"/>
          <c:y val="0.38412706445826073"/>
          <c:w val="0.14887587556589957"/>
          <c:h val="0.2755774602877622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46456401391147E-2"/>
          <c:y val="3.94498662274229E-2"/>
          <c:w val="0.71336460395245849"/>
          <c:h val="0.821353340505955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оплата труда и начисления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1116650121312427E-3"/>
                  <c:y val="0.11287634707254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aseline="0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8-4E4E-8B8E-D6EF783BE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8-4E4E-8B8E-D6EF783BECED}"/>
            </c:ext>
          </c:extLst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solidFill>
              <a:srgbClr val="03E30E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aseline="0"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E48-4E4E-8B8E-D6EF783BE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8-4E4E-8B8E-D6EF783BECED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имущественные налоги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-4.4427989633468541E-3"/>
                  <c:y val="4.83675937122128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48-4E4E-8B8E-D6EF783BE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48-4E4E-8B8E-D6EF783BECED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социальные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48-4E4E-8B8E-D6EF783BECE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обслуживание  муниципального долга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4809329877823029E-3"/>
                  <c:y val="1.451027811366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48-4E4E-8B8E-D6EF783BE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48-4E4E-8B8E-D6EF783BE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4"/>
        <c:axId val="308315832"/>
        <c:axId val="308316224"/>
      </c:barChart>
      <c:catAx>
        <c:axId val="30831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6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7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308316224"/>
        <c:crosses val="autoZero"/>
        <c:auto val="0"/>
        <c:lblAlgn val="ctr"/>
        <c:lblOffset val="100"/>
        <c:noMultiLvlLbl val="0"/>
      </c:catAx>
      <c:valAx>
        <c:axId val="308316224"/>
        <c:scaling>
          <c:orientation val="minMax"/>
        </c:scaling>
        <c:delete val="0"/>
        <c:axPos val="l"/>
        <c:majorGridlines>
          <c:spPr>
            <a:ln w="365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6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8315832"/>
        <c:crosses val="autoZero"/>
        <c:crossBetween val="between"/>
        <c:majorUnit val="100"/>
      </c:valAx>
      <c:spPr>
        <a:noFill/>
        <a:ln w="133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516548260049501"/>
          <c:y val="0.15251654305001475"/>
          <c:w val="0.2133535844117227"/>
          <c:h val="0.6443210922697542"/>
        </c:manualLayout>
      </c:layout>
      <c:overlay val="0"/>
      <c:txPr>
        <a:bodyPr/>
        <a:lstStyle/>
        <a:p>
          <a:pPr>
            <a:defRPr sz="1600" b="0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7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51352339906932"/>
          <c:y val="0.17774168104749946"/>
          <c:w val="0.82543657060039"/>
          <c:h val="0.80329539414110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6E57-45B5-B748-82A56626BB2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6E57-45B5-B748-82A56626BB2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6E57-45B5-B748-82A56626BB2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6E57-45B5-B748-82A56626BB2A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8-6E57-45B5-B748-82A56626BB2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6E57-45B5-B748-82A56626BB2A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E57-45B5-B748-82A56626BB2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C-6E57-45B5-B748-82A56626BB2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D-6E57-45B5-B748-82A56626BB2A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E-6E57-45B5-B748-82A56626BB2A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0-6E57-45B5-B748-82A56626BB2A}"/>
              </c:ext>
            </c:extLst>
          </c:dPt>
          <c:dPt>
            <c:idx val="11"/>
            <c:bubble3D val="0"/>
            <c:spPr>
              <a:solidFill>
                <a:srgbClr val="9900FF"/>
              </a:solidFill>
            </c:spPr>
            <c:extLst>
              <c:ext xmlns:c16="http://schemas.microsoft.com/office/drawing/2014/chart" uri="{C3380CC4-5D6E-409C-BE32-E72D297353CC}">
                <c16:uniqueId val="{00000012-6E57-45B5-B748-82A56626BB2A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3-6E57-45B5-B748-82A56626BB2A}"/>
              </c:ext>
            </c:extLst>
          </c:dPt>
          <c:dPt>
            <c:idx val="1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5-6E57-45B5-B748-82A56626BB2A}"/>
              </c:ext>
            </c:extLst>
          </c:dPt>
          <c:dLbls>
            <c:dLbl>
              <c:idx val="0"/>
              <c:layout>
                <c:manualLayout>
                  <c:x val="0.27401023761780474"/>
                  <c:y val="-0.17815584156708336"/>
                </c:manualLayout>
              </c:layout>
              <c:tx>
                <c:rich>
                  <a:bodyPr/>
                  <a:lstStyle/>
                  <a:p>
                    <a:pPr>
                      <a:defRPr sz="1550" b="0" spc="0" baseline="0">
                        <a:latin typeface="Times New Roman" pitchFamily="18" charset="0"/>
                      </a:defRPr>
                    </a:pPr>
                    <a:fld id="{305C6D87-CB75-4657-BED3-675BB300E1D6}" type="CATEGORYNAME">
                      <a:rPr lang="ru-RU" sz="1600" b="1">
                        <a:solidFill>
                          <a:schemeClr val="bg1"/>
                        </a:solidFill>
                      </a:rPr>
                      <a:pPr>
                        <a:defRPr sz="1550" b="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600" b="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1B56981B-D97A-4617-8AB5-7772819F4EBE}" type="VALUE">
                      <a:rPr lang="ru-RU" sz="1800" b="1" baseline="0">
                        <a:solidFill>
                          <a:schemeClr val="bg1"/>
                        </a:solidFill>
                      </a:rPr>
                      <a:pPr>
                        <a:defRPr sz="1550" b="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600" b="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07174197568388"/>
                      <c:h val="0.21712537883835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57-45B5-B748-82A56626BB2A}"/>
                </c:ext>
              </c:extLst>
            </c:dLbl>
            <c:dLbl>
              <c:idx val="1"/>
              <c:layout>
                <c:manualLayout>
                  <c:x val="-6.1244255800705874E-2"/>
                  <c:y val="7.172284057003718E-2"/>
                </c:manualLayout>
              </c:layout>
              <c:tx>
                <c:rich>
                  <a:bodyPr/>
                  <a:lstStyle/>
                  <a:p>
                    <a:pPr>
                      <a:defRPr sz="1400" spc="0" baseline="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pPr>
                    <a:fld id="{64D557D0-2A46-41E8-8337-8AA066AC86D1}" type="CATEGORYNAME">
                      <a:rPr lang="ru-RU" sz="1400" b="0" baseline="0" dirty="0">
                        <a:solidFill>
                          <a:schemeClr val="tx1"/>
                        </a:solidFill>
                      </a:rPr>
                      <a:pPr>
                        <a:defRPr sz="1400" spc="0" baseline="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400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9AFF3855-2E63-43CC-9534-8996FB460FF4}" type="VALUE">
                      <a:rPr lang="ru-RU" sz="1600" b="1" baseline="0" dirty="0">
                        <a:solidFill>
                          <a:schemeClr val="tx1"/>
                        </a:solidFill>
                      </a:rPr>
                      <a:pPr>
                        <a:defRPr sz="1400" spc="0" baseline="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4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6858478506881"/>
                      <c:h val="0.179639279065800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57-45B5-B748-82A56626BB2A}"/>
                </c:ext>
              </c:extLst>
            </c:dLbl>
            <c:dLbl>
              <c:idx val="2"/>
              <c:layout>
                <c:manualLayout>
                  <c:x val="-4.4108635427182109E-2"/>
                  <c:y val="-6.7601859410887949E-2"/>
                </c:manualLayout>
              </c:layout>
              <c:tx>
                <c:rich>
                  <a:bodyPr/>
                  <a:lstStyle/>
                  <a:p>
                    <a:pPr>
                      <a:defRPr sz="1200" spc="0" baseline="0">
                        <a:latin typeface="Times New Roman" pitchFamily="18" charset="0"/>
                      </a:defRPr>
                    </a:pPr>
                    <a:fld id="{D6207FDA-E39C-4F4E-8840-28DDD9628547}" type="CATEGORYNAME">
                      <a:rPr lang="ru-RU" sz="1200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; </a:t>
                    </a:r>
                    <a:fld id="{BE8BC4AA-9F36-4595-B957-44525F8D3CC7}" type="VALUE">
                      <a:rPr lang="ru-RU" sz="1600" b="1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20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E57-45B5-B748-82A56626BB2A}"/>
                </c:ext>
              </c:extLst>
            </c:dLbl>
            <c:dLbl>
              <c:idx val="3"/>
              <c:layout>
                <c:manualLayout>
                  <c:x val="8.8388126898506544E-2"/>
                  <c:y val="-5.2718957278567839E-2"/>
                </c:manualLayout>
              </c:layout>
              <c:tx>
                <c:rich>
                  <a:bodyPr/>
                  <a:lstStyle/>
                  <a:p>
                    <a:pPr>
                      <a:defRPr sz="1200" spc="0" baseline="0">
                        <a:latin typeface="Times New Roman" pitchFamily="18" charset="0"/>
                      </a:defRPr>
                    </a:pPr>
                    <a:fld id="{2E5B17D9-D377-4B25-AA2A-2BBFBB65A289}" type="CATEGORYNAME">
                      <a:rPr lang="ru-RU" sz="1200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; </a:t>
                    </a:r>
                    <a:fld id="{FF55DCF1-7C5A-4834-8034-C8647CBC8376}" type="VALUE">
                      <a:rPr lang="ru-RU" sz="1400" b="1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20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06799650575526"/>
                      <c:h val="0.147668662625475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E57-45B5-B748-82A56626BB2A}"/>
                </c:ext>
              </c:extLst>
            </c:dLbl>
            <c:dLbl>
              <c:idx val="4"/>
              <c:layout>
                <c:manualLayout>
                  <c:x val="8.9923063236971801E-2"/>
                  <c:y val="0.17893115603231607"/>
                </c:manualLayout>
              </c:layout>
              <c:tx>
                <c:rich>
                  <a:bodyPr rot="-540000"/>
                  <a:lstStyle/>
                  <a:p>
                    <a:pPr>
                      <a:defRPr sz="1550" b="1" spc="0" baseline="0">
                        <a:latin typeface="Times New Roman" pitchFamily="18" charset="0"/>
                      </a:defRPr>
                    </a:pPr>
                    <a:fld id="{8F24D199-DD8C-42A5-B111-5A8CB1A2691A}" type="CATEGORYNAME">
                      <a:rPr lang="ru-RU" sz="1100" b="1" baseline="0">
                        <a:solidFill>
                          <a:schemeClr val="bg1"/>
                        </a:solidFill>
                      </a:rPr>
                      <a:pPr>
                        <a:defRPr sz="1550" b="1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100" b="1" baseline="0" dirty="0">
                        <a:solidFill>
                          <a:schemeClr val="bg1"/>
                        </a:solidFill>
                      </a:rPr>
                      <a:t>; </a:t>
                    </a:r>
                    <a:endParaRPr lang="ru-RU" sz="1100" b="1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550" b="1" spc="0" baseline="0">
                        <a:latin typeface="Times New Roman" pitchFamily="18" charset="0"/>
                      </a:defRPr>
                    </a:pPr>
                    <a:fld id="{51D9CF08-C7C3-4B34-AEAD-34A6EC1A3CE6}" type="VALUE">
                      <a:rPr lang="ru-RU" sz="1400" b="1" baseline="0" smtClean="0">
                        <a:solidFill>
                          <a:schemeClr val="bg1"/>
                        </a:solidFill>
                      </a:rPr>
                      <a:pPr>
                        <a:defRPr sz="1550" b="1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79696498577409"/>
                      <c:h val="0.22350165906843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E57-45B5-B748-82A56626BB2A}"/>
                </c:ext>
              </c:extLst>
            </c:dLbl>
            <c:dLbl>
              <c:idx val="5"/>
              <c:layout>
                <c:manualLayout>
                  <c:x val="-5.7378804840017741E-2"/>
                  <c:y val="-2.3703643977986594E-2"/>
                </c:manualLayout>
              </c:layout>
              <c:tx>
                <c:rich>
                  <a:bodyPr/>
                  <a:lstStyle/>
                  <a:p>
                    <a:pPr>
                      <a:defRPr sz="1200" spc="0" baseline="0">
                        <a:latin typeface="Times New Roman" pitchFamily="18" charset="0"/>
                      </a:defRPr>
                    </a:pPr>
                    <a:r>
                      <a:rPr lang="ru-RU" sz="1200" baseline="0" dirty="0" smtClean="0"/>
                      <a:t>Обеспечение качественными ком. услугами; </a:t>
                    </a:r>
                    <a:fld id="{DF2A3232-0793-433B-A3FA-E4C463FE248D}" type="VALUE">
                      <a:rPr lang="ru-RU" sz="1600" b="1" baseline="0" smtClean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2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96139149743964"/>
                      <c:h val="0.14381934015774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57-45B5-B748-82A56626BB2A}"/>
                </c:ext>
              </c:extLst>
            </c:dLbl>
            <c:dLbl>
              <c:idx val="6"/>
              <c:layout>
                <c:manualLayout>
                  <c:x val="-4.6586716219373901E-2"/>
                  <c:y val="-1.8974673682945285E-2"/>
                </c:manualLayout>
              </c:layout>
              <c:tx>
                <c:rich>
                  <a:bodyPr/>
                  <a:lstStyle/>
                  <a:p>
                    <a:pPr>
                      <a:defRPr sz="1200" spc="0" baseline="0">
                        <a:latin typeface="Times New Roman" pitchFamily="18" charset="0"/>
                      </a:defRPr>
                    </a:pPr>
                    <a:fld id="{01E9980F-3874-4B1A-9FBA-F191B3C97BD1}" type="CATEGORYNAME">
                      <a:rPr lang="ru-RU" sz="1200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; </a:t>
                    </a:r>
                    <a:fld id="{B71FA889-96D5-44C0-834B-CCF80106F82C}" type="VALUE">
                      <a:rPr lang="ru-RU" sz="1600" b="1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20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10208524552109"/>
                      <c:h val="0.108773409214856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57-45B5-B748-82A56626BB2A}"/>
                </c:ext>
              </c:extLst>
            </c:dLbl>
            <c:dLbl>
              <c:idx val="7"/>
              <c:layout>
                <c:manualLayout>
                  <c:x val="5.104491356784073E-2"/>
                  <c:y val="-9.6443034917520654E-2"/>
                </c:manualLayout>
              </c:layout>
              <c:tx>
                <c:rich>
                  <a:bodyPr/>
                  <a:lstStyle/>
                  <a:p>
                    <a:pPr>
                      <a:defRPr sz="1200" spc="0" baseline="0">
                        <a:latin typeface="Times New Roman" pitchFamily="18" charset="0"/>
                      </a:defRPr>
                    </a:pPr>
                    <a:fld id="{0ED0AABC-D158-41E1-881F-17ED7AF7AF87}" type="CATEGORYNAME">
                      <a:rPr lang="ru-RU" sz="1200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; </a:t>
                    </a:r>
                    <a:fld id="{9B18A2D9-DBC6-4E36-AF7B-E18097F5FCCF}" type="VALUE">
                      <a:rPr lang="ru-RU" sz="1400" b="1" baseline="0"/>
                      <a:pPr>
                        <a:defRPr sz="120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20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88767942748143"/>
                      <c:h val="0.12057763727302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E57-45B5-B748-82A56626BB2A}"/>
                </c:ext>
              </c:extLst>
            </c:dLbl>
            <c:dLbl>
              <c:idx val="8"/>
              <c:layout>
                <c:manualLayout>
                  <c:x val="4.9855936856187701E-2"/>
                  <c:y val="-6.9281831847469479E-3"/>
                </c:manualLayout>
              </c:layout>
              <c:tx>
                <c:rich>
                  <a:bodyPr/>
                  <a:lstStyle/>
                  <a:p>
                    <a:pPr>
                      <a:defRPr sz="1400" spc="0" baseline="0">
                        <a:latin typeface="Times New Roman" pitchFamily="18" charset="0"/>
                      </a:defRPr>
                    </a:pPr>
                    <a:fld id="{0E6F69E3-8661-4D88-B22B-41BF2331C4B2}" type="CATEGORYNAME">
                      <a:rPr lang="ru-RU" sz="1200" baseline="0" smtClean="0"/>
                      <a:pPr>
                        <a:defRPr sz="140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 dirty="0" smtClean="0"/>
                      <a:t>; </a:t>
                    </a:r>
                    <a:fld id="{2CB99FC4-A13D-419F-B044-F357975B0A75}" type="VALUE">
                      <a:rPr lang="ru-RU" sz="1600" b="1" baseline="0" dirty="0"/>
                      <a:pPr>
                        <a:defRPr sz="140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4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3381850086516"/>
                      <c:h val="0.1126509147553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E57-45B5-B748-82A56626BB2A}"/>
                </c:ext>
              </c:extLst>
            </c:dLbl>
            <c:dLbl>
              <c:idx val="9"/>
              <c:layout>
                <c:manualLayout>
                  <c:x val="4.2145556750168962E-2"/>
                  <c:y val="5.034933945223305E-2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C06450A0-2841-4AB2-AE12-1312E75A9363}" type="CATEGORYNAME">
                      <a:rPr lang="ru-RU" sz="140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F9DC8F88-586B-4378-8640-43F2B0A0FCF5}" type="VALUE">
                      <a:rPr lang="ru-RU" sz="1550" b="1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18935354945316"/>
                      <c:h val="0.10604786344312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E57-45B5-B748-82A56626BB2A}"/>
                </c:ext>
              </c:extLst>
            </c:dLbl>
            <c:dLbl>
              <c:idx val="10"/>
              <c:layout>
                <c:manualLayout>
                  <c:x val="-0.16172564986384969"/>
                  <c:y val="5.7269123708011418E-2"/>
                </c:manualLayout>
              </c:layout>
              <c:tx>
                <c:rich>
                  <a:bodyPr rot="-480000"/>
                  <a:lstStyle/>
                  <a:p>
                    <a:pPr>
                      <a:defRPr sz="1100" b="1" spc="0" baseline="0">
                        <a:solidFill>
                          <a:schemeClr val="bg1"/>
                        </a:solidFill>
                        <a:latin typeface="Times New Roman" pitchFamily="18" charset="0"/>
                      </a:defRPr>
                    </a:pPr>
                    <a:fld id="{251410DC-628A-4819-A08B-469A72A17A0A}" type="CATEGORYNAME">
                      <a:rPr lang="ru-RU" sz="1200" b="1" baseline="0">
                        <a:solidFill>
                          <a:schemeClr val="bg1"/>
                        </a:solidFill>
                      </a:rPr>
                      <a:pPr>
                        <a:defRPr sz="1100" b="1" spc="0" baseline="0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100" b="1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5A2347E3-62E6-4196-96B3-EF1421B0D065}" type="VALUE">
                      <a:rPr lang="ru-RU" sz="1400" b="1" baseline="0">
                        <a:solidFill>
                          <a:schemeClr val="bg1"/>
                        </a:solidFill>
                      </a:rPr>
                      <a:pPr>
                        <a:defRPr sz="1100" b="1" spc="0" baseline="0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1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53023025667731"/>
                      <c:h val="0.11251989146344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E57-45B5-B748-82A56626BB2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57-45B5-B748-82A56626BB2A}"/>
                </c:ext>
              </c:extLst>
            </c:dLbl>
            <c:dLbl>
              <c:idx val="12"/>
              <c:layout>
                <c:manualLayout>
                  <c:x val="-7.4555277943649193E-3"/>
                  <c:y val="1.7554508115791741E-2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F6EED912-A627-490A-A406-D38D59361EC3}" type="CATEGORYNAME">
                      <a:rPr lang="ru-RU" sz="140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2781367-2A62-4657-AC03-4031153C6D72}" type="VALUE">
                      <a:rPr lang="ru-RU" b="1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E57-45B5-B748-82A56626BB2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57-45B5-B748-82A56626BB2A}"/>
                </c:ext>
              </c:extLst>
            </c:dLbl>
            <c:dLbl>
              <c:idx val="14"/>
              <c:layout>
                <c:manualLayout>
                  <c:x val="-0.20122833087198821"/>
                  <c:y val="9.481457591194637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57-45B5-B748-82A56626B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50" spc="0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Развитие образования и молодежная политика</c:v>
                </c:pt>
                <c:pt idx="1">
                  <c:v>Социальная поддержка населения</c:v>
                </c:pt>
                <c:pt idx="2">
                  <c:v>Обеспечение доступным и комфортным жильем</c:v>
                </c:pt>
                <c:pt idx="3">
                  <c:v>Обеспечение общественного порядка</c:v>
                </c:pt>
                <c:pt idx="4">
                  <c:v>Развитие физической культуры, культуры и туризма</c:v>
                </c:pt>
                <c:pt idx="5">
                  <c:v>Обеспечение качественными коммунальными услугами</c:v>
                </c:pt>
                <c:pt idx="6">
                  <c:v>Развитие дорожного хозяйства</c:v>
                </c:pt>
                <c:pt idx="7">
                  <c:v>Развитие сельского хозяйства</c:v>
                </c:pt>
                <c:pt idx="8">
                  <c:v>Энергоэффективность</c:v>
                </c:pt>
                <c:pt idx="9">
                  <c:v>Охрана окружающей среды</c:v>
                </c:pt>
                <c:pt idx="10">
                  <c:v>Защита населения</c:v>
                </c:pt>
                <c:pt idx="11">
                  <c:v>Обеспечение функционирования и развития муниципальной службы</c:v>
                </c:pt>
                <c:pt idx="12">
                  <c:v>Формирование современной среды</c:v>
                </c:pt>
                <c:pt idx="13">
                  <c:v>Непрограммные мероприятия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349.7</c:v>
                </c:pt>
                <c:pt idx="1">
                  <c:v>6.8</c:v>
                </c:pt>
                <c:pt idx="2">
                  <c:v>1.7</c:v>
                </c:pt>
                <c:pt idx="3">
                  <c:v>9.4</c:v>
                </c:pt>
                <c:pt idx="4">
                  <c:v>79.8</c:v>
                </c:pt>
                <c:pt idx="5">
                  <c:v>7.7</c:v>
                </c:pt>
                <c:pt idx="6">
                  <c:v>76.400000000000006</c:v>
                </c:pt>
                <c:pt idx="7">
                  <c:v>0.3</c:v>
                </c:pt>
                <c:pt idx="8">
                  <c:v>2.7</c:v>
                </c:pt>
                <c:pt idx="9">
                  <c:v>33.200000000000003</c:v>
                </c:pt>
                <c:pt idx="10">
                  <c:v>48</c:v>
                </c:pt>
                <c:pt idx="11">
                  <c:v>130.19999999999999</c:v>
                </c:pt>
                <c:pt idx="12">
                  <c:v>1.7</c:v>
                </c:pt>
                <c:pt idx="1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E57-45B5-B748-82A56626BB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679-4388-B509-3C113AA94D9E}"/>
              </c:ext>
            </c:extLst>
          </c:dPt>
          <c:dPt>
            <c:idx val="1"/>
            <c:invertIfNegative val="0"/>
            <c:bubble3D val="0"/>
            <c:spPr>
              <a:solidFill>
                <a:srgbClr val="A5002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679-4388-B509-3C113AA94D9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  <a:sp3d>
                <a:contourClr>
                  <a:srgbClr val="000000">
                    <a:lumMod val="25000"/>
                    <a:lumOff val="75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679-4388-B509-3C113AA94D9E}"/>
              </c:ext>
            </c:extLst>
          </c:dPt>
          <c:dLbls>
            <c:dLbl>
              <c:idx val="0"/>
              <c:layout>
                <c:manualLayout>
                  <c:x val="1.3620315648133981E-2"/>
                  <c:y val="-7.4292988145881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679-4388-B509-3C113AA94D9E}"/>
                </c:ext>
              </c:extLst>
            </c:dLbl>
            <c:dLbl>
              <c:idx val="1"/>
              <c:layout>
                <c:manualLayout>
                  <c:x val="2.1187157674875081E-2"/>
                  <c:y val="-5.9434390516704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679-4388-B509-3C113AA94D9E}"/>
                </c:ext>
              </c:extLst>
            </c:dLbl>
            <c:dLbl>
              <c:idx val="2"/>
              <c:layout>
                <c:manualLayout>
                  <c:x val="1.9673789269526863E-2"/>
                  <c:y val="-7.181655520768497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679-4388-B509-3C113AA9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64.400000000000006</c:v>
                </c:pt>
                <c:pt idx="1">
                  <c:v>53.9</c:v>
                </c:pt>
                <c:pt idx="2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9-4388-B509-3C113AA94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8317792"/>
        <c:axId val="303999480"/>
        <c:axId val="0"/>
      </c:bar3DChart>
      <c:catAx>
        <c:axId val="3083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03999480"/>
        <c:crosses val="autoZero"/>
        <c:auto val="1"/>
        <c:lblAlgn val="ctr"/>
        <c:lblOffset val="100"/>
        <c:noMultiLvlLbl val="0"/>
      </c:catAx>
      <c:valAx>
        <c:axId val="30399948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3177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3020674884378"/>
          <c:y val="0.14581389800764688"/>
          <c:w val="0.8154521144884691"/>
          <c:h val="0.56983373662536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'деятельность предприятия'!$A$9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организаций, не относящихся к субъектам малого предпринимательства</c:v>
                </c:pt>
              </c:strCache>
            </c:strRef>
          </c:tx>
          <c:spPr>
            <a:gradFill flip="none" rotWithShape="1">
              <a:gsLst>
                <a:gs pos="0">
                  <a:srgbClr val="0070C0"/>
                </a:gs>
                <a:gs pos="32000">
                  <a:schemeClr val="tx2">
                    <a:lumMod val="20000"/>
                    <a:lumOff val="80000"/>
                  </a:schemeClr>
                </a:gs>
                <a:gs pos="92000">
                  <a:srgbClr val="0070C0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'деятельность предприятия'!$B$8:$E$8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'деятельность предприятия'!$B$9:$E$9</c:f>
              <c:numCache>
                <c:formatCode>General</c:formatCode>
                <c:ptCount val="4"/>
                <c:pt idx="0">
                  <c:v>13.3</c:v>
                </c:pt>
                <c:pt idx="1">
                  <c:v>14.2</c:v>
                </c:pt>
                <c:pt idx="2" formatCode="0.0">
                  <c:v>15.1</c:v>
                </c:pt>
                <c:pt idx="3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062-922C-16133A60B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2079752"/>
        <c:axId val="222080144"/>
      </c:barChart>
      <c:lineChart>
        <c:grouping val="standard"/>
        <c:varyColors val="0"/>
        <c:ser>
          <c:idx val="1"/>
          <c:order val="1"/>
          <c:tx>
            <c:strRef>
              <c:f>'деятельность предприятия'!$A$10</c:f>
              <c:strCache>
                <c:ptCount val="1"/>
                <c:pt idx="0">
                  <c:v>Темп роста в текущих ценах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28575" cap="rnd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495-4062-922C-16133A60B3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'деятельность предприятия'!$B$8:$E$8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'деятельность предприятия'!$B$10:$E$10</c:f>
              <c:numCache>
                <c:formatCode>0.0</c:formatCode>
                <c:ptCount val="4"/>
                <c:pt idx="0">
                  <c:v>107.1</c:v>
                </c:pt>
                <c:pt idx="1">
                  <c:v>106.1</c:v>
                </c:pt>
                <c:pt idx="2">
                  <c:v>106.9</c:v>
                </c:pt>
                <c:pt idx="3">
                  <c:v>107.1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95-4062-922C-16133A60B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203248"/>
        <c:axId val="222080536"/>
      </c:lineChart>
      <c:catAx>
        <c:axId val="22207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80144"/>
        <c:crosses val="autoZero"/>
        <c:auto val="1"/>
        <c:lblAlgn val="ctr"/>
        <c:lblOffset val="100"/>
        <c:noMultiLvlLbl val="0"/>
      </c:catAx>
      <c:valAx>
        <c:axId val="222080144"/>
        <c:scaling>
          <c:orientation val="minMax"/>
          <c:max val="18"/>
          <c:min val="8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79752"/>
        <c:crosses val="autoZero"/>
        <c:crossBetween val="between"/>
        <c:minorUnit val="2"/>
      </c:valAx>
      <c:valAx>
        <c:axId val="222080536"/>
        <c:scaling>
          <c:orientation val="minMax"/>
          <c:max val="128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203248"/>
        <c:crosses val="max"/>
        <c:crossBetween val="between"/>
        <c:majorUnit val="40"/>
      </c:valAx>
      <c:catAx>
        <c:axId val="223203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080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729161855625204E-2"/>
          <c:y val="0.78798293722005408"/>
          <c:w val="0.95558336942470501"/>
          <c:h val="0.20970023746547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30183727034127E-2"/>
          <c:y val="0.18908573928258968"/>
          <c:w val="0.80049518810148734"/>
          <c:h val="0.50271070282881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'зп и цены'!$A$4</c:f>
              <c:strCache>
                <c:ptCount val="1"/>
                <c:pt idx="0">
                  <c:v>Среднемесячная начисленная номинальная заработная плата работников организаций, не относящихся к субъектам малого предпринимательства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'зп и цены'!$B$2:$E$3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'зп и цены'!$B$4:$E$4</c:f>
              <c:numCache>
                <c:formatCode>0.0</c:formatCode>
                <c:ptCount val="4"/>
                <c:pt idx="0">
                  <c:v>34.96</c:v>
                </c:pt>
                <c:pt idx="1">
                  <c:v>37.4</c:v>
                </c:pt>
                <c:pt idx="2">
                  <c:v>39.299999999999997</c:v>
                </c:pt>
                <c:pt idx="3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B-497E-89EB-92605E53AE6E}"/>
            </c:ext>
          </c:extLst>
        </c:ser>
        <c:ser>
          <c:idx val="2"/>
          <c:order val="2"/>
          <c:tx>
            <c:v>Средний размер назначенных пенсий</c:v>
          </c:tx>
          <c:spPr>
            <a:gradFill flip="none" rotWithShape="1">
              <a:gsLst>
                <a:gs pos="0">
                  <a:srgbClr val="0070C0"/>
                </a:gs>
                <a:gs pos="0">
                  <a:schemeClr val="accent5">
                    <a:lumMod val="0"/>
                    <a:lumOff val="100000"/>
                  </a:schemeClr>
                </a:gs>
                <a:gs pos="83000">
                  <a:srgbClr val="00B0F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'зп и цены'!$B$5:$E$5</c:f>
              <c:numCache>
                <c:formatCode>0.0</c:formatCode>
                <c:ptCount val="4"/>
                <c:pt idx="0" formatCode="General">
                  <c:v>13.9</c:v>
                </c:pt>
                <c:pt idx="1">
                  <c:v>14.5</c:v>
                </c:pt>
                <c:pt idx="2" formatCode="General">
                  <c:v>15</c:v>
                </c:pt>
                <c:pt idx="3" formatCode="General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B-497E-89EB-92605E53A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"/>
        <c:axId val="223204032"/>
        <c:axId val="2232044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'зп и цены'!$A$5</c15:sqref>
                        </c15:formulaRef>
                      </c:ext>
                    </c:extLst>
                    <c:strCache>
                      <c:ptCount val="1"/>
                      <c:pt idx="0">
                        <c:v>Индекс потребительских цен (в среднем за год)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'зп и цены'!$B$5:$E$5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General">
                        <c:v>13.9</c:v>
                      </c:pt>
                      <c:pt idx="1">
                        <c:v>14.5</c:v>
                      </c:pt>
                      <c:pt idx="2" formatCode="General">
                        <c:v>15</c:v>
                      </c:pt>
                      <c:pt idx="3" formatCode="General">
                        <c:v>15.5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FEB-497E-89EB-92605E53AE6E}"/>
                  </c:ext>
                </c:extLst>
              </c15:ser>
            </c15:filteredBarSeries>
          </c:ext>
        </c:extLst>
      </c:barChart>
      <c:catAx>
        <c:axId val="22320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204424"/>
        <c:crosses val="autoZero"/>
        <c:auto val="1"/>
        <c:lblAlgn val="ctr"/>
        <c:lblOffset val="100"/>
        <c:noMultiLvlLbl val="0"/>
      </c:catAx>
      <c:valAx>
        <c:axId val="223204424"/>
        <c:scaling>
          <c:orientation val="minMax"/>
          <c:max val="4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204032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80659646459863E-2"/>
          <c:y val="0.78014618425861326"/>
          <c:w val="0.9"/>
          <c:h val="0.17887753745971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15580">
          <a:solidFill>
            <a:schemeClr val="tx1"/>
          </a:solidFill>
          <a:prstDash val="solid"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13687782805429866"/>
          <c:y val="7.4324324324324412E-2"/>
          <c:w val="0.84502262443438991"/>
          <c:h val="0.69033559447728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  <a:ln w="129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39121017841651E-3"/>
                  <c:y val="2.246418687872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75176060143618E-2"/>
                      <c:h val="0.10514673867295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FF-4D89-AEED-EFA58F7C949A}"/>
                </c:ext>
              </c:extLst>
            </c:dLbl>
            <c:dLbl>
              <c:idx val="1"/>
              <c:layout>
                <c:manualLayout>
                  <c:x val="-5.0868449538713457E-3"/>
                  <c:y val="-3.088100314587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FF-4D89-AEED-EFA58F7C949A}"/>
                </c:ext>
              </c:extLst>
            </c:dLbl>
            <c:dLbl>
              <c:idx val="2"/>
              <c:layout>
                <c:manualLayout>
                  <c:x val="-1.1375727371133737E-2"/>
                  <c:y val="3.146847290150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FF-4D89-AEED-EFA58F7C949A}"/>
                </c:ext>
              </c:extLst>
            </c:dLbl>
            <c:dLbl>
              <c:idx val="3"/>
              <c:layout>
                <c:manualLayout>
                  <c:x val="-4.088553829585082E-3"/>
                  <c:y val="6.146098873101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F-4D89-AEED-EFA58F7C949A}"/>
                </c:ext>
              </c:extLst>
            </c:dLbl>
            <c:dLbl>
              <c:idx val="4"/>
              <c:layout>
                <c:manualLayout>
                  <c:x val="-9.7697138869504534E-3"/>
                  <c:y val="6.1660048730858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FF-4D89-AEED-EFA58F7C949A}"/>
                </c:ext>
              </c:extLst>
            </c:dLbl>
            <c:spPr>
              <a:noFill/>
              <a:ln w="25864">
                <a:noFill/>
              </a:ln>
            </c:spPr>
            <c:txPr>
              <a:bodyPr wrap="square"/>
              <a:lstStyle/>
              <a:p>
                <a:pPr>
                  <a:defRPr sz="163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845</c:v>
                </c:pt>
                <c:pt idx="1">
                  <c:v>769</c:v>
                </c:pt>
                <c:pt idx="2">
                  <c:v>592</c:v>
                </c:pt>
                <c:pt idx="3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FF-4D89-AEED-EFA58F7C94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FF00"/>
            </a:solidFill>
            <a:ln w="25864">
              <a:noFill/>
            </a:ln>
          </c:spPr>
          <c:invertIfNegative val="0"/>
          <c:dLbls>
            <c:dLbl>
              <c:idx val="0"/>
              <c:layout>
                <c:manualLayout>
                  <c:x val="4.5113115129716014E-3"/>
                  <c:y val="1.672977920604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FF-4D89-AEED-EFA58F7C949A}"/>
                </c:ext>
              </c:extLst>
            </c:dLbl>
            <c:dLbl>
              <c:idx val="1"/>
              <c:layout>
                <c:manualLayout>
                  <c:x val="1.9822707759615255E-3"/>
                  <c:y val="-9.1493996564409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FF-4D89-AEED-EFA58F7C949A}"/>
                </c:ext>
              </c:extLst>
            </c:dLbl>
            <c:dLbl>
              <c:idx val="2"/>
              <c:layout>
                <c:manualLayout>
                  <c:x val="5.6398393327132318E-4"/>
                  <c:y val="6.7556594335869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FF-4D89-AEED-EFA58F7C949A}"/>
                </c:ext>
              </c:extLst>
            </c:dLbl>
            <c:dLbl>
              <c:idx val="3"/>
              <c:layout>
                <c:manualLayout>
                  <c:x val="-3.9731878450411347E-3"/>
                  <c:y val="-4.3413419225379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FF-4D89-AEED-EFA58F7C949A}"/>
                </c:ext>
              </c:extLst>
            </c:dLbl>
            <c:dLbl>
              <c:idx val="4"/>
              <c:layout>
                <c:manualLayout>
                  <c:x val="4.1870202372644803E-3"/>
                  <c:y val="-1.233200974617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FF-4D89-AEED-EFA58F7C949A}"/>
                </c:ext>
              </c:extLst>
            </c:dLbl>
            <c:spPr>
              <a:noFill/>
              <a:ln w="25864">
                <a:noFill/>
              </a:ln>
            </c:spPr>
            <c:txPr>
              <a:bodyPr/>
              <a:lstStyle/>
              <a:p>
                <a:pPr>
                  <a:defRPr sz="163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940</c:v>
                </c:pt>
                <c:pt idx="1">
                  <c:v>831</c:v>
                </c:pt>
                <c:pt idx="2">
                  <c:v>651</c:v>
                </c:pt>
                <c:pt idx="3">
                  <c:v>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FF-4D89-AEED-EFA58F7C94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Профицит(+)Дефицит(-)</c:v>
                </c:pt>
              </c:strCache>
            </c:strRef>
          </c:tx>
          <c:spPr>
            <a:solidFill>
              <a:srgbClr val="FF0000"/>
            </a:solidFill>
            <a:ln w="158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72547350500107E-3"/>
                  <c:y val="0.1138133519107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FF-4D89-AEED-EFA58F7C949A}"/>
                </c:ext>
              </c:extLst>
            </c:dLbl>
            <c:dLbl>
              <c:idx val="1"/>
              <c:layout>
                <c:manualLayout>
                  <c:x val="-5.2778053978807934E-3"/>
                  <c:y val="9.689061084409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FF-4D89-AEED-EFA58F7C949A}"/>
                </c:ext>
              </c:extLst>
            </c:dLbl>
            <c:dLbl>
              <c:idx val="2"/>
              <c:layout>
                <c:manualLayout>
                  <c:x val="2.976486405865645E-4"/>
                  <c:y val="9.49363943719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FF-4D89-AEED-EFA58F7C949A}"/>
                </c:ext>
              </c:extLst>
            </c:dLbl>
            <c:dLbl>
              <c:idx val="3"/>
              <c:layout>
                <c:manualLayout>
                  <c:x val="4.0540540540540543E-3"/>
                  <c:y val="9.546020367942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FF-4D89-AEED-EFA58F7C949A}"/>
                </c:ext>
              </c:extLst>
            </c:dLbl>
            <c:dLbl>
              <c:idx val="4"/>
              <c:layout>
                <c:manualLayout>
                  <c:x val="1.3956734124214933E-3"/>
                  <c:y val="8.632406822320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FF-4D89-AEED-EFA58F7C949A}"/>
                </c:ext>
              </c:extLst>
            </c:dLbl>
            <c:spPr>
              <a:noFill/>
              <a:ln w="25864">
                <a:noFill/>
              </a:ln>
            </c:spPr>
            <c:txPr>
              <a:bodyPr/>
              <a:lstStyle/>
              <a:p>
                <a:pPr>
                  <a:defRPr sz="163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-95</c:v>
                </c:pt>
                <c:pt idx="1">
                  <c:v>-62</c:v>
                </c:pt>
                <c:pt idx="2">
                  <c:v>-59</c:v>
                </c:pt>
                <c:pt idx="3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DFF-4D89-AEED-EFA58F7C9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24539288"/>
        <c:axId val="226404072"/>
        <c:axId val="0"/>
      </c:bar3DChart>
      <c:catAx>
        <c:axId val="22453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3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226404072"/>
        <c:crosses val="autoZero"/>
        <c:auto val="1"/>
        <c:lblAlgn val="ctr"/>
        <c:lblOffset val="100"/>
        <c:noMultiLvlLbl val="0"/>
      </c:catAx>
      <c:valAx>
        <c:axId val="226404072"/>
        <c:scaling>
          <c:orientation val="minMax"/>
        </c:scaling>
        <c:delete val="0"/>
        <c:axPos val="l"/>
        <c:majorGridlines>
          <c:spPr>
            <a:ln w="396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/>
                  <a:t>млн. руб.</a:t>
                </a:r>
              </a:p>
            </c:rich>
          </c:tx>
          <c:layout>
            <c:manualLayout>
              <c:xMode val="edge"/>
              <c:yMode val="edge"/>
              <c:x val="3.4869196828414592E-2"/>
              <c:y val="0.24593426019229678"/>
            </c:manualLayout>
          </c:layout>
          <c:overlay val="0"/>
          <c:spPr>
            <a:noFill/>
            <a:ln w="258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24539288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5.8394871249201959E-2"/>
          <c:y val="0.81975828421850794"/>
          <c:w val="0.9147246512302647"/>
          <c:h val="9.9693897055052855E-2"/>
        </c:manualLayout>
      </c:layout>
      <c:overlay val="0"/>
      <c:spPr>
        <a:noFill/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40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7856517935259"/>
          <c:y val="5.1906062962252364E-2"/>
          <c:w val="0.85976227118352944"/>
          <c:h val="0.80430107526881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6600"/>
            </a:solidFill>
            <a:ln w="1154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23-4797-9D01-C0F5C8512EE7}"/>
                </c:ext>
              </c:extLst>
            </c:dLbl>
            <c:dLbl>
              <c:idx val="2"/>
              <c:layout>
                <c:manualLayout>
                  <c:x val="-1.3888888888888889E-3"/>
                  <c:y val="6.8702224004593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3-4797-9D01-C0F5C8512EE7}"/>
                </c:ext>
              </c:extLst>
            </c:dLbl>
            <c:dLbl>
              <c:idx val="3"/>
              <c:layout>
                <c:manualLayout>
                  <c:x val="-1.1866851050298258E-16"/>
                  <c:y val="1.161814824281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23-4797-9D01-C0F5C8512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2019г</c:v>
                </c:pt>
                <c:pt idx="1">
                  <c:v>2020г. </c:v>
                </c:pt>
                <c:pt idx="2">
                  <c:v>2021г.</c:v>
                </c:pt>
                <c:pt idx="3">
                  <c:v>2022г.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487</c:v>
                </c:pt>
                <c:pt idx="1">
                  <c:v>553</c:v>
                </c:pt>
                <c:pt idx="2">
                  <c:v>524</c:v>
                </c:pt>
                <c:pt idx="3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23-4797-9D01-C0F5C8512EE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9.1602965339459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23-4797-9D01-C0F5C8512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2019г</c:v>
                </c:pt>
                <c:pt idx="1">
                  <c:v>2020г. </c:v>
                </c:pt>
                <c:pt idx="2">
                  <c:v>2021г.</c:v>
                </c:pt>
                <c:pt idx="3">
                  <c:v>2022г.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85</c:v>
                </c:pt>
                <c:pt idx="1">
                  <c:v>67</c:v>
                </c:pt>
                <c:pt idx="2">
                  <c:v>62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23-4797-9D01-C0F5C8512EE7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 w="11549">
              <a:solidFill>
                <a:schemeClr val="tx1"/>
              </a:solidFill>
              <a:prstDash val="solid"/>
            </a:ln>
            <a:effectLst>
              <a:glow rad="127000">
                <a:schemeClr val="bg1"/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44B579-B4EE-4573-857A-07307015467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723-4797-9D01-C0F5C8512EE7}"/>
                </c:ext>
              </c:extLst>
            </c:dLbl>
            <c:dLbl>
              <c:idx val="1"/>
              <c:layout>
                <c:manualLayout>
                  <c:x val="-1.3888888888888889E-3"/>
                  <c:y val="-9.1602965339458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23-4797-9D01-C0F5C8512EE7}"/>
                </c:ext>
              </c:extLst>
            </c:dLbl>
            <c:dLbl>
              <c:idx val="2"/>
              <c:layout>
                <c:manualLayout>
                  <c:x val="-4.7156605424332145E-4"/>
                  <c:y val="-4.36196010149897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23-4797-9D01-C0F5C8512EE7}"/>
                </c:ext>
              </c:extLst>
            </c:dLbl>
            <c:dLbl>
              <c:idx val="3"/>
              <c:layout>
                <c:manualLayout>
                  <c:x val="-1.6182256550690943E-3"/>
                  <c:y val="-1.161814824281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23-4797-9D01-C0F5C8512E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2019г</c:v>
                </c:pt>
                <c:pt idx="1">
                  <c:v>2020г. </c:v>
                </c:pt>
                <c:pt idx="2">
                  <c:v>2021г.</c:v>
                </c:pt>
                <c:pt idx="3">
                  <c:v>2022г. 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273</c:v>
                </c:pt>
                <c:pt idx="1">
                  <c:v>149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23-4797-9D01-C0F5C8512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050680"/>
        <c:axId val="304051072"/>
      </c:barChart>
      <c:catAx>
        <c:axId val="30405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405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4051072"/>
        <c:scaling>
          <c:orientation val="minMax"/>
          <c:max val="1600"/>
          <c:min val="0"/>
        </c:scaling>
        <c:delete val="0"/>
        <c:axPos val="l"/>
        <c:majorGridlines>
          <c:spPr>
            <a:ln w="288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4050680"/>
        <c:crosses val="autoZero"/>
        <c:crossBetween val="between"/>
        <c:majorUnit val="200"/>
        <c:minorUnit val="100"/>
      </c:valAx>
      <c:spPr>
        <a:noFill/>
        <a:ln w="11549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6.6798443751113323E-2"/>
          <c:y val="0.93063892313853935"/>
          <c:w val="0.88905814424939933"/>
          <c:h val="6.2390187915771902E-2"/>
        </c:manualLayout>
      </c:layout>
      <c:overlay val="0"/>
      <c:spPr>
        <a:solidFill>
          <a:schemeClr val="bg1"/>
        </a:solidFill>
        <a:effectLst/>
      </c:spPr>
      <c:txPr>
        <a:bodyPr/>
        <a:lstStyle/>
        <a:p>
          <a:pPr>
            <a:defRPr>
              <a:effectLst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/>
        </a:gs>
        <a:gs pos="100000">
          <a:srgbClr val="B0D8C5"/>
        </a:gs>
      </a:gsLst>
      <a:lin ang="5400000" scaled="1"/>
      <a:tileRect/>
    </a:gradFill>
    <a:ln>
      <a:noFill/>
    </a:ln>
    <a:effectLst/>
  </c:spPr>
  <c:txPr>
    <a:bodyPr/>
    <a:lstStyle/>
    <a:p>
      <a:pPr>
        <a:defRPr sz="18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autoTitleDeleted val="0"/>
    <c:view3D>
      <c:rotX val="25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832105979686259"/>
          <c:w val="0.91815329302088722"/>
          <c:h val="0.871678940203137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33CC"/>
            </a:solidFill>
            <a:ln w="11433">
              <a:noFill/>
              <a:prstDash val="solid"/>
            </a:ln>
          </c:spPr>
          <c:explosion val="13"/>
          <c:dPt>
            <c:idx val="0"/>
            <c:bubble3D val="0"/>
            <c:spPr>
              <a:solidFill>
                <a:srgbClr val="0033CC"/>
              </a:solidFill>
              <a:ln w="34297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3D2-4CAF-BDFA-97A5B71E5FA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34297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3D2-4CAF-BDFA-97A5B71E5FA1}"/>
              </c:ext>
            </c:extLst>
          </c:dPt>
          <c:dPt>
            <c:idx val="2"/>
            <c:bubble3D val="0"/>
            <c:spPr>
              <a:solidFill>
                <a:srgbClr val="00CC00"/>
              </a:solidFill>
              <a:ln w="34297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3D2-4CAF-BDFA-97A5B71E5FA1}"/>
              </c:ext>
            </c:extLst>
          </c:dPt>
          <c:dLbls>
            <c:dLbl>
              <c:idx val="0"/>
              <c:layout>
                <c:manualLayout>
                  <c:x val="0.1186688223624803"/>
                  <c:y val="-0.23826844256117574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219DE005-C373-4C00-BEAE-DBFBF6D232C9}" type="CATEGORYNAME">
                      <a:rPr lang="ru-RU" baseline="0" smtClean="0"/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4070EEDA-01A4-4A78-A006-DB6578B9B182}" type="PERCENTAGE">
                      <a:rPr lang="ru-RU" baseline="0" smtClean="0"/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 w="3174">
                  <a:noFill/>
                  <a:prstDash val="sysDot"/>
                </a:ln>
                <a:effectLst>
                  <a:outerShdw dist="35921" dir="2700000" sx="1000" sy="1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53356819654797"/>
                      <c:h val="0.257433156756795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D2-4CAF-BDFA-97A5B71E5FA1}"/>
                </c:ext>
              </c:extLst>
            </c:dLbl>
            <c:dLbl>
              <c:idx val="1"/>
              <c:layout>
                <c:manualLayout>
                  <c:x val="0.1106145524002534"/>
                  <c:y val="6.094648922995667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D5B26B90-383B-4BE9-BE23-F4908B1A3865}" type="CATEGORYNAME">
                      <a:rPr lang="ru-RU" sz="1400" baseline="0" smtClean="0">
                        <a:solidFill>
                          <a:schemeClr val="tx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[ИМЯ КАТЕГОРИИ]</a:t>
                    </a:fld>
                    <a:endParaRPr lang="ru-RU" sz="14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7B54FCD6-59C7-4A46-B752-6FB7893F057F}" type="PERCENTAGE">
                      <a:rPr lang="ru-RU" sz="1400" baseline="0" smtClean="0">
                        <a:solidFill>
                          <a:schemeClr val="tx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 w="3174">
                  <a:noFill/>
                  <a:prstDash val="sysDot"/>
                </a:ln>
                <a:effectLst>
                  <a:outerShdw dist="35921" dir="2700000" sx="1000" sy="1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7440805099958"/>
                      <c:h val="0.31103315965083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D2-4CAF-BDFA-97A5B71E5FA1}"/>
                </c:ext>
              </c:extLst>
            </c:dLbl>
            <c:dLbl>
              <c:idx val="2"/>
              <c:layout>
                <c:manualLayout>
                  <c:x val="-7.7464499931087991E-2"/>
                  <c:y val="8.385476268282182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C345438B-78B8-4A2D-8E4A-9197978505DF}" type="CATEGORYNAME">
                      <a:rPr lang="ru-RU" baseline="0" smtClean="0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[ИМЯ КАТЕГОРИИ]</a:t>
                    </a:fld>
                    <a:endParaRPr lang="ru-RU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C54E362A-B3A1-4DC5-91AC-3E725E3315D3}" type="PERCENTAGE">
                      <a:rPr lang="ru-RU" baseline="0" smtClean="0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 w="3174">
                  <a:noFill/>
                  <a:prstDash val="sysDot"/>
                </a:ln>
                <a:effectLst>
                  <a:outerShdw dist="35921" dir="2700000" sx="1000" sy="1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80682781781991"/>
                      <c:h val="0.242118870215642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D2-4CAF-BDFA-97A5B71E5FA1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68984547461368684"/>
                  <c:y val="0.228571428571428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D2-4CAF-BDFA-97A5B71E5FA1}"/>
                </c:ext>
              </c:extLst>
            </c:dLbl>
            <c:numFmt formatCode="0%" sourceLinked="0"/>
            <c:spPr>
              <a:noFill/>
              <a:ln w="3174">
                <a:noFill/>
                <a:prstDash val="sysDot"/>
              </a:ln>
              <a:effectLst>
                <a:outerShdw dist="35921" dir="2700000" sx="1000" sy="1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487</c:v>
                </c:pt>
                <c:pt idx="1">
                  <c:v>85</c:v>
                </c:pt>
                <c:pt idx="2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D2-4CAF-BDFA-97A5B71E5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31151860581207E-2"/>
          <c:y val="0.12572614400767965"/>
          <c:w val="0.96739875645311091"/>
          <c:h val="0.83634922967920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1B1EA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36-4C6E-8361-1326BE8F0CE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36-4C6E-8361-1326BE8F0CE0}"/>
              </c:ext>
            </c:extLst>
          </c:dPt>
          <c:dPt>
            <c:idx val="2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36-4C6E-8361-1326BE8F0CE0}"/>
              </c:ext>
            </c:extLst>
          </c:dPt>
          <c:dLbls>
            <c:dLbl>
              <c:idx val="0"/>
              <c:layout>
                <c:manualLayout>
                  <c:x val="0.18185856312832924"/>
                  <c:y val="-0.167612506734993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36-4C6E-8361-1326BE8F0CE0}"/>
                </c:ext>
              </c:extLst>
            </c:dLbl>
            <c:dLbl>
              <c:idx val="1"/>
              <c:layout>
                <c:manualLayout>
                  <c:x val="-0.12288161029211978"/>
                  <c:y val="-3.56148783936718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E5A8B145-F5A6-48FC-A287-C56B5423FB20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D9E9CEE-FEB3-40D4-964E-878C433B72D0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9856056920073"/>
                      <c:h val="0.232639011432430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36-4C6E-8361-1326BE8F0CE0}"/>
                </c:ext>
              </c:extLst>
            </c:dLbl>
            <c:dLbl>
              <c:idx val="2"/>
              <c:layout>
                <c:manualLayout>
                  <c:x val="-3.2384033565655864E-4"/>
                  <c:y val="-7.7969455483166708E-2"/>
                </c:manualLayout>
              </c:layout>
              <c:tx>
                <c:rich>
                  <a:bodyPr/>
                  <a:lstStyle/>
                  <a:p>
                    <a:fld id="{DD1815E8-2140-4804-B33E-27A12A2A6FF6}" type="CATEGORYNAME">
                      <a:rPr lang="ru-RU" baseline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
</a:t>
                    </a:r>
                    <a:fld id="{65CBEA23-738D-4D45-BFD6-5828387E9EA8}" type="PERCENTAGE">
                      <a:rPr lang="ru-RU" baseline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18206303670614"/>
                      <c:h val="0.286376678324489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36-4C6E-8361-1326BE8F0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553</c:v>
                </c:pt>
                <c:pt idx="1">
                  <c:v>67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36-4C6E-8361-1326BE8F0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F936-4C6E-8361-1326BE8F0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F936-4C6E-8361-1326BE8F0C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F936-4C6E-8361-1326BE8F0CE0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F936-4C6E-8361-1326BE8F0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936-4C6E-8361-1326BE8F0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936-4C6E-8361-1326BE8F0C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936-4C6E-8361-1326BE8F0CE0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4-F936-4C6E-8361-1326BE8F0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 smtClean="0"/>
              <a:t>2020 год</a:t>
            </a:r>
            <a:endParaRPr lang="en-US" sz="2000" i="1" dirty="0"/>
          </a:p>
        </c:rich>
      </c:tx>
      <c:layout>
        <c:manualLayout>
          <c:xMode val="edge"/>
          <c:yMode val="edge"/>
          <c:x val="0.51425622748875377"/>
          <c:y val="9.7620580505545562E-2"/>
        </c:manualLayout>
      </c:layout>
      <c:overlay val="0"/>
    </c:title>
    <c:autoTitleDeleted val="0"/>
    <c:view3D>
      <c:rotX val="2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752546765475371"/>
          <c:y val="0.19931781453082556"/>
          <c:w val="0.57387663673500267"/>
          <c:h val="0.415563338425491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111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00FF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FFA-4083-8B89-904728E1A007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FFA-4083-8B89-904728E1A007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FFA-4083-8B89-904728E1A007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FFA-4083-8B89-904728E1A007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FFA-4083-8B89-904728E1A007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FFA-4083-8B89-904728E1A007}"/>
              </c:ext>
            </c:extLst>
          </c:dPt>
          <c:dPt>
            <c:idx val="6"/>
            <c:bubble3D val="0"/>
            <c:spPr>
              <a:solidFill>
                <a:srgbClr val="339966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FFA-4083-8B89-904728E1A007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8FFA-4083-8B89-904728E1A007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FFA-4083-8B89-904728E1A007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8FFA-4083-8B89-904728E1A007}"/>
              </c:ext>
            </c:extLst>
          </c:dPt>
          <c:dLbls>
            <c:dLbl>
              <c:idx val="0"/>
              <c:layout>
                <c:manualLayout>
                  <c:x val="0.1886823412650247"/>
                  <c:y val="1.844141842136704E-2"/>
                </c:manualLayout>
              </c:layout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9250758470206"/>
                      <c:h val="0.12388800923112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FA-4083-8B89-904728E1A007}"/>
                </c:ext>
              </c:extLst>
            </c:dLbl>
            <c:dLbl>
              <c:idx val="1"/>
              <c:layout>
                <c:manualLayout>
                  <c:x val="3.9193445864656146E-2"/>
                  <c:y val="1.7408493689582003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3908624889777"/>
                      <c:h val="0.158750376245108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FA-4083-8B89-904728E1A007}"/>
                </c:ext>
              </c:extLst>
            </c:dLbl>
            <c:dLbl>
              <c:idx val="2"/>
              <c:layout>
                <c:manualLayout>
                  <c:x val="3.6766306175367171E-2"/>
                  <c:y val="1.2667035328540664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FA-4083-8B89-904728E1A007}"/>
                </c:ext>
              </c:extLst>
            </c:dLbl>
            <c:dLbl>
              <c:idx val="3"/>
              <c:layout>
                <c:manualLayout>
                  <c:x val="5.6194048811107289E-2"/>
                  <c:y val="8.0379097731168775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3708116004845"/>
                      <c:h val="0.21881995534058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FFA-4083-8B89-904728E1A007}"/>
                </c:ext>
              </c:extLst>
            </c:dLbl>
            <c:dLbl>
              <c:idx val="4"/>
              <c:layout>
                <c:manualLayout>
                  <c:x val="2.4770660840519498E-2"/>
                  <c:y val="0.10224442750853201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FA-4083-8B89-904728E1A007}"/>
                </c:ext>
              </c:extLst>
            </c:dLbl>
            <c:dLbl>
              <c:idx val="5"/>
              <c:layout>
                <c:manualLayout>
                  <c:x val="-7.0630844984382282E-2"/>
                  <c:y val="1.4803254324158429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75404828802439"/>
                      <c:h val="0.288812553454568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FFA-4083-8B89-904728E1A007}"/>
                </c:ext>
              </c:extLst>
            </c:dLbl>
            <c:dLbl>
              <c:idx val="6"/>
              <c:layout>
                <c:manualLayout>
                  <c:x val="-9.2241407896310079E-2"/>
                  <c:y val="3.674336233628963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5778627579918"/>
                      <c:h val="0.26357177356694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FFA-4083-8B89-904728E1A007}"/>
                </c:ext>
              </c:extLst>
            </c:dLbl>
            <c:dLbl>
              <c:idx val="7"/>
              <c:layout>
                <c:manualLayout>
                  <c:x val="-6.925697147614332E-2"/>
                  <c:y val="-0.20129328443984126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FA-4083-8B89-904728E1A007}"/>
                </c:ext>
              </c:extLst>
            </c:dLbl>
            <c:dLbl>
              <c:idx val="8"/>
              <c:layout>
                <c:manualLayout>
                  <c:x val="0.1297570406294794"/>
                  <c:y val="-0.15607841596219693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FA-4083-8B89-904728E1A007}"/>
                </c:ext>
              </c:extLst>
            </c:dLbl>
            <c:dLbl>
              <c:idx val="9"/>
              <c:layout>
                <c:manualLayout>
                  <c:x val="0.22155663021953892"/>
                  <c:y val="-0.12168876270378866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FA-4083-8B89-904728E1A007}"/>
                </c:ext>
              </c:extLst>
            </c:dLbl>
            <c:numFmt formatCode="0%" sourceLinked="0"/>
            <c:spPr>
              <a:noFill/>
              <a:ln w="28222">
                <a:noFill/>
              </a:ln>
            </c:spPr>
            <c:txPr>
              <a:bodyPr/>
              <a:lstStyle/>
              <a:p>
                <a:pPr>
                  <a:defRPr sz="18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налоговые доходы</c:v>
                </c:pt>
                <c:pt idx="3">
                  <c:v>Доходы от арендной платы</c:v>
                </c:pt>
                <c:pt idx="4">
                  <c:v>Доходы от продажи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288</c:v>
                </c:pt>
                <c:pt idx="1">
                  <c:v>174</c:v>
                </c:pt>
                <c:pt idx="2">
                  <c:v>91</c:v>
                </c:pt>
                <c:pt idx="3">
                  <c:v>36</c:v>
                </c:pt>
                <c:pt idx="4">
                  <c:v>22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FFA-4083-8B89-904728E1A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 baseline="0"/>
            </a:pPr>
            <a:r>
              <a:rPr lang="ru-RU" sz="1900" i="1" baseline="0" dirty="0" smtClean="0"/>
              <a:t>ожидаемое 2019 год</a:t>
            </a:r>
            <a:endParaRPr lang="en-US" sz="1900" i="1" baseline="0" dirty="0"/>
          </a:p>
        </c:rich>
      </c:tx>
      <c:layout>
        <c:manualLayout>
          <c:xMode val="edge"/>
          <c:yMode val="edge"/>
          <c:x val="0.17078316150404838"/>
          <c:y val="6.4161843434069221E-2"/>
        </c:manualLayout>
      </c:layout>
      <c:overlay val="0"/>
    </c:title>
    <c:autoTitleDeleted val="0"/>
    <c:view3D>
      <c:rotX val="2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20725453337256"/>
          <c:y val="0.19931781453082556"/>
          <c:w val="0.68019487622241881"/>
          <c:h val="0.492792841707478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111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00FF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265-43C5-9F96-9EC4ED8665FE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265-43C5-9F96-9EC4ED8665FE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265-43C5-9F96-9EC4ED8665FE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265-43C5-9F96-9EC4ED8665FE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265-43C5-9F96-9EC4ED8665FE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265-43C5-9F96-9EC4ED8665FE}"/>
              </c:ext>
            </c:extLst>
          </c:dPt>
          <c:dPt>
            <c:idx val="6"/>
            <c:bubble3D val="0"/>
            <c:spPr>
              <a:solidFill>
                <a:srgbClr val="339966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265-43C5-9F96-9EC4ED8665FE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265-43C5-9F96-9EC4ED8665FE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265-43C5-9F96-9EC4ED8665FE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7265-43C5-9F96-9EC4ED8665FE}"/>
              </c:ext>
            </c:extLst>
          </c:dPt>
          <c:dLbls>
            <c:dLbl>
              <c:idx val="0"/>
              <c:layout>
                <c:manualLayout>
                  <c:x val="0.17838907735326828"/>
                  <c:y val="4.8128658145924048E-2"/>
                </c:manualLayout>
              </c:layout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739306456349"/>
                      <c:h val="0.22739393412894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65-43C5-9F96-9EC4ED8665FE}"/>
                </c:ext>
              </c:extLst>
            </c:dLbl>
            <c:dLbl>
              <c:idx val="1"/>
              <c:layout>
                <c:manualLayout>
                  <c:x val="4.5620094667613756E-2"/>
                  <c:y val="-8.9453029134858669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14480350870705"/>
                      <c:h val="0.21920142470870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65-43C5-9F96-9EC4ED8665FE}"/>
                </c:ext>
              </c:extLst>
            </c:dLbl>
            <c:dLbl>
              <c:idx val="2"/>
              <c:layout>
                <c:manualLayout>
                  <c:x val="3.5697717561842049E-2"/>
                  <c:y val="-0.14222502144664401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A3869555-25E6-40D2-ABC0-49D1FD5B1BC7}" type="CATEGORYNAME">
                      <a:rPr lang="ru-RU" sz="120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7267646-A225-47CC-AC68-4C0F2337DF22}" type="PERCENTAGE">
                      <a:rPr lang="ru-RU" baseline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6752975402122"/>
                      <c:h val="0.30147140266481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65-43C5-9F96-9EC4ED8665FE}"/>
                </c:ext>
              </c:extLst>
            </c:dLbl>
            <c:dLbl>
              <c:idx val="3"/>
              <c:layout>
                <c:manualLayout>
                  <c:x val="5.9242839156511455E-2"/>
                  <c:y val="-1.3255872036833927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D7CE3D2F-79D2-4AEB-BD7F-10075B686E24}" type="CATEGORYNAME">
                      <a:rPr lang="ru-RU" sz="120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FEF5BE30-950D-4F3F-90A2-8539582042D2}" type="PERCENTAGE">
                      <a:rPr lang="ru-RU" sz="1200" baseline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sz="1200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8562961608076"/>
                      <c:h val="0.27950004886577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65-43C5-9F96-9EC4ED8665FE}"/>
                </c:ext>
              </c:extLst>
            </c:dLbl>
            <c:dLbl>
              <c:idx val="4"/>
              <c:layout>
                <c:manualLayout>
                  <c:x val="2.3894197955991906E-2"/>
                  <c:y val="5.8694958138322713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0BFAE3AE-E773-4DA5-B29E-530E859C80D0}" type="CATEGORYNAME">
                      <a:rPr lang="ru-RU" sz="120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C63012F-D561-41B5-A828-2827D1211620}" type="PERCENTAGE">
                      <a:rPr lang="ru-RU" baseline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65-43C5-9F96-9EC4ED8665FE}"/>
                </c:ext>
              </c:extLst>
            </c:dLbl>
            <c:dLbl>
              <c:idx val="5"/>
              <c:layout>
                <c:manualLayout>
                  <c:x val="-5.8040658076860929E-2"/>
                  <c:y val="-4.5352647981843651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09129499906255"/>
                      <c:h val="0.30681579776086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265-43C5-9F96-9EC4ED8665FE}"/>
                </c:ext>
              </c:extLst>
            </c:dLbl>
            <c:dLbl>
              <c:idx val="6"/>
              <c:layout>
                <c:manualLayout>
                  <c:x val="-0.18141861790085695"/>
                  <c:y val="-1.0328703753977131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17228861254466"/>
                      <c:h val="0.22112955944792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265-43C5-9F96-9EC4ED8665FE}"/>
                </c:ext>
              </c:extLst>
            </c:dLbl>
            <c:dLbl>
              <c:idx val="7"/>
              <c:layout>
                <c:manualLayout>
                  <c:x val="-6.925697147614332E-2"/>
                  <c:y val="-0.20129328443984126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265-43C5-9F96-9EC4ED8665FE}"/>
                </c:ext>
              </c:extLst>
            </c:dLbl>
            <c:dLbl>
              <c:idx val="8"/>
              <c:layout>
                <c:manualLayout>
                  <c:x val="0.1297570406294794"/>
                  <c:y val="-0.15607841596219693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65-43C5-9F96-9EC4ED8665FE}"/>
                </c:ext>
              </c:extLst>
            </c:dLbl>
            <c:dLbl>
              <c:idx val="9"/>
              <c:layout>
                <c:manualLayout>
                  <c:x val="0.22155663021953892"/>
                  <c:y val="-0.12168876270378866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65-43C5-9F96-9EC4ED8665FE}"/>
                </c:ext>
              </c:extLst>
            </c:dLbl>
            <c:numFmt formatCode="0%" sourceLinked="0"/>
            <c:spPr>
              <a:noFill/>
              <a:ln w="28222">
                <a:noFill/>
              </a:ln>
            </c:spPr>
            <c:txPr>
              <a:bodyPr/>
              <a:lstStyle/>
              <a:p>
                <a:pPr>
                  <a:defRPr sz="18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налоговые доходы</c:v>
                </c:pt>
                <c:pt idx="3">
                  <c:v>Доходы от арендной платы</c:v>
                </c:pt>
                <c:pt idx="4">
                  <c:v>Доходы от продажи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270</c:v>
                </c:pt>
                <c:pt idx="1">
                  <c:v>136</c:v>
                </c:pt>
                <c:pt idx="2">
                  <c:v>81</c:v>
                </c:pt>
                <c:pt idx="3">
                  <c:v>36</c:v>
                </c:pt>
                <c:pt idx="4">
                  <c:v>34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265-43C5-9F96-9EC4ED866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23A63-2682-43EA-9F74-24AD787D94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CCB0FD-98B9-4339-A433-0E999C82516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доходной базы бюджета городского округа</a:t>
          </a:r>
          <a:endParaRPr lang="ru-RU" sz="1400" dirty="0"/>
        </a:p>
      </dgm:t>
    </dgm:pt>
    <dgm:pt modelId="{B261B3DA-C743-455C-8850-B01945374535}" type="parTrans" cxnId="{613B2E60-6C11-4E07-9C22-7FFF12C12AE1}">
      <dgm:prSet/>
      <dgm:spPr/>
      <dgm:t>
        <a:bodyPr/>
        <a:lstStyle/>
        <a:p>
          <a:endParaRPr lang="ru-RU" sz="1400"/>
        </a:p>
      </dgm:t>
    </dgm:pt>
    <dgm:pt modelId="{A4E16197-568C-4DB8-AEB0-BBF544E82796}" type="sibTrans" cxnId="{613B2E60-6C11-4E07-9C22-7FFF12C12AE1}">
      <dgm:prSet/>
      <dgm:spPr/>
      <dgm:t>
        <a:bodyPr/>
        <a:lstStyle/>
        <a:p>
          <a:endParaRPr lang="ru-RU" sz="1400"/>
        </a:p>
      </dgm:t>
    </dgm:pt>
    <dgm:pt modelId="{5F4F73A0-5C9D-480B-9C55-F50E6D6F5FE8}">
      <dgm:prSet phldrT="[Текст]" custT="1"/>
      <dgm:spPr/>
      <dgm:t>
        <a:bodyPr/>
        <a:lstStyle/>
        <a:p>
          <a:r>
            <a:rPr lang="ru-RU" sz="1400" dirty="0" smtClean="0"/>
            <a:t>Сохранение сбалансированности бюджета городского округа посредством привлечения необходимого объема доходов из вышестоящих бюджетов в рамках  реализуемых федеральных и областных программ</a:t>
          </a:r>
          <a:endParaRPr lang="ru-RU" sz="1400" dirty="0"/>
        </a:p>
      </dgm:t>
    </dgm:pt>
    <dgm:pt modelId="{02685158-AFB1-4000-AA0C-647AA9100F03}" type="parTrans" cxnId="{80AF2C7F-B898-40FF-861B-64C1DC119155}">
      <dgm:prSet/>
      <dgm:spPr/>
      <dgm:t>
        <a:bodyPr/>
        <a:lstStyle/>
        <a:p>
          <a:endParaRPr lang="ru-RU" sz="1400"/>
        </a:p>
      </dgm:t>
    </dgm:pt>
    <dgm:pt modelId="{D7D95719-79D6-4432-A98A-E45855DFF9A9}" type="sibTrans" cxnId="{80AF2C7F-B898-40FF-861B-64C1DC119155}">
      <dgm:prSet/>
      <dgm:spPr/>
      <dgm:t>
        <a:bodyPr/>
        <a:lstStyle/>
        <a:p>
          <a:endParaRPr lang="ru-RU" sz="1400"/>
        </a:p>
      </dgm:t>
    </dgm:pt>
    <dgm:pt modelId="{8E9F7E00-BD80-48B8-B355-27AB7821568C}">
      <dgm:prSet phldrT="[Текст]" custT="1"/>
      <dgm:spPr/>
      <dgm:t>
        <a:bodyPr/>
        <a:lstStyle/>
        <a:p>
          <a:r>
            <a:rPr lang="ru-RU" sz="1400" dirty="0" smtClean="0"/>
            <a:t>Реализация муниципальных программ, исходя из целей, определенных стратегией социально-экономического развития городского округа  </a:t>
          </a:r>
          <a:r>
            <a:rPr lang="ru-RU" sz="1400" b="0" i="0" dirty="0" smtClean="0"/>
            <a:t>с учетом их ориентации на национальные проекты развития РФ</a:t>
          </a:r>
          <a:endParaRPr lang="ru-RU" sz="1400" dirty="0"/>
        </a:p>
      </dgm:t>
    </dgm:pt>
    <dgm:pt modelId="{7174C09B-4B14-4DAC-B342-BA0B4A7A4F6B}" type="parTrans" cxnId="{67CC5BDC-CBB0-446F-8EEB-CD4059239534}">
      <dgm:prSet/>
      <dgm:spPr/>
      <dgm:t>
        <a:bodyPr/>
        <a:lstStyle/>
        <a:p>
          <a:endParaRPr lang="ru-RU" sz="1400"/>
        </a:p>
      </dgm:t>
    </dgm:pt>
    <dgm:pt modelId="{F4EC06D8-B9C6-445C-9F12-BDEA60EFBC1F}" type="sibTrans" cxnId="{67CC5BDC-CBB0-446F-8EEB-CD4059239534}">
      <dgm:prSet/>
      <dgm:spPr/>
      <dgm:t>
        <a:bodyPr/>
        <a:lstStyle/>
        <a:p>
          <a:endParaRPr lang="ru-RU" sz="1400"/>
        </a:p>
      </dgm:t>
    </dgm:pt>
    <dgm:pt modelId="{87B8143B-DB03-412F-B31C-B409F93EB23A}">
      <dgm:prSet custT="1"/>
      <dgm:spPr/>
      <dgm:t>
        <a:bodyPr/>
        <a:lstStyle/>
        <a:p>
          <a:r>
            <a:rPr lang="ru-RU" sz="1400" dirty="0" smtClean="0"/>
            <a:t>Проведение комплексной работы по модернизации сферы жилищно-коммунального хозяйства городского округа, а также комплекса работ по выявлению и устранению проблем во всех сферах, связанных  с комфортным проживанием жителей</a:t>
          </a:r>
          <a:endParaRPr lang="ru-RU" sz="1400" dirty="0"/>
        </a:p>
      </dgm:t>
    </dgm:pt>
    <dgm:pt modelId="{73448981-B669-478A-9CBB-FFDB705DF8D2}" type="parTrans" cxnId="{D2315F88-C22F-4D24-89EA-ADF6DA7DC769}">
      <dgm:prSet/>
      <dgm:spPr/>
      <dgm:t>
        <a:bodyPr/>
        <a:lstStyle/>
        <a:p>
          <a:endParaRPr lang="ru-RU" sz="1400"/>
        </a:p>
      </dgm:t>
    </dgm:pt>
    <dgm:pt modelId="{8E47D7E6-C670-43C3-B49F-605966BB7833}" type="sibTrans" cxnId="{D2315F88-C22F-4D24-89EA-ADF6DA7DC769}">
      <dgm:prSet/>
      <dgm:spPr/>
      <dgm:t>
        <a:bodyPr/>
        <a:lstStyle/>
        <a:p>
          <a:endParaRPr lang="ru-RU" sz="1400"/>
        </a:p>
      </dgm:t>
    </dgm:pt>
    <dgm:pt modelId="{4FFC7100-4694-4D3C-99EC-A1ED76AC1A2C}">
      <dgm:prSet custT="1"/>
      <dgm:spPr/>
      <dgm:t>
        <a:bodyPr/>
        <a:lstStyle/>
        <a:p>
          <a:r>
            <a:rPr lang="ru-RU" sz="1400" dirty="0" smtClean="0"/>
            <a:t>Создание условий для предпринимательской и инвестиционной деятельности на территории городского округа</a:t>
          </a:r>
          <a:endParaRPr lang="ru-RU" sz="1400" dirty="0"/>
        </a:p>
      </dgm:t>
    </dgm:pt>
    <dgm:pt modelId="{8C5FB9B9-7BCF-4A93-A2C2-6510D35BE93D}" type="parTrans" cxnId="{8DDC5C04-33EF-4373-9CB6-C316F6D2260F}">
      <dgm:prSet/>
      <dgm:spPr/>
      <dgm:t>
        <a:bodyPr/>
        <a:lstStyle/>
        <a:p>
          <a:endParaRPr lang="ru-RU" sz="1400"/>
        </a:p>
      </dgm:t>
    </dgm:pt>
    <dgm:pt modelId="{B58DBDA9-94B8-4C5F-81D7-9785D7B29B94}" type="sibTrans" cxnId="{8DDC5C04-33EF-4373-9CB6-C316F6D2260F}">
      <dgm:prSet/>
      <dgm:spPr/>
      <dgm:t>
        <a:bodyPr/>
        <a:lstStyle/>
        <a:p>
          <a:endParaRPr lang="ru-RU" sz="1400"/>
        </a:p>
      </dgm:t>
    </dgm:pt>
    <dgm:pt modelId="{45F05894-1157-455C-966B-297D4C37B926}" type="pres">
      <dgm:prSet presAssocID="{C7323A63-2682-43EA-9F74-24AD787D94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732C6E-9BBE-41AB-9224-994D76C27D9B}" type="pres">
      <dgm:prSet presAssocID="{C7323A63-2682-43EA-9F74-24AD787D94E8}" presName="Name1" presStyleCnt="0"/>
      <dgm:spPr/>
    </dgm:pt>
    <dgm:pt modelId="{FEA2C960-0753-4408-87E0-A89537848BC1}" type="pres">
      <dgm:prSet presAssocID="{C7323A63-2682-43EA-9F74-24AD787D94E8}" presName="cycle" presStyleCnt="0"/>
      <dgm:spPr/>
    </dgm:pt>
    <dgm:pt modelId="{0543FB26-B179-4CD6-AD2D-F3DEA76F8892}" type="pres">
      <dgm:prSet presAssocID="{C7323A63-2682-43EA-9F74-24AD787D94E8}" presName="srcNode" presStyleLbl="node1" presStyleIdx="0" presStyleCnt="5"/>
      <dgm:spPr/>
    </dgm:pt>
    <dgm:pt modelId="{5D8529EF-DB1C-454B-BD5C-FF526D3221B1}" type="pres">
      <dgm:prSet presAssocID="{C7323A63-2682-43EA-9F74-24AD787D94E8}" presName="conn" presStyleLbl="parChTrans1D2" presStyleIdx="0" presStyleCnt="1"/>
      <dgm:spPr/>
      <dgm:t>
        <a:bodyPr/>
        <a:lstStyle/>
        <a:p>
          <a:endParaRPr lang="ru-RU"/>
        </a:p>
      </dgm:t>
    </dgm:pt>
    <dgm:pt modelId="{2EDFA4A7-82ED-48B0-9A81-FBE03D4A0B9B}" type="pres">
      <dgm:prSet presAssocID="{C7323A63-2682-43EA-9F74-24AD787D94E8}" presName="extraNode" presStyleLbl="node1" presStyleIdx="0" presStyleCnt="5"/>
      <dgm:spPr/>
    </dgm:pt>
    <dgm:pt modelId="{28491DD6-6F9F-4F7D-9987-8DBCA179026F}" type="pres">
      <dgm:prSet presAssocID="{C7323A63-2682-43EA-9F74-24AD787D94E8}" presName="dstNode" presStyleLbl="node1" presStyleIdx="0" presStyleCnt="5"/>
      <dgm:spPr/>
    </dgm:pt>
    <dgm:pt modelId="{6E68B6AB-925B-4D98-B6DD-C355F33F8BD9}" type="pres">
      <dgm:prSet presAssocID="{68CCB0FD-98B9-4339-A433-0E999C82516D}" presName="text_1" presStyleLbl="node1" presStyleIdx="0" presStyleCnt="5" custScaleY="137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CBB38-068F-4FF5-82C1-21525E73E823}" type="pres">
      <dgm:prSet presAssocID="{68CCB0FD-98B9-4339-A433-0E999C82516D}" presName="accent_1" presStyleCnt="0"/>
      <dgm:spPr/>
    </dgm:pt>
    <dgm:pt modelId="{902363E2-32A7-4649-9097-5EB92BFBF243}" type="pres">
      <dgm:prSet presAssocID="{68CCB0FD-98B9-4339-A433-0E999C82516D}" presName="accentRepeatNode" presStyleLbl="solidFgAcc1" presStyleIdx="0" presStyleCnt="5"/>
      <dgm:spPr/>
    </dgm:pt>
    <dgm:pt modelId="{E2586F94-7350-4827-A7B3-419A4A368C90}" type="pres">
      <dgm:prSet presAssocID="{4FFC7100-4694-4D3C-99EC-A1ED76AC1A2C}" presName="text_2" presStyleLbl="node1" presStyleIdx="1" presStyleCnt="5" custScaleY="9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5A8D7-CD56-4357-8DA0-3E2366B19ACC}" type="pres">
      <dgm:prSet presAssocID="{4FFC7100-4694-4D3C-99EC-A1ED76AC1A2C}" presName="accent_2" presStyleCnt="0"/>
      <dgm:spPr/>
    </dgm:pt>
    <dgm:pt modelId="{69D9738A-1F91-4E89-B624-4400ED1112ED}" type="pres">
      <dgm:prSet presAssocID="{4FFC7100-4694-4D3C-99EC-A1ED76AC1A2C}" presName="accentRepeatNode" presStyleLbl="solidFgAcc1" presStyleIdx="1" presStyleCnt="5"/>
      <dgm:spPr/>
    </dgm:pt>
    <dgm:pt modelId="{693B5ED2-D2D4-4E20-B2CE-48740EE32130}" type="pres">
      <dgm:prSet presAssocID="{5F4F73A0-5C9D-480B-9C55-F50E6D6F5FE8}" presName="text_3" presStyleLbl="node1" presStyleIdx="2" presStyleCnt="5" custScaleY="13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45F8-A404-4674-8F0E-04992BC33C4E}" type="pres">
      <dgm:prSet presAssocID="{5F4F73A0-5C9D-480B-9C55-F50E6D6F5FE8}" presName="accent_3" presStyleCnt="0"/>
      <dgm:spPr/>
    </dgm:pt>
    <dgm:pt modelId="{3C9F7828-DF08-40CE-9A7A-F61570BB9CBD}" type="pres">
      <dgm:prSet presAssocID="{5F4F73A0-5C9D-480B-9C55-F50E6D6F5FE8}" presName="accentRepeatNode" presStyleLbl="solidFgAcc1" presStyleIdx="2" presStyleCnt="5"/>
      <dgm:spPr/>
    </dgm:pt>
    <dgm:pt modelId="{FA338F3C-8DF1-407E-B847-8F1D4188631D}" type="pres">
      <dgm:prSet presAssocID="{8E9F7E00-BD80-48B8-B355-27AB7821568C}" presName="text_4" presStyleLbl="node1" presStyleIdx="3" presStyleCnt="5" custScaleY="113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0ED62-5EFE-45EC-A185-20CDF691F0DA}" type="pres">
      <dgm:prSet presAssocID="{8E9F7E00-BD80-48B8-B355-27AB7821568C}" presName="accent_4" presStyleCnt="0"/>
      <dgm:spPr/>
    </dgm:pt>
    <dgm:pt modelId="{EE58A4AE-E76D-4E4E-99C0-82F17C2B7613}" type="pres">
      <dgm:prSet presAssocID="{8E9F7E00-BD80-48B8-B355-27AB7821568C}" presName="accentRepeatNode" presStyleLbl="solidFgAcc1" presStyleIdx="3" presStyleCnt="5"/>
      <dgm:spPr/>
    </dgm:pt>
    <dgm:pt modelId="{3CBC89BE-7EE4-48DA-A687-5490242B35A7}" type="pres">
      <dgm:prSet presAssocID="{87B8143B-DB03-412F-B31C-B409F93EB23A}" presName="text_5" presStyleLbl="node1" presStyleIdx="4" presStyleCnt="5" custScaleY="12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B0DB3-B58A-4804-BC19-20C8078E34EA}" type="pres">
      <dgm:prSet presAssocID="{87B8143B-DB03-412F-B31C-B409F93EB23A}" presName="accent_5" presStyleCnt="0"/>
      <dgm:spPr/>
    </dgm:pt>
    <dgm:pt modelId="{E33A0747-9ECE-4083-A5DA-E4D210C97D89}" type="pres">
      <dgm:prSet presAssocID="{87B8143B-DB03-412F-B31C-B409F93EB23A}" presName="accentRepeatNode" presStyleLbl="solidFgAcc1" presStyleIdx="4" presStyleCnt="5"/>
      <dgm:spPr/>
    </dgm:pt>
  </dgm:ptLst>
  <dgm:cxnLst>
    <dgm:cxn modelId="{E11DACFA-E370-4050-A2B1-51DD11D139FC}" type="presOf" srcId="{4FFC7100-4694-4D3C-99EC-A1ED76AC1A2C}" destId="{E2586F94-7350-4827-A7B3-419A4A368C90}" srcOrd="0" destOrd="0" presId="urn:microsoft.com/office/officeart/2008/layout/VerticalCurvedList"/>
    <dgm:cxn modelId="{52D02792-255E-4D52-BCA0-0AAD6F5E245C}" type="presOf" srcId="{5F4F73A0-5C9D-480B-9C55-F50E6D6F5FE8}" destId="{693B5ED2-D2D4-4E20-B2CE-48740EE32130}" srcOrd="0" destOrd="0" presId="urn:microsoft.com/office/officeart/2008/layout/VerticalCurvedList"/>
    <dgm:cxn modelId="{6CDAB04B-78C4-4382-8AEC-22EA5223D637}" type="presOf" srcId="{C7323A63-2682-43EA-9F74-24AD787D94E8}" destId="{45F05894-1157-455C-966B-297D4C37B926}" srcOrd="0" destOrd="0" presId="urn:microsoft.com/office/officeart/2008/layout/VerticalCurvedList"/>
    <dgm:cxn modelId="{8DDC5C04-33EF-4373-9CB6-C316F6D2260F}" srcId="{C7323A63-2682-43EA-9F74-24AD787D94E8}" destId="{4FFC7100-4694-4D3C-99EC-A1ED76AC1A2C}" srcOrd="1" destOrd="0" parTransId="{8C5FB9B9-7BCF-4A93-A2C2-6510D35BE93D}" sibTransId="{B58DBDA9-94B8-4C5F-81D7-9785D7B29B94}"/>
    <dgm:cxn modelId="{B31434F6-AF11-4C6B-B354-EF15F6F3AA1E}" type="presOf" srcId="{87B8143B-DB03-412F-B31C-B409F93EB23A}" destId="{3CBC89BE-7EE4-48DA-A687-5490242B35A7}" srcOrd="0" destOrd="0" presId="urn:microsoft.com/office/officeart/2008/layout/VerticalCurvedList"/>
    <dgm:cxn modelId="{4795A0BE-8F3A-44CF-9813-4BE01FB08290}" type="presOf" srcId="{8E9F7E00-BD80-48B8-B355-27AB7821568C}" destId="{FA338F3C-8DF1-407E-B847-8F1D4188631D}" srcOrd="0" destOrd="0" presId="urn:microsoft.com/office/officeart/2008/layout/VerticalCurvedList"/>
    <dgm:cxn modelId="{DE543D06-EA60-455D-BD70-9642796115FF}" type="presOf" srcId="{68CCB0FD-98B9-4339-A433-0E999C82516D}" destId="{6E68B6AB-925B-4D98-B6DD-C355F33F8BD9}" srcOrd="0" destOrd="0" presId="urn:microsoft.com/office/officeart/2008/layout/VerticalCurvedList"/>
    <dgm:cxn modelId="{ED781AF0-B662-4669-B735-A0B171F5BF88}" type="presOf" srcId="{A4E16197-568C-4DB8-AEB0-BBF544E82796}" destId="{5D8529EF-DB1C-454B-BD5C-FF526D3221B1}" srcOrd="0" destOrd="0" presId="urn:microsoft.com/office/officeart/2008/layout/VerticalCurvedList"/>
    <dgm:cxn modelId="{67CC5BDC-CBB0-446F-8EEB-CD4059239534}" srcId="{C7323A63-2682-43EA-9F74-24AD787D94E8}" destId="{8E9F7E00-BD80-48B8-B355-27AB7821568C}" srcOrd="3" destOrd="0" parTransId="{7174C09B-4B14-4DAC-B342-BA0B4A7A4F6B}" sibTransId="{F4EC06D8-B9C6-445C-9F12-BDEA60EFBC1F}"/>
    <dgm:cxn modelId="{80AF2C7F-B898-40FF-861B-64C1DC119155}" srcId="{C7323A63-2682-43EA-9F74-24AD787D94E8}" destId="{5F4F73A0-5C9D-480B-9C55-F50E6D6F5FE8}" srcOrd="2" destOrd="0" parTransId="{02685158-AFB1-4000-AA0C-647AA9100F03}" sibTransId="{D7D95719-79D6-4432-A98A-E45855DFF9A9}"/>
    <dgm:cxn modelId="{D2315F88-C22F-4D24-89EA-ADF6DA7DC769}" srcId="{C7323A63-2682-43EA-9F74-24AD787D94E8}" destId="{87B8143B-DB03-412F-B31C-B409F93EB23A}" srcOrd="4" destOrd="0" parTransId="{73448981-B669-478A-9CBB-FFDB705DF8D2}" sibTransId="{8E47D7E6-C670-43C3-B49F-605966BB7833}"/>
    <dgm:cxn modelId="{613B2E60-6C11-4E07-9C22-7FFF12C12AE1}" srcId="{C7323A63-2682-43EA-9F74-24AD787D94E8}" destId="{68CCB0FD-98B9-4339-A433-0E999C82516D}" srcOrd="0" destOrd="0" parTransId="{B261B3DA-C743-455C-8850-B01945374535}" sibTransId="{A4E16197-568C-4DB8-AEB0-BBF544E82796}"/>
    <dgm:cxn modelId="{F24E803F-BCE6-4AB3-9583-63B0F480B72D}" type="presParOf" srcId="{45F05894-1157-455C-966B-297D4C37B926}" destId="{C5732C6E-9BBE-41AB-9224-994D76C27D9B}" srcOrd="0" destOrd="0" presId="urn:microsoft.com/office/officeart/2008/layout/VerticalCurvedList"/>
    <dgm:cxn modelId="{1F38FB62-2E10-42AE-A20F-4ACCD0C51E27}" type="presParOf" srcId="{C5732C6E-9BBE-41AB-9224-994D76C27D9B}" destId="{FEA2C960-0753-4408-87E0-A89537848BC1}" srcOrd="0" destOrd="0" presId="urn:microsoft.com/office/officeart/2008/layout/VerticalCurvedList"/>
    <dgm:cxn modelId="{6BE9A8F9-05A4-4D7C-97B0-09D52BD823A7}" type="presParOf" srcId="{FEA2C960-0753-4408-87E0-A89537848BC1}" destId="{0543FB26-B179-4CD6-AD2D-F3DEA76F8892}" srcOrd="0" destOrd="0" presId="urn:microsoft.com/office/officeart/2008/layout/VerticalCurvedList"/>
    <dgm:cxn modelId="{91A1B3F0-8A4F-45A4-9A14-C9E5A46A6666}" type="presParOf" srcId="{FEA2C960-0753-4408-87E0-A89537848BC1}" destId="{5D8529EF-DB1C-454B-BD5C-FF526D3221B1}" srcOrd="1" destOrd="0" presId="urn:microsoft.com/office/officeart/2008/layout/VerticalCurvedList"/>
    <dgm:cxn modelId="{96EFA008-E416-4429-ACE1-7C66B9784AE1}" type="presParOf" srcId="{FEA2C960-0753-4408-87E0-A89537848BC1}" destId="{2EDFA4A7-82ED-48B0-9A81-FBE03D4A0B9B}" srcOrd="2" destOrd="0" presId="urn:microsoft.com/office/officeart/2008/layout/VerticalCurvedList"/>
    <dgm:cxn modelId="{D9FAE47D-AFDD-4E25-A575-7FE068A1EBC4}" type="presParOf" srcId="{FEA2C960-0753-4408-87E0-A89537848BC1}" destId="{28491DD6-6F9F-4F7D-9987-8DBCA179026F}" srcOrd="3" destOrd="0" presId="urn:microsoft.com/office/officeart/2008/layout/VerticalCurvedList"/>
    <dgm:cxn modelId="{A32A3993-2AEB-40FF-9FB0-E9AECBA5D8EC}" type="presParOf" srcId="{C5732C6E-9BBE-41AB-9224-994D76C27D9B}" destId="{6E68B6AB-925B-4D98-B6DD-C355F33F8BD9}" srcOrd="1" destOrd="0" presId="urn:microsoft.com/office/officeart/2008/layout/VerticalCurvedList"/>
    <dgm:cxn modelId="{6B4A3BB4-2B3D-4CCB-8913-9B00C1A9E77D}" type="presParOf" srcId="{C5732C6E-9BBE-41AB-9224-994D76C27D9B}" destId="{BE4CBB38-068F-4FF5-82C1-21525E73E823}" srcOrd="2" destOrd="0" presId="urn:microsoft.com/office/officeart/2008/layout/VerticalCurvedList"/>
    <dgm:cxn modelId="{37E97D05-48F1-4244-B392-05A3066DCBE5}" type="presParOf" srcId="{BE4CBB38-068F-4FF5-82C1-21525E73E823}" destId="{902363E2-32A7-4649-9097-5EB92BFBF243}" srcOrd="0" destOrd="0" presId="urn:microsoft.com/office/officeart/2008/layout/VerticalCurvedList"/>
    <dgm:cxn modelId="{E9A429A7-196E-4FE1-A587-BF6252F4701C}" type="presParOf" srcId="{C5732C6E-9BBE-41AB-9224-994D76C27D9B}" destId="{E2586F94-7350-4827-A7B3-419A4A368C90}" srcOrd="3" destOrd="0" presId="urn:microsoft.com/office/officeart/2008/layout/VerticalCurvedList"/>
    <dgm:cxn modelId="{97F11B39-5D31-4C02-95FD-32E7EEB08330}" type="presParOf" srcId="{C5732C6E-9BBE-41AB-9224-994D76C27D9B}" destId="{4525A8D7-CD56-4357-8DA0-3E2366B19ACC}" srcOrd="4" destOrd="0" presId="urn:microsoft.com/office/officeart/2008/layout/VerticalCurvedList"/>
    <dgm:cxn modelId="{8974DA55-7A72-4D3B-B8CE-26548522A195}" type="presParOf" srcId="{4525A8D7-CD56-4357-8DA0-3E2366B19ACC}" destId="{69D9738A-1F91-4E89-B624-4400ED1112ED}" srcOrd="0" destOrd="0" presId="urn:microsoft.com/office/officeart/2008/layout/VerticalCurvedList"/>
    <dgm:cxn modelId="{FE34BD2A-E656-4DF7-8F75-FEEAD8009433}" type="presParOf" srcId="{C5732C6E-9BBE-41AB-9224-994D76C27D9B}" destId="{693B5ED2-D2D4-4E20-B2CE-48740EE32130}" srcOrd="5" destOrd="0" presId="urn:microsoft.com/office/officeart/2008/layout/VerticalCurvedList"/>
    <dgm:cxn modelId="{56389CFE-6672-4DD0-A5A3-32D870A7DDE4}" type="presParOf" srcId="{C5732C6E-9BBE-41AB-9224-994D76C27D9B}" destId="{3AED45F8-A404-4674-8F0E-04992BC33C4E}" srcOrd="6" destOrd="0" presId="urn:microsoft.com/office/officeart/2008/layout/VerticalCurvedList"/>
    <dgm:cxn modelId="{B07F2CAD-EE15-4BDF-9021-2187A395D8F3}" type="presParOf" srcId="{3AED45F8-A404-4674-8F0E-04992BC33C4E}" destId="{3C9F7828-DF08-40CE-9A7A-F61570BB9CBD}" srcOrd="0" destOrd="0" presId="urn:microsoft.com/office/officeart/2008/layout/VerticalCurvedList"/>
    <dgm:cxn modelId="{AE0D19B5-2A8B-465F-AE7B-9AEBC493E9FB}" type="presParOf" srcId="{C5732C6E-9BBE-41AB-9224-994D76C27D9B}" destId="{FA338F3C-8DF1-407E-B847-8F1D4188631D}" srcOrd="7" destOrd="0" presId="urn:microsoft.com/office/officeart/2008/layout/VerticalCurvedList"/>
    <dgm:cxn modelId="{25BBA630-2BA7-455B-82B6-F22528358B7B}" type="presParOf" srcId="{C5732C6E-9BBE-41AB-9224-994D76C27D9B}" destId="{0AD0ED62-5EFE-45EC-A185-20CDF691F0DA}" srcOrd="8" destOrd="0" presId="urn:microsoft.com/office/officeart/2008/layout/VerticalCurvedList"/>
    <dgm:cxn modelId="{52FA8F8E-C443-4332-B2C5-C565B1F8D329}" type="presParOf" srcId="{0AD0ED62-5EFE-45EC-A185-20CDF691F0DA}" destId="{EE58A4AE-E76D-4E4E-99C0-82F17C2B7613}" srcOrd="0" destOrd="0" presId="urn:microsoft.com/office/officeart/2008/layout/VerticalCurvedList"/>
    <dgm:cxn modelId="{E9FC4BEF-C48E-45B3-8D94-515FB6CD6B7E}" type="presParOf" srcId="{C5732C6E-9BBE-41AB-9224-994D76C27D9B}" destId="{3CBC89BE-7EE4-48DA-A687-5490242B35A7}" srcOrd="9" destOrd="0" presId="urn:microsoft.com/office/officeart/2008/layout/VerticalCurvedList"/>
    <dgm:cxn modelId="{7C14EBC6-DC5F-41A9-A801-4E6545FDDD9C}" type="presParOf" srcId="{C5732C6E-9BBE-41AB-9224-994D76C27D9B}" destId="{507B0DB3-B58A-4804-BC19-20C8078E34EA}" srcOrd="10" destOrd="0" presId="urn:microsoft.com/office/officeart/2008/layout/VerticalCurvedList"/>
    <dgm:cxn modelId="{6E1245E5-FA3C-403B-A135-AA1872AD4C11}" type="presParOf" srcId="{507B0DB3-B58A-4804-BC19-20C8078E34EA}" destId="{E33A0747-9ECE-4083-A5DA-E4D210C97D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529EF-DB1C-454B-BD5C-FF526D3221B1}">
      <dsp:nvSpPr>
        <dsp:cNvPr id="0" name=""/>
        <dsp:cNvSpPr/>
      </dsp:nvSpPr>
      <dsp:spPr>
        <a:xfrm>
          <a:off x="-5626142" y="-861269"/>
          <a:ext cx="6698527" cy="6698527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8B6AB-925B-4D98-B6DD-C355F33F8BD9}">
      <dsp:nvSpPr>
        <dsp:cNvPr id="0" name=""/>
        <dsp:cNvSpPr/>
      </dsp:nvSpPr>
      <dsp:spPr>
        <a:xfrm>
          <a:off x="468811" y="194103"/>
          <a:ext cx="7691198" cy="855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8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доходной базы бюджета городского округа</a:t>
          </a:r>
          <a:endParaRPr lang="ru-RU" sz="1400" kern="1200" dirty="0"/>
        </a:p>
      </dsp:txBody>
      <dsp:txXfrm>
        <a:off x="468811" y="194103"/>
        <a:ext cx="7691198" cy="855789"/>
      </dsp:txXfrm>
    </dsp:sp>
    <dsp:sp modelId="{902363E2-32A7-4649-9097-5EB92BFBF243}">
      <dsp:nvSpPr>
        <dsp:cNvPr id="0" name=""/>
        <dsp:cNvSpPr/>
      </dsp:nvSpPr>
      <dsp:spPr>
        <a:xfrm>
          <a:off x="79937" y="233125"/>
          <a:ext cx="777746" cy="777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86F94-7350-4827-A7B3-419A4A368C90}">
      <dsp:nvSpPr>
        <dsp:cNvPr id="0" name=""/>
        <dsp:cNvSpPr/>
      </dsp:nvSpPr>
      <dsp:spPr>
        <a:xfrm>
          <a:off x="914659" y="1258855"/>
          <a:ext cx="7245349" cy="592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8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условий для предпринимательской и инвестиционной деятельности на территории городского округа</a:t>
          </a:r>
          <a:endParaRPr lang="ru-RU" sz="1400" kern="1200" dirty="0"/>
        </a:p>
      </dsp:txBody>
      <dsp:txXfrm>
        <a:off x="914659" y="1258855"/>
        <a:ext cx="7245349" cy="592282"/>
      </dsp:txXfrm>
    </dsp:sp>
    <dsp:sp modelId="{69D9738A-1F91-4E89-B624-4400ED1112ED}">
      <dsp:nvSpPr>
        <dsp:cNvPr id="0" name=""/>
        <dsp:cNvSpPr/>
      </dsp:nvSpPr>
      <dsp:spPr>
        <a:xfrm>
          <a:off x="525786" y="1166122"/>
          <a:ext cx="777746" cy="777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B5ED2-D2D4-4E20-B2CE-48740EE32130}">
      <dsp:nvSpPr>
        <dsp:cNvPr id="0" name=""/>
        <dsp:cNvSpPr/>
      </dsp:nvSpPr>
      <dsp:spPr>
        <a:xfrm>
          <a:off x="1051499" y="2057367"/>
          <a:ext cx="7108509" cy="861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8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Сохранение сбалансированности бюджета городского округа посредством привлечения необходимого объема доходов из вышестоящих бюджетов в рамках  реализуемых федеральных и областных программ</a:t>
          </a:r>
          <a:endParaRPr lang="ru-RU" sz="1400" kern="1200" dirty="0"/>
        </a:p>
      </dsp:txBody>
      <dsp:txXfrm>
        <a:off x="1051499" y="2057367"/>
        <a:ext cx="7108509" cy="861252"/>
      </dsp:txXfrm>
    </dsp:sp>
    <dsp:sp modelId="{3C9F7828-DF08-40CE-9A7A-F61570BB9CBD}">
      <dsp:nvSpPr>
        <dsp:cNvPr id="0" name=""/>
        <dsp:cNvSpPr/>
      </dsp:nvSpPr>
      <dsp:spPr>
        <a:xfrm>
          <a:off x="662626" y="2099120"/>
          <a:ext cx="777746" cy="777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38F3C-8DF1-407E-B847-8F1D4188631D}">
      <dsp:nvSpPr>
        <dsp:cNvPr id="0" name=""/>
        <dsp:cNvSpPr/>
      </dsp:nvSpPr>
      <dsp:spPr>
        <a:xfrm>
          <a:off x="914659" y="3067860"/>
          <a:ext cx="7245349" cy="706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8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муниципальных программ, исходя из целей, определенных стратегией социально-экономического развития городского округа  </a:t>
          </a:r>
          <a:r>
            <a:rPr lang="ru-RU" sz="1400" b="0" i="0" kern="1200" dirty="0" smtClean="0"/>
            <a:t>с учетом их ориентации на национальные проекты развития РФ</a:t>
          </a:r>
          <a:endParaRPr lang="ru-RU" sz="1400" kern="1200" dirty="0"/>
        </a:p>
      </dsp:txBody>
      <dsp:txXfrm>
        <a:off x="914659" y="3067860"/>
        <a:ext cx="7245349" cy="706262"/>
      </dsp:txXfrm>
    </dsp:sp>
    <dsp:sp modelId="{EE58A4AE-E76D-4E4E-99C0-82F17C2B7613}">
      <dsp:nvSpPr>
        <dsp:cNvPr id="0" name=""/>
        <dsp:cNvSpPr/>
      </dsp:nvSpPr>
      <dsp:spPr>
        <a:xfrm>
          <a:off x="525786" y="3032118"/>
          <a:ext cx="777746" cy="777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89BE-7EE4-48DA-A687-5490242B35A7}">
      <dsp:nvSpPr>
        <dsp:cNvPr id="0" name=""/>
        <dsp:cNvSpPr/>
      </dsp:nvSpPr>
      <dsp:spPr>
        <a:xfrm>
          <a:off x="468811" y="3972361"/>
          <a:ext cx="7691198" cy="76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8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комплексной работы по модернизации сферы жилищно-коммунального хозяйства городского округа, а также комплекса работ по выявлению и устранению проблем во всех сферах, связанных  с комфортным проживанием жителей</a:t>
          </a:r>
          <a:endParaRPr lang="ru-RU" sz="1400" kern="1200" dirty="0"/>
        </a:p>
      </dsp:txBody>
      <dsp:txXfrm>
        <a:off x="468811" y="3972361"/>
        <a:ext cx="7691198" cy="763255"/>
      </dsp:txXfrm>
    </dsp:sp>
    <dsp:sp modelId="{E33A0747-9ECE-4083-A5DA-E4D210C97D89}">
      <dsp:nvSpPr>
        <dsp:cNvPr id="0" name=""/>
        <dsp:cNvSpPr/>
      </dsp:nvSpPr>
      <dsp:spPr>
        <a:xfrm>
          <a:off x="79937" y="3965116"/>
          <a:ext cx="777746" cy="777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0.17232</cdr:x>
      <cdr:y>0.12981</cdr:y>
    </cdr:from>
    <cdr:to>
      <cdr:x>0.29765</cdr:x>
      <cdr:y>0.36058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7301" y="514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0.04043</cdr:x>
      <cdr:y>0.07869</cdr:y>
    </cdr:from>
    <cdr:to>
      <cdr:x>0.13139</cdr:x>
      <cdr:y>0.16301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4230" y="449706"/>
          <a:ext cx="752030" cy="481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чел.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0.01497</cdr:x>
      <cdr:y>0.03164</cdr:y>
    </cdr:from>
    <cdr:to>
      <cdr:x>0.16627</cdr:x>
      <cdr:y>0.29574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489" y="1095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Млрд.руб.</a:t>
          </a:r>
        </a:p>
      </cdr:txBody>
    </cdr:sp>
  </cdr:relSizeAnchor>
  <cdr:relSizeAnchor xmlns:cdr="http://schemas.openxmlformats.org/drawingml/2006/chartDrawing">
    <cdr:from>
      <cdr:x>0.90859</cdr:x>
      <cdr:y>0.03714</cdr:y>
    </cdr:from>
    <cdr:to>
      <cdr:x>1</cdr:x>
      <cdr:y>0.326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91163" y="128588"/>
          <a:ext cx="552449" cy="100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0.02119</cdr:x>
      <cdr:y>0.07768</cdr:y>
    </cdr:from>
    <cdr:to>
      <cdr:x>0.15678</cdr:x>
      <cdr:y>0.31443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5" y="3000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0.24795</cdr:x>
      <cdr:y>0.84078</cdr:y>
    </cdr:from>
    <cdr:to>
      <cdr:x>0.4249</cdr:x>
      <cdr:y>0.84078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267256" y="4662664"/>
          <a:ext cx="1618029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0.45975</cdr:x>
      <cdr:y>0.84677</cdr:y>
    </cdr:from>
    <cdr:to>
      <cdr:x>0.636</cdr:x>
      <cdr:y>0.84677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4203922" y="4695928"/>
          <a:ext cx="161163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0.67779</cdr:x>
      <cdr:y>0.84559</cdr:y>
    </cdr:from>
    <cdr:to>
      <cdr:x>0.85638</cdr:x>
      <cdr:y>0.84559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6197707" y="4689373"/>
          <a:ext cx="1633027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0.24454</cdr:x>
      <cdr:y>0.87257</cdr:y>
    </cdr:from>
    <cdr:to>
      <cdr:x>0.3215</cdr:x>
      <cdr:y>1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204285" y="3288174"/>
          <a:ext cx="379001" cy="480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0.23264</cdr:x>
      <cdr:y>0.79614</cdr:y>
    </cdr:from>
    <cdr:to>
      <cdr:x>0.29024</cdr:x>
      <cdr:y>0.85346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1145670" y="3000142"/>
          <a:ext cx="283689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0.51108</cdr:x>
      <cdr:y>0.81015</cdr:y>
    </cdr:from>
    <cdr:to>
      <cdr:x>0.69471</cdr:x>
      <cdr:y>0.85493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4673282" y="4492841"/>
          <a:ext cx="1679174" cy="24830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0.51518</cdr:x>
      <cdr:y>0.80047</cdr:y>
    </cdr:from>
    <cdr:to>
      <cdr:x>0.56664</cdr:x>
      <cdr:y>0.86241</cdr:y>
    </cdr:to>
    <cdr:sp macro="" textlink="">
      <cdr:nvSpPr>
        <cdr:cNvPr id="14" name="TextBox 13"/>
        <cdr:cNvSpPr txBox="1"/>
      </cdr:nvSpPr>
      <cdr:spPr bwMode="auto">
        <a:xfrm xmlns:a="http://schemas.openxmlformats.org/drawingml/2006/main">
          <a:off x="4710821" y="4439124"/>
          <a:ext cx="470550" cy="343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i="1" dirty="0" smtClean="0">
              <a:solidFill>
                <a:schemeClr val="tx1"/>
              </a:solidFill>
            </a:rPr>
            <a:t>-5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0.74714</cdr:x>
      <cdr:y>0.79519</cdr:y>
    </cdr:from>
    <cdr:to>
      <cdr:x>0.79137</cdr:x>
      <cdr:y>0.85624</cdr:y>
    </cdr:to>
    <cdr:sp macro="" textlink="">
      <cdr:nvSpPr>
        <cdr:cNvPr id="15" name="TextBox 14"/>
        <cdr:cNvSpPr txBox="1"/>
      </cdr:nvSpPr>
      <cdr:spPr bwMode="auto">
        <a:xfrm xmlns:a="http://schemas.openxmlformats.org/drawingml/2006/main">
          <a:off x="6831848" y="4409865"/>
          <a:ext cx="40444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i="1" dirty="0" smtClean="0">
              <a:solidFill>
                <a:schemeClr val="tx1"/>
              </a:solidFill>
            </a:rPr>
            <a:t>-3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0.53328</cdr:x>
      <cdr:y>0.77256</cdr:y>
    </cdr:from>
    <cdr:to>
      <cdr:x>0.59533</cdr:x>
      <cdr:y>0.82806</cdr:y>
    </cdr:to>
    <cdr:sp macro="" textlink="">
      <cdr:nvSpPr>
        <cdr:cNvPr id="18" name="Text Box 8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6350" y="4284384"/>
          <a:ext cx="567385" cy="307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altLang="ru-RU" sz="1400" b="1" i="1" dirty="0" smtClean="0">
              <a:solidFill>
                <a:schemeClr val="accent6">
                  <a:lumMod val="75000"/>
                </a:schemeClr>
              </a:solidFill>
            </a:rPr>
            <a:t>-143</a:t>
          </a:r>
          <a:endParaRPr lang="ru-RU" altLang="ru-RU" sz="1400" b="1" i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0.52438</cdr:x>
      <cdr:y>0.27431</cdr:y>
    </cdr:from>
    <cdr:to>
      <cdr:x>0.579</cdr:x>
      <cdr:y>0.28719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4646737" y="1533277"/>
          <a:ext cx="484064" cy="720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0.91443</cdr:x>
      <cdr:y>0.06816</cdr:y>
    </cdr:from>
    <cdr:to>
      <cdr:x>0.96318</cdr:x>
      <cdr:y>0.10247</cdr:y>
    </cdr:to>
    <cdr:sp macro="" textlink="">
      <cdr:nvSpPr>
        <cdr:cNvPr id="6" name="Прямоугольник 5"/>
        <cdr:cNvSpPr/>
      </cdr:nvSpPr>
      <cdr:spPr bwMode="auto">
        <a:xfrm xmlns:a="http://schemas.openxmlformats.org/drawingml/2006/main">
          <a:off x="8103121" y="381000"/>
          <a:ext cx="432048" cy="191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0.5855</cdr:x>
      <cdr:y>0.16667</cdr:y>
    </cdr:from>
    <cdr:to>
      <cdr:x>0.61966</cdr:x>
      <cdr:y>0.83664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5164386" y="864096"/>
          <a:ext cx="301308" cy="3473528"/>
        </a:xfrm>
        <a:prstGeom xmlns:a="http://schemas.openxmlformats.org/drawingml/2006/main" prst="rightBrace">
          <a:avLst>
            <a:gd name="adj1" fmla="val 32299"/>
            <a:gd name="adj2" fmla="val 50000"/>
          </a:avLst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0.62044</cdr:x>
      <cdr:y>0.46735</cdr:y>
    </cdr:from>
    <cdr:to>
      <cdr:x>0.67627</cdr:x>
      <cdr:y>0.53265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5472608" y="2423011"/>
          <a:ext cx="492447" cy="338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831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0.32922</cdr:x>
      <cdr:y>0.08333</cdr:y>
    </cdr:from>
    <cdr:to>
      <cdr:x>0.36339</cdr:x>
      <cdr:y>0.83683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2903876" y="432049"/>
          <a:ext cx="301395" cy="3906560"/>
        </a:xfrm>
        <a:prstGeom xmlns:a="http://schemas.openxmlformats.org/drawingml/2006/main" prst="rightBrace">
          <a:avLst>
            <a:gd name="adj1" fmla="val 36286"/>
            <a:gd name="adj2" fmla="val 50510"/>
          </a:avLst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0.36188</cdr:x>
      <cdr:y>0.4347</cdr:y>
    </cdr:from>
    <cdr:to>
      <cdr:x>0.41771</cdr:x>
      <cdr:y>0.5</cdr:y>
    </cdr:to>
    <cdr:sp macro="" textlink="">
      <cdr:nvSpPr>
        <cdr:cNvPr id="5" name="TextBox 4"/>
        <cdr:cNvSpPr txBox="1"/>
      </cdr:nvSpPr>
      <cdr:spPr bwMode="auto">
        <a:xfrm xmlns:a="http://schemas.openxmlformats.org/drawingml/2006/main">
          <a:off x="3191980" y="2253734"/>
          <a:ext cx="49244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940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0.11667</cdr:x>
      <cdr:y>0.74359</cdr:y>
    </cdr:from>
    <cdr:to>
      <cdr:x>0.15257</cdr:x>
      <cdr:y>0.95423</cdr:y>
    </cdr:to>
    <cdr:sp macro="" textlink="">
      <cdr:nvSpPr>
        <cdr:cNvPr id="5" name="TextBox 4"/>
        <cdr:cNvSpPr txBox="1"/>
      </cdr:nvSpPr>
      <cdr:spPr bwMode="auto">
        <a:xfrm xmlns:a="http://schemas.openxmlformats.org/drawingml/2006/main" rot="16200000">
          <a:off x="567161" y="4576375"/>
          <a:ext cx="1173719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0.19712</cdr:x>
      <cdr:y>0.73435</cdr:y>
    </cdr:from>
    <cdr:to>
      <cdr:x>0.25815</cdr:x>
      <cdr:y>0.93147</cdr:y>
    </cdr:to>
    <cdr:sp macro="" textlink="">
      <cdr:nvSpPr>
        <cdr:cNvPr id="7" name="TextBox 6"/>
        <cdr:cNvSpPr txBox="1"/>
      </cdr:nvSpPr>
      <cdr:spPr bwMode="auto">
        <a:xfrm xmlns:a="http://schemas.openxmlformats.org/drawingml/2006/main" rot="16200000">
          <a:off x="1550780" y="4373594"/>
          <a:ext cx="1101751" cy="563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</a:t>
          </a:r>
        </a:p>
        <a:p xmlns:a="http://schemas.openxmlformats.org/drawingml/2006/main">
          <a:pPr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политика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0.27863</cdr:x>
      <cdr:y>0.76012</cdr:y>
    </cdr:from>
    <cdr:to>
      <cdr:x>0.31812</cdr:x>
      <cdr:y>0.87726</cdr:y>
    </cdr:to>
    <cdr:sp macro="" textlink="">
      <cdr:nvSpPr>
        <cdr:cNvPr id="8" name="TextBox 7"/>
        <cdr:cNvSpPr txBox="1"/>
      </cdr:nvSpPr>
      <cdr:spPr bwMode="auto">
        <a:xfrm xmlns:a="http://schemas.openxmlformats.org/drawingml/2006/main" rot="16200000">
          <a:off x="2427442" y="4393533"/>
          <a:ext cx="654724" cy="364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ЖКХ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0.34924</cdr:x>
      <cdr:y>0.73435</cdr:y>
    </cdr:from>
    <cdr:to>
      <cdr:x>0.39674</cdr:x>
      <cdr:y>1</cdr:y>
    </cdr:to>
    <cdr:sp macro="" textlink="">
      <cdr:nvSpPr>
        <cdr:cNvPr id="9" name="TextBox 8"/>
        <cdr:cNvSpPr txBox="1"/>
      </cdr:nvSpPr>
      <cdr:spPr bwMode="auto">
        <a:xfrm xmlns:a="http://schemas.openxmlformats.org/drawingml/2006/main" rot="16200000">
          <a:off x="2701324" y="4627556"/>
          <a:ext cx="1484784" cy="4385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eaLnBrk="1" hangingPunct="1">
            <a:buFontTx/>
            <a:buNone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вопросы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0.41122</cdr:x>
      <cdr:y>0.73435</cdr:y>
    </cdr:from>
    <cdr:to>
      <cdr:x>0.47225</cdr:x>
      <cdr:y>0.9729</cdr:y>
    </cdr:to>
    <cdr:sp macro="" textlink="">
      <cdr:nvSpPr>
        <cdr:cNvPr id="10" name="TextBox 9"/>
        <cdr:cNvSpPr txBox="1"/>
      </cdr:nvSpPr>
      <cdr:spPr bwMode="auto">
        <a:xfrm xmlns:a="http://schemas.openxmlformats.org/drawingml/2006/main" rot="16200000">
          <a:off x="3411720" y="4489375"/>
          <a:ext cx="1333313" cy="563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0.48445</cdr:x>
      <cdr:y>0.73313</cdr:y>
    </cdr:from>
    <cdr:to>
      <cdr:x>0.54549</cdr:x>
      <cdr:y>0.99267</cdr:y>
    </cdr:to>
    <cdr:sp macro="" textlink="">
      <cdr:nvSpPr>
        <cdr:cNvPr id="11" name="TextBox 10"/>
        <cdr:cNvSpPr txBox="1"/>
      </cdr:nvSpPr>
      <cdr:spPr bwMode="auto">
        <a:xfrm xmlns:a="http://schemas.openxmlformats.org/drawingml/2006/main" rot="16200000">
          <a:off x="4029271" y="4541199"/>
          <a:ext cx="1450631" cy="563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и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кинематография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0.55742</cdr:x>
      <cdr:y>0.7324</cdr:y>
    </cdr:from>
    <cdr:to>
      <cdr:x>0.61845</cdr:x>
      <cdr:y>1</cdr:y>
    </cdr:to>
    <cdr:sp macro="" textlink="">
      <cdr:nvSpPr>
        <cdr:cNvPr id="12" name="TextBox 11"/>
        <cdr:cNvSpPr txBox="1"/>
      </cdr:nvSpPr>
      <cdr:spPr bwMode="auto">
        <a:xfrm xmlns:a="http://schemas.openxmlformats.org/drawingml/2006/main" rot="16200000">
          <a:off x="4680432" y="4559662"/>
          <a:ext cx="1495681" cy="563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и спорт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0.63739</cdr:x>
      <cdr:y>0.73435</cdr:y>
    </cdr:from>
    <cdr:to>
      <cdr:x>0.69842</cdr:x>
      <cdr:y>0.9798</cdr:y>
    </cdr:to>
    <cdr:sp macro="" textlink="">
      <cdr:nvSpPr>
        <cdr:cNvPr id="13" name="TextBox 12"/>
        <cdr:cNvSpPr txBox="1"/>
      </cdr:nvSpPr>
      <cdr:spPr bwMode="auto">
        <a:xfrm xmlns:a="http://schemas.openxmlformats.org/drawingml/2006/main" rot="16200000">
          <a:off x="5480668" y="4508659"/>
          <a:ext cx="1371879" cy="5634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Обслуживание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долга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0.70758</cdr:x>
      <cdr:y>0.73435</cdr:y>
    </cdr:from>
    <cdr:to>
      <cdr:x>0.76861</cdr:x>
      <cdr:y>0.97289</cdr:y>
    </cdr:to>
    <cdr:sp macro="" textlink="">
      <cdr:nvSpPr>
        <cdr:cNvPr id="14" name="TextBox 13"/>
        <cdr:cNvSpPr txBox="1"/>
      </cdr:nvSpPr>
      <cdr:spPr bwMode="auto">
        <a:xfrm xmlns:a="http://schemas.openxmlformats.org/drawingml/2006/main" rot="16200000">
          <a:off x="6148052" y="4489347"/>
          <a:ext cx="1333257" cy="563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0.78333</cdr:x>
      <cdr:y>0.74359</cdr:y>
    </cdr:from>
    <cdr:to>
      <cdr:x>0.84437</cdr:x>
      <cdr:y>0.92345</cdr:y>
    </cdr:to>
    <cdr:sp macro="" textlink="">
      <cdr:nvSpPr>
        <cdr:cNvPr id="17" name="TextBox 16"/>
        <cdr:cNvSpPr txBox="1"/>
      </cdr:nvSpPr>
      <cdr:spPr bwMode="auto">
        <a:xfrm xmlns:a="http://schemas.openxmlformats.org/drawingml/2006/main" rot="16200000">
          <a:off x="6475684" y="4382892"/>
          <a:ext cx="1002197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среды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0.39887</cdr:x>
      <cdr:y>0.04114</cdr:y>
    </cdr:from>
    <cdr:to>
      <cdr:x>0.48012</cdr:x>
      <cdr:y>0.1097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0616" y="216024"/>
          <a:ext cx="696774" cy="36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 smtClean="0"/>
            <a:t>545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0.1574</cdr:x>
      <cdr:y>0.06856</cdr:y>
    </cdr:from>
    <cdr:to>
      <cdr:x>0.71159</cdr:x>
      <cdr:y>0.13712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16200000">
          <a:off x="3546054" y="-1836217"/>
          <a:ext cx="360039" cy="4752553"/>
        </a:xfrm>
        <a:prstGeom xmlns:a="http://schemas.openxmlformats.org/drawingml/2006/main" prst="rightBrace">
          <a:avLst>
            <a:gd name="adj1" fmla="val 8333"/>
            <a:gd name="adj2" fmla="val 43406"/>
          </a:avLst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0.58086</cdr:x>
      <cdr:y>0.65321</cdr:y>
    </cdr:from>
    <cdr:to>
      <cdr:x>0.79376</cdr:x>
      <cdr:y>0.74512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6085470" y="3499786"/>
          <a:ext cx="2230480" cy="492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0.61683</cdr:x>
      <cdr:y>0.54411</cdr:y>
    </cdr:from>
    <cdr:to>
      <cdr:x>0.63752</cdr:x>
      <cdr:y>0.61181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5508104" y="2720914"/>
          <a:ext cx="18473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endParaRPr lang="ru-RU" sz="16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346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45" y="1"/>
            <a:ext cx="2946345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278"/>
            <a:ext cx="5437822" cy="44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741"/>
            <a:ext cx="2946346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45" y="9427741"/>
            <a:ext cx="2946345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058F11-5E87-42BD-9D9F-A3DA5A343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2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44D77-1109-4BC8-8DEA-E2B73C0E1573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70534" y="9412688"/>
            <a:ext cx="2962256" cy="4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8682AF-C149-4ED5-B068-98AE0B0DFFBC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4949825" cy="3713162"/>
          </a:xfrm>
          <a:ln/>
        </p:spPr>
      </p:sp>
      <p:sp>
        <p:nvSpPr>
          <p:cNvPr id="256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3599" y="4708748"/>
            <a:ext cx="5460813" cy="4450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1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A3FCD-8B79-4A8D-B810-1CD4C01C3DF0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E2B286-EA1C-4476-9962-77852D0836FA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27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sz="2000" b="1" dirty="0">
                <a:latin typeface="Times New Roman" pitchFamily="18" charset="0"/>
              </a:rPr>
              <a:t>НАДО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202278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5921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455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DF36C0-D72D-4892-AA4B-FEA55BB5C4B0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58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sz="2000" b="1" dirty="0">
                <a:latin typeface="Times New Roman" pitchFamily="18" charset="0"/>
              </a:rPr>
              <a:t>НАДО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176459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482BF-1B22-45EF-AFD3-43489DAD83C6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C5D0E4-5BB3-4D72-8082-CBE85AC62834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4949825" cy="37131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99" y="4708748"/>
            <a:ext cx="5460813" cy="445088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4701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3BD679-BB07-465D-900A-0FD79C03F3E2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4949825" cy="3713162"/>
          </a:xfrm>
          <a:ln/>
        </p:spPr>
      </p:sp>
      <p:sp>
        <p:nvSpPr>
          <p:cNvPr id="2970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3599" y="4708748"/>
            <a:ext cx="5460813" cy="445088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sz="2000" b="1" dirty="0" smtClean="0">
                <a:latin typeface="Times New Roman" pitchFamily="18" charset="0"/>
              </a:rPr>
              <a:t>НАДО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230514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C396E-7E6A-400A-80DE-07CEC7EEB578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1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C396E-7E6A-400A-80DE-07CEC7EEB578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0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6419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8293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8027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D7BF-2BEC-42A3-A830-444225BB7E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27314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C2F3-DB9D-4B08-B54B-BA5F2532CD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13007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838F-B8AA-4AD4-8CB0-2765BB4BBB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53696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36E4-5E66-4A90-B50F-EEFE157BD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9643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984F-6E86-43FF-8F62-774B43769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09378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8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10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1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9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0A29A-D010-4A3A-B8BB-C22C2F635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993529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26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29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49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9D57-BC01-4333-A423-359D7F58F3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76175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BB9C-15AA-4136-83E8-5EB9B6F5A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26537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1DBF-CC46-47C0-8C05-FA538D8B4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50139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9220-40BC-4416-B793-64F4A98E1E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27675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AD7B-CA28-49E8-9BB9-4882AAD0F3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777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EB82-107D-4F09-B0F7-95C3E8DB62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4020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867E-044E-4145-85C8-DC211309A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0986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8ED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4830B7-10C4-425B-85A3-79206A65C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9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" y="0"/>
            <a:ext cx="9121774" cy="6841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4975" y="1844675"/>
            <a:ext cx="8497888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ю д ж е т  д л я  г р а ж д а н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«Проект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городского округа 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Переславль-Залесский на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годов»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(одобрен к рассмотрению Переславль-Залесской городской Думой</a:t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публичных слушаниях, состоявшихся </a:t>
            </a: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15.11.2019 </a:t>
            </a: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года)</a:t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7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81466" y="65151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569325" cy="7191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eaLnBrk="1" hangingPunct="1"/>
            <a:r>
              <a:rPr lang="ru-RU" altLang="ru-RU" sz="2400" b="1" i="1" dirty="0" smtClean="0">
                <a:solidFill>
                  <a:srgbClr val="000000"/>
                </a:solidFill>
              </a:rPr>
              <a:t>Структура доходов бюджета городского округа </a:t>
            </a:r>
            <a:br>
              <a:rPr lang="ru-RU" altLang="ru-RU" sz="2400" b="1" i="1" dirty="0" smtClean="0">
                <a:solidFill>
                  <a:srgbClr val="000000"/>
                </a:solidFill>
              </a:rPr>
            </a:br>
            <a:r>
              <a:rPr lang="ru-RU" altLang="ru-RU" sz="2400" b="1" i="1" dirty="0" smtClean="0">
                <a:solidFill>
                  <a:srgbClr val="000000"/>
                </a:solidFill>
              </a:rPr>
              <a:t>г. Переславля-Залесского на 2019-2020 годы, %</a:t>
            </a:r>
          </a:p>
        </p:txBody>
      </p:sp>
      <p:graphicFrame>
        <p:nvGraphicFramePr>
          <p:cNvPr id="3" name="Object 3" title="20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30362"/>
              </p:ext>
            </p:extLst>
          </p:nvPr>
        </p:nvGraphicFramePr>
        <p:xfrm>
          <a:off x="503237" y="1551996"/>
          <a:ext cx="3852739" cy="331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3365500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819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32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225" y="38779"/>
            <a:ext cx="575618" cy="65392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0980006"/>
              </p:ext>
            </p:extLst>
          </p:nvPr>
        </p:nvGraphicFramePr>
        <p:xfrm>
          <a:off x="4079776" y="2276872"/>
          <a:ext cx="5064224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43435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1259632" y="509923"/>
            <a:ext cx="8229600" cy="1143000"/>
          </a:xfrm>
        </p:spPr>
        <p:txBody>
          <a:bodyPr/>
          <a:lstStyle/>
          <a:p>
            <a:r>
              <a:rPr lang="ru-RU" altLang="ru-RU" sz="2400" b="1" i="1" dirty="0" smtClean="0">
                <a:solidFill>
                  <a:srgbClr val="000000"/>
                </a:solidFill>
              </a:rPr>
              <a:t>Структура собственных доходов бюджета городского округа г. Переславля-Залесского </a:t>
            </a:r>
            <a:br>
              <a:rPr lang="ru-RU" altLang="ru-RU" sz="2400" b="1" i="1" dirty="0" smtClean="0">
                <a:solidFill>
                  <a:srgbClr val="000000"/>
                </a:solidFill>
              </a:rPr>
            </a:br>
            <a:r>
              <a:rPr lang="ru-RU" altLang="ru-RU" sz="2400" b="1" i="1" dirty="0" smtClean="0">
                <a:solidFill>
                  <a:srgbClr val="000000"/>
                </a:solidFill>
              </a:rPr>
              <a:t>на 2020 год, %</a:t>
            </a:r>
          </a:p>
        </p:txBody>
      </p:sp>
      <p:graphicFrame>
        <p:nvGraphicFramePr>
          <p:cNvPr id="3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83661171"/>
              </p:ext>
            </p:extLst>
          </p:nvPr>
        </p:nvGraphicFramePr>
        <p:xfrm>
          <a:off x="827584" y="3645024"/>
          <a:ext cx="8564608" cy="349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3365500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10245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32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225" y="38779"/>
            <a:ext cx="575618" cy="65392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82363"/>
              </p:ext>
            </p:extLst>
          </p:nvPr>
        </p:nvGraphicFramePr>
        <p:xfrm>
          <a:off x="15741" y="1285227"/>
          <a:ext cx="2900075" cy="515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63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  на 2020 г.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 </a:t>
                      </a:r>
                      <a:r>
                        <a:rPr lang="ru-RU" sz="1200" b="1" dirty="0" smtClean="0"/>
                        <a:t>(млн. руб.)</a:t>
                      </a:r>
                      <a:endParaRPr lang="ru-RU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r>
                        <a:rPr lang="ru-RU" sz="1600" b="1" dirty="0" smtClean="0"/>
                        <a:t>в том числе: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553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/>
                        <a:t>1. Налоговые доходы</a:t>
                      </a:r>
                      <a:endParaRPr lang="ru-RU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НДФЛ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9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налоговые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2.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2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арендной 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2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15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неналоговые</a:t>
                      </a:r>
                      <a:r>
                        <a:rPr lang="ru-RU" sz="1200" baseline="0" dirty="0" smtClean="0"/>
                        <a:t>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52263"/>
              </p:ext>
            </p:extLst>
          </p:nvPr>
        </p:nvGraphicFramePr>
        <p:xfrm>
          <a:off x="2914388" y="1692275"/>
          <a:ext cx="6330993" cy="23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98384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43" y="360330"/>
            <a:ext cx="8229600" cy="1069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400" b="1" i="1" dirty="0" smtClean="0"/>
              <a:t>Динамика налоговых доходов бюджета городского округа г. Переславля-Залесского на 2019 –2020 годы, млн. руб.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89099"/>
              </p:ext>
            </p:extLst>
          </p:nvPr>
        </p:nvGraphicFramePr>
        <p:xfrm>
          <a:off x="141287" y="1463675"/>
          <a:ext cx="8861425" cy="558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2601806" y="1505745"/>
            <a:ext cx="1582737" cy="50178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9398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81639" tIns="58454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</a:rPr>
              <a:t>487</a:t>
            </a:r>
            <a:endParaRPr lang="ru-RU" altLang="ru-RU" sz="1800" b="1" dirty="0">
              <a:solidFill>
                <a:srgbClr val="FFFFFF"/>
              </a:solidFill>
            </a:endParaRP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5783445" y="1297819"/>
            <a:ext cx="1582737" cy="5016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9398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81639" tIns="58454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</a:rPr>
              <a:t>553</a:t>
            </a:r>
            <a:endParaRPr lang="ru-RU" altLang="ru-RU" sz="1800" b="1" dirty="0">
              <a:solidFill>
                <a:srgbClr val="FFFFFF"/>
              </a:solidFill>
            </a:endParaRPr>
          </a:p>
        </p:txBody>
      </p:sp>
      <p:sp>
        <p:nvSpPr>
          <p:cNvPr id="11274" name="Oval 16"/>
          <p:cNvSpPr>
            <a:spLocks noChangeArrowheads="1"/>
          </p:cNvSpPr>
          <p:nvPr/>
        </p:nvSpPr>
        <p:spPr bwMode="auto">
          <a:xfrm>
            <a:off x="4602697" y="1857849"/>
            <a:ext cx="865188" cy="357188"/>
          </a:xfrm>
          <a:prstGeom prst="ellipse">
            <a:avLst/>
          </a:prstGeom>
          <a:solidFill>
            <a:srgbClr val="33CCFF"/>
          </a:solidFill>
          <a:ln>
            <a:noFill/>
          </a:ln>
          <a:effectLst/>
          <a:extLst/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FFFFF"/>
                </a:solidFill>
              </a:rPr>
              <a:t>+14%</a:t>
            </a:r>
            <a:endParaRPr lang="ru-RU" altLang="ru-RU" sz="1500" b="1" dirty="0">
              <a:solidFill>
                <a:srgbClr val="FFFFFF"/>
              </a:solidFill>
            </a:endParaRPr>
          </a:p>
        </p:txBody>
      </p:sp>
      <p:sp>
        <p:nvSpPr>
          <p:cNvPr id="11277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3365500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11278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32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225" y="38779"/>
            <a:ext cx="575618" cy="65392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076056" y="321297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endParaRPr lang="ru-RU" sz="1500" b="1" dirty="0" smtClean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291638" y="378904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endParaRPr lang="ru-RU" sz="1500" b="1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4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9378" y="524136"/>
            <a:ext cx="7848872" cy="117667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61229" tIns="51041" rIns="61229" bIns="31839" rtlCol="0" anchor="t">
            <a:noAutofit/>
          </a:bodyPr>
          <a:lstStyle/>
          <a:p>
            <a:pPr defTabSz="336947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ru-RU" altLang="ru-RU" sz="2400" b="1" i="1" dirty="0"/>
              <a:t>Динамика неналоговых доходов бюджета городского округа г. Переславля-Залесского </a:t>
            </a:r>
            <a:br>
              <a:rPr lang="ru-RU" altLang="ru-RU" sz="2400" b="1" i="1" dirty="0"/>
            </a:br>
            <a:r>
              <a:rPr lang="ru-RU" altLang="ru-RU" sz="2400" b="1" i="1" dirty="0"/>
              <a:t>на </a:t>
            </a:r>
            <a:r>
              <a:rPr lang="ru-RU" altLang="ru-RU" sz="2400" b="1" i="1" dirty="0" smtClean="0"/>
              <a:t>2019 </a:t>
            </a:r>
            <a:r>
              <a:rPr lang="ru-RU" altLang="ru-RU" sz="2400" b="1" i="1" dirty="0"/>
              <a:t>– </a:t>
            </a:r>
            <a:r>
              <a:rPr lang="ru-RU" altLang="ru-RU" sz="2400" b="1" i="1" dirty="0" smtClean="0"/>
              <a:t>2020 </a:t>
            </a:r>
            <a:r>
              <a:rPr lang="ru-RU" altLang="ru-RU" sz="2400" b="1" i="1" dirty="0"/>
              <a:t>годы, млн. руб.</a:t>
            </a:r>
          </a:p>
        </p:txBody>
      </p:sp>
      <p:graphicFrame>
        <p:nvGraphicFramePr>
          <p:cNvPr id="3" name="Object 3" title="дин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27786"/>
              </p:ext>
            </p:extLst>
          </p:nvPr>
        </p:nvGraphicFramePr>
        <p:xfrm>
          <a:off x="-468560" y="1052736"/>
          <a:ext cx="979308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2770689" y="2296666"/>
            <a:ext cx="1368152" cy="48443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73965" tIns="56576" rIns="73965" bIns="44575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350" b="1" dirty="0" smtClean="0">
                <a:solidFill>
                  <a:srgbClr val="FFFFFF"/>
                </a:solidFill>
              </a:rPr>
              <a:t>85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5362978" y="2767208"/>
            <a:ext cx="1369261" cy="4655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73965" tIns="56576" rIns="73965" bIns="44575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350" b="1" dirty="0" smtClean="0">
                <a:solidFill>
                  <a:srgbClr val="FFFFFF"/>
                </a:solidFill>
              </a:rPr>
              <a:t>67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12294" name="AutoShape 8"/>
          <p:cNvSpPr>
            <a:spLocks noChangeArrowheads="1"/>
          </p:cNvSpPr>
          <p:nvPr/>
        </p:nvSpPr>
        <p:spPr bwMode="auto">
          <a:xfrm>
            <a:off x="4644008" y="2632072"/>
            <a:ext cx="592931" cy="27027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61229" tIns="43841" rIns="61229" bIns="31839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350" b="1" dirty="0" smtClean="0">
                <a:solidFill>
                  <a:srgbClr val="FFFFFF"/>
                </a:solidFill>
              </a:rPr>
              <a:t>-21%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576" y="168970"/>
            <a:ext cx="2618876" cy="310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2496"/>
            <a:ext cx="648072" cy="76048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726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8EDF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altLang="ru-RU" sz="2200" b="1" i="1" dirty="0" smtClean="0"/>
              <a:t>Оценка потерь бюджета городского округа </a:t>
            </a:r>
            <a:br>
              <a:rPr lang="ru-RU" altLang="ru-RU" sz="2200" b="1" i="1" dirty="0" smtClean="0"/>
            </a:br>
            <a:r>
              <a:rPr lang="ru-RU" altLang="ru-RU" sz="2200" b="1" i="1" dirty="0" smtClean="0"/>
              <a:t>г. Переславля-Залесского от предоставляемых льгот на 2019-2022 гг., млн. руб.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93047"/>
              </p:ext>
            </p:extLst>
          </p:nvPr>
        </p:nvGraphicFramePr>
        <p:xfrm>
          <a:off x="611560" y="1553826"/>
          <a:ext cx="8280920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30388" y="5589588"/>
            <a:ext cx="649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15888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13325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92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224558"/>
          </a:xfrm>
        </p:spPr>
        <p:txBody>
          <a:bodyPr>
            <a:normAutofit/>
          </a:bodyPr>
          <a:lstStyle/>
          <a:p>
            <a:r>
              <a:rPr lang="ru-RU" altLang="ru-RU" sz="2200" b="1" i="1" dirty="0">
                <a:solidFill>
                  <a:srgbClr val="000000"/>
                </a:solidFill>
              </a:rPr>
              <a:t>Структура безвозмездных поступлений в бюджете </a:t>
            </a:r>
            <a:br>
              <a:rPr lang="ru-RU" altLang="ru-RU" sz="2200" b="1" i="1" dirty="0">
                <a:solidFill>
                  <a:srgbClr val="000000"/>
                </a:solidFill>
              </a:rPr>
            </a:br>
            <a:r>
              <a:rPr lang="ru-RU" altLang="ru-RU" sz="2200" b="1" i="1" dirty="0">
                <a:solidFill>
                  <a:srgbClr val="000000"/>
                </a:solidFill>
              </a:rPr>
              <a:t>городского округа г. Переславля-Залесского</a:t>
            </a:r>
            <a:br>
              <a:rPr lang="ru-RU" altLang="ru-RU" sz="2200" b="1" i="1" dirty="0">
                <a:solidFill>
                  <a:srgbClr val="000000"/>
                </a:solidFill>
              </a:rPr>
            </a:br>
            <a:r>
              <a:rPr lang="ru-RU" altLang="ru-RU" sz="2200" b="1" i="1" dirty="0">
                <a:solidFill>
                  <a:srgbClr val="000000"/>
                </a:solidFill>
              </a:rPr>
              <a:t>на </a:t>
            </a:r>
            <a:r>
              <a:rPr lang="ru-RU" altLang="ru-RU" sz="2200" b="1" i="1" dirty="0" smtClean="0">
                <a:solidFill>
                  <a:srgbClr val="000000"/>
                </a:solidFill>
              </a:rPr>
              <a:t>2019 </a:t>
            </a:r>
            <a:r>
              <a:rPr lang="ru-RU" altLang="ru-RU" sz="2200" b="1" i="1" dirty="0">
                <a:solidFill>
                  <a:srgbClr val="000000"/>
                </a:solidFill>
              </a:rPr>
              <a:t>– </a:t>
            </a:r>
            <a:r>
              <a:rPr lang="ru-RU" altLang="ru-RU" sz="2200" b="1" i="1" dirty="0" smtClean="0">
                <a:solidFill>
                  <a:srgbClr val="000000"/>
                </a:solidFill>
              </a:rPr>
              <a:t>2020 </a:t>
            </a:r>
            <a:r>
              <a:rPr lang="ru-RU" altLang="ru-RU" sz="2200" b="1" i="1" dirty="0">
                <a:solidFill>
                  <a:srgbClr val="000000"/>
                </a:solidFill>
              </a:rPr>
              <a:t>гг., млн. руб</a:t>
            </a:r>
            <a:r>
              <a:rPr lang="ru-RU" altLang="ru-RU" sz="2200" b="1" i="1" dirty="0" smtClean="0">
                <a:solidFill>
                  <a:srgbClr val="000000"/>
                </a:solidFill>
              </a:rPr>
              <a:t>.</a:t>
            </a:r>
            <a:endParaRPr lang="ru-RU" altLang="ru-RU" sz="2200" b="1" i="1" dirty="0" smtClean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45662289"/>
              </p:ext>
            </p:extLst>
          </p:nvPr>
        </p:nvGraphicFramePr>
        <p:xfrm>
          <a:off x="-221013" y="1556792"/>
          <a:ext cx="93965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30388" y="5589588"/>
            <a:ext cx="649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15888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13325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73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849" y="481674"/>
            <a:ext cx="8280151" cy="1152550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Удельный вес социальных расходов  в бюджете городского округа город Переславль-Залесский </a:t>
            </a:r>
            <a:br>
              <a:rPr lang="ru-RU" altLang="ru-RU" sz="2200" b="1" i="1" dirty="0" smtClean="0"/>
            </a:br>
            <a:r>
              <a:rPr lang="ru-RU" altLang="ru-RU" sz="2200" b="1" i="1" dirty="0" smtClean="0"/>
              <a:t>в 2019 и 2020 годах, млн. руб.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/>
          </p:nvPr>
        </p:nvGraphicFramePr>
        <p:xfrm>
          <a:off x="17463" y="1557338"/>
          <a:ext cx="9229725" cy="538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5" name="Лист" r:id="rId4" imgW="8610487" imgH="4895910" progId="Excel.Sheet.8">
                  <p:embed/>
                </p:oleObj>
              </mc:Choice>
              <mc:Fallback>
                <p:oleObj name="Лист" r:id="rId4" imgW="8610487" imgH="48959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557338"/>
                        <a:ext cx="9229725" cy="5380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sp>
        <p:nvSpPr>
          <p:cNvPr id="12" name="TextBox 11"/>
          <p:cNvSpPr txBox="1"/>
          <p:nvPr/>
        </p:nvSpPr>
        <p:spPr bwMode="auto">
          <a:xfrm rot="16200000">
            <a:off x="258629" y="3669748"/>
            <a:ext cx="1341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212" y="594054"/>
            <a:ext cx="8280151" cy="914420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>
                <a:solidFill>
                  <a:schemeClr val="tx1"/>
                </a:solidFill>
              </a:rPr>
              <a:t>Структура бюджета городского округа город Переславль-Залесский по видам бюджетов </a:t>
            </a:r>
            <a:br>
              <a:rPr lang="ru-RU" altLang="ru-RU" sz="2200" b="1" i="1" dirty="0" smtClean="0">
                <a:solidFill>
                  <a:schemeClr val="tx1"/>
                </a:solidFill>
              </a:rPr>
            </a:br>
            <a:r>
              <a:rPr lang="ru-RU" altLang="ru-RU" sz="2200" b="1" i="1" dirty="0" smtClean="0">
                <a:solidFill>
                  <a:schemeClr val="tx1"/>
                </a:solidFill>
              </a:rPr>
              <a:t>в 2019 и 2020 годах, млн. руб.</a:t>
            </a: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91665213"/>
              </p:ext>
            </p:extLst>
          </p:nvPr>
        </p:nvGraphicFramePr>
        <p:xfrm>
          <a:off x="323528" y="1628800"/>
          <a:ext cx="8820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 rot="16200000">
            <a:off x="-414995" y="4078745"/>
            <a:ext cx="1341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0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71480"/>
            <a:ext cx="8172400" cy="881048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  <a:t>Отраслевая структура расходов бюджета городского округа город Переславль-Залесский  </a:t>
            </a:r>
            <a:b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  <a:t>на 2019 и 2020 годы</a:t>
            </a:r>
            <a:r>
              <a:rPr lang="ru-RU" altLang="ru-RU" sz="2200" b="1" i="1" dirty="0" smtClean="0">
                <a:solidFill>
                  <a:schemeClr val="tx1"/>
                </a:solidFill>
                <a:cs typeface="Times New Roman" pitchFamily="18" charset="0"/>
              </a:rPr>
              <a:t>, млн. руб.</a:t>
            </a: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755576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71502268"/>
              </p:ext>
            </p:extLst>
          </p:nvPr>
        </p:nvGraphicFramePr>
        <p:xfrm>
          <a:off x="-88735" y="1268760"/>
          <a:ext cx="9232735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35" y="2662366"/>
            <a:ext cx="536494" cy="1347333"/>
          </a:xfrm>
          <a:prstGeom prst="rect">
            <a:avLst/>
          </a:prstGeom>
        </p:spPr>
      </p:pic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154535" y="2127250"/>
            <a:ext cx="6858000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и начисления на нее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1143000" y="3644900"/>
            <a:ext cx="6858000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налоги</a:t>
            </a:r>
            <a:endParaRPr lang="ru-RU" altLang="ru-RU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1143000" y="2882900"/>
            <a:ext cx="6858000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</a:t>
            </a: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143000" y="4413250"/>
            <a:ext cx="6859588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  <a:endParaRPr lang="ru-RU" altLang="ru-RU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AutoShape 10"/>
          <p:cNvSpPr>
            <a:spLocks noChangeArrowheads="1"/>
          </p:cNvSpPr>
          <p:nvPr/>
        </p:nvSpPr>
        <p:spPr bwMode="auto">
          <a:xfrm>
            <a:off x="755576" y="620688"/>
            <a:ext cx="7775575" cy="1296988"/>
          </a:xfrm>
          <a:prstGeom prst="ellipseRibbon2">
            <a:avLst>
              <a:gd name="adj1" fmla="val 25000"/>
              <a:gd name="adj2" fmla="val 67009"/>
              <a:gd name="adj3" fmla="val 12500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Приоритетные</a:t>
            </a:r>
            <a:r>
              <a:rPr lang="ru-RU" altLang="ru-RU" sz="2400" b="1" dirty="0">
                <a:solidFill>
                  <a:srgbClr val="0033CC"/>
                </a:solidFill>
                <a:latin typeface="Impact" panose="020B0806030902050204" pitchFamily="34" charset="0"/>
              </a:rPr>
              <a:t> 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статьи бюджетного финансирования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80497"/>
            <a:ext cx="3902075" cy="51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0290" y="5277122"/>
            <a:ext cx="6858000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погашение муниципального долга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4"/>
          </a:xfrm>
        </p:spPr>
        <p:txBody>
          <a:bodyPr>
            <a:normAutofit/>
          </a:bodyPr>
          <a:lstStyle/>
          <a:p>
            <a:r>
              <a:rPr lang="ru-RU" sz="2000" b="1" dirty="0"/>
              <a:t>«О бюджете городского округа город Переславль-Залесский на 2020 год и плановый период 2021 и 2022 </a:t>
            </a:r>
            <a:r>
              <a:rPr lang="ru-RU" sz="2000" b="1" dirty="0" smtClean="0"/>
              <a:t>годов»</a:t>
            </a:r>
            <a:endParaRPr lang="ru-RU" sz="1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1052736"/>
            <a:ext cx="7918648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   Вашему вниманию </a:t>
            </a:r>
            <a:r>
              <a:rPr lang="ru-RU" sz="1600" dirty="0">
                <a:solidFill>
                  <a:schemeClr val="tx1"/>
                </a:solidFill>
              </a:rPr>
              <a:t>предлагается ознакомиться с </a:t>
            </a:r>
            <a:r>
              <a:rPr lang="ru-RU" sz="1600" dirty="0" smtClean="0">
                <a:solidFill>
                  <a:schemeClr val="tx1"/>
                </a:solidFill>
              </a:rPr>
              <a:t>проектом </a:t>
            </a:r>
            <a:r>
              <a:rPr lang="ru-RU" sz="1600" dirty="0">
                <a:solidFill>
                  <a:schemeClr val="tx1"/>
                </a:solidFill>
              </a:rPr>
              <a:t>решения Переславль-Залесской городской Думы «О бюджете городского округа город Переславль-Залесский на 2020 год и плановый период 2021-2022 годов», которым предлагается утвердить бюджет городского округа город Переславль-Залесский на 2020 год и плановый период 2021-2022 </a:t>
            </a:r>
            <a:r>
              <a:rPr lang="ru-RU" sz="1600" dirty="0" smtClean="0">
                <a:solidFill>
                  <a:schemeClr val="tx1"/>
                </a:solidFill>
              </a:rPr>
              <a:t>годов.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    Проект </a:t>
            </a:r>
            <a:r>
              <a:rPr lang="ru-RU" sz="1600" dirty="0">
                <a:solidFill>
                  <a:schemeClr val="tx1"/>
                </a:solidFill>
              </a:rPr>
              <a:t>бюджета </a:t>
            </a:r>
            <a:r>
              <a:rPr lang="ru-RU" sz="1600" dirty="0" smtClean="0">
                <a:solidFill>
                  <a:schemeClr val="tx1"/>
                </a:solidFill>
              </a:rPr>
              <a:t>выносился </a:t>
            </a:r>
            <a:r>
              <a:rPr lang="ru-RU" sz="1600" dirty="0">
                <a:solidFill>
                  <a:schemeClr val="tx1"/>
                </a:solidFill>
              </a:rPr>
              <a:t>на публичные слушания по инициативе Главы городского округа город Переславль-Залесский. Публичные слушания в соответствии с постановлением Администрации г. Переславля-Залесского от 31.10.2018 № ПОС.03-1766/18 «О проведении публичных слушаний по проекту решения Переславль-Залесской городской Думы «О бюджете городского округа город Переславль-Залесский на 2020 год и плановый период 2021 и 2022 годов» </a:t>
            </a:r>
            <a:r>
              <a:rPr lang="ru-RU" sz="1600" dirty="0" smtClean="0">
                <a:solidFill>
                  <a:schemeClr val="tx1"/>
                </a:solidFill>
              </a:rPr>
              <a:t>состоялись 15 </a:t>
            </a:r>
            <a:r>
              <a:rPr lang="ru-RU" sz="1600" dirty="0">
                <a:solidFill>
                  <a:schemeClr val="tx1"/>
                </a:solidFill>
              </a:rPr>
              <a:t>ноября 2019 </a:t>
            </a:r>
            <a:r>
              <a:rPr lang="ru-RU" sz="1600" dirty="0" smtClean="0">
                <a:solidFill>
                  <a:schemeClr val="tx1"/>
                </a:solidFill>
              </a:rPr>
              <a:t>года.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2020 </a:t>
            </a:r>
            <a:r>
              <a:rPr lang="ru-RU" sz="1600" dirty="0">
                <a:solidFill>
                  <a:schemeClr val="tx1"/>
                </a:solidFill>
              </a:rPr>
              <a:t>год станет вторым финансовым годом после вступления в силу Закона Ярославской области № 22-з от 13.06.2018 «Об объединении </a:t>
            </a:r>
            <a:r>
              <a:rPr lang="ru-RU" sz="1600" dirty="0" err="1">
                <a:solidFill>
                  <a:schemeClr val="tx1"/>
                </a:solidFill>
              </a:rPr>
              <a:t>Нагорьевского</a:t>
            </a:r>
            <a:r>
              <a:rPr lang="ru-RU" sz="1600" dirty="0">
                <a:solidFill>
                  <a:schemeClr val="tx1"/>
                </a:solidFill>
              </a:rPr>
              <a:t>, Пригородного и </a:t>
            </a:r>
            <a:r>
              <a:rPr lang="ru-RU" sz="1600" dirty="0" err="1">
                <a:solidFill>
                  <a:schemeClr val="tx1"/>
                </a:solidFill>
              </a:rPr>
              <a:t>Рязанцевского</a:t>
            </a:r>
            <a:r>
              <a:rPr lang="ru-RU" sz="1600" dirty="0">
                <a:solidFill>
                  <a:schemeClr val="tx1"/>
                </a:solidFill>
              </a:rPr>
              <a:t> сельских поселений, входящих в состав Переславского муниципального района, с городским округом город Переславль-Залесский и внесении изменений в Закон Ярославской области «О наименованиях, границах и статусе муниципальных образований Ярославской области» (далее – Закон № 22-з от 13.06.2018), когда перечисленные в вышеуказанном Законе муниципальные образования стали единым муниципальным образованием: городской округ город Переславль-Залесский.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Таким </a:t>
            </a:r>
            <a:r>
              <a:rPr lang="ru-RU" sz="1600" dirty="0">
                <a:solidFill>
                  <a:schemeClr val="tx1"/>
                </a:solidFill>
              </a:rPr>
              <a:t>образом, при подготовке настоящего документа учитывались итоги реализации задач, поставленных на период до 2019 года, приоритеты на ближайшую перспективу, условия и проблемы, над решением которых предстоит работать в планируемом трехлетнем периоде.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6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76250"/>
            <a:ext cx="8229600" cy="1068388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Расходы по приоритетным статьям в  бюджете городского округа город Переславль-Залесский </a:t>
            </a:r>
            <a:br>
              <a:rPr lang="ru-RU" altLang="ru-RU" sz="2200" b="1" i="1" dirty="0" smtClean="0"/>
            </a:br>
            <a:r>
              <a:rPr lang="ru-RU" altLang="ru-RU" sz="2200" b="1" i="1" dirty="0" smtClean="0"/>
              <a:t>на 2020 год, млн. руб.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51059"/>
              </p:ext>
            </p:extLst>
          </p:nvPr>
        </p:nvGraphicFramePr>
        <p:xfrm>
          <a:off x="179512" y="1484784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755576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8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721" y="454299"/>
            <a:ext cx="8244408" cy="984172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Структура</a:t>
            </a:r>
            <a:r>
              <a:rPr lang="ru-RU" altLang="ru-RU" sz="2200" b="1" i="1" dirty="0"/>
              <a:t> бюджета городского округа </a:t>
            </a:r>
            <a:r>
              <a:rPr lang="ru-RU" altLang="ru-RU" sz="2200" b="1" i="1" dirty="0" smtClean="0"/>
              <a:t>город Переславль-Залесский по муниципальным программам и непрограммным расходам</a:t>
            </a:r>
            <a:r>
              <a:rPr lang="ru-RU" altLang="ru-RU" sz="2200" b="1" i="1" dirty="0"/>
              <a:t> </a:t>
            </a:r>
            <a:r>
              <a:rPr lang="ru-RU" altLang="ru-RU" sz="2200" b="1" i="1" dirty="0" smtClean="0"/>
              <a:t>в </a:t>
            </a:r>
            <a:r>
              <a:rPr lang="ru-RU" altLang="ru-RU" sz="2200" b="1" i="1" dirty="0" smtClean="0">
                <a:solidFill>
                  <a:schemeClr val="tx1"/>
                </a:solidFill>
              </a:rPr>
              <a:t>2020 году, млн. руб.</a:t>
            </a: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29815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51469910"/>
              </p:ext>
            </p:extLst>
          </p:nvPr>
        </p:nvGraphicFramePr>
        <p:xfrm>
          <a:off x="-1476598" y="1486135"/>
          <a:ext cx="10476656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52120" y="3863301"/>
            <a:ext cx="19442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</a:rPr>
              <a:t>Обеспечение </a:t>
            </a:r>
          </a:p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</a:rPr>
              <a:t>функционирования и </a:t>
            </a:r>
          </a:p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</a:rPr>
              <a:t>развития </a:t>
            </a:r>
            <a:r>
              <a:rPr lang="ru-RU" sz="1200" b="1" dirty="0" err="1" smtClean="0">
                <a:solidFill>
                  <a:schemeClr val="bg1"/>
                </a:solidFill>
              </a:rPr>
              <a:t>мун</a:t>
            </a:r>
            <a:r>
              <a:rPr lang="ru-RU" sz="1200" b="1" dirty="0" smtClean="0">
                <a:solidFill>
                  <a:schemeClr val="bg1"/>
                </a:solidFill>
              </a:rPr>
              <a:t>. службы</a:t>
            </a:r>
            <a:r>
              <a:rPr lang="ru-RU" sz="1100" b="1" dirty="0" smtClean="0">
                <a:solidFill>
                  <a:schemeClr val="bg1"/>
                </a:solidFill>
              </a:rPr>
              <a:t>; </a:t>
            </a:r>
            <a:r>
              <a:rPr lang="ru-RU" sz="1400" b="1" dirty="0" smtClean="0">
                <a:solidFill>
                  <a:schemeClr val="bg1"/>
                </a:solidFill>
              </a:rPr>
              <a:t>130,2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5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7674" y="539424"/>
            <a:ext cx="8280151" cy="1017367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>
                <a:cs typeface="Times New Roman" pitchFamily="18" charset="0"/>
              </a:rPr>
              <a:t>Муниципальный дорожный фонд городского округа город Переславль-Залесский на 2020 и плановый</a:t>
            </a:r>
            <a:br>
              <a:rPr lang="ru-RU" altLang="ru-RU" sz="2200" b="1" i="1" dirty="0" smtClean="0">
                <a:cs typeface="Times New Roman" pitchFamily="18" charset="0"/>
              </a:rPr>
            </a:br>
            <a:r>
              <a:rPr lang="ru-RU" altLang="ru-RU" sz="2200" b="1" i="1" dirty="0" smtClean="0">
                <a:cs typeface="Times New Roman" pitchFamily="18" charset="0"/>
              </a:rPr>
              <a:t> период 2021 и 2022 годов, млн. руб. </a:t>
            </a:r>
            <a:endParaRPr lang="ru-RU" altLang="ru-RU" sz="2200" b="1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428596" y="1556792"/>
          <a:ext cx="839187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 rot="16200000">
            <a:off x="-413851" y="3848980"/>
            <a:ext cx="144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604250" cy="1068388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>
                <a:cs typeface="Times New Roman" panose="02020603050405020304" pitchFamily="18" charset="0"/>
              </a:rPr>
              <a:t>Дефицит бюджета городского округа </a:t>
            </a:r>
            <a:r>
              <a:rPr lang="en-US" altLang="ru-RU" sz="2200" b="1" i="1" dirty="0" smtClean="0">
                <a:cs typeface="Times New Roman" panose="02020603050405020304" pitchFamily="18" charset="0"/>
              </a:rPr>
              <a:t>     </a:t>
            </a:r>
            <a:r>
              <a:rPr lang="ru-RU" altLang="ru-RU" sz="2200" b="1" i="1" dirty="0" smtClean="0">
                <a:cs typeface="Times New Roman" panose="02020603050405020304" pitchFamily="18" charset="0"/>
              </a:rPr>
              <a:t/>
            </a:r>
            <a:br>
              <a:rPr lang="ru-RU" altLang="ru-RU" sz="2200" b="1" i="1" dirty="0" smtClean="0">
                <a:cs typeface="Times New Roman" panose="02020603050405020304" pitchFamily="18" charset="0"/>
              </a:rPr>
            </a:br>
            <a:r>
              <a:rPr lang="en-US" altLang="ru-RU" sz="2200" b="1" i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200" b="1" i="1" dirty="0" smtClean="0">
                <a:cs typeface="Times New Roman" panose="02020603050405020304" pitchFamily="18" charset="0"/>
              </a:rPr>
              <a:t>город Переславль-Залесский </a:t>
            </a:r>
            <a:br>
              <a:rPr lang="ru-RU" altLang="ru-RU" sz="2200" b="1" i="1" dirty="0" smtClean="0"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cs typeface="Times New Roman" panose="02020603050405020304" pitchFamily="18" charset="0"/>
              </a:rPr>
              <a:t>за 2019 год и на 2020 – 2022 годы, млн. руб.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/>
          </p:nvPr>
        </p:nvGraphicFramePr>
        <p:xfrm>
          <a:off x="107950" y="1544638"/>
          <a:ext cx="8893175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Лист" r:id="rId4" imgW="7324655" imgH="4172040" progId="Excel.Sheet.8">
                  <p:embed/>
                </p:oleObj>
              </mc:Choice>
              <mc:Fallback>
                <p:oleObj name="Лист" r:id="rId4" imgW="7324655" imgH="41720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544638"/>
                        <a:ext cx="8893175" cy="5419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911396" y="177479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00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713" y="2490788"/>
            <a:ext cx="56165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23555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666627" y="115888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25" y="38779"/>
            <a:ext cx="575618" cy="65392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07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281" y="581088"/>
            <a:ext cx="8202076" cy="155176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разработки прогноза </a:t>
            </a:r>
            <a:b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город Переславль-Залесский </a:t>
            </a:r>
            <a:b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2020-2022 годы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61" y="3875596"/>
            <a:ext cx="9036496" cy="1528132"/>
          </a:xfrm>
          <a:prstGeom prst="roundRect">
            <a:avLst/>
          </a:prstGeom>
          <a:solidFill>
            <a:srgbClr val="B6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экономики и стратегического планирования Ярославской области от 07.08.2019 №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ИХ.45-1062/19 «О направлении основных показателей прогноза СЭР Ярославской области на среднесрочный период 2020-2022 годов»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702" y="2132856"/>
            <a:ext cx="8982811" cy="1584176"/>
          </a:xfrm>
          <a:prstGeom prst="roundRect">
            <a:avLst/>
          </a:prstGeom>
          <a:solidFill>
            <a:srgbClr val="B6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финансов Ярославской области от 28.06.2019 № ИХ.33-2679/19 об основных показателях прогноза социально-экономического развития Ярославской области на среднесрочный период 2020-2022 годов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703" y="5611753"/>
            <a:ext cx="8982811" cy="1080120"/>
          </a:xfrm>
          <a:prstGeom prst="roundRect">
            <a:avLst/>
          </a:prstGeom>
          <a:solidFill>
            <a:srgbClr val="B6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Федеральной службы государственной статистики Российской Федерации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1466" y="65151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25436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918" y="849771"/>
            <a:ext cx="7860152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246" y="165488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841144" y="548680"/>
          <a:ext cx="82677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08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60" y="743789"/>
            <a:ext cx="8003232" cy="7780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246" y="165488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1187624" y="1376361"/>
          <a:ext cx="7300914" cy="548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26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79793"/>
            <a:ext cx="7859216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 населения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246" y="165488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1027652" y="825830"/>
          <a:ext cx="7515225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2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80902"/>
            <a:ext cx="3572742" cy="3869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5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169"/>
            <a:ext cx="245269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84613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Основные направления бюджетной и налоговой политики на 2020-20</a:t>
            </a:r>
            <a:r>
              <a:rPr lang="en-US" altLang="ru-RU" b="1" i="1" dirty="0"/>
              <a:t>2</a:t>
            </a:r>
            <a:r>
              <a:rPr lang="ru-RU" altLang="ru-RU" b="1" i="1" dirty="0"/>
              <a:t>2 годы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48641898"/>
              </p:ext>
            </p:extLst>
          </p:nvPr>
        </p:nvGraphicFramePr>
        <p:xfrm>
          <a:off x="457200" y="1621364"/>
          <a:ext cx="8229600" cy="497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077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3818" y="401993"/>
            <a:ext cx="7839185" cy="765254"/>
          </a:xfrm>
          <a:solidFill>
            <a:schemeClr val="bg1"/>
          </a:solidFill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800" b="1" i="1" dirty="0" smtClean="0"/>
              <a:t>Основные параметры бюджета городского округа 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г. Переславля-Залесского в 2019 –2022 годах, млн. руб.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357121"/>
              </p:ext>
            </p:extLst>
          </p:nvPr>
        </p:nvGraphicFramePr>
        <p:xfrm>
          <a:off x="-108520" y="2708920"/>
          <a:ext cx="9252520" cy="440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336547" y="26270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25" y="38779"/>
            <a:ext cx="575618" cy="65392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0034" y="1182608"/>
            <a:ext cx="8589639" cy="1742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u="sng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ДОХОДЫ ГОРОДСКОГО БЮДЖЕТА – 769 млн. руб.</a:t>
            </a:r>
            <a:r>
              <a:rPr lang="ru-RU" sz="2000" b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ru-RU" sz="2000" b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18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налоговые и неналоговые доходы  - 620 млн. руб.</a:t>
            </a:r>
          </a:p>
          <a:p>
            <a:pPr eaLnBrk="1" hangingPunct="1">
              <a:defRPr/>
            </a:pPr>
            <a:r>
              <a:rPr lang="ru-RU" sz="1800" kern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д</a:t>
            </a:r>
            <a:r>
              <a:rPr lang="ru-RU" sz="18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отации бюджетам бюджетной системы РФ</a:t>
            </a:r>
            <a:r>
              <a:rPr lang="ru-RU" sz="1800" b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sz="1800" kern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– </a:t>
            </a:r>
            <a:r>
              <a:rPr lang="ru-RU" sz="18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149 </a:t>
            </a:r>
            <a:r>
              <a:rPr lang="ru-RU" sz="1800" kern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млн. руб.</a:t>
            </a:r>
            <a:r>
              <a:rPr lang="ru-RU" sz="1800" i="1" kern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ru-RU" sz="1800" i="1" kern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ru-RU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2000" b="1" u="sng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РАСХОДЫ ГОРОДСКОГО БЮДЖЕТА -  831 млн. руб.</a:t>
            </a:r>
          </a:p>
          <a:p>
            <a:pPr eaLnBrk="1" hangingPunct="1">
              <a:defRPr/>
            </a:pPr>
            <a:r>
              <a:rPr lang="ru-RU" sz="2000" b="1" u="sng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ДЕФИЦИТ </a:t>
            </a:r>
            <a:r>
              <a:rPr lang="ru-RU" sz="2000" b="1" u="sng" kern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-  62 </a:t>
            </a:r>
            <a:r>
              <a:rPr lang="ru-RU" sz="2000" b="1" u="sng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млн. руб.</a:t>
            </a:r>
            <a:endParaRPr lang="ru-RU" sz="2000" b="1" u="sng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08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507926"/>
            <a:ext cx="8229600" cy="681557"/>
          </a:xfrm>
          <a:noFill/>
        </p:spPr>
        <p:txBody>
          <a:bodyPr/>
          <a:lstStyle/>
          <a:p>
            <a:pPr eaLnBrk="1" hangingPunct="1"/>
            <a:r>
              <a:rPr lang="ru-RU" altLang="ru-RU" sz="2000" b="1" i="1" dirty="0" smtClean="0">
                <a:solidFill>
                  <a:schemeClr val="tx1"/>
                </a:solidFill>
              </a:rPr>
              <a:t/>
            </a:r>
            <a:br>
              <a:rPr lang="ru-RU" altLang="ru-RU" sz="2000" b="1" i="1" dirty="0" smtClean="0">
                <a:solidFill>
                  <a:schemeClr val="tx1"/>
                </a:solidFill>
              </a:rPr>
            </a:br>
            <a:r>
              <a:rPr lang="ru-RU" altLang="ru-RU" sz="1800" b="1" i="1" dirty="0" smtClean="0">
                <a:solidFill>
                  <a:schemeClr val="tx1"/>
                </a:solidFill>
              </a:rPr>
              <a:t>Динамика</a:t>
            </a:r>
            <a:r>
              <a:rPr lang="ru-RU" alt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altLang="ru-RU" sz="1800" b="1" i="1" dirty="0" smtClean="0">
                <a:solidFill>
                  <a:schemeClr val="tx1"/>
                </a:solidFill>
              </a:rPr>
              <a:t>поступления доходов в бюджет городского округа </a:t>
            </a:r>
            <a:br>
              <a:rPr lang="ru-RU" altLang="ru-RU" sz="1800" b="1" i="1" dirty="0" smtClean="0">
                <a:solidFill>
                  <a:schemeClr val="tx1"/>
                </a:solidFill>
              </a:rPr>
            </a:br>
            <a:r>
              <a:rPr lang="ru-RU" altLang="ru-RU" sz="1800" b="1" i="1" dirty="0" smtClean="0">
                <a:solidFill>
                  <a:schemeClr val="tx1"/>
                </a:solidFill>
              </a:rPr>
              <a:t>г. Переславля-Залесского на 2019 – 2022 гг.</a:t>
            </a:r>
            <a:br>
              <a:rPr lang="ru-RU" altLang="ru-RU" sz="1800" b="1" i="1" dirty="0" smtClean="0">
                <a:solidFill>
                  <a:schemeClr val="tx1"/>
                </a:solidFill>
              </a:rPr>
            </a:br>
            <a:endParaRPr lang="ru-RU" altLang="ru-RU" sz="18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7100875"/>
              </p:ext>
            </p:extLst>
          </p:nvPr>
        </p:nvGraphicFramePr>
        <p:xfrm>
          <a:off x="0" y="1312328"/>
          <a:ext cx="9144000" cy="554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AutoShape 4"/>
          <p:cNvSpPr>
            <a:spLocks/>
          </p:cNvSpPr>
          <p:nvPr/>
        </p:nvSpPr>
        <p:spPr bwMode="auto">
          <a:xfrm rot="5400000">
            <a:off x="1684115" y="3725125"/>
            <a:ext cx="402174" cy="76410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32370" y="3597319"/>
            <a:ext cx="696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572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 rot="5400000">
            <a:off x="3598566" y="3734042"/>
            <a:ext cx="431800" cy="79498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3561610" y="3593656"/>
            <a:ext cx="6480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620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2" name="AutoShape 9"/>
          <p:cNvSpPr>
            <a:spLocks/>
          </p:cNvSpPr>
          <p:nvPr/>
        </p:nvSpPr>
        <p:spPr bwMode="auto">
          <a:xfrm rot="5400000">
            <a:off x="5580915" y="3722718"/>
            <a:ext cx="431800" cy="801783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518690" y="3599876"/>
            <a:ext cx="59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586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4" name="AutoShape 13"/>
          <p:cNvSpPr>
            <a:spLocks/>
          </p:cNvSpPr>
          <p:nvPr/>
        </p:nvSpPr>
        <p:spPr bwMode="auto">
          <a:xfrm rot="5400000">
            <a:off x="7543902" y="3830971"/>
            <a:ext cx="410175" cy="846819"/>
          </a:xfrm>
          <a:prstGeom prst="leftBrace">
            <a:avLst>
              <a:gd name="adj1" fmla="val 125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7506715" y="3807515"/>
            <a:ext cx="6480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601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6948488" y="9810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57411" y="1312328"/>
            <a:ext cx="12026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Млн. руб. </a:t>
            </a:r>
            <a:endParaRPr lang="ru-RU" altLang="ru-RU" sz="1200" b="1" dirty="0">
              <a:solidFill>
                <a:srgbClr val="000000"/>
              </a:solidFill>
            </a:endParaRPr>
          </a:p>
        </p:txBody>
      </p:sp>
      <p:sp>
        <p:nvSpPr>
          <p:cNvPr id="6214" name="Text Box 87"/>
          <p:cNvSpPr txBox="1">
            <a:spLocks noChangeArrowheads="1"/>
          </p:cNvSpPr>
          <p:nvPr/>
        </p:nvSpPr>
        <p:spPr bwMode="auto">
          <a:xfrm>
            <a:off x="2753607" y="5095536"/>
            <a:ext cx="5673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 dirty="0" smtClean="0">
                <a:solidFill>
                  <a:srgbClr val="FF0000"/>
                </a:solidFill>
              </a:rPr>
              <a:t>+66</a:t>
            </a:r>
            <a:endParaRPr lang="ru-RU" altLang="ru-RU" sz="1400" b="1" i="1" dirty="0">
              <a:solidFill>
                <a:srgbClr val="FF0000"/>
              </a:solidFill>
            </a:endParaRPr>
          </a:p>
        </p:txBody>
      </p:sp>
      <p:sp>
        <p:nvSpPr>
          <p:cNvPr id="6215" name="Text Box 88"/>
          <p:cNvSpPr txBox="1">
            <a:spLocks noChangeArrowheads="1"/>
          </p:cNvSpPr>
          <p:nvPr/>
        </p:nvSpPr>
        <p:spPr bwMode="auto">
          <a:xfrm>
            <a:off x="4366388" y="4877764"/>
            <a:ext cx="4995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solidFill>
                  <a:srgbClr val="FF0000"/>
                </a:solidFill>
              </a:rPr>
              <a:t>-29</a:t>
            </a:r>
            <a:endParaRPr lang="ru-RU" altLang="ru-RU" sz="1400" b="1" i="1" dirty="0">
              <a:solidFill>
                <a:srgbClr val="FF0000"/>
              </a:solidFill>
            </a:endParaRPr>
          </a:p>
        </p:txBody>
      </p:sp>
      <p:sp>
        <p:nvSpPr>
          <p:cNvPr id="6216" name="Text Box 89"/>
          <p:cNvSpPr txBox="1">
            <a:spLocks noChangeArrowheads="1"/>
          </p:cNvSpPr>
          <p:nvPr/>
        </p:nvSpPr>
        <p:spPr bwMode="auto">
          <a:xfrm>
            <a:off x="6152972" y="4638275"/>
            <a:ext cx="579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 dirty="0" smtClean="0">
                <a:solidFill>
                  <a:srgbClr val="FF0000"/>
                </a:solidFill>
              </a:rPr>
              <a:t>+18</a:t>
            </a:r>
            <a:endParaRPr lang="ru-RU" altLang="ru-RU" sz="1400" b="1" i="1" dirty="0">
              <a:solidFill>
                <a:srgbClr val="FF0000"/>
              </a:solidFill>
            </a:endParaRPr>
          </a:p>
        </p:txBody>
      </p:sp>
      <p:sp>
        <p:nvSpPr>
          <p:cNvPr id="6217" name="Line 90"/>
          <p:cNvSpPr>
            <a:spLocks noChangeShapeType="1"/>
          </p:cNvSpPr>
          <p:nvPr/>
        </p:nvSpPr>
        <p:spPr bwMode="auto">
          <a:xfrm flipV="1">
            <a:off x="1843175" y="5314089"/>
            <a:ext cx="1581275" cy="191556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18" name="Line 91"/>
          <p:cNvSpPr>
            <a:spLocks noChangeShapeType="1"/>
          </p:cNvSpPr>
          <p:nvPr/>
        </p:nvSpPr>
        <p:spPr bwMode="auto">
          <a:xfrm flipV="1">
            <a:off x="3717718" y="5095533"/>
            <a:ext cx="1665248" cy="239067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19" name="Line 92"/>
          <p:cNvSpPr>
            <a:spLocks noChangeShapeType="1"/>
          </p:cNvSpPr>
          <p:nvPr/>
        </p:nvSpPr>
        <p:spPr bwMode="auto">
          <a:xfrm flipV="1">
            <a:off x="5738183" y="4852722"/>
            <a:ext cx="1602110" cy="226374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3365500" cy="288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6221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32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2225" y="38779"/>
            <a:ext cx="575618" cy="65392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857276" y="5792139"/>
            <a:ext cx="360040" cy="18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r>
              <a:rPr lang="ru-RU" sz="1400" b="1" i="1" dirty="0" smtClean="0">
                <a:ln w="0"/>
                <a:solidFill>
                  <a:srgbClr val="000000"/>
                </a:solidFill>
              </a:rPr>
              <a:t>-18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33813" y="5607978"/>
            <a:ext cx="1732575" cy="218475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Выгнутая вверх стрелка 3"/>
          <p:cNvSpPr/>
          <p:nvPr/>
        </p:nvSpPr>
        <p:spPr bwMode="auto">
          <a:xfrm>
            <a:off x="3717718" y="2996952"/>
            <a:ext cx="1216152" cy="731520"/>
          </a:xfrm>
          <a:prstGeom prst="curved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endParaRPr lang="ru-RU" sz="1500" b="1" dirty="0" smtClean="0">
              <a:solidFill>
                <a:srgbClr val="FF33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843808" y="5796618"/>
            <a:ext cx="360040" cy="18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r>
              <a:rPr lang="ru-RU" sz="1400" i="1" dirty="0" smtClean="0">
                <a:ln w="0"/>
                <a:solidFill>
                  <a:srgbClr val="000000"/>
                </a:solidFill>
              </a:rPr>
              <a:t>-18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996208" y="5949018"/>
            <a:ext cx="360040" cy="18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endParaRPr lang="ru-RU" sz="1400" i="1" dirty="0" smtClean="0">
              <a:ln w="0"/>
              <a:solidFill>
                <a:srgbClr val="000000"/>
              </a:solidFill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2920159" y="5439057"/>
            <a:ext cx="5673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-124</a:t>
            </a:r>
            <a:endParaRPr lang="ru-RU" alt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084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81639" tIns="55253" rIns="81639" bIns="42452" anchor="ctr"/>
      <a:lstStyle>
        <a:defPPr algn="ctr" eaLnBrk="1" hangingPunct="1">
          <a:lnSpc>
            <a:spcPct val="93000"/>
          </a:lnSpc>
          <a:spcBef>
            <a:spcPct val="0"/>
          </a:spcBef>
          <a:buFontTx/>
          <a:buNone/>
          <a:defRPr sz="1500" b="1" dirty="0" smtClean="0">
            <a:solidFill>
              <a:srgbClr val="FF3300"/>
            </a:solidFill>
          </a:defRPr>
        </a:defPPr>
      </a:lstStyle>
    </a:sp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spcBef>
            <a:spcPct val="50000"/>
          </a:spcBef>
          <a:buFontTx/>
          <a:buNone/>
          <a:defRPr sz="1600">
            <a:solidFill>
              <a:schemeClr val="bg1"/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9641</TotalTime>
  <Words>882</Words>
  <Application>Microsoft Office PowerPoint</Application>
  <PresentationFormat>Экран (4:3)</PresentationFormat>
  <Paragraphs>203</Paragraphs>
  <Slides>24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Impact</vt:lpstr>
      <vt:lpstr>Times New Roman</vt:lpstr>
      <vt:lpstr>Оформление по умолчанию</vt:lpstr>
      <vt:lpstr>4_Тема Office</vt:lpstr>
      <vt:lpstr>Лист</vt:lpstr>
      <vt:lpstr>       Б ю д ж е т  д л я  г р а ж д а н  «Проект бюджета городского округа  город Переславль-Залесский на 2020 год и на плановый период 2021 и 2022 годов»   (одобрен к рассмотрению Переславль-Залесской городской Думой  на публичных слушаниях, состоявшихся 15.11.2019 года)       </vt:lpstr>
      <vt:lpstr>«О бюджете городского округа город Переславль-Залесский на 2020 год и плановый период 2021 и 2022 годов»</vt:lpstr>
      <vt:lpstr>Основы разработки прогноза  социально-экономического развития  городского округа город Переславль-Залесский  на 2020-2022 годы</vt:lpstr>
      <vt:lpstr>Численность населения</vt:lpstr>
      <vt:lpstr>Промышленное производство</vt:lpstr>
      <vt:lpstr>Доходы населения</vt:lpstr>
      <vt:lpstr>Презентация PowerPoint</vt:lpstr>
      <vt:lpstr>Основные параметры бюджета городского округа  г. Переславля-Залесского в 2019 –2022 годах, млн. руб.</vt:lpstr>
      <vt:lpstr> Динамика поступления доходов в бюджет городского округа  г. Переславля-Залесского на 2019 – 2022 гг. </vt:lpstr>
      <vt:lpstr>Структура доходов бюджета городского округа  г. Переславля-Залесского на 2019-2020 годы, %</vt:lpstr>
      <vt:lpstr>Структура собственных доходов бюджета городского округа г. Переславля-Залесского  на 2020 год, %</vt:lpstr>
      <vt:lpstr>Динамика налоговых доходов бюджета городского округа г. Переславля-Залесского на 2019 –2020 годы, млн. руб.</vt:lpstr>
      <vt:lpstr>Динамика неналоговых доходов бюджета городского округа г. Переславля-Залесского  на 2019 – 2020 годы, млн. руб.</vt:lpstr>
      <vt:lpstr>Оценка потерь бюджета городского округа  г. Переславля-Залесского от предоставляемых льгот на 2019-2022 гг., млн. руб.</vt:lpstr>
      <vt:lpstr>Структура безвозмездных поступлений в бюджете  городского округа г. Переславля-Залесского на 2019 – 2020 гг., млн. руб.</vt:lpstr>
      <vt:lpstr>Удельный вес социальных расходов  в бюджете городского округа город Переславль-Залесский  в 2019 и 2020 годах, млн. руб.</vt:lpstr>
      <vt:lpstr>Структура бюджета городского округа город Переславль-Залесский по видам бюджетов  в 2019 и 2020 годах, млн. руб.</vt:lpstr>
      <vt:lpstr>Отраслевая структура расходов бюджета городского округа город Переславль-Залесский   на 2019 и 2020 годы, млн. руб.</vt:lpstr>
      <vt:lpstr>Презентация PowerPoint</vt:lpstr>
      <vt:lpstr>Расходы по приоритетным статьям в  бюджете городского округа город Переславль-Залесский  на 2020 год, млн. руб.</vt:lpstr>
      <vt:lpstr>Структура бюджета городского округа город Переславль-Залесский по муниципальным программам и непрограммным расходам в 2020 году, млн. руб.</vt:lpstr>
      <vt:lpstr>Муниципальный дорожный фонд городского округа город Переславль-Залесский на 2020 и плановый  период 2021 и 2022 годов, млн. руб. </vt:lpstr>
      <vt:lpstr>Дефицит бюджета городского округа        город Переславль-Залесский  за 2019 год и на 2020 – 2022 годы, млн. руб.</vt:lpstr>
      <vt:lpstr>Презентация PowerPoint</vt:lpstr>
    </vt:vector>
  </TitlesOfParts>
  <Company>ufe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городского округа  г. Переславля-Залесского  на 2013 год (проект)</dc:title>
  <dc:creator>sedap</dc:creator>
  <cp:lastModifiedBy>1</cp:lastModifiedBy>
  <cp:revision>896</cp:revision>
  <cp:lastPrinted>2019-11-14T12:58:58Z</cp:lastPrinted>
  <dcterms:created xsi:type="dcterms:W3CDTF">2012-11-01T06:44:34Z</dcterms:created>
  <dcterms:modified xsi:type="dcterms:W3CDTF">2020-05-19T05:50:49Z</dcterms:modified>
</cp:coreProperties>
</file>