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60" r:id="rId2"/>
  </p:sldIdLst>
  <p:sldSz cx="7561263" cy="10693400"/>
  <p:notesSz cx="6797675" cy="9928225"/>
  <p:defaultTextStyle>
    <a:defPPr>
      <a:defRPr lang="ru-RU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AA9"/>
    <a:srgbClr val="8D8C90"/>
    <a:srgbClr val="504F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-1392" y="474"/>
      </p:cViewPr>
      <p:guideLst>
        <p:guide orient="horz" pos="3369"/>
        <p:guide orient="horz" pos="1578"/>
        <p:guide orient="horz" pos="492"/>
        <p:guide orient="horz" pos="6322"/>
        <p:guide pos="2382"/>
        <p:guide pos="585"/>
        <p:guide pos="1290"/>
        <p:guide pos="4250"/>
        <p:guide pos="4565"/>
        <p:guide pos="42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44538"/>
            <a:ext cx="26320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8249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123" y="2227"/>
            <a:ext cx="7560140" cy="1068968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567095" y="5244864"/>
            <a:ext cx="6427074" cy="2292150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134190" y="7587097"/>
            <a:ext cx="5292884" cy="2732758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11321" y="472787"/>
            <a:ext cx="1988770" cy="100597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387" y="472787"/>
            <a:ext cx="5842913" cy="100597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122" y="2982"/>
            <a:ext cx="7560141" cy="10689683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0245" y="2505529"/>
            <a:ext cx="6053549" cy="7530057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0363" indent="3175">
              <a:defRPr>
                <a:latin typeface="+mj-lt"/>
              </a:defRPr>
            </a:lvl2pPr>
            <a:lvl3pPr marL="628650" indent="-260350">
              <a:tabLst/>
              <a:defRPr>
                <a:latin typeface="+mj-lt"/>
              </a:defRPr>
            </a:lvl3pPr>
            <a:lvl4pPr marL="0" indent="360363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4900796" y="7994441"/>
            <a:ext cx="763749" cy="5876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680245" y="781296"/>
            <a:ext cx="6067196" cy="1724233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736"/>
            <a:ext cx="7560141" cy="10689683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0245" y="2505529"/>
            <a:ext cx="6053549" cy="7530057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3538" indent="0">
              <a:defRPr>
                <a:latin typeface="+mj-lt"/>
              </a:defRPr>
            </a:lvl2pPr>
            <a:lvl3pPr marL="628650" indent="-260350">
              <a:defRPr>
                <a:latin typeface="+mj-lt"/>
              </a:defRPr>
            </a:lvl3pPr>
            <a:lvl4pPr marL="0" indent="360363">
              <a:defRPr>
                <a:latin typeface="+mj-lt"/>
              </a:defRPr>
            </a:lvl4pPr>
            <a:lvl5pPr marL="1435100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679658" y="781296"/>
            <a:ext cx="6067782" cy="1724233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1"/>
            <a:ext cx="7560141" cy="1068968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245" y="1578760"/>
            <a:ext cx="6053549" cy="3156922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0245" y="5347822"/>
            <a:ext cx="6053549" cy="4687764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122" y="2982"/>
            <a:ext cx="7560141" cy="1068968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245" y="781295"/>
            <a:ext cx="6067196" cy="1724235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0245" y="2505529"/>
            <a:ext cx="2994045" cy="7321965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33439" y="2505529"/>
            <a:ext cx="3014001" cy="7321965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244" y="781294"/>
            <a:ext cx="6502956" cy="172423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0244" y="2505529"/>
            <a:ext cx="3038690" cy="8856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80244" y="3391195"/>
            <a:ext cx="3038690" cy="664439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780632" y="2505529"/>
            <a:ext cx="2966808" cy="8856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780632" y="3411812"/>
            <a:ext cx="2966808" cy="662377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122" y="2982"/>
            <a:ext cx="7560141" cy="1068968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244" y="781295"/>
            <a:ext cx="6502956" cy="1724235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773258" y="9156892"/>
            <a:ext cx="469211" cy="1018362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3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6" cy="9126520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4720" y="764070"/>
            <a:ext cx="6072720" cy="1731216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4720" y="2495127"/>
            <a:ext cx="6072720" cy="7540459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883264" y="9420147"/>
            <a:ext cx="512445" cy="98519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>
              <a:lnSpc>
                <a:spcPts val="2400"/>
              </a:lnSpc>
              <a:defRPr sz="27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1043056" rtl="0" eaLnBrk="1" latinLnBrk="0" hangingPunct="1">
        <a:lnSpc>
          <a:spcPts val="5200"/>
        </a:lnSpc>
        <a:spcBef>
          <a:spcPct val="0"/>
        </a:spcBef>
        <a:buNone/>
        <a:defRPr sz="4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63538" indent="0" algn="l" defTabSz="1043056" rtl="0" eaLnBrk="1" latinLnBrk="0" hangingPunct="1">
        <a:spcBef>
          <a:spcPct val="20000"/>
        </a:spcBef>
        <a:buFont typeface="+mj-lt"/>
        <a:buNone/>
        <a:defRPr sz="36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63538" indent="0" algn="l" defTabSz="1043056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712788" indent="-260350" algn="l" defTabSz="1043056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60363" algn="just" defTabSz="104305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435100" indent="0" algn="l" defTabSz="104305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suslugi.ru/" TargetMode="External"/><Relationship Id="rId2" Type="http://schemas.openxmlformats.org/officeDocument/2006/relationships/hyperlink" Target="http://www.nalog.ru/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96255" y="2826420"/>
            <a:ext cx="6912768" cy="1909262"/>
          </a:xfrm>
        </p:spPr>
        <p:txBody>
          <a:bodyPr>
            <a:noAutofit/>
          </a:bodyPr>
          <a:lstStyle/>
          <a:p>
            <a:r>
              <a:rPr lang="ru-RU" sz="1800" dirty="0"/>
              <a:t>Межрайонная ИФНС России № 1 по Ярославской области</a:t>
            </a:r>
            <a:br>
              <a:rPr lang="ru-RU" sz="1800" dirty="0"/>
            </a:br>
            <a:r>
              <a:rPr lang="ru-RU" sz="1800" dirty="0" smtClean="0"/>
              <a:t>                      УВАЖАЕМЫЕ НАЛОГОПЛАТЕЛЬЩИКИ!</a:t>
            </a:r>
            <a:endParaRPr lang="ru-RU" sz="1800" dirty="0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68263" y="4482604"/>
            <a:ext cx="6840760" cy="5760640"/>
          </a:xfrm>
        </p:spPr>
        <p:txBody>
          <a:bodyPr>
            <a:normAutofit fontScale="32500" lnSpcReduction="20000"/>
          </a:bodyPr>
          <a:lstStyle/>
          <a:p>
            <a:pPr algn="ctr"/>
            <a:r>
              <a:rPr lang="ru-RU" sz="6200" dirty="0" smtClean="0">
                <a:solidFill>
                  <a:schemeClr val="tx1"/>
                </a:solidFill>
              </a:rPr>
              <a:t>НЕ </a:t>
            </a:r>
            <a:r>
              <a:rPr lang="ru-RU" sz="6200" dirty="0">
                <a:solidFill>
                  <a:schemeClr val="tx1"/>
                </a:solidFill>
              </a:rPr>
              <a:t>ПОЗДНЕЕ </a:t>
            </a:r>
            <a:r>
              <a:rPr lang="ru-RU" sz="6200" b="1" dirty="0" smtClean="0">
                <a:solidFill>
                  <a:srgbClr val="C00000"/>
                </a:solidFill>
              </a:rPr>
              <a:t>3 </a:t>
            </a:r>
            <a:r>
              <a:rPr lang="ru-RU" sz="6200" b="1" dirty="0">
                <a:solidFill>
                  <a:srgbClr val="C00000"/>
                </a:solidFill>
              </a:rPr>
              <a:t>ДЕКАБРЯ</a:t>
            </a:r>
            <a:r>
              <a:rPr lang="ru-RU" sz="6200" dirty="0">
                <a:solidFill>
                  <a:srgbClr val="C00000"/>
                </a:solidFill>
              </a:rPr>
              <a:t>  </a:t>
            </a:r>
            <a:r>
              <a:rPr lang="ru-RU" sz="6200" b="1" dirty="0" smtClean="0">
                <a:solidFill>
                  <a:srgbClr val="C00000"/>
                </a:solidFill>
              </a:rPr>
              <a:t>2018 года </a:t>
            </a:r>
            <a:r>
              <a:rPr lang="ru-RU" sz="6200" dirty="0" smtClean="0">
                <a:solidFill>
                  <a:schemeClr val="tx1"/>
                </a:solidFill>
              </a:rPr>
              <a:t>ОПЛАТИТЕ </a:t>
            </a:r>
            <a:r>
              <a:rPr lang="ru-RU" sz="6200" dirty="0">
                <a:solidFill>
                  <a:schemeClr val="tx1"/>
                </a:solidFill>
              </a:rPr>
              <a:t>НАЛОГИ НА </a:t>
            </a:r>
            <a:endParaRPr lang="ru-RU" sz="6200" dirty="0" smtClean="0">
              <a:solidFill>
                <a:schemeClr val="tx1"/>
              </a:solidFill>
            </a:endParaRPr>
          </a:p>
          <a:p>
            <a:pPr algn="ctr"/>
            <a:r>
              <a:rPr lang="ru-RU" sz="6200" dirty="0" smtClean="0">
                <a:solidFill>
                  <a:schemeClr val="tx1"/>
                </a:solidFill>
              </a:rPr>
              <a:t>ВАШЕ </a:t>
            </a:r>
            <a:r>
              <a:rPr lang="ru-RU" sz="6200" dirty="0">
                <a:solidFill>
                  <a:schemeClr val="tx1"/>
                </a:solidFill>
              </a:rPr>
              <a:t>ИМУЩЕСТВО</a:t>
            </a:r>
            <a:r>
              <a:rPr lang="ru-RU" sz="6200" dirty="0" smtClean="0"/>
              <a:t>:</a:t>
            </a:r>
            <a:endParaRPr lang="en-US" sz="6200" dirty="0" smtClean="0"/>
          </a:p>
          <a:p>
            <a:pPr algn="ctr"/>
            <a:endParaRPr lang="ru-RU" sz="6200" dirty="0"/>
          </a:p>
          <a:p>
            <a:pPr lvl="0" algn="ctr"/>
            <a:r>
              <a:rPr lang="ru-RU" sz="5500" b="1" dirty="0">
                <a:solidFill>
                  <a:srgbClr val="005AA9"/>
                </a:solidFill>
              </a:rPr>
              <a:t>КВАРТИРА – ЖИЛОЙ ДОМ – ГАРАЖ – ЗЕМЛЯ – АВТОМОБИЛЬ</a:t>
            </a:r>
          </a:p>
          <a:p>
            <a:r>
              <a:rPr lang="ru-RU" sz="4500" dirty="0"/>
              <a:t>	</a:t>
            </a:r>
          </a:p>
          <a:p>
            <a:pPr>
              <a:lnSpc>
                <a:spcPct val="170000"/>
              </a:lnSpc>
            </a:pPr>
            <a:r>
              <a:rPr lang="ru-RU" sz="6200" dirty="0">
                <a:solidFill>
                  <a:schemeClr val="tx1"/>
                </a:solidFill>
              </a:rPr>
              <a:t>Если налоговое уведомление на уплату имущественных налогов  </a:t>
            </a:r>
            <a:r>
              <a:rPr lang="ru-RU" sz="6200" dirty="0" smtClean="0">
                <a:solidFill>
                  <a:schemeClr val="tx1"/>
                </a:solidFill>
              </a:rPr>
              <a:t>Вами не получено,</a:t>
            </a:r>
            <a:r>
              <a:rPr lang="ru-RU" sz="6200" dirty="0" smtClean="0"/>
              <a:t>  </a:t>
            </a:r>
            <a:r>
              <a:rPr lang="ru-RU" sz="6200" dirty="0" smtClean="0">
                <a:solidFill>
                  <a:schemeClr val="tx1"/>
                </a:solidFill>
              </a:rPr>
              <a:t>рекомендуем обратиться  в </a:t>
            </a:r>
            <a:r>
              <a:rPr lang="ru-RU" sz="6200" dirty="0">
                <a:solidFill>
                  <a:schemeClr val="tx1"/>
                </a:solidFill>
              </a:rPr>
              <a:t>Инспекцию </a:t>
            </a:r>
            <a:r>
              <a:rPr lang="ru-RU" sz="6200" dirty="0" smtClean="0">
                <a:solidFill>
                  <a:schemeClr val="tx1"/>
                </a:solidFill>
              </a:rPr>
              <a:t>по </a:t>
            </a:r>
            <a:r>
              <a:rPr lang="ru-RU" sz="6200" dirty="0">
                <a:solidFill>
                  <a:schemeClr val="tx1"/>
                </a:solidFill>
              </a:rPr>
              <a:t>адресу</a:t>
            </a:r>
            <a:r>
              <a:rPr lang="ru-RU" sz="6200" dirty="0" smtClean="0">
                <a:solidFill>
                  <a:schemeClr val="tx1"/>
                </a:solidFill>
              </a:rPr>
              <a:t>:</a:t>
            </a:r>
            <a:endParaRPr lang="en-US" sz="6200" dirty="0" smtClean="0">
              <a:solidFill>
                <a:schemeClr val="tx1"/>
              </a:solidFill>
            </a:endParaRPr>
          </a:p>
          <a:p>
            <a:pPr>
              <a:lnSpc>
                <a:spcPct val="170000"/>
              </a:lnSpc>
            </a:pPr>
            <a:r>
              <a:rPr lang="ru-RU" sz="5500" dirty="0" smtClean="0">
                <a:solidFill>
                  <a:schemeClr val="tx1"/>
                </a:solidFill>
              </a:rPr>
              <a:t>  </a:t>
            </a:r>
            <a:r>
              <a:rPr lang="ru-RU" sz="6200" dirty="0">
                <a:solidFill>
                  <a:schemeClr val="tx1"/>
                </a:solidFill>
              </a:rPr>
              <a:t>г. Переславль – Залесский, ул. 50 лет Комсомола, д. 16А</a:t>
            </a:r>
          </a:p>
          <a:p>
            <a:pPr>
              <a:lnSpc>
                <a:spcPct val="170000"/>
              </a:lnSpc>
            </a:pPr>
            <a:r>
              <a:rPr lang="ru-RU" sz="6200" dirty="0">
                <a:solidFill>
                  <a:schemeClr val="tx1"/>
                </a:solidFill>
              </a:rPr>
              <a:t> </a:t>
            </a:r>
            <a:r>
              <a:rPr lang="ru-RU" sz="6200" dirty="0" smtClean="0">
                <a:solidFill>
                  <a:schemeClr val="tx1"/>
                </a:solidFill>
              </a:rPr>
              <a:t>Узнать </a:t>
            </a:r>
            <a:r>
              <a:rPr lang="ru-RU" sz="6200" dirty="0">
                <a:solidFill>
                  <a:schemeClr val="tx1"/>
                </a:solidFill>
              </a:rPr>
              <a:t>о своей задолженности по налогам можно в </a:t>
            </a:r>
            <a:endParaRPr lang="ru-RU" sz="6200" dirty="0" smtClean="0">
              <a:solidFill>
                <a:schemeClr val="tx1"/>
              </a:solidFill>
            </a:endParaRPr>
          </a:p>
          <a:p>
            <a:pPr>
              <a:lnSpc>
                <a:spcPct val="170000"/>
              </a:lnSpc>
            </a:pPr>
            <a:r>
              <a:rPr lang="ru-RU" sz="6200" dirty="0" smtClean="0">
                <a:solidFill>
                  <a:schemeClr val="tx1"/>
                </a:solidFill>
              </a:rPr>
              <a:t>личных </a:t>
            </a:r>
            <a:r>
              <a:rPr lang="ru-RU" sz="6200" dirty="0">
                <a:solidFill>
                  <a:schemeClr val="tx1"/>
                </a:solidFill>
              </a:rPr>
              <a:t>кабинетах:</a:t>
            </a:r>
          </a:p>
          <a:p>
            <a:r>
              <a:rPr lang="ru-RU" sz="6200" dirty="0">
                <a:solidFill>
                  <a:schemeClr val="tx1"/>
                </a:solidFill>
              </a:rPr>
              <a:t>- на сайте ФНС России </a:t>
            </a:r>
            <a:r>
              <a:rPr lang="ru-RU" sz="6200" dirty="0"/>
              <a:t>- </a:t>
            </a:r>
            <a:r>
              <a:rPr lang="en-US" sz="6200" u="sng" dirty="0">
                <a:hlinkClick r:id="rId2"/>
              </a:rPr>
              <a:t>www</a:t>
            </a:r>
            <a:r>
              <a:rPr lang="ru-RU" sz="6200" u="sng" dirty="0">
                <a:hlinkClick r:id="rId2"/>
              </a:rPr>
              <a:t>.</a:t>
            </a:r>
            <a:r>
              <a:rPr lang="en-US" sz="6200" u="sng" dirty="0" err="1">
                <a:hlinkClick r:id="rId2"/>
              </a:rPr>
              <a:t>nalog</a:t>
            </a:r>
            <a:r>
              <a:rPr lang="ru-RU" sz="6200" u="sng" dirty="0">
                <a:hlinkClick r:id="rId2"/>
              </a:rPr>
              <a:t>.</a:t>
            </a:r>
            <a:r>
              <a:rPr lang="en-US" sz="6200" u="sng" dirty="0" err="1">
                <a:hlinkClick r:id="rId2"/>
              </a:rPr>
              <a:t>ru</a:t>
            </a:r>
            <a:endParaRPr lang="ru-RU" sz="6200" dirty="0"/>
          </a:p>
          <a:p>
            <a:r>
              <a:rPr lang="ru-RU" sz="6200" dirty="0" smtClean="0">
                <a:solidFill>
                  <a:schemeClr val="tx1"/>
                </a:solidFill>
              </a:rPr>
              <a:t>- на </a:t>
            </a:r>
            <a:r>
              <a:rPr lang="ru-RU" sz="6200" dirty="0">
                <a:solidFill>
                  <a:schemeClr val="tx1"/>
                </a:solidFill>
              </a:rPr>
              <a:t>портале </a:t>
            </a:r>
            <a:r>
              <a:rPr lang="ru-RU" sz="6200" dirty="0" err="1">
                <a:solidFill>
                  <a:schemeClr val="tx1"/>
                </a:solidFill>
              </a:rPr>
              <a:t>госуслуг</a:t>
            </a:r>
            <a:r>
              <a:rPr lang="ru-RU" sz="6200" dirty="0"/>
              <a:t> -  - </a:t>
            </a:r>
            <a:r>
              <a:rPr lang="en-US" sz="6200" u="sng" dirty="0">
                <a:hlinkClick r:id="rId3"/>
              </a:rPr>
              <a:t>www</a:t>
            </a:r>
            <a:r>
              <a:rPr lang="ru-RU" sz="6200" u="sng" dirty="0">
                <a:hlinkClick r:id="rId3"/>
              </a:rPr>
              <a:t>.</a:t>
            </a:r>
            <a:r>
              <a:rPr lang="en-US" sz="6200" u="sng" dirty="0" err="1">
                <a:hlinkClick r:id="rId3"/>
              </a:rPr>
              <a:t>gosuslugi</a:t>
            </a:r>
            <a:r>
              <a:rPr lang="ru-RU" sz="6200" u="sng" dirty="0">
                <a:hlinkClick r:id="rId3"/>
              </a:rPr>
              <a:t>.</a:t>
            </a:r>
            <a:r>
              <a:rPr lang="en-US" sz="6200" u="sng" dirty="0" err="1" smtClean="0">
                <a:hlinkClick r:id="rId3"/>
              </a:rPr>
              <a:t>ru</a:t>
            </a:r>
            <a:endParaRPr lang="ru-RU" sz="6200" u="sng" dirty="0" smtClean="0"/>
          </a:p>
          <a:p>
            <a:r>
              <a:rPr lang="ru-RU" sz="6200" b="1" dirty="0" smtClean="0"/>
              <a:t>- В отделении МФЦ  (ул. Проездная, д. 2б)</a:t>
            </a:r>
            <a:endParaRPr lang="ru-RU" sz="6200" b="1" dirty="0"/>
          </a:p>
          <a:p>
            <a:r>
              <a:rPr lang="ru-RU" sz="5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5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9" name="Picture 5" descr="C:\Users\7608-07162\Downloads\Безымянный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417" y="738188"/>
            <a:ext cx="3120206" cy="1894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50</TotalTime>
  <Words>30</Words>
  <Application>Microsoft Office PowerPoint</Application>
  <PresentationFormat>Произвольный</PresentationFormat>
  <Paragraphs>14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Present_FNS2012_A4</vt:lpstr>
      <vt:lpstr>Межрайонная ИФНС России № 1 по Ярославской области                       УВАЖАЕМЫЕ НАЛОГОПЛАТЕЛЬЩИКИ!</vt:lpstr>
    </vt:vector>
  </TitlesOfParts>
  <Company>МРИ ФНС №1 по ЯО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Чуксина</dc:creator>
  <cp:lastModifiedBy>Лежнева Елена Евгеньевна</cp:lastModifiedBy>
  <cp:revision>20</cp:revision>
  <cp:lastPrinted>2017-11-16T14:28:41Z</cp:lastPrinted>
  <dcterms:created xsi:type="dcterms:W3CDTF">2017-06-21T11:15:40Z</dcterms:created>
  <dcterms:modified xsi:type="dcterms:W3CDTF">2018-10-25T14:20:17Z</dcterms:modified>
</cp:coreProperties>
</file>