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561263" cy="10693400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392" y="474"/>
      </p:cViewPr>
      <p:guideLst>
        <p:guide orient="horz" pos="3369"/>
        <p:guide orient="horz" pos="1578"/>
        <p:guide orient="horz" pos="492"/>
        <p:guide orient="horz" pos="6322"/>
        <p:guide pos="2382"/>
        <p:guide pos="585"/>
        <p:guide pos="1290"/>
        <p:guide pos="4250"/>
        <p:guide pos="4565"/>
        <p:guide pos="4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14.02.2018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4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227"/>
            <a:ext cx="7560140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67095" y="5244864"/>
            <a:ext cx="6427074" cy="2292150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134190" y="7587097"/>
            <a:ext cx="5292884" cy="27327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900796" y="7994441"/>
            <a:ext cx="763749" cy="5876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80245" y="781296"/>
            <a:ext cx="6067196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736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79658" y="781296"/>
            <a:ext cx="6067782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1578760"/>
            <a:ext cx="6053549" cy="31569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5" y="5347822"/>
            <a:ext cx="6053549" cy="4687764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781295"/>
            <a:ext cx="606719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0245" y="2505529"/>
            <a:ext cx="2994045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33439" y="2505529"/>
            <a:ext cx="3014001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4"/>
            <a:ext cx="6502956" cy="172423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4" y="2505529"/>
            <a:ext cx="3038690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244" y="3391195"/>
            <a:ext cx="3038690" cy="6644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0632" y="2505529"/>
            <a:ext cx="2966808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0632" y="3411812"/>
            <a:ext cx="2966808" cy="662377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5"/>
            <a:ext cx="650295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773258" y="9156892"/>
            <a:ext cx="469211" cy="1018362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720" y="764070"/>
            <a:ext cx="6072720" cy="173121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720" y="2495127"/>
            <a:ext cx="6072720" cy="754045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3264" y="9420147"/>
            <a:ext cx="512445" cy="98519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nalog.ru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6255" y="2826420"/>
            <a:ext cx="6912768" cy="1909262"/>
          </a:xfrm>
        </p:spPr>
        <p:txBody>
          <a:bodyPr>
            <a:noAutofit/>
          </a:bodyPr>
          <a:lstStyle/>
          <a:p>
            <a:r>
              <a:rPr lang="ru-RU" sz="1800" dirty="0"/>
              <a:t>Межрайонная ИФНС России № 1 по Ярославской области</a:t>
            </a:r>
            <a:br>
              <a:rPr lang="ru-RU" sz="1800" dirty="0"/>
            </a:br>
            <a:r>
              <a:rPr lang="ru-RU" sz="1800" dirty="0" smtClean="0"/>
              <a:t>                      УВАЖАЕМЫЕ НАЛОГОПЛАТЕЛЬЩИКИ!</a:t>
            </a:r>
            <a:endParaRPr lang="ru-RU" sz="18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68263" y="4482604"/>
            <a:ext cx="6840760" cy="576064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6200" dirty="0" smtClean="0">
                <a:solidFill>
                  <a:schemeClr val="tx1"/>
                </a:solidFill>
              </a:rPr>
              <a:t>НЕ </a:t>
            </a:r>
            <a:r>
              <a:rPr lang="ru-RU" sz="6200" dirty="0">
                <a:solidFill>
                  <a:schemeClr val="tx1"/>
                </a:solidFill>
              </a:rPr>
              <a:t>ПОЗДНЕЕ </a:t>
            </a:r>
            <a:r>
              <a:rPr lang="ru-RU" sz="6200" dirty="0" smtClean="0">
                <a:solidFill>
                  <a:srgbClr val="C00000"/>
                </a:solidFill>
              </a:rPr>
              <a:t>3 МАЯ  2018 ГОДА -  </a:t>
            </a:r>
            <a:r>
              <a:rPr lang="ru-RU" sz="7200" dirty="0" smtClean="0">
                <a:solidFill>
                  <a:schemeClr val="tx1"/>
                </a:solidFill>
              </a:rPr>
              <a:t>представьте декларацию о доходах, полученных в 2017 году:</a:t>
            </a:r>
            <a:endParaRPr lang="en-US" sz="7200" dirty="0" smtClean="0">
              <a:solidFill>
                <a:schemeClr val="tx1"/>
              </a:solidFill>
            </a:endParaRPr>
          </a:p>
          <a:p>
            <a:pPr algn="ctr"/>
            <a:endParaRPr lang="ru-RU" sz="7200" dirty="0"/>
          </a:p>
          <a:p>
            <a:pPr lvl="0" algn="ctr"/>
            <a:r>
              <a:rPr lang="ru-RU" sz="6400" b="1" dirty="0" smtClean="0">
                <a:solidFill>
                  <a:srgbClr val="005A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ПРЕДПРИНИМАТЕЛИ – НОТАРИУСЫ </a:t>
            </a:r>
            <a:r>
              <a:rPr lang="ru-RU" sz="6400" b="1" dirty="0">
                <a:solidFill>
                  <a:srgbClr val="005A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6400" b="1" dirty="0" smtClean="0">
                <a:solidFill>
                  <a:srgbClr val="005A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АДВОКАТЫ – ФИЗИЧЕСКИЕ ЛИЦА </a:t>
            </a:r>
            <a:endParaRPr lang="ru-RU" sz="6400" b="1" dirty="0">
              <a:solidFill>
                <a:srgbClr val="005AA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70000"/>
              </a:lnSpc>
            </a:pPr>
            <a:r>
              <a:rPr lang="ru-RU" sz="6400" dirty="0" smtClean="0">
                <a:solidFill>
                  <a:schemeClr val="tx1"/>
                </a:solidFill>
              </a:rPr>
              <a:t>В СЛУЧАЕ ПОЛУЧЕНИЯ ДОХОДА  ОТ:</a:t>
            </a:r>
          </a:p>
          <a:p>
            <a:pPr marL="685800" indent="-685800">
              <a:lnSpc>
                <a:spcPct val="170000"/>
              </a:lnSpc>
              <a:buFontTx/>
              <a:buChar char="-"/>
            </a:pPr>
            <a:r>
              <a:rPr lang="ru-RU" sz="6400" dirty="0" smtClean="0">
                <a:solidFill>
                  <a:schemeClr val="tx1"/>
                </a:solidFill>
              </a:rPr>
              <a:t>ПРЕДПРИНИМАТЕЛЬСКОЙ ДЕЯТЕЛЬНОСТИ</a:t>
            </a:r>
          </a:p>
          <a:p>
            <a:pPr marL="685800" indent="-685800">
              <a:lnSpc>
                <a:spcPct val="170000"/>
              </a:lnSpc>
              <a:buFontTx/>
              <a:buChar char="-"/>
            </a:pPr>
            <a:r>
              <a:rPr lang="ru-RU" sz="6400" dirty="0" smtClean="0">
                <a:solidFill>
                  <a:schemeClr val="tx1"/>
                </a:solidFill>
              </a:rPr>
              <a:t>ПРОДАЖИ ИМУЩЕСТВА</a:t>
            </a:r>
          </a:p>
          <a:p>
            <a:pPr marL="685800" indent="-685800">
              <a:lnSpc>
                <a:spcPct val="170000"/>
              </a:lnSpc>
              <a:buFontTx/>
              <a:buChar char="-"/>
            </a:pPr>
            <a:r>
              <a:rPr lang="ru-RU" sz="6400" dirty="0" smtClean="0">
                <a:solidFill>
                  <a:schemeClr val="tx1"/>
                </a:solidFill>
              </a:rPr>
              <a:t>ВЫИГРЫШЕЙ В ЛОТЕРЕЮ</a:t>
            </a:r>
          </a:p>
          <a:p>
            <a:pPr marL="685800" indent="-685800">
              <a:lnSpc>
                <a:spcPct val="170000"/>
              </a:lnSpc>
              <a:buFontTx/>
              <a:buChar char="-"/>
            </a:pPr>
            <a:r>
              <a:rPr lang="ru-RU" sz="6400" dirty="0" smtClean="0">
                <a:solidFill>
                  <a:schemeClr val="tx1"/>
                </a:solidFill>
              </a:rPr>
              <a:t>СДАЧИ КВАРТИР В АРЕНДУ</a:t>
            </a:r>
          </a:p>
          <a:p>
            <a:pPr marL="685800" indent="-685800">
              <a:lnSpc>
                <a:spcPct val="170000"/>
              </a:lnSpc>
            </a:pPr>
            <a:r>
              <a:rPr lang="ru-RU" sz="6400" dirty="0" smtClean="0">
                <a:solidFill>
                  <a:schemeClr val="tx1"/>
                </a:solidFill>
              </a:rPr>
              <a:t>НЕ </a:t>
            </a:r>
            <a:r>
              <a:rPr lang="ru-RU" sz="6400" dirty="0" smtClean="0">
                <a:solidFill>
                  <a:schemeClr val="tx1"/>
                </a:solidFill>
              </a:rPr>
              <a:t>ПОЗДНЕЕ  </a:t>
            </a:r>
            <a:r>
              <a:rPr lang="ru-RU" sz="6400" dirty="0" smtClean="0">
                <a:solidFill>
                  <a:srgbClr val="C00000"/>
                </a:solidFill>
              </a:rPr>
              <a:t>16  ИЮЛЯ 2018 ГОДА  - </a:t>
            </a:r>
            <a:r>
              <a:rPr lang="ru-RU" sz="7200" dirty="0" smtClean="0">
                <a:solidFill>
                  <a:schemeClr val="tx1"/>
                </a:solidFill>
              </a:rPr>
              <a:t>оплатите налог, исчисленный в декларации</a:t>
            </a:r>
          </a:p>
          <a:p>
            <a:endParaRPr lang="ru-RU" sz="6600" dirty="0" smtClean="0">
              <a:solidFill>
                <a:schemeClr val="tx1"/>
              </a:solidFill>
            </a:endParaRPr>
          </a:p>
          <a:p>
            <a:r>
              <a:rPr lang="ru-RU" sz="6600" dirty="0" smtClean="0">
                <a:solidFill>
                  <a:schemeClr val="tx1"/>
                </a:solidFill>
              </a:rPr>
              <a:t>КОНТАКТ-ЦЕНТР </a:t>
            </a:r>
            <a:r>
              <a:rPr lang="ru-RU" sz="6600" dirty="0">
                <a:solidFill>
                  <a:schemeClr val="tx1"/>
                </a:solidFill>
              </a:rPr>
              <a:t>ФНС </a:t>
            </a:r>
            <a:r>
              <a:rPr lang="ru-RU" sz="6600" dirty="0" smtClean="0">
                <a:solidFill>
                  <a:schemeClr val="tx1"/>
                </a:solidFill>
              </a:rPr>
              <a:t>РОССИИ - </a:t>
            </a:r>
            <a:r>
              <a:rPr lang="ru-RU" sz="6600" dirty="0">
                <a:solidFill>
                  <a:srgbClr val="C00000"/>
                </a:solidFill>
              </a:rPr>
              <a:t>8-800-222-22-22</a:t>
            </a: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r>
              <a:rPr lang="ru-RU" sz="8000" dirty="0" smtClean="0">
                <a:solidFill>
                  <a:schemeClr val="tx1"/>
                </a:solidFill>
              </a:rPr>
              <a:t>Подробная </a:t>
            </a:r>
            <a:r>
              <a:rPr lang="ru-RU" sz="8000" dirty="0" smtClean="0">
                <a:solidFill>
                  <a:schemeClr val="tx1"/>
                </a:solidFill>
              </a:rPr>
              <a:t>информация - </a:t>
            </a:r>
            <a:r>
              <a:rPr lang="ru-RU" sz="8000" dirty="0">
                <a:solidFill>
                  <a:schemeClr val="tx1"/>
                </a:solidFill>
              </a:rPr>
              <a:t>на сайте ФНС России </a:t>
            </a:r>
            <a:r>
              <a:rPr lang="ru-RU" sz="8000" dirty="0"/>
              <a:t>- </a:t>
            </a:r>
            <a:r>
              <a:rPr lang="en-US" sz="8000" u="sng" dirty="0">
                <a:hlinkClick r:id="rId2"/>
              </a:rPr>
              <a:t>www</a:t>
            </a:r>
            <a:r>
              <a:rPr lang="ru-RU" sz="8000" u="sng" dirty="0">
                <a:hlinkClick r:id="rId2"/>
              </a:rPr>
              <a:t>.</a:t>
            </a:r>
            <a:r>
              <a:rPr lang="en-US" sz="8000" u="sng" dirty="0" err="1">
                <a:hlinkClick r:id="rId2"/>
              </a:rPr>
              <a:t>nalog</a:t>
            </a:r>
            <a:r>
              <a:rPr lang="ru-RU" sz="8000" u="sng" dirty="0">
                <a:hlinkClick r:id="rId2"/>
              </a:rPr>
              <a:t>.</a:t>
            </a:r>
            <a:r>
              <a:rPr lang="en-US" sz="8000" u="sng" dirty="0" err="1">
                <a:hlinkClick r:id="rId2"/>
              </a:rPr>
              <a:t>ru</a:t>
            </a:r>
            <a:endParaRPr lang="ru-RU" sz="8000" dirty="0"/>
          </a:p>
          <a:p>
            <a:endParaRPr lang="ru-RU" sz="5500" dirty="0"/>
          </a:p>
          <a:p>
            <a:r>
              <a:rPr lang="ru-RU" sz="5500" dirty="0"/>
              <a:t> </a:t>
            </a:r>
          </a:p>
          <a:p>
            <a:endParaRPr lang="ru-RU" sz="5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7608-07162\Downloads\Безымянный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7" y="738188"/>
            <a:ext cx="3120206" cy="189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98</TotalTime>
  <Words>33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Межрайонная ИФНС России № 1 по Ярославской области                       УВАЖАЕМЫЕ НАЛОГОПЛАТЕЛЬЩИКИ!</vt:lpstr>
    </vt:vector>
  </TitlesOfParts>
  <Company>МРИ ФНС №1 по ЯО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Чуксина</dc:creator>
  <cp:lastModifiedBy>Лежнева Елена Евгеньевна</cp:lastModifiedBy>
  <cp:revision>26</cp:revision>
  <cp:lastPrinted>2018-02-12T14:45:48Z</cp:lastPrinted>
  <dcterms:created xsi:type="dcterms:W3CDTF">2017-06-21T11:15:40Z</dcterms:created>
  <dcterms:modified xsi:type="dcterms:W3CDTF">2018-02-14T13:08:58Z</dcterms:modified>
</cp:coreProperties>
</file>