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sldIdLst>
    <p:sldId id="260" r:id="rId2"/>
  </p:sldIdLst>
  <p:sldSz cx="7561263" cy="10693400"/>
  <p:notesSz cx="6797675" cy="9928225"/>
  <p:defaultTextStyle>
    <a:defPPr>
      <a:defRPr lang="ru-RU"/>
    </a:defPPr>
    <a:lvl1pPr marL="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369">
          <p15:clr>
            <a:srgbClr val="A4A3A4"/>
          </p15:clr>
        </p15:guide>
        <p15:guide id="2" orient="horz" pos="1578">
          <p15:clr>
            <a:srgbClr val="A4A3A4"/>
          </p15:clr>
        </p15:guide>
        <p15:guide id="3" orient="horz" pos="492">
          <p15:clr>
            <a:srgbClr val="A4A3A4"/>
          </p15:clr>
        </p15:guide>
        <p15:guide id="4" orient="horz" pos="6322">
          <p15:clr>
            <a:srgbClr val="A4A3A4"/>
          </p15:clr>
        </p15:guide>
        <p15:guide id="5" pos="2382">
          <p15:clr>
            <a:srgbClr val="A4A3A4"/>
          </p15:clr>
        </p15:guide>
        <p15:guide id="6" pos="585">
          <p15:clr>
            <a:srgbClr val="A4A3A4"/>
          </p15:clr>
        </p15:guide>
        <p15:guide id="7" pos="1290">
          <p15:clr>
            <a:srgbClr val="A4A3A4"/>
          </p15:clr>
        </p15:guide>
        <p15:guide id="8" pos="4250">
          <p15:clr>
            <a:srgbClr val="A4A3A4"/>
          </p15:clr>
        </p15:guide>
        <p15:guide id="9" pos="4565">
          <p15:clr>
            <a:srgbClr val="A4A3A4"/>
          </p15:clr>
        </p15:guide>
        <p15:guide id="10" pos="42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AA9"/>
    <a:srgbClr val="8D8C90"/>
    <a:srgbClr val="504F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56" d="100"/>
          <a:sy n="56" d="100"/>
        </p:scale>
        <p:origin x="-2736" y="-72"/>
      </p:cViewPr>
      <p:guideLst>
        <p:guide orient="horz" pos="3369"/>
        <p:guide orient="horz" pos="1578"/>
        <p:guide orient="horz" pos="492"/>
        <p:guide orient="horz" pos="6322"/>
        <p:guide pos="2382"/>
        <p:guide pos="585"/>
        <p:guide pos="1290"/>
        <p:guide pos="4250"/>
        <p:guide pos="4565"/>
        <p:guide pos="42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B2CB9A-35A0-44DF-9563-3B4294FF58F5}" type="datetimeFigureOut">
              <a:rPr lang="ru-RU" smtClean="0"/>
              <a:pPr/>
              <a:t>31.07.2019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082800" y="744538"/>
            <a:ext cx="26320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CAF5B9-CC1E-4A3E-B04F-728BB30B0B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82491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Projects\Текущие\Проектная\FNS_2012\_БРЭНДБУК\out\PPT\3_1_present-01.jp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123" y="2227"/>
            <a:ext cx="7560140" cy="10689683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567095" y="5244864"/>
            <a:ext cx="6427074" cy="2292150"/>
          </a:xfrm>
        </p:spPr>
        <p:txBody>
          <a:bodyPr>
            <a:normAutofit/>
          </a:bodyPr>
          <a:lstStyle>
            <a:lvl1pPr>
              <a:defRPr sz="57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dirty="0" smtClean="0"/>
              <a:t>НАЗВАНИЕ ПРЕЗЕНТАЦИИ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1134190" y="7587097"/>
            <a:ext cx="5292884" cy="2732758"/>
          </a:xfrm>
        </p:spPr>
        <p:txBody>
          <a:bodyPr>
            <a:normAutofit/>
          </a:bodyPr>
          <a:lstStyle>
            <a:lvl1pPr marL="0" indent="0" algn="ctr">
              <a:buNone/>
              <a:defRPr sz="3200" b="0">
                <a:solidFill>
                  <a:schemeClr val="bg1"/>
                </a:solidFill>
                <a:latin typeface="+mj-lt"/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22.12.2012</a:t>
            </a:r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8369071"/>
            <a:ext cx="4536758" cy="1254989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11321" y="472787"/>
            <a:ext cx="1988770" cy="1005971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42387" y="472787"/>
            <a:ext cx="5842913" cy="100597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122" y="2982"/>
            <a:ext cx="7560141" cy="10689683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0245" y="2505529"/>
            <a:ext cx="6053549" cy="7530057"/>
          </a:xfrm>
        </p:spPr>
        <p:txBody>
          <a:bodyPr/>
          <a:lstStyle>
            <a:lvl1pPr marL="363538" indent="0">
              <a:buFontTx/>
              <a:buNone/>
              <a:defRPr b="1">
                <a:latin typeface="+mj-lt"/>
              </a:defRPr>
            </a:lvl1pPr>
            <a:lvl2pPr marL="360363" indent="3175">
              <a:defRPr>
                <a:latin typeface="+mj-lt"/>
              </a:defRPr>
            </a:lvl2pPr>
            <a:lvl3pPr marL="628650" indent="-260350">
              <a:tabLst/>
              <a:defRPr>
                <a:latin typeface="+mj-lt"/>
              </a:defRPr>
            </a:lvl3pPr>
            <a:lvl4pPr marL="0" indent="360363">
              <a:lnSpc>
                <a:spcPts val="1800"/>
              </a:lnSpc>
              <a:spcBef>
                <a:spcPts val="400"/>
              </a:spcBef>
              <a:defRPr>
                <a:latin typeface="+mj-lt"/>
              </a:defRPr>
            </a:lvl4pPr>
            <a:lvl5pPr>
              <a:lnSpc>
                <a:spcPts val="1800"/>
              </a:lnSpc>
              <a:spcBef>
                <a:spcPts val="400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4900796" y="7994441"/>
            <a:ext cx="763749" cy="58761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680245" y="781296"/>
            <a:ext cx="6067196" cy="1724233"/>
          </a:xfrm>
        </p:spPr>
        <p:txBody>
          <a:bodyPr/>
          <a:lstStyle>
            <a:lvl1pPr marL="0" marR="0" indent="0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400"/>
            </a:lvl1pPr>
          </a:lstStyle>
          <a:p>
            <a:pPr marL="0" marR="0" lvl="0" indent="0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0" y="736"/>
            <a:ext cx="7560141" cy="10689683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0245" y="2505529"/>
            <a:ext cx="6053549" cy="7530057"/>
          </a:xfrm>
        </p:spPr>
        <p:txBody>
          <a:bodyPr/>
          <a:lstStyle>
            <a:lvl1pPr marL="363538" indent="0">
              <a:buFontTx/>
              <a:buNone/>
              <a:defRPr b="1">
                <a:latin typeface="+mj-lt"/>
              </a:defRPr>
            </a:lvl1pPr>
            <a:lvl2pPr marL="363538" indent="0">
              <a:defRPr>
                <a:latin typeface="+mj-lt"/>
              </a:defRPr>
            </a:lvl2pPr>
            <a:lvl3pPr marL="628650" indent="-260350">
              <a:defRPr>
                <a:latin typeface="+mj-lt"/>
              </a:defRPr>
            </a:lvl3pPr>
            <a:lvl4pPr marL="0" indent="360363">
              <a:defRPr>
                <a:latin typeface="+mj-lt"/>
              </a:defRPr>
            </a:lvl4pPr>
            <a:lvl5pPr marL="1435100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679658" y="781296"/>
            <a:ext cx="6067782" cy="1724233"/>
          </a:xfrm>
        </p:spPr>
        <p:txBody>
          <a:bodyPr/>
          <a:lstStyle>
            <a:lvl1pPr marL="0" marR="0" indent="0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400"/>
            </a:lvl1pPr>
          </a:lstStyle>
          <a:p>
            <a:pPr marL="0" marR="0" lvl="0" indent="0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0" y="1"/>
            <a:ext cx="7560141" cy="10689683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0245" y="1578760"/>
            <a:ext cx="6053549" cy="3156922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0245" y="5347822"/>
            <a:ext cx="6053549" cy="4687764"/>
          </a:xfrm>
        </p:spPr>
        <p:txBody>
          <a:bodyPr anchor="t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122" y="2982"/>
            <a:ext cx="7560141" cy="10689683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0245" y="781295"/>
            <a:ext cx="6067196" cy="1724235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0245" y="2505529"/>
            <a:ext cx="2994045" cy="7321965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733439" y="2505529"/>
            <a:ext cx="3014001" cy="7321965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0244" y="781294"/>
            <a:ext cx="6502956" cy="1724235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0244" y="2505529"/>
            <a:ext cx="3038690" cy="88566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80244" y="3391195"/>
            <a:ext cx="3038690" cy="6644391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780632" y="2505529"/>
            <a:ext cx="2966808" cy="88566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780632" y="3411812"/>
            <a:ext cx="2966808" cy="6623774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122" y="2982"/>
            <a:ext cx="7560141" cy="10689683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0244" y="781295"/>
            <a:ext cx="6502956" cy="1724235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773258" y="9156892"/>
            <a:ext cx="469211" cy="1018362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>
            <a:lvl1pPr algn="ctr">
              <a:defRPr sz="2700" i="0">
                <a:solidFill>
                  <a:schemeClr val="bg1"/>
                </a:solidFill>
                <a:latin typeface="+mj-lt"/>
              </a:defRPr>
            </a:lvl1pPr>
          </a:lstStyle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3" cy="1811937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6" cy="9126520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3" cy="7314583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4720" y="764070"/>
            <a:ext cx="6072720" cy="1731216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4720" y="2495127"/>
            <a:ext cx="6072720" cy="7540459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883264" y="9420147"/>
            <a:ext cx="512445" cy="985193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>
            <a:lvl1pPr algn="ctr">
              <a:lnSpc>
                <a:spcPts val="2400"/>
              </a:lnSpc>
              <a:defRPr sz="2700">
                <a:solidFill>
                  <a:schemeClr val="bg1"/>
                </a:solidFill>
              </a:defRPr>
            </a:lvl1pPr>
          </a:lstStyle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ftr="0" dt="0"/>
  <p:txStyles>
    <p:titleStyle>
      <a:lvl1pPr algn="l" defTabSz="1043056" rtl="0" eaLnBrk="1" latinLnBrk="0" hangingPunct="1">
        <a:lnSpc>
          <a:spcPts val="5200"/>
        </a:lnSpc>
        <a:spcBef>
          <a:spcPct val="0"/>
        </a:spcBef>
        <a:buNone/>
        <a:defRPr sz="4200" b="1" i="0" kern="1200">
          <a:solidFill>
            <a:srgbClr val="005AA9"/>
          </a:solidFill>
          <a:latin typeface="+mj-lt"/>
          <a:ea typeface="+mj-ea"/>
          <a:cs typeface="+mj-cs"/>
        </a:defRPr>
      </a:lvl1pPr>
    </p:titleStyle>
    <p:bodyStyle>
      <a:lvl1pPr marL="363538" indent="0" algn="l" defTabSz="1043056" rtl="0" eaLnBrk="1" latinLnBrk="0" hangingPunct="1">
        <a:spcBef>
          <a:spcPct val="20000"/>
        </a:spcBef>
        <a:buFont typeface="+mj-lt"/>
        <a:buNone/>
        <a:defRPr sz="3600" b="0" i="0" kern="1200">
          <a:solidFill>
            <a:srgbClr val="005AA9"/>
          </a:solidFill>
          <a:latin typeface="+mj-lt"/>
          <a:ea typeface="+mn-ea"/>
          <a:cs typeface="+mn-cs"/>
        </a:defRPr>
      </a:lvl1pPr>
      <a:lvl2pPr marL="363538" indent="0" algn="l" defTabSz="1043056" rtl="0" eaLnBrk="1" latinLnBrk="0" hangingPunct="1">
        <a:spcBef>
          <a:spcPct val="20000"/>
        </a:spcBef>
        <a:buFont typeface="Arial" pitchFamily="34" charset="0"/>
        <a:buNone/>
        <a:defRPr sz="2400" b="0" i="0" kern="1200">
          <a:solidFill>
            <a:srgbClr val="504F53"/>
          </a:solidFill>
          <a:latin typeface="+mj-lt"/>
          <a:ea typeface="+mn-ea"/>
          <a:cs typeface="+mn-cs"/>
        </a:defRPr>
      </a:lvl2pPr>
      <a:lvl3pPr marL="712788" indent="-260350" algn="l" defTabSz="1043056" rtl="0" eaLnBrk="1" latinLnBrk="0" hangingPunct="1">
        <a:spcBef>
          <a:spcPct val="20000"/>
        </a:spcBef>
        <a:buFont typeface="Arial" pitchFamily="34" charset="0"/>
        <a:buChar char="•"/>
        <a:defRPr sz="2400" b="0" i="0" kern="1200">
          <a:solidFill>
            <a:srgbClr val="504F53"/>
          </a:solidFill>
          <a:latin typeface="+mj-lt"/>
          <a:ea typeface="+mn-ea"/>
          <a:cs typeface="+mn-cs"/>
        </a:defRPr>
      </a:lvl3pPr>
      <a:lvl4pPr marL="0" indent="360363" algn="just" defTabSz="1043056" rtl="0" eaLnBrk="1" latinLnBrk="0" hangingPunct="1">
        <a:lnSpc>
          <a:spcPts val="1800"/>
        </a:lnSpc>
        <a:spcBef>
          <a:spcPts val="400"/>
        </a:spcBef>
        <a:buFont typeface="Arial" pitchFamily="34" charset="0"/>
        <a:buNone/>
        <a:tabLst/>
        <a:defRPr sz="1600" b="0" i="0" kern="1200">
          <a:solidFill>
            <a:srgbClr val="504F53"/>
          </a:solidFill>
          <a:latin typeface="+mj-lt"/>
          <a:ea typeface="+mn-ea"/>
          <a:cs typeface="+mn-cs"/>
        </a:defRPr>
      </a:lvl4pPr>
      <a:lvl5pPr marL="1435100" indent="0" algn="l" defTabSz="1043056" rtl="0" eaLnBrk="1" latinLnBrk="0" hangingPunct="1">
        <a:lnSpc>
          <a:spcPts val="1800"/>
        </a:lnSpc>
        <a:spcBef>
          <a:spcPts val="400"/>
        </a:spcBef>
        <a:buFont typeface="Arial" pitchFamily="34" charset="0"/>
        <a:buNone/>
        <a:defRPr sz="1400" b="0" i="0" kern="1200">
          <a:solidFill>
            <a:srgbClr val="8D8C90"/>
          </a:solidFill>
          <a:latin typeface="+mj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634812" y="2826420"/>
            <a:ext cx="6912768" cy="1909262"/>
          </a:xfrm>
        </p:spPr>
        <p:txBody>
          <a:bodyPr>
            <a:noAutofit/>
          </a:bodyPr>
          <a:lstStyle/>
          <a:p>
            <a:r>
              <a:rPr lang="ru-RU" sz="1800" dirty="0" smtClean="0"/>
              <a:t>           </a:t>
            </a:r>
            <a:r>
              <a:rPr lang="ru-RU" sz="1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/>
              <a:t>         </a:t>
            </a:r>
            <a:endParaRPr lang="ru-RU" sz="1800" dirty="0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588417" y="3258468"/>
            <a:ext cx="6840760" cy="5760640"/>
          </a:xfrm>
        </p:spPr>
        <p:txBody>
          <a:bodyPr>
            <a:normAutofit fontScale="25000" lnSpcReduction="20000"/>
          </a:bodyPr>
          <a:lstStyle/>
          <a:p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fontAlgn="base"/>
            <a:r>
              <a:rPr lang="ru-RU" sz="6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Межрайонная </a:t>
            </a:r>
            <a:r>
              <a:rPr lang="ru-RU" sz="6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ИФНС России № 1 по Ярославской области</a:t>
            </a:r>
            <a:br>
              <a:rPr lang="ru-RU" sz="6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6400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/>
            <a:r>
              <a:rPr lang="ru-RU" sz="5400" dirty="0" smtClean="0"/>
              <a:t>О</a:t>
            </a:r>
            <a:r>
              <a:rPr lang="ru-RU" sz="5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СТОРОЖНО: НОМИНАЛЬНЫЙ ДИРЕКТОР!</a:t>
            </a:r>
            <a:endParaRPr lang="ru-RU" sz="5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/>
            <a:r>
              <a:rPr lang="ru-RU" sz="5200" b="1"/>
              <a:t> </a:t>
            </a:r>
            <a:endParaRPr lang="ru-RU" sz="5200" dirty="0"/>
          </a:p>
          <a:p>
            <a:r>
              <a:rPr lang="ru-RU" sz="5200" dirty="0" smtClean="0">
                <a:latin typeface="Arial" panose="020B0604020202020204" pitchFamily="34" charset="0"/>
                <a:cs typeface="Arial" panose="020B0604020202020204" pitchFamily="34" charset="0"/>
              </a:rPr>
              <a:t>Если </a:t>
            </a:r>
            <a:r>
              <a:rPr lang="ru-RU" sz="5200" dirty="0">
                <a:latin typeface="Arial" panose="020B0604020202020204" pitchFamily="34" charset="0"/>
                <a:cs typeface="Arial" panose="020B0604020202020204" pitchFamily="34" charset="0"/>
              </a:rPr>
              <a:t>Вас номинально назначили директором или предпринимателем, не следует думать, что по истечении срока номинального руководства и после получения вознаграждения за такое «директорство» Вам удастся избежать ответственности. С юридической точки зрения Вы – руководитель, а понятий «номинальный директор» и «номинальный предприниматель» в законодательстве нет.</a:t>
            </a:r>
          </a:p>
          <a:p>
            <a:r>
              <a:rPr lang="ru-RU" sz="5200" dirty="0">
                <a:latin typeface="Arial" panose="020B0604020202020204" pitchFamily="34" charset="0"/>
                <a:cs typeface="Arial" panose="020B0604020202020204" pitchFamily="34" charset="0"/>
              </a:rPr>
              <a:t>           Обращаем внимание: если налоговую декларацию подписывает «номинальный руководитель», то и отвечать придется ему!</a:t>
            </a:r>
          </a:p>
          <a:p>
            <a:r>
              <a:rPr lang="ru-RU" sz="5200" b="1" dirty="0">
                <a:latin typeface="Arial" panose="020B0604020202020204" pitchFamily="34" charset="0"/>
                <a:cs typeface="Arial" panose="020B0604020202020204" pitchFamily="34" charset="0"/>
              </a:rPr>
              <a:t>ЗНАЙТЕ:</a:t>
            </a:r>
            <a:endParaRPr lang="ru-RU" sz="5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5200" dirty="0">
                <a:latin typeface="Arial" panose="020B0604020202020204" pitchFamily="34" charset="0"/>
                <a:cs typeface="Arial" panose="020B0604020202020204" pitchFamily="34" charset="0"/>
              </a:rPr>
              <a:t>           Подставной директор за уклонение от уплаты налогов и сборов путем включения в декларацию заведомо ложных сведений или за непредставление декларации понесет как административное (ч.4 и 5 ст.14.25 КоАП РФ), так и уголовное наказание (в виде штрафа до 300 тысяч рублей, исправительные работы или лишение свободы до 2-х лет (ч.1 ст.170.1 УК РФ). При этом индивидуальный предприниматель несет ответственность за свою предпринимательскую деятельность всем своим имуществом, включая то, которым владеет как физическое лицо.</a:t>
            </a:r>
          </a:p>
          <a:p>
            <a:r>
              <a:rPr lang="ru-RU" sz="5200" b="1" dirty="0">
                <a:latin typeface="Arial" panose="020B0604020202020204" pitchFamily="34" charset="0"/>
                <a:cs typeface="Arial" panose="020B0604020202020204" pitchFamily="34" charset="0"/>
              </a:rPr>
              <a:t>НЕ ТЕРЯЙТЕ БДИТЕЛЬНОСТЬ!</a:t>
            </a:r>
            <a:endParaRPr lang="ru-RU" sz="5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52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Не соглашайтесь на уговоры, даже если рекомендуют Вам лиц, предлагающих за вознаграждение взять на себя «номинальное» руководство, ваши друзья или родственники. Не думайте, что это престижно и принесет вам доход! Не дайте себя обмануть! Не отдавайте свой паспорт НИКОМУ, даже если вас убеждают, что это для вас безопасно!</a:t>
            </a:r>
          </a:p>
          <a:p>
            <a:r>
              <a:rPr lang="ru-RU" sz="52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</a:t>
            </a:r>
            <a:r>
              <a:rPr lang="ru-RU" sz="5200" dirty="0">
                <a:latin typeface="Arial" panose="020B0604020202020204" pitchFamily="34" charset="0"/>
                <a:cs typeface="Arial" panose="020B0604020202020204" pitchFamily="34" charset="0"/>
              </a:rPr>
              <a:t>Если Вы поняли, что стали жертвой мошенников, во избежание дальнейших негативных последствий для себя и своих близких обратитесь в ближайший налоговый орган. В налоговую инспекцию можно направить заявление о запрете использования Ваших персональных данных.</a:t>
            </a:r>
          </a:p>
          <a:p>
            <a:r>
              <a:rPr lang="ru-RU" sz="5200" dirty="0">
                <a:latin typeface="Arial" panose="020B0604020202020204" pitchFamily="34" charset="0"/>
                <a:cs typeface="Arial" panose="020B0604020202020204" pitchFamily="34" charset="0"/>
              </a:rPr>
              <a:t>           </a:t>
            </a:r>
            <a:r>
              <a:rPr lang="ru-RU" sz="5200" b="1" dirty="0">
                <a:latin typeface="Arial" panose="020B0604020202020204" pitchFamily="34" charset="0"/>
                <a:cs typeface="Arial" panose="020B0604020202020204" pitchFamily="34" charset="0"/>
              </a:rPr>
              <a:t>Будьте бдительны! Не позволяйте себя обмануть!</a:t>
            </a:r>
            <a:endParaRPr lang="ru-RU" sz="52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9" name="Picture 5" descr="C:\Users\7608-07162\Downloads\Безымянный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417" y="738188"/>
            <a:ext cx="3120206" cy="18944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Present_FNS2012_A4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Present_FNS2012_A4</Template>
  <TotalTime>164</TotalTime>
  <Words>10</Words>
  <Application>Microsoft Office PowerPoint</Application>
  <PresentationFormat>Произвольный</PresentationFormat>
  <Paragraphs>13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Present_FNS2012_A4</vt:lpstr>
      <vt:lpstr>                     </vt:lpstr>
    </vt:vector>
  </TitlesOfParts>
  <Company>МРИ ФНС №1 по ЯО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Чуксина</dc:creator>
  <cp:lastModifiedBy>Лежнева Елена Евгеньевна</cp:lastModifiedBy>
  <cp:revision>39</cp:revision>
  <cp:lastPrinted>2019-07-31T11:55:46Z</cp:lastPrinted>
  <dcterms:created xsi:type="dcterms:W3CDTF">2017-06-21T11:15:40Z</dcterms:created>
  <dcterms:modified xsi:type="dcterms:W3CDTF">2019-07-31T11:56:41Z</dcterms:modified>
</cp:coreProperties>
</file>