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90" r:id="rId3"/>
    <p:sldId id="304" r:id="rId4"/>
    <p:sldId id="311" r:id="rId5"/>
    <p:sldId id="347" r:id="rId6"/>
    <p:sldId id="358" r:id="rId7"/>
    <p:sldId id="360" r:id="rId8"/>
    <p:sldId id="361" r:id="rId9"/>
    <p:sldId id="349" r:id="rId10"/>
    <p:sldId id="369" r:id="rId11"/>
    <p:sldId id="351" r:id="rId12"/>
    <p:sldId id="345" r:id="rId13"/>
    <p:sldId id="302" r:id="rId14"/>
    <p:sldId id="367" r:id="rId15"/>
    <p:sldId id="368" r:id="rId16"/>
    <p:sldId id="344" r:id="rId17"/>
    <p:sldId id="362" r:id="rId18"/>
    <p:sldId id="370" r:id="rId19"/>
    <p:sldId id="371" r:id="rId20"/>
    <p:sldId id="372" r:id="rId21"/>
    <p:sldId id="337" r:id="rId22"/>
    <p:sldId id="365" r:id="rId23"/>
    <p:sldId id="356" r:id="rId24"/>
    <p:sldId id="357" r:id="rId25"/>
    <p:sldId id="366" r:id="rId26"/>
    <p:sldId id="281" r:id="rId2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265" userDrawn="1">
          <p15:clr>
            <a:srgbClr val="A4A3A4"/>
          </p15:clr>
        </p15:guide>
        <p15:guide id="13" pos="279" userDrawn="1">
          <p15:clr>
            <a:srgbClr val="A4A3A4"/>
          </p15:clr>
        </p15:guide>
        <p15:guide id="14" orient="horz" pos="2999" userDrawn="1">
          <p15:clr>
            <a:srgbClr val="A4A3A4"/>
          </p15:clr>
        </p15:guide>
        <p15:guide id="15" pos="2026" userDrawn="1">
          <p15:clr>
            <a:srgbClr val="A4A3A4"/>
          </p15:clr>
        </p15:guide>
        <p15:guide id="16" orient="horz" pos="8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хов Александр Эдуардович" initials="VP" lastIdx="90" clrIdx="0">
    <p:extLst>
      <p:ext uri="{19B8F6BF-5375-455C-9EA6-DF929625EA0E}">
        <p15:presenceInfo xmlns:p15="http://schemas.microsoft.com/office/powerpoint/2012/main" userId="Ольхов Александр Эдуардович" providerId="None"/>
      </p:ext>
    </p:extLst>
  </p:cmAuthor>
  <p:cmAuthor id="2" name="Шутова Екатерина Евгеньевна" initials="ШЕЕ" lastIdx="63" clrIdx="1">
    <p:extLst>
      <p:ext uri="{19B8F6BF-5375-455C-9EA6-DF929625EA0E}">
        <p15:presenceInfo xmlns:p15="http://schemas.microsoft.com/office/powerpoint/2012/main" userId="S-1-5-21-3277741452-663078220-263377001-25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566"/>
    <a:srgbClr val="A47C93"/>
    <a:srgbClr val="ECCAF6"/>
    <a:srgbClr val="A64073"/>
    <a:srgbClr val="88345E"/>
    <a:srgbClr val="C87272"/>
    <a:srgbClr val="FF2525"/>
    <a:srgbClr val="FF4B4B"/>
    <a:srgbClr val="F9BA49"/>
    <a:srgbClr val="F9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18"/>
  </p:normalViewPr>
  <p:slideViewPr>
    <p:cSldViewPr snapToGrid="0" showGuides="1">
      <p:cViewPr varScale="1">
        <p:scale>
          <a:sx n="105" d="100"/>
          <a:sy n="105" d="100"/>
        </p:scale>
        <p:origin x="660" y="114"/>
      </p:cViewPr>
      <p:guideLst>
        <p:guide pos="7265"/>
        <p:guide pos="279"/>
        <p:guide orient="horz" pos="2999"/>
        <p:guide pos="2026"/>
        <p:guide orient="horz" pos="8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AC56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ru-RU" b="1" dirty="0">
                <a:solidFill>
                  <a:srgbClr val="FAC566"/>
                </a:solidFill>
              </a:rPr>
              <a:t>Уровень образования</a:t>
            </a:r>
          </a:p>
        </c:rich>
      </c:tx>
      <c:layout>
        <c:manualLayout>
          <c:xMode val="edge"/>
          <c:yMode val="edge"/>
          <c:x val="3.0566443786347403E-2"/>
          <c:y val="3.2457170750594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AC566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6863140678908762E-2"/>
          <c:y val="0.22409536018993831"/>
          <c:w val="0.36843576764975156"/>
          <c:h val="0.666836726055409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8A-4A15-94CA-4D63D3A10A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8A-4A15-94CA-4D63D3A10A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8A-4A15-94CA-4D63D3A10A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8A-4A15-94CA-4D63D3A10A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8A-4A15-94CA-4D63D3A10A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6D9-4134-B85E-9FC1CC762825}"/>
              </c:ext>
            </c:extLst>
          </c:dPt>
          <c:dLbls>
            <c:dLbl>
              <c:idx val="0"/>
              <c:layout>
                <c:manualLayout>
                  <c:x val="-4.4832498548680239E-2"/>
                  <c:y val="6.49143415011888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8A-4A15-94CA-4D63D3A10A26}"/>
                </c:ext>
              </c:extLst>
            </c:dLbl>
            <c:dLbl>
              <c:idx val="1"/>
              <c:layout>
                <c:manualLayout>
                  <c:x val="-3.5865998838944195E-2"/>
                  <c:y val="-0.113600097627080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8A-4A15-94CA-4D63D3A10A26}"/>
                </c:ext>
              </c:extLst>
            </c:dLbl>
            <c:dLbl>
              <c:idx val="2"/>
              <c:layout>
                <c:manualLayout>
                  <c:x val="2.4657874201774049E-2"/>
                  <c:y val="-0.142000122033850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B8A-4A15-94CA-4D63D3A10A26}"/>
                </c:ext>
              </c:extLst>
            </c:dLbl>
            <c:dLbl>
              <c:idx val="3"/>
              <c:layout>
                <c:manualLayout>
                  <c:x val="2.2416249274340119E-2"/>
                  <c:y val="9.7371512251783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B8A-4A15-94CA-4D63D3A10A26}"/>
                </c:ext>
              </c:extLst>
            </c:dLbl>
            <c:dLbl>
              <c:idx val="4"/>
              <c:layout>
                <c:manualLayout>
                  <c:x val="-5.1557373330982287E-2"/>
                  <c:y val="5.68000488135402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B8A-4A15-94CA-4D63D3A10A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Без образования</c:v>
                </c:pt>
                <c:pt idx="1">
                  <c:v>11 классов</c:v>
                </c:pt>
                <c:pt idx="2">
                  <c:v>Среднее профессиональное</c:v>
                </c:pt>
                <c:pt idx="3">
                  <c:v>Неполное высшее</c:v>
                </c:pt>
                <c:pt idx="4">
                  <c:v>Высшее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0.8</c:v>
                </c:pt>
                <c:pt idx="1">
                  <c:v>15</c:v>
                </c:pt>
                <c:pt idx="2">
                  <c:v>40.4</c:v>
                </c:pt>
                <c:pt idx="3">
                  <c:v>1.6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8A-4A15-94CA-4D63D3A10A2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61"/>
        <c:holeSize val="77"/>
      </c:doughnutChart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50636824461176022"/>
          <c:y val="6.3238133086539569E-2"/>
          <c:w val="0.4647294438140242"/>
          <c:h val="0.91241898885051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 Light" panose="020B0502040204020203" pitchFamily="34" charset="0"/>
          <a:cs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E23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EC-1940-A8C3-2B7669AE045B}"/>
              </c:ext>
            </c:extLst>
          </c:dPt>
          <c:dPt>
            <c:idx val="1"/>
            <c:invertIfNegative val="0"/>
            <c:bubble3D val="0"/>
            <c:spPr>
              <a:solidFill>
                <a:srgbClr val="F279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EC-1940-A8C3-2B7669AE045B}"/>
              </c:ext>
            </c:extLst>
          </c:dPt>
          <c:dPt>
            <c:idx val="2"/>
            <c:invertIfNegative val="0"/>
            <c:bubble3D val="0"/>
            <c:spPr>
              <a:solidFill>
                <a:srgbClr val="F592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EC-1940-A8C3-2B7669AE045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EC-1940-A8C3-2B7669AE045B}"/>
              </c:ext>
            </c:extLst>
          </c:dPt>
          <c:dPt>
            <c:idx val="4"/>
            <c:invertIfNegative val="0"/>
            <c:bubble3D val="0"/>
            <c:spPr>
              <a:solidFill>
                <a:srgbClr val="FFDF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07A-48A6-80B5-3CD9B2DFAE4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3.4</c:v>
                </c:pt>
                <c:pt idx="1">
                  <c:v>3.95</c:v>
                </c:pt>
                <c:pt idx="2">
                  <c:v>3.9</c:v>
                </c:pt>
                <c:pt idx="3">
                  <c:v>9.8000000000000007</c:v>
                </c:pt>
                <c:pt idx="4">
                  <c:v>11.5</c:v>
                </c:pt>
                <c:pt idx="5">
                  <c:v>16.77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4EC-1940-A8C3-2B7669AE0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68824"/>
        <c:axId val="120454080"/>
      </c:barChart>
      <c:valAx>
        <c:axId val="12045408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121268824"/>
        <c:crosses val="max"/>
        <c:crossBetween val="between"/>
      </c:valAx>
      <c:catAx>
        <c:axId val="12126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120454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 Light" panose="020B0502040204020203" pitchFamily="34" charset="0"/>
          <a:cs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C43D6-3584-434E-B1F7-2E221BCD791E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C46B59E8-7930-4B85-BE59-4EE126059560}">
      <dgm:prSet phldrT="[Текст]" custT="1"/>
      <dgm:spPr>
        <a:ln>
          <a:noFill/>
        </a:ln>
      </dgm:spPr>
      <dgm:t>
        <a:bodyPr/>
        <a:lstStyle/>
        <a:p>
          <a:r>
            <a:rPr 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Индивидуальное сопровождение каждого инвестора</a:t>
          </a:r>
          <a:endParaRPr lang="ru-RU" sz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C51898A-F6CE-45D9-BA10-CB216D4A54B3}" type="parTrans" cxnId="{AA00F9DD-AFCE-4A51-8B80-B48C47B10350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1F746E7-434D-4DCF-ABB7-37D65FE898C6}" type="sibTrans" cxnId="{AA00F9DD-AFCE-4A51-8B80-B48C47B10350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56B7FCD-D917-4843-A57C-5710671B85FA}">
      <dgm:prSet phldrT="[Текст]" custT="1"/>
      <dgm:spPr>
        <a:ln>
          <a:noFill/>
        </a:ln>
      </dgm:spPr>
      <dgm:t>
        <a:bodyPr/>
        <a:lstStyle/>
        <a:p>
          <a:r>
            <a:rPr 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Помощь во взаимодействии с РСО</a:t>
          </a:r>
          <a:endParaRPr lang="ru-RU" sz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8B8AE4E-2B0F-4DE3-94E8-C5414BB55C4A}" type="parTrans" cxnId="{47BF3B04-D54F-4A7F-9778-9F757EECABDD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6A03E03-2E10-402F-A7F5-B84765DF9750}" type="sibTrans" cxnId="{47BF3B04-D54F-4A7F-9778-9F757EECABDD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3B8EF6E-FB66-4988-8140-B2862B4054B0}">
      <dgm:prSet phldrT="[Текст]" custT="1"/>
      <dgm:spPr>
        <a:ln>
          <a:noFill/>
        </a:ln>
      </dgm:spPr>
      <dgm:t>
        <a:bodyPr/>
        <a:lstStyle/>
        <a:p>
          <a:r>
            <a:rPr 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Прямое общение инвестора с руководством региона</a:t>
          </a:r>
          <a:endParaRPr lang="ru-RU" sz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1DFDCF3-E55D-46D9-871D-4323A8AB7F2E}" type="parTrans" cxnId="{6DFFEECA-23A0-4CD3-96D7-E5C5A5714540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FDEBA94-FB35-4F53-AB3E-B2A7B1B07E36}" type="sibTrans" cxnId="{6DFFEECA-23A0-4CD3-96D7-E5C5A5714540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139EB43-6390-4E10-A1BA-63822F9D7C63}">
      <dgm:prSet custT="1"/>
      <dgm:spPr>
        <a:ln>
          <a:noFill/>
        </a:ln>
      </dgm:spPr>
      <dgm:t>
        <a:bodyPr/>
        <a:lstStyle/>
        <a:p>
          <a:r>
            <a:rPr 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Решение проблематики при поддержке губернатора</a:t>
          </a:r>
          <a:endParaRPr lang="ru-RU" sz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73E0A1A-984F-4BFF-A798-35B5B2C98180}" type="parTrans" cxnId="{7D91496A-572E-46DD-A69D-55D2049B13B4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ADDEF07-9F2F-4A9A-BD07-5327A99D0CB2}" type="sibTrans" cxnId="{7D91496A-572E-46DD-A69D-55D2049B13B4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AE64E14-F608-4481-9CB8-FDAB5060108A}">
      <dgm:prSet custT="1"/>
      <dgm:spPr>
        <a:solidFill>
          <a:srgbClr val="A47C93"/>
        </a:solidFill>
        <a:ln>
          <a:noFill/>
        </a:ln>
      </dgm:spPr>
      <dgm:t>
        <a:bodyPr/>
        <a:lstStyle/>
        <a:p>
          <a:r>
            <a:rPr 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Региональная поддержка </a:t>
          </a:r>
          <a:endParaRPr lang="ru-RU" sz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BB84A78-42A7-4CE4-AE7D-DF6FAC5C9E7F}" type="parTrans" cxnId="{82198212-3EF2-4827-875E-BE7DAD990F7F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1ACF64A-1309-480B-926C-EE6499D1E257}" type="sibTrans" cxnId="{82198212-3EF2-4827-875E-BE7DAD990F7F}">
      <dgm:prSet/>
      <dgm:spPr/>
      <dgm:t>
        <a:bodyPr/>
        <a:lstStyle/>
        <a:p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5C41A78-C249-40E7-B074-C2EA809D75D8}" type="pres">
      <dgm:prSet presAssocID="{179C43D6-3584-434E-B1F7-2E221BCD791E}" presName="CompostProcess" presStyleCnt="0">
        <dgm:presLayoutVars>
          <dgm:dir/>
          <dgm:resizeHandles val="exact"/>
        </dgm:presLayoutVars>
      </dgm:prSet>
      <dgm:spPr/>
    </dgm:pt>
    <dgm:pt modelId="{CA889A34-E538-4EEE-BBA7-4C07E875104B}" type="pres">
      <dgm:prSet presAssocID="{179C43D6-3584-434E-B1F7-2E221BCD791E}" presName="arrow" presStyleLbl="bgShp" presStyleIdx="0" presStyleCnt="1"/>
      <dgm:spPr/>
    </dgm:pt>
    <dgm:pt modelId="{45706E12-06AF-49DC-A8B7-FE524D4201E5}" type="pres">
      <dgm:prSet presAssocID="{179C43D6-3584-434E-B1F7-2E221BCD791E}" presName="linearProcess" presStyleCnt="0"/>
      <dgm:spPr/>
    </dgm:pt>
    <dgm:pt modelId="{BC55A20F-01BB-4098-BF92-C77AF6EE51EC}" type="pres">
      <dgm:prSet presAssocID="{C46B59E8-7930-4B85-BE59-4EE12605956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907FF-3D9F-480F-BEE7-F3DFDF9A5BA8}" type="pres">
      <dgm:prSet presAssocID="{61F746E7-434D-4DCF-ABB7-37D65FE898C6}" presName="sibTrans" presStyleCnt="0"/>
      <dgm:spPr/>
    </dgm:pt>
    <dgm:pt modelId="{E55A9C2D-FE3F-40FA-9AC2-D9C7CC4C4450}" type="pres">
      <dgm:prSet presAssocID="{956B7FCD-D917-4843-A57C-5710671B85F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003AA-CFE0-4426-827C-4E6DB4DB82A3}" type="pres">
      <dgm:prSet presAssocID="{96A03E03-2E10-402F-A7F5-B84765DF9750}" presName="sibTrans" presStyleCnt="0"/>
      <dgm:spPr/>
    </dgm:pt>
    <dgm:pt modelId="{E3635897-ED77-4665-A4C4-986210AEF7EF}" type="pres">
      <dgm:prSet presAssocID="{13B8EF6E-FB66-4988-8140-B2862B4054B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873C4-12C7-482A-83C2-7CAD2B0C030A}" type="pres">
      <dgm:prSet presAssocID="{5FDEBA94-FB35-4F53-AB3E-B2A7B1B07E36}" presName="sibTrans" presStyleCnt="0"/>
      <dgm:spPr/>
    </dgm:pt>
    <dgm:pt modelId="{B5171F1C-5725-4E11-88F1-01C74C840CBB}" type="pres">
      <dgm:prSet presAssocID="{9139EB43-6390-4E10-A1BA-63822F9D7C6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BEE60-24C2-4F46-A2D9-47ABCC8BB185}" type="pres">
      <dgm:prSet presAssocID="{DADDEF07-9F2F-4A9A-BD07-5327A99D0CB2}" presName="sibTrans" presStyleCnt="0"/>
      <dgm:spPr/>
    </dgm:pt>
    <dgm:pt modelId="{10B203E9-F798-415D-8677-490E9B9D157E}" type="pres">
      <dgm:prSet presAssocID="{7AE64E14-F608-4481-9CB8-FDAB5060108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FFEECA-23A0-4CD3-96D7-E5C5A5714540}" srcId="{179C43D6-3584-434E-B1F7-2E221BCD791E}" destId="{13B8EF6E-FB66-4988-8140-B2862B4054B0}" srcOrd="2" destOrd="0" parTransId="{51DFDCF3-E55D-46D9-871D-4323A8AB7F2E}" sibTransId="{5FDEBA94-FB35-4F53-AB3E-B2A7B1B07E36}"/>
    <dgm:cxn modelId="{EDF5FC09-0EB5-4EF7-A83F-C93643E08D5C}" type="presOf" srcId="{13B8EF6E-FB66-4988-8140-B2862B4054B0}" destId="{E3635897-ED77-4665-A4C4-986210AEF7EF}" srcOrd="0" destOrd="0" presId="urn:microsoft.com/office/officeart/2005/8/layout/hProcess9"/>
    <dgm:cxn modelId="{6A984327-7B80-47C9-91D4-030F74D96F1B}" type="presOf" srcId="{C46B59E8-7930-4B85-BE59-4EE126059560}" destId="{BC55A20F-01BB-4098-BF92-C77AF6EE51EC}" srcOrd="0" destOrd="0" presId="urn:microsoft.com/office/officeart/2005/8/layout/hProcess9"/>
    <dgm:cxn modelId="{7D91496A-572E-46DD-A69D-55D2049B13B4}" srcId="{179C43D6-3584-434E-B1F7-2E221BCD791E}" destId="{9139EB43-6390-4E10-A1BA-63822F9D7C63}" srcOrd="3" destOrd="0" parTransId="{173E0A1A-984F-4BFF-A798-35B5B2C98180}" sibTransId="{DADDEF07-9F2F-4A9A-BD07-5327A99D0CB2}"/>
    <dgm:cxn modelId="{DB832242-4271-4E20-AA90-87720393C9AB}" type="presOf" srcId="{9139EB43-6390-4E10-A1BA-63822F9D7C63}" destId="{B5171F1C-5725-4E11-88F1-01C74C840CBB}" srcOrd="0" destOrd="0" presId="urn:microsoft.com/office/officeart/2005/8/layout/hProcess9"/>
    <dgm:cxn modelId="{82198212-3EF2-4827-875E-BE7DAD990F7F}" srcId="{179C43D6-3584-434E-B1F7-2E221BCD791E}" destId="{7AE64E14-F608-4481-9CB8-FDAB5060108A}" srcOrd="4" destOrd="0" parTransId="{0BB84A78-42A7-4CE4-AE7D-DF6FAC5C9E7F}" sibTransId="{11ACF64A-1309-480B-926C-EE6499D1E257}"/>
    <dgm:cxn modelId="{A37A0C07-9523-43CD-BD0A-D62492AF7A18}" type="presOf" srcId="{7AE64E14-F608-4481-9CB8-FDAB5060108A}" destId="{10B203E9-F798-415D-8677-490E9B9D157E}" srcOrd="0" destOrd="0" presId="urn:microsoft.com/office/officeart/2005/8/layout/hProcess9"/>
    <dgm:cxn modelId="{F2B72998-4B8E-49C4-93F0-71C4ADAFB723}" type="presOf" srcId="{956B7FCD-D917-4843-A57C-5710671B85FA}" destId="{E55A9C2D-FE3F-40FA-9AC2-D9C7CC4C4450}" srcOrd="0" destOrd="0" presId="urn:microsoft.com/office/officeart/2005/8/layout/hProcess9"/>
    <dgm:cxn modelId="{88EFC4AE-D9E4-469E-8C69-FEC99A5F52A2}" type="presOf" srcId="{179C43D6-3584-434E-B1F7-2E221BCD791E}" destId="{D5C41A78-C249-40E7-B074-C2EA809D75D8}" srcOrd="0" destOrd="0" presId="urn:microsoft.com/office/officeart/2005/8/layout/hProcess9"/>
    <dgm:cxn modelId="{47BF3B04-D54F-4A7F-9778-9F757EECABDD}" srcId="{179C43D6-3584-434E-B1F7-2E221BCD791E}" destId="{956B7FCD-D917-4843-A57C-5710671B85FA}" srcOrd="1" destOrd="0" parTransId="{B8B8AE4E-2B0F-4DE3-94E8-C5414BB55C4A}" sibTransId="{96A03E03-2E10-402F-A7F5-B84765DF9750}"/>
    <dgm:cxn modelId="{AA00F9DD-AFCE-4A51-8B80-B48C47B10350}" srcId="{179C43D6-3584-434E-B1F7-2E221BCD791E}" destId="{C46B59E8-7930-4B85-BE59-4EE126059560}" srcOrd="0" destOrd="0" parTransId="{7C51898A-F6CE-45D9-BA10-CB216D4A54B3}" sibTransId="{61F746E7-434D-4DCF-ABB7-37D65FE898C6}"/>
    <dgm:cxn modelId="{E024D328-950A-4D65-A752-E096595126FF}" type="presParOf" srcId="{D5C41A78-C249-40E7-B074-C2EA809D75D8}" destId="{CA889A34-E538-4EEE-BBA7-4C07E875104B}" srcOrd="0" destOrd="0" presId="urn:microsoft.com/office/officeart/2005/8/layout/hProcess9"/>
    <dgm:cxn modelId="{086C0B7B-1332-451D-A94C-98C76425CDCF}" type="presParOf" srcId="{D5C41A78-C249-40E7-B074-C2EA809D75D8}" destId="{45706E12-06AF-49DC-A8B7-FE524D4201E5}" srcOrd="1" destOrd="0" presId="urn:microsoft.com/office/officeart/2005/8/layout/hProcess9"/>
    <dgm:cxn modelId="{09C89CF9-991B-451C-914D-D2EE74E0AF7A}" type="presParOf" srcId="{45706E12-06AF-49DC-A8B7-FE524D4201E5}" destId="{BC55A20F-01BB-4098-BF92-C77AF6EE51EC}" srcOrd="0" destOrd="0" presId="urn:microsoft.com/office/officeart/2005/8/layout/hProcess9"/>
    <dgm:cxn modelId="{4F38EF19-4C86-4D56-B09C-55FB46A76039}" type="presParOf" srcId="{45706E12-06AF-49DC-A8B7-FE524D4201E5}" destId="{2B6907FF-3D9F-480F-BEE7-F3DFDF9A5BA8}" srcOrd="1" destOrd="0" presId="urn:microsoft.com/office/officeart/2005/8/layout/hProcess9"/>
    <dgm:cxn modelId="{DFFE52A0-DCA3-420C-A31B-B854F6685D1C}" type="presParOf" srcId="{45706E12-06AF-49DC-A8B7-FE524D4201E5}" destId="{E55A9C2D-FE3F-40FA-9AC2-D9C7CC4C4450}" srcOrd="2" destOrd="0" presId="urn:microsoft.com/office/officeart/2005/8/layout/hProcess9"/>
    <dgm:cxn modelId="{93030D32-C01A-453D-86AF-DBE3B71E22D7}" type="presParOf" srcId="{45706E12-06AF-49DC-A8B7-FE524D4201E5}" destId="{B8F003AA-CFE0-4426-827C-4E6DB4DB82A3}" srcOrd="3" destOrd="0" presId="urn:microsoft.com/office/officeart/2005/8/layout/hProcess9"/>
    <dgm:cxn modelId="{89F26987-7762-4EB4-8925-C96F8DF5338E}" type="presParOf" srcId="{45706E12-06AF-49DC-A8B7-FE524D4201E5}" destId="{E3635897-ED77-4665-A4C4-986210AEF7EF}" srcOrd="4" destOrd="0" presId="urn:microsoft.com/office/officeart/2005/8/layout/hProcess9"/>
    <dgm:cxn modelId="{2EFDB5DD-83A1-4AF4-9F6A-8B85F308358D}" type="presParOf" srcId="{45706E12-06AF-49DC-A8B7-FE524D4201E5}" destId="{51A873C4-12C7-482A-83C2-7CAD2B0C030A}" srcOrd="5" destOrd="0" presId="urn:microsoft.com/office/officeart/2005/8/layout/hProcess9"/>
    <dgm:cxn modelId="{D3D1AF65-36A9-4E08-AEDD-ED5EDB3E9792}" type="presParOf" srcId="{45706E12-06AF-49DC-A8B7-FE524D4201E5}" destId="{B5171F1C-5725-4E11-88F1-01C74C840CBB}" srcOrd="6" destOrd="0" presId="urn:microsoft.com/office/officeart/2005/8/layout/hProcess9"/>
    <dgm:cxn modelId="{1906B378-FDF8-4BB9-9067-421ABF0C40E4}" type="presParOf" srcId="{45706E12-06AF-49DC-A8B7-FE524D4201E5}" destId="{464BEE60-24C2-4F46-A2D9-47ABCC8BB185}" srcOrd="7" destOrd="0" presId="urn:microsoft.com/office/officeart/2005/8/layout/hProcess9"/>
    <dgm:cxn modelId="{B3E561C6-8E7B-4318-9E50-BFA00F48E7E1}" type="presParOf" srcId="{45706E12-06AF-49DC-A8B7-FE524D4201E5}" destId="{10B203E9-F798-415D-8677-490E9B9D157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89A34-E538-4EEE-BBA7-4C07E875104B}">
      <dsp:nvSpPr>
        <dsp:cNvPr id="0" name=""/>
        <dsp:cNvSpPr/>
      </dsp:nvSpPr>
      <dsp:spPr>
        <a:xfrm>
          <a:off x="796566" y="0"/>
          <a:ext cx="9027754" cy="22589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5A20F-01BB-4098-BF92-C77AF6EE51EC}">
      <dsp:nvSpPr>
        <dsp:cNvPr id="0" name=""/>
        <dsp:cNvSpPr/>
      </dsp:nvSpPr>
      <dsp:spPr>
        <a:xfrm>
          <a:off x="3111" y="677669"/>
          <a:ext cx="1873176" cy="903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Индивидуальное сопровождение каждого инвестора</a:t>
          </a:r>
          <a:endParaRPr lang="ru-RU" sz="12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7219" y="721777"/>
        <a:ext cx="1784960" cy="815344"/>
      </dsp:txXfrm>
    </dsp:sp>
    <dsp:sp modelId="{E55A9C2D-FE3F-40FA-9AC2-D9C7CC4C4450}">
      <dsp:nvSpPr>
        <dsp:cNvPr id="0" name=""/>
        <dsp:cNvSpPr/>
      </dsp:nvSpPr>
      <dsp:spPr>
        <a:xfrm>
          <a:off x="2188483" y="677669"/>
          <a:ext cx="1873176" cy="90356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Помощь во взаимодействии с РСО</a:t>
          </a:r>
          <a:endParaRPr lang="ru-RU" sz="12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232591" y="721777"/>
        <a:ext cx="1784960" cy="815344"/>
      </dsp:txXfrm>
    </dsp:sp>
    <dsp:sp modelId="{E3635897-ED77-4665-A4C4-986210AEF7EF}">
      <dsp:nvSpPr>
        <dsp:cNvPr id="0" name=""/>
        <dsp:cNvSpPr/>
      </dsp:nvSpPr>
      <dsp:spPr>
        <a:xfrm>
          <a:off x="4373855" y="677669"/>
          <a:ext cx="1873176" cy="9035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Прямое общение инвестора с руководством региона</a:t>
          </a:r>
          <a:endParaRPr lang="ru-RU" sz="12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417963" y="721777"/>
        <a:ext cx="1784960" cy="815344"/>
      </dsp:txXfrm>
    </dsp:sp>
    <dsp:sp modelId="{B5171F1C-5725-4E11-88F1-01C74C840CBB}">
      <dsp:nvSpPr>
        <dsp:cNvPr id="0" name=""/>
        <dsp:cNvSpPr/>
      </dsp:nvSpPr>
      <dsp:spPr>
        <a:xfrm>
          <a:off x="6559228" y="677669"/>
          <a:ext cx="1873176" cy="9035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Решение проблематики при поддержке губернатора</a:t>
          </a:r>
          <a:endParaRPr lang="ru-RU" sz="12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6603336" y="721777"/>
        <a:ext cx="1784960" cy="815344"/>
      </dsp:txXfrm>
    </dsp:sp>
    <dsp:sp modelId="{10B203E9-F798-415D-8677-490E9B9D157E}">
      <dsp:nvSpPr>
        <dsp:cNvPr id="0" name=""/>
        <dsp:cNvSpPr/>
      </dsp:nvSpPr>
      <dsp:spPr>
        <a:xfrm>
          <a:off x="8744600" y="677669"/>
          <a:ext cx="1873176" cy="903560"/>
        </a:xfrm>
        <a:prstGeom prst="roundRect">
          <a:avLst/>
        </a:prstGeom>
        <a:solidFill>
          <a:srgbClr val="A47C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Региональная поддержка </a:t>
          </a:r>
          <a:endParaRPr lang="ru-RU" sz="12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8788708" y="721777"/>
        <a:ext cx="1784960" cy="81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84FA2-0F81-4C35-91D5-D59046BC490C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721F4-9E78-4003-BECE-7F0906F2E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721F4-9E78-4003-BECE-7F0906F2E4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1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721F4-9E78-4003-BECE-7F0906F2E4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2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721F4-9E78-4003-BECE-7F0906F2E4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2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469900"/>
            <a:ext cx="4181475" cy="2352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469900"/>
            <a:ext cx="4178300" cy="2351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3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21F4-9E78-4003-BECE-7F0906F2E4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7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721F4-9E78-4003-BECE-7F0906F2E46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5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7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0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266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3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1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8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8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6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8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2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4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44651-4FD9-4BB8-B552-06EBB4CC7C6A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7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8" Type="http://schemas.openxmlformats.org/officeDocument/2006/relationships/image" Target="../media/image17.svg"/><Relationship Id="rId26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1.jpeg"/><Relationship Id="rId7" Type="http://schemas.openxmlformats.org/officeDocument/2006/relationships/image" Target="../media/image5.jpeg"/><Relationship Id="rId17" Type="http://schemas.openxmlformats.org/officeDocument/2006/relationships/image" Target="../media/image9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24" Type="http://schemas.openxmlformats.org/officeDocument/2006/relationships/image" Target="../media/image14.png"/><Relationship Id="rId5" Type="http://schemas.openxmlformats.org/officeDocument/2006/relationships/image" Target="../media/image3.jpe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22" Type="http://schemas.openxmlformats.org/officeDocument/2006/relationships/image" Target="../media/image12.jpeg"/><Relationship Id="rId27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39.png"/><Relationship Id="rId12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shelepov@yarregion.ru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invest76.ru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microsoft.com/office/2007/relationships/hdphoto" Target="../media/hdphoto2.wdp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олилиния 90"/>
          <p:cNvSpPr/>
          <p:nvPr/>
        </p:nvSpPr>
        <p:spPr>
          <a:xfrm>
            <a:off x="8229151" y="-123395"/>
            <a:ext cx="4107543" cy="5039360"/>
          </a:xfrm>
          <a:custGeom>
            <a:avLst/>
            <a:gdLst>
              <a:gd name="connsiteX0" fmla="*/ 1112963 w 4107543"/>
              <a:gd name="connsiteY0" fmla="*/ 0 h 4978400"/>
              <a:gd name="connsiteX1" fmla="*/ 4107543 w 4107543"/>
              <a:gd name="connsiteY1" fmla="*/ 0 h 4978400"/>
              <a:gd name="connsiteX2" fmla="*/ 4107543 w 4107543"/>
              <a:gd name="connsiteY2" fmla="*/ 4629725 h 4978400"/>
              <a:gd name="connsiteX3" fmla="*/ 4082922 w 4107543"/>
              <a:gd name="connsiteY3" fmla="*/ 4644683 h 4978400"/>
              <a:gd name="connsiteX4" fmla="*/ 2764972 w 4107543"/>
              <a:gd name="connsiteY4" fmla="*/ 4978400 h 4978400"/>
              <a:gd name="connsiteX5" fmla="*/ 0 w 4107543"/>
              <a:gd name="connsiteY5" fmla="*/ 2213428 h 4978400"/>
              <a:gd name="connsiteX6" fmla="*/ 1006193 w 4107543"/>
              <a:gd name="connsiteY6" fmla="*/ 79841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7543" h="4978400">
                <a:moveTo>
                  <a:pt x="1112963" y="0"/>
                </a:moveTo>
                <a:lnTo>
                  <a:pt x="4107543" y="0"/>
                </a:lnTo>
                <a:lnTo>
                  <a:pt x="4107543" y="4629725"/>
                </a:lnTo>
                <a:lnTo>
                  <a:pt x="4082922" y="4644683"/>
                </a:lnTo>
                <a:cubicBezTo>
                  <a:pt x="3691144" y="4857510"/>
                  <a:pt x="3242176" y="4978400"/>
                  <a:pt x="2764972" y="4978400"/>
                </a:cubicBezTo>
                <a:cubicBezTo>
                  <a:pt x="1237920" y="4978400"/>
                  <a:pt x="0" y="3740480"/>
                  <a:pt x="0" y="2213428"/>
                </a:cubicBezTo>
                <a:cubicBezTo>
                  <a:pt x="0" y="1354461"/>
                  <a:pt x="391686" y="586978"/>
                  <a:pt x="1006193" y="79841"/>
                </a:cubicBezTo>
                <a:close/>
              </a:path>
            </a:pathLst>
          </a:cu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21">
            <a:extLst>
              <a:ext uri="{FF2B5EF4-FFF2-40B4-BE49-F238E27FC236}">
                <a16:creationId xmlns:a16="http://schemas.microsoft.com/office/drawing/2014/main" id="{425778AA-3BE4-42C0-8E5D-37D3742729D0}"/>
              </a:ext>
            </a:extLst>
          </p:cNvPr>
          <p:cNvSpPr/>
          <p:nvPr/>
        </p:nvSpPr>
        <p:spPr>
          <a:xfrm>
            <a:off x="7440150" y="-33387"/>
            <a:ext cx="4796687" cy="5670633"/>
          </a:xfrm>
          <a:custGeom>
            <a:avLst/>
            <a:gdLst>
              <a:gd name="connsiteX0" fmla="*/ 722384 w 5116797"/>
              <a:gd name="connsiteY0" fmla="*/ 0 h 5985156"/>
              <a:gd name="connsiteX1" fmla="*/ 5116797 w 5116797"/>
              <a:gd name="connsiteY1" fmla="*/ 0 h 5985156"/>
              <a:gd name="connsiteX2" fmla="*/ 5116797 w 5116797"/>
              <a:gd name="connsiteY2" fmla="*/ 5733795 h 5985156"/>
              <a:gd name="connsiteX3" fmla="*/ 4893326 w 5116797"/>
              <a:gd name="connsiteY3" fmla="*/ 5815587 h 5985156"/>
              <a:gd name="connsiteX4" fmla="*/ 3771729 w 5116797"/>
              <a:gd name="connsiteY4" fmla="*/ 5985156 h 5985156"/>
              <a:gd name="connsiteX5" fmla="*/ 0 w 5116797"/>
              <a:gd name="connsiteY5" fmla="*/ 2213427 h 5985156"/>
              <a:gd name="connsiteX6" fmla="*/ 644153 w 5116797"/>
              <a:gd name="connsiteY6" fmla="*/ 104618 h 59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6797" h="5985156">
                <a:moveTo>
                  <a:pt x="722384" y="0"/>
                </a:moveTo>
                <a:lnTo>
                  <a:pt x="5116797" y="0"/>
                </a:lnTo>
                <a:lnTo>
                  <a:pt x="5116797" y="5733795"/>
                </a:lnTo>
                <a:lnTo>
                  <a:pt x="4893326" y="5815587"/>
                </a:lnTo>
                <a:cubicBezTo>
                  <a:pt x="4539014" y="5925789"/>
                  <a:pt x="4162304" y="5985156"/>
                  <a:pt x="3771729" y="5985156"/>
                </a:cubicBezTo>
                <a:cubicBezTo>
                  <a:pt x="1688661" y="5985156"/>
                  <a:pt x="0" y="4296495"/>
                  <a:pt x="0" y="2213427"/>
                </a:cubicBezTo>
                <a:cubicBezTo>
                  <a:pt x="0" y="1432277"/>
                  <a:pt x="237468" y="706590"/>
                  <a:pt x="644153" y="104618"/>
                </a:cubicBezTo>
                <a:close/>
              </a:path>
            </a:pathLst>
          </a:custGeom>
          <a:noFill/>
          <a:ln w="12700">
            <a:solidFill>
              <a:srgbClr val="55555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 21">
            <a:extLst>
              <a:ext uri="{FF2B5EF4-FFF2-40B4-BE49-F238E27FC236}">
                <a16:creationId xmlns:a16="http://schemas.microsoft.com/office/drawing/2014/main" id="{0903FD6D-CD7D-4C31-8085-121EF5AAA6A9}"/>
              </a:ext>
            </a:extLst>
          </p:cNvPr>
          <p:cNvSpPr/>
          <p:nvPr/>
        </p:nvSpPr>
        <p:spPr>
          <a:xfrm>
            <a:off x="6587233" y="-333103"/>
            <a:ext cx="5749461" cy="6797001"/>
          </a:xfrm>
          <a:custGeom>
            <a:avLst/>
            <a:gdLst>
              <a:gd name="connsiteX0" fmla="*/ 722384 w 5116797"/>
              <a:gd name="connsiteY0" fmla="*/ 0 h 5985156"/>
              <a:gd name="connsiteX1" fmla="*/ 5116797 w 5116797"/>
              <a:gd name="connsiteY1" fmla="*/ 0 h 5985156"/>
              <a:gd name="connsiteX2" fmla="*/ 5116797 w 5116797"/>
              <a:gd name="connsiteY2" fmla="*/ 5733795 h 5985156"/>
              <a:gd name="connsiteX3" fmla="*/ 4893326 w 5116797"/>
              <a:gd name="connsiteY3" fmla="*/ 5815587 h 5985156"/>
              <a:gd name="connsiteX4" fmla="*/ 3771729 w 5116797"/>
              <a:gd name="connsiteY4" fmla="*/ 5985156 h 5985156"/>
              <a:gd name="connsiteX5" fmla="*/ 0 w 5116797"/>
              <a:gd name="connsiteY5" fmla="*/ 2213427 h 5985156"/>
              <a:gd name="connsiteX6" fmla="*/ 644153 w 5116797"/>
              <a:gd name="connsiteY6" fmla="*/ 104618 h 59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6797" h="5985156">
                <a:moveTo>
                  <a:pt x="722384" y="0"/>
                </a:moveTo>
                <a:lnTo>
                  <a:pt x="5116797" y="0"/>
                </a:lnTo>
                <a:lnTo>
                  <a:pt x="5116797" y="5733795"/>
                </a:lnTo>
                <a:lnTo>
                  <a:pt x="4893326" y="5815587"/>
                </a:lnTo>
                <a:cubicBezTo>
                  <a:pt x="4539014" y="5925789"/>
                  <a:pt x="4162304" y="5985156"/>
                  <a:pt x="3771729" y="5985156"/>
                </a:cubicBezTo>
                <a:cubicBezTo>
                  <a:pt x="1688661" y="5985156"/>
                  <a:pt x="0" y="4296495"/>
                  <a:pt x="0" y="2213427"/>
                </a:cubicBezTo>
                <a:cubicBezTo>
                  <a:pt x="0" y="1432277"/>
                  <a:pt x="237468" y="706590"/>
                  <a:pt x="644153" y="104618"/>
                </a:cubicBezTo>
                <a:close/>
              </a:path>
            </a:pathLst>
          </a:custGeom>
          <a:noFill/>
          <a:ln w="12700">
            <a:solidFill>
              <a:srgbClr val="55555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>
            <a:off x="8800290" y="0"/>
            <a:ext cx="3394207" cy="6858000"/>
          </a:xfrm>
          <a:custGeom>
            <a:avLst/>
            <a:gdLst>
              <a:gd name="connsiteX0" fmla="*/ 1582702 w 3394207"/>
              <a:gd name="connsiteY0" fmla="*/ 0 h 6858000"/>
              <a:gd name="connsiteX1" fmla="*/ 3394207 w 3394207"/>
              <a:gd name="connsiteY1" fmla="*/ 0 h 6858000"/>
              <a:gd name="connsiteX2" fmla="*/ 3394207 w 3394207"/>
              <a:gd name="connsiteY2" fmla="*/ 726988 h 6858000"/>
              <a:gd name="connsiteX3" fmla="*/ 2406471 w 3394207"/>
              <a:gd name="connsiteY3" fmla="*/ 726988 h 6858000"/>
              <a:gd name="connsiteX4" fmla="*/ 1448710 w 3394207"/>
              <a:gd name="connsiteY4" fmla="*/ 1042106 h 6858000"/>
              <a:gd name="connsiteX5" fmla="*/ 1126149 w 3394207"/>
              <a:gd name="connsiteY5" fmla="*/ 1908060 h 6858000"/>
              <a:gd name="connsiteX6" fmla="*/ 1294873 w 3394207"/>
              <a:gd name="connsiteY6" fmla="*/ 2577996 h 6858000"/>
              <a:gd name="connsiteX7" fmla="*/ 1751422 w 3394207"/>
              <a:gd name="connsiteY7" fmla="*/ 2999807 h 6858000"/>
              <a:gd name="connsiteX8" fmla="*/ 2595045 w 3394207"/>
              <a:gd name="connsiteY8" fmla="*/ 3133795 h 6858000"/>
              <a:gd name="connsiteX9" fmla="*/ 3394207 w 3394207"/>
              <a:gd name="connsiteY9" fmla="*/ 3133795 h 6858000"/>
              <a:gd name="connsiteX10" fmla="*/ 3394207 w 3394207"/>
              <a:gd name="connsiteY10" fmla="*/ 3967493 h 6858000"/>
              <a:gd name="connsiteX11" fmla="*/ 3380126 w 3394207"/>
              <a:gd name="connsiteY11" fmla="*/ 3967493 h 6858000"/>
              <a:gd name="connsiteX12" fmla="*/ 2762917 w 3394207"/>
              <a:gd name="connsiteY12" fmla="*/ 4074380 h 6858000"/>
              <a:gd name="connsiteX13" fmla="*/ 2306872 w 3394207"/>
              <a:gd name="connsiteY13" fmla="*/ 4489446 h 6858000"/>
              <a:gd name="connsiteX14" fmla="*/ 1609061 w 3394207"/>
              <a:gd name="connsiteY14" fmla="*/ 5685366 h 6858000"/>
              <a:gd name="connsiteX15" fmla="*/ 992360 w 3394207"/>
              <a:gd name="connsiteY15" fmla="*/ 6858000 h 6858000"/>
              <a:gd name="connsiteX16" fmla="*/ 0 w 3394207"/>
              <a:gd name="connsiteY16" fmla="*/ 6858000 h 6858000"/>
              <a:gd name="connsiteX17" fmla="*/ 863137 w 3394207"/>
              <a:gd name="connsiteY17" fmla="*/ 5218040 h 6858000"/>
              <a:gd name="connsiteX18" fmla="*/ 1483448 w 3394207"/>
              <a:gd name="connsiteY18" fmla="*/ 4290054 h 6858000"/>
              <a:gd name="connsiteX19" fmla="*/ 1989621 w 3394207"/>
              <a:gd name="connsiteY19" fmla="*/ 3885612 h 6858000"/>
              <a:gd name="connsiteX20" fmla="*/ 741556 w 3394207"/>
              <a:gd name="connsiteY20" fmla="*/ 3235913 h 6858000"/>
              <a:gd name="connsiteX21" fmla="*/ 312301 w 3394207"/>
              <a:gd name="connsiteY21" fmla="*/ 1901857 h 6858000"/>
              <a:gd name="connsiteX22" fmla="*/ 565387 w 3394207"/>
              <a:gd name="connsiteY22" fmla="*/ 803363 h 6858000"/>
              <a:gd name="connsiteX23" fmla="*/ 1212992 w 3394207"/>
              <a:gd name="connsiteY23" fmla="*/ 126411 h 6858000"/>
              <a:gd name="connsiteX24" fmla="*/ 1569942 w 3394207"/>
              <a:gd name="connsiteY24" fmla="*/ 24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94207" h="6858000">
                <a:moveTo>
                  <a:pt x="1582702" y="0"/>
                </a:moveTo>
                <a:lnTo>
                  <a:pt x="3394207" y="0"/>
                </a:lnTo>
                <a:lnTo>
                  <a:pt x="3394207" y="726988"/>
                </a:lnTo>
                <a:lnTo>
                  <a:pt x="2406471" y="726988"/>
                </a:lnTo>
                <a:cubicBezTo>
                  <a:pt x="1983005" y="726988"/>
                  <a:pt x="1663752" y="832027"/>
                  <a:pt x="1448710" y="1042106"/>
                </a:cubicBezTo>
                <a:cubicBezTo>
                  <a:pt x="1233669" y="1252185"/>
                  <a:pt x="1126149" y="1540836"/>
                  <a:pt x="1126149" y="1908060"/>
                </a:cubicBezTo>
                <a:cubicBezTo>
                  <a:pt x="1126149" y="2162801"/>
                  <a:pt x="1182390" y="2386113"/>
                  <a:pt x="1294873" y="2577996"/>
                </a:cubicBezTo>
                <a:cubicBezTo>
                  <a:pt x="1407356" y="2769879"/>
                  <a:pt x="1559539" y="2910483"/>
                  <a:pt x="1751422" y="2999807"/>
                </a:cubicBezTo>
                <a:cubicBezTo>
                  <a:pt x="1943305" y="3089132"/>
                  <a:pt x="2224513" y="3133795"/>
                  <a:pt x="2595045" y="3133795"/>
                </a:cubicBezTo>
                <a:lnTo>
                  <a:pt x="3394207" y="3133795"/>
                </a:lnTo>
                <a:lnTo>
                  <a:pt x="3394207" y="3967493"/>
                </a:lnTo>
                <a:lnTo>
                  <a:pt x="3380126" y="3967493"/>
                </a:lnTo>
                <a:cubicBezTo>
                  <a:pt x="3115719" y="3967493"/>
                  <a:pt x="2909982" y="4003122"/>
                  <a:pt x="2762917" y="4074380"/>
                </a:cubicBezTo>
                <a:cubicBezTo>
                  <a:pt x="2615851" y="4145638"/>
                  <a:pt x="2463836" y="4283994"/>
                  <a:pt x="2306872" y="4489446"/>
                </a:cubicBezTo>
                <a:cubicBezTo>
                  <a:pt x="2149907" y="4694898"/>
                  <a:pt x="1917304" y="5093538"/>
                  <a:pt x="1609061" y="5685366"/>
                </a:cubicBezTo>
                <a:lnTo>
                  <a:pt x="992360" y="6858000"/>
                </a:lnTo>
                <a:lnTo>
                  <a:pt x="0" y="6858000"/>
                </a:lnTo>
                <a:lnTo>
                  <a:pt x="863137" y="5218040"/>
                </a:lnTo>
                <a:cubicBezTo>
                  <a:pt x="1041786" y="4877282"/>
                  <a:pt x="1248557" y="4567954"/>
                  <a:pt x="1483448" y="4290054"/>
                </a:cubicBezTo>
                <a:cubicBezTo>
                  <a:pt x="1599239" y="4153586"/>
                  <a:pt x="1767964" y="4018771"/>
                  <a:pt x="1989621" y="3885612"/>
                </a:cubicBezTo>
                <a:cubicBezTo>
                  <a:pt x="1443748" y="3793030"/>
                  <a:pt x="1027726" y="3576464"/>
                  <a:pt x="741556" y="3235913"/>
                </a:cubicBezTo>
                <a:cubicBezTo>
                  <a:pt x="455386" y="2895363"/>
                  <a:pt x="312301" y="2450677"/>
                  <a:pt x="312301" y="1901857"/>
                </a:cubicBezTo>
                <a:cubicBezTo>
                  <a:pt x="312301" y="1485267"/>
                  <a:pt x="396663" y="1119102"/>
                  <a:pt x="565387" y="803363"/>
                </a:cubicBezTo>
                <a:cubicBezTo>
                  <a:pt x="734112" y="487625"/>
                  <a:pt x="949980" y="261974"/>
                  <a:pt x="1212992" y="126411"/>
                </a:cubicBezTo>
                <a:cubicBezTo>
                  <a:pt x="1311621" y="75575"/>
                  <a:pt x="1430605" y="34270"/>
                  <a:pt x="1569942" y="2497"/>
                </a:cubicBezTo>
                <a:close/>
              </a:path>
            </a:pathLst>
          </a:custGeom>
          <a:solidFill>
            <a:srgbClr val="FAC5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79998" dirty="0">
              <a:solidFill>
                <a:srgbClr val="FFCA00"/>
              </a:solidFill>
              <a:latin typeface="Arial Narrow" panose="020B0606020202030204" pitchFamily="34" charset="0"/>
              <a:cs typeface="LilyUPC" panose="020B0604020202020204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3594" y="5637246"/>
            <a:ext cx="5727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Segoe UI Light" panose="020B0502040204020203" pitchFamily="34" charset="0"/>
              </a:rPr>
              <a:t>ЯРОСЛАВСКАЯ ОБЛАСТЬ</a:t>
            </a:r>
          </a:p>
          <a:p>
            <a:r>
              <a:rPr lang="ru-RU" sz="2800" dirty="0" smtClean="0">
                <a:latin typeface="Segoe UI Light" panose="020B0502040204020203" pitchFamily="34" charset="0"/>
              </a:rPr>
              <a:t>ИНВЕСТИЦИОННЫЙ ПОТЕНЦИАЛ</a:t>
            </a:r>
            <a:endParaRPr lang="ru-RU" sz="2800" dirty="0">
              <a:latin typeface="Segoe UI Light" panose="020B0502040204020203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507017" y="120451"/>
            <a:ext cx="7345382" cy="5292356"/>
            <a:chOff x="507017" y="120451"/>
            <a:chExt cx="7345382" cy="5292356"/>
          </a:xfrm>
        </p:grpSpPr>
        <p:sp>
          <p:nvSpPr>
            <p:cNvPr id="48" name="Шестиугольник 47">
              <a:extLst>
                <a:ext uri="{FF2B5EF4-FFF2-40B4-BE49-F238E27FC236}">
                  <a16:creationId xmlns:a16="http://schemas.microsoft.com/office/drawing/2014/main" id="{9CFB8573-ABF5-4251-BC22-39A10CCEA932}"/>
                </a:ext>
              </a:extLst>
            </p:cNvPr>
            <p:cNvSpPr/>
            <p:nvPr/>
          </p:nvSpPr>
          <p:spPr>
            <a:xfrm>
              <a:off x="1930480" y="2430042"/>
              <a:ext cx="1632181" cy="1407053"/>
            </a:xfrm>
            <a:prstGeom prst="hexagon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1" name="Шестиугольник 50">
              <a:extLst>
                <a:ext uri="{FF2B5EF4-FFF2-40B4-BE49-F238E27FC236}">
                  <a16:creationId xmlns:a16="http://schemas.microsoft.com/office/drawing/2014/main" id="{26D7F290-7146-499C-9E50-8B4C3156B731}"/>
                </a:ext>
              </a:extLst>
            </p:cNvPr>
            <p:cNvSpPr/>
            <p:nvPr/>
          </p:nvSpPr>
          <p:spPr>
            <a:xfrm>
              <a:off x="3348688" y="3204193"/>
              <a:ext cx="1632181" cy="1407053"/>
            </a:xfrm>
            <a:prstGeom prst="hexagon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2" name="Шестиугольник 51">
              <a:extLst>
                <a:ext uri="{FF2B5EF4-FFF2-40B4-BE49-F238E27FC236}">
                  <a16:creationId xmlns:a16="http://schemas.microsoft.com/office/drawing/2014/main" id="{D61B3ADA-6430-4606-A579-2ECEF29AD0A7}"/>
                </a:ext>
              </a:extLst>
            </p:cNvPr>
            <p:cNvSpPr/>
            <p:nvPr/>
          </p:nvSpPr>
          <p:spPr>
            <a:xfrm>
              <a:off x="4776293" y="2458184"/>
              <a:ext cx="1632181" cy="1407053"/>
            </a:xfrm>
            <a:prstGeom prst="hexagon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3" name="Шестиугольник 52">
              <a:extLst>
                <a:ext uri="{FF2B5EF4-FFF2-40B4-BE49-F238E27FC236}">
                  <a16:creationId xmlns:a16="http://schemas.microsoft.com/office/drawing/2014/main" id="{D7EDFBFA-1123-4053-A94D-21FD0D2659E7}"/>
                </a:ext>
              </a:extLst>
            </p:cNvPr>
            <p:cNvSpPr/>
            <p:nvPr/>
          </p:nvSpPr>
          <p:spPr>
            <a:xfrm>
              <a:off x="6220218" y="3194660"/>
              <a:ext cx="1632181" cy="1407053"/>
            </a:xfrm>
            <a:prstGeom prst="hexagon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CE790A1-715F-44EA-91AC-EF7F898C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3" r="10803"/>
            <a:stretch/>
          </p:blipFill>
          <p:spPr>
            <a:xfrm>
              <a:off x="6191284" y="1656622"/>
              <a:ext cx="1657612" cy="1408776"/>
            </a:xfrm>
            <a:prstGeom prst="hexagon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EF5880E4-1116-4A49-A703-D9C85F9AA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3" r="10803"/>
            <a:stretch/>
          </p:blipFill>
          <p:spPr>
            <a:xfrm>
              <a:off x="6191284" y="120451"/>
              <a:ext cx="1657612" cy="1408776"/>
            </a:xfrm>
            <a:prstGeom prst="hexagon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86B16791-85CF-47BF-8732-DCFF1D66D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3" r="10803"/>
            <a:stretch/>
          </p:blipFill>
          <p:spPr>
            <a:xfrm>
              <a:off x="1937164" y="858313"/>
              <a:ext cx="1657612" cy="1408776"/>
            </a:xfrm>
            <a:prstGeom prst="hexagon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CE886101-5E84-4491-804B-514428F85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8" r="10748"/>
            <a:stretch/>
          </p:blipFill>
          <p:spPr>
            <a:xfrm>
              <a:off x="507017" y="1659867"/>
              <a:ext cx="1657612" cy="1408776"/>
            </a:xfrm>
            <a:prstGeom prst="hexagon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FE2CCA28-3B6F-4B59-A542-5F2BA5D3B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10" r="1196"/>
            <a:stretch/>
          </p:blipFill>
          <p:spPr>
            <a:xfrm>
              <a:off x="519861" y="3231597"/>
              <a:ext cx="1657612" cy="1408776"/>
            </a:xfrm>
            <a:prstGeom prst="hexagon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4E5A5954-1640-4591-B55A-061E530B9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500" y="1806122"/>
              <a:ext cx="1657612" cy="1343020"/>
            </a:xfrm>
            <a:prstGeom prst="hexagon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557D3B55-B189-4627-BC4E-1EB31E9E1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9" r="10759"/>
            <a:stretch/>
          </p:blipFill>
          <p:spPr>
            <a:xfrm>
              <a:off x="4772647" y="888537"/>
              <a:ext cx="1657612" cy="1408776"/>
            </a:xfrm>
            <a:prstGeom prst="hexagon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C992BBBF-A35C-4474-902F-4B6A5A709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3609957" y="3607061"/>
              <a:ext cx="1093324" cy="657848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9BB7818-2CCE-4939-8E17-83E48AC31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 flipH="1">
              <a:off x="2241427" y="2561473"/>
              <a:ext cx="1019900" cy="1019900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92E2F21B-7F1A-4B1F-86A9-B0537A5AE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5325281" y="2638495"/>
              <a:ext cx="545964" cy="1046431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5E1EF256-2CBD-4015-9D55-07184EA2E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0" r="10760"/>
            <a:stretch/>
          </p:blipFill>
          <p:spPr>
            <a:xfrm>
              <a:off x="1927545" y="3992262"/>
              <a:ext cx="1657612" cy="1408776"/>
            </a:xfrm>
            <a:prstGeom prst="hexagon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62C5EE66-BEB5-49FF-ADC5-13368CD3C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9" r="10779"/>
            <a:stretch/>
          </p:blipFill>
          <p:spPr>
            <a:xfrm>
              <a:off x="4783599" y="4004031"/>
              <a:ext cx="1657612" cy="1408776"/>
            </a:xfrm>
            <a:prstGeom prst="hexagon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9E2A3688-884E-4CA5-B3E0-DBE02E2F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239" y="3334383"/>
              <a:ext cx="1061708" cy="1061708"/>
            </a:xfrm>
            <a:prstGeom prst="rect">
              <a:avLst/>
            </a:prstGeom>
          </p:spPr>
        </p:pic>
      </p:grpSp>
      <p:pic>
        <p:nvPicPr>
          <p:cNvPr id="88" name="Рисунок 87"/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44" y="298030"/>
            <a:ext cx="659903" cy="659903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93" y="1607889"/>
            <a:ext cx="659903" cy="659903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69" y="3025023"/>
            <a:ext cx="659903" cy="65990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53" y="4126498"/>
            <a:ext cx="659903" cy="6599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9629" y="111614"/>
            <a:ext cx="1940432" cy="10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0" y="978840"/>
            <a:ext cx="6035845" cy="5879160"/>
            <a:chOff x="467435" y="1357854"/>
            <a:chExt cx="5521584" cy="5009672"/>
          </a:xfrm>
        </p:grpSpPr>
        <p:sp>
          <p:nvSpPr>
            <p:cNvPr id="52" name="Полилиния 51"/>
            <p:cNvSpPr/>
            <p:nvPr/>
          </p:nvSpPr>
          <p:spPr>
            <a:xfrm>
              <a:off x="1507584" y="1892943"/>
              <a:ext cx="3297463" cy="3869699"/>
            </a:xfrm>
            <a:custGeom>
              <a:avLst/>
              <a:gdLst>
                <a:gd name="connsiteX0" fmla="*/ 2589291 w 3720974"/>
                <a:gd name="connsiteY0" fmla="*/ 0 h 4291343"/>
                <a:gd name="connsiteX1" fmla="*/ 3720974 w 3720974"/>
                <a:gd name="connsiteY1" fmla="*/ 1303699 h 4291343"/>
                <a:gd name="connsiteX2" fmla="*/ 2018923 w 3720974"/>
                <a:gd name="connsiteY2" fmla="*/ 4291343 h 4291343"/>
                <a:gd name="connsiteX3" fmla="*/ 0 w 3720974"/>
                <a:gd name="connsiteY3" fmla="*/ 1412341 h 4291343"/>
                <a:gd name="connsiteX4" fmla="*/ 2589291 w 3720974"/>
                <a:gd name="connsiteY4" fmla="*/ 0 h 429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974" h="4291343">
                  <a:moveTo>
                    <a:pt x="2589291" y="0"/>
                  </a:moveTo>
                  <a:lnTo>
                    <a:pt x="3720974" y="1303699"/>
                  </a:lnTo>
                  <a:lnTo>
                    <a:pt x="2018923" y="4291343"/>
                  </a:lnTo>
                  <a:lnTo>
                    <a:pt x="0" y="1412341"/>
                  </a:lnTo>
                  <a:lnTo>
                    <a:pt x="2589291" y="0"/>
                  </a:lnTo>
                  <a:close/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1276836" y="1543972"/>
              <a:ext cx="2456349" cy="1690570"/>
            </a:xfrm>
            <a:custGeom>
              <a:avLst/>
              <a:gdLst>
                <a:gd name="connsiteX0" fmla="*/ 2987644 w 2987644"/>
                <a:gd name="connsiteY0" fmla="*/ 461726 h 1973655"/>
                <a:gd name="connsiteX1" fmla="*/ 2915216 w 2987644"/>
                <a:gd name="connsiteY1" fmla="*/ 262550 h 1973655"/>
                <a:gd name="connsiteX2" fmla="*/ 2815628 w 2987644"/>
                <a:gd name="connsiteY2" fmla="*/ 298764 h 1973655"/>
                <a:gd name="connsiteX3" fmla="*/ 2752254 w 2987644"/>
                <a:gd name="connsiteY3" fmla="*/ 162962 h 1973655"/>
                <a:gd name="connsiteX4" fmla="*/ 2670773 w 2987644"/>
                <a:gd name="connsiteY4" fmla="*/ 90534 h 1973655"/>
                <a:gd name="connsiteX5" fmla="*/ 2634559 w 2987644"/>
                <a:gd name="connsiteY5" fmla="*/ 181069 h 1973655"/>
                <a:gd name="connsiteX6" fmla="*/ 2516864 w 2987644"/>
                <a:gd name="connsiteY6" fmla="*/ 162962 h 1973655"/>
                <a:gd name="connsiteX7" fmla="*/ 2507810 w 2987644"/>
                <a:gd name="connsiteY7" fmla="*/ 126748 h 1973655"/>
                <a:gd name="connsiteX8" fmla="*/ 2408222 w 2987644"/>
                <a:gd name="connsiteY8" fmla="*/ 153909 h 1973655"/>
                <a:gd name="connsiteX9" fmla="*/ 2408222 w 2987644"/>
                <a:gd name="connsiteY9" fmla="*/ 126748 h 1973655"/>
                <a:gd name="connsiteX10" fmla="*/ 2372008 w 2987644"/>
                <a:gd name="connsiteY10" fmla="*/ 72427 h 1973655"/>
                <a:gd name="connsiteX11" fmla="*/ 2308634 w 2987644"/>
                <a:gd name="connsiteY11" fmla="*/ 72427 h 1973655"/>
                <a:gd name="connsiteX12" fmla="*/ 2281474 w 2987644"/>
                <a:gd name="connsiteY12" fmla="*/ 72427 h 1973655"/>
                <a:gd name="connsiteX13" fmla="*/ 2290527 w 2987644"/>
                <a:gd name="connsiteY13" fmla="*/ 117695 h 1973655"/>
                <a:gd name="connsiteX14" fmla="*/ 2263367 w 2987644"/>
                <a:gd name="connsiteY14" fmla="*/ 153909 h 1973655"/>
                <a:gd name="connsiteX15" fmla="*/ 2227153 w 2987644"/>
                <a:gd name="connsiteY15" fmla="*/ 99588 h 1973655"/>
                <a:gd name="connsiteX16" fmla="*/ 2154725 w 2987644"/>
                <a:gd name="connsiteY16" fmla="*/ 54321 h 1973655"/>
                <a:gd name="connsiteX17" fmla="*/ 2127565 w 2987644"/>
                <a:gd name="connsiteY17" fmla="*/ 18107 h 1973655"/>
                <a:gd name="connsiteX18" fmla="*/ 2082297 w 2987644"/>
                <a:gd name="connsiteY18" fmla="*/ 54321 h 1973655"/>
                <a:gd name="connsiteX19" fmla="*/ 2027977 w 2987644"/>
                <a:gd name="connsiteY19" fmla="*/ 72427 h 1973655"/>
                <a:gd name="connsiteX20" fmla="*/ 1982709 w 2987644"/>
                <a:gd name="connsiteY20" fmla="*/ 63374 h 1973655"/>
                <a:gd name="connsiteX21" fmla="*/ 1964602 w 2987644"/>
                <a:gd name="connsiteY21" fmla="*/ 0 h 1973655"/>
                <a:gd name="connsiteX22" fmla="*/ 1919335 w 2987644"/>
                <a:gd name="connsiteY22" fmla="*/ 9053 h 1973655"/>
                <a:gd name="connsiteX23" fmla="*/ 1874068 w 2987644"/>
                <a:gd name="connsiteY23" fmla="*/ 99588 h 1973655"/>
                <a:gd name="connsiteX24" fmla="*/ 1874068 w 2987644"/>
                <a:gd name="connsiteY24" fmla="*/ 99588 h 1973655"/>
                <a:gd name="connsiteX25" fmla="*/ 1928388 w 2987644"/>
                <a:gd name="connsiteY25" fmla="*/ 199176 h 1973655"/>
                <a:gd name="connsiteX26" fmla="*/ 1955549 w 2987644"/>
                <a:gd name="connsiteY26" fmla="*/ 244443 h 1973655"/>
                <a:gd name="connsiteX27" fmla="*/ 2018923 w 2987644"/>
                <a:gd name="connsiteY27" fmla="*/ 235390 h 1973655"/>
                <a:gd name="connsiteX28" fmla="*/ 1991763 w 2987644"/>
                <a:gd name="connsiteY28" fmla="*/ 262550 h 1973655"/>
                <a:gd name="connsiteX29" fmla="*/ 1928388 w 2987644"/>
                <a:gd name="connsiteY29" fmla="*/ 325925 h 1973655"/>
                <a:gd name="connsiteX30" fmla="*/ 1928388 w 2987644"/>
                <a:gd name="connsiteY30" fmla="*/ 325925 h 1973655"/>
                <a:gd name="connsiteX31" fmla="*/ 1865014 w 2987644"/>
                <a:gd name="connsiteY31" fmla="*/ 344031 h 1973655"/>
                <a:gd name="connsiteX32" fmla="*/ 1846907 w 2987644"/>
                <a:gd name="connsiteY32" fmla="*/ 488887 h 1973655"/>
                <a:gd name="connsiteX33" fmla="*/ 1674891 w 2987644"/>
                <a:gd name="connsiteY33" fmla="*/ 470780 h 1973655"/>
                <a:gd name="connsiteX34" fmla="*/ 1620571 w 2987644"/>
                <a:gd name="connsiteY34" fmla="*/ 470780 h 1973655"/>
                <a:gd name="connsiteX35" fmla="*/ 1602464 w 2987644"/>
                <a:gd name="connsiteY35" fmla="*/ 534154 h 1973655"/>
                <a:gd name="connsiteX36" fmla="*/ 1566250 w 2987644"/>
                <a:gd name="connsiteY36" fmla="*/ 443620 h 1973655"/>
                <a:gd name="connsiteX37" fmla="*/ 1520983 w 2987644"/>
                <a:gd name="connsiteY37" fmla="*/ 443620 h 1973655"/>
                <a:gd name="connsiteX38" fmla="*/ 1484769 w 2987644"/>
                <a:gd name="connsiteY38" fmla="*/ 434566 h 1973655"/>
                <a:gd name="connsiteX39" fmla="*/ 1484769 w 2987644"/>
                <a:gd name="connsiteY39" fmla="*/ 434566 h 1973655"/>
                <a:gd name="connsiteX40" fmla="*/ 1367074 w 2987644"/>
                <a:gd name="connsiteY40" fmla="*/ 543208 h 1973655"/>
                <a:gd name="connsiteX41" fmla="*/ 1321806 w 2987644"/>
                <a:gd name="connsiteY41" fmla="*/ 561315 h 1973655"/>
                <a:gd name="connsiteX42" fmla="*/ 1240325 w 2987644"/>
                <a:gd name="connsiteY42" fmla="*/ 525101 h 1973655"/>
                <a:gd name="connsiteX43" fmla="*/ 950614 w 2987644"/>
                <a:gd name="connsiteY43" fmla="*/ 525101 h 1973655"/>
                <a:gd name="connsiteX44" fmla="*/ 869133 w 2987644"/>
                <a:gd name="connsiteY44" fmla="*/ 497940 h 1973655"/>
                <a:gd name="connsiteX45" fmla="*/ 787652 w 2987644"/>
                <a:gd name="connsiteY45" fmla="*/ 570368 h 1973655"/>
                <a:gd name="connsiteX46" fmla="*/ 823866 w 2987644"/>
                <a:gd name="connsiteY46" fmla="*/ 606582 h 1973655"/>
                <a:gd name="connsiteX47" fmla="*/ 760491 w 2987644"/>
                <a:gd name="connsiteY47" fmla="*/ 633742 h 1973655"/>
                <a:gd name="connsiteX48" fmla="*/ 724278 w 2987644"/>
                <a:gd name="connsiteY48" fmla="*/ 669956 h 1973655"/>
                <a:gd name="connsiteX49" fmla="*/ 660903 w 2987644"/>
                <a:gd name="connsiteY49" fmla="*/ 787651 h 1973655"/>
                <a:gd name="connsiteX50" fmla="*/ 579422 w 2987644"/>
                <a:gd name="connsiteY50" fmla="*/ 742384 h 1973655"/>
                <a:gd name="connsiteX51" fmla="*/ 506994 w 2987644"/>
                <a:gd name="connsiteY51" fmla="*/ 742384 h 1973655"/>
                <a:gd name="connsiteX52" fmla="*/ 479834 w 2987644"/>
                <a:gd name="connsiteY52" fmla="*/ 742384 h 1973655"/>
                <a:gd name="connsiteX53" fmla="*/ 452674 w 2987644"/>
                <a:gd name="connsiteY53" fmla="*/ 823865 h 1973655"/>
                <a:gd name="connsiteX54" fmla="*/ 461727 w 2987644"/>
                <a:gd name="connsiteY54" fmla="*/ 905346 h 1973655"/>
                <a:gd name="connsiteX55" fmla="*/ 443620 w 2987644"/>
                <a:gd name="connsiteY55" fmla="*/ 941560 h 1973655"/>
                <a:gd name="connsiteX56" fmla="*/ 416460 w 2987644"/>
                <a:gd name="connsiteY56" fmla="*/ 986827 h 1973655"/>
                <a:gd name="connsiteX57" fmla="*/ 407406 w 2987644"/>
                <a:gd name="connsiteY57" fmla="*/ 1032095 h 1973655"/>
                <a:gd name="connsiteX58" fmla="*/ 380246 w 2987644"/>
                <a:gd name="connsiteY58" fmla="*/ 1050202 h 1973655"/>
                <a:gd name="connsiteX59" fmla="*/ 380246 w 2987644"/>
                <a:gd name="connsiteY59" fmla="*/ 1050202 h 1973655"/>
                <a:gd name="connsiteX60" fmla="*/ 389299 w 2987644"/>
                <a:gd name="connsiteY60" fmla="*/ 1149790 h 1973655"/>
                <a:gd name="connsiteX61" fmla="*/ 362139 w 2987644"/>
                <a:gd name="connsiteY61" fmla="*/ 1204111 h 1973655"/>
                <a:gd name="connsiteX62" fmla="*/ 362139 w 2987644"/>
                <a:gd name="connsiteY62" fmla="*/ 1204111 h 1973655"/>
                <a:gd name="connsiteX63" fmla="*/ 280658 w 2987644"/>
                <a:gd name="connsiteY63" fmla="*/ 1267485 h 1973655"/>
                <a:gd name="connsiteX64" fmla="*/ 262551 w 2987644"/>
                <a:gd name="connsiteY64" fmla="*/ 1231271 h 1973655"/>
                <a:gd name="connsiteX65" fmla="*/ 226337 w 2987644"/>
                <a:gd name="connsiteY65" fmla="*/ 1294645 h 1973655"/>
                <a:gd name="connsiteX66" fmla="*/ 190123 w 2987644"/>
                <a:gd name="connsiteY66" fmla="*/ 1267485 h 1973655"/>
                <a:gd name="connsiteX67" fmla="*/ 108642 w 2987644"/>
                <a:gd name="connsiteY67" fmla="*/ 1249378 h 1973655"/>
                <a:gd name="connsiteX68" fmla="*/ 117695 w 2987644"/>
                <a:gd name="connsiteY68" fmla="*/ 1312752 h 1973655"/>
                <a:gd name="connsiteX69" fmla="*/ 117695 w 2987644"/>
                <a:gd name="connsiteY69" fmla="*/ 1348966 h 1973655"/>
                <a:gd name="connsiteX70" fmla="*/ 117695 w 2987644"/>
                <a:gd name="connsiteY70" fmla="*/ 1348966 h 1973655"/>
                <a:gd name="connsiteX71" fmla="*/ 81482 w 2987644"/>
                <a:gd name="connsiteY71" fmla="*/ 1430447 h 1973655"/>
                <a:gd name="connsiteX72" fmla="*/ 117695 w 2987644"/>
                <a:gd name="connsiteY72" fmla="*/ 1484768 h 1973655"/>
                <a:gd name="connsiteX73" fmla="*/ 108642 w 2987644"/>
                <a:gd name="connsiteY73" fmla="*/ 1539089 h 1973655"/>
                <a:gd name="connsiteX74" fmla="*/ 54321 w 2987644"/>
                <a:gd name="connsiteY74" fmla="*/ 1539089 h 1973655"/>
                <a:gd name="connsiteX75" fmla="*/ 0 w 2987644"/>
                <a:gd name="connsiteY75" fmla="*/ 1611517 h 1973655"/>
                <a:gd name="connsiteX76" fmla="*/ 9054 w 2987644"/>
                <a:gd name="connsiteY76" fmla="*/ 1620570 h 1973655"/>
                <a:gd name="connsiteX77" fmla="*/ 81482 w 2987644"/>
                <a:gd name="connsiteY77" fmla="*/ 1611517 h 1973655"/>
                <a:gd name="connsiteX78" fmla="*/ 81482 w 2987644"/>
                <a:gd name="connsiteY78" fmla="*/ 1702051 h 1973655"/>
                <a:gd name="connsiteX79" fmla="*/ 135802 w 2987644"/>
                <a:gd name="connsiteY79" fmla="*/ 1738265 h 1973655"/>
                <a:gd name="connsiteX80" fmla="*/ 190123 w 2987644"/>
                <a:gd name="connsiteY80" fmla="*/ 1747319 h 1973655"/>
                <a:gd name="connsiteX81" fmla="*/ 199177 w 2987644"/>
                <a:gd name="connsiteY81" fmla="*/ 1720158 h 1973655"/>
                <a:gd name="connsiteX82" fmla="*/ 235390 w 2987644"/>
                <a:gd name="connsiteY82" fmla="*/ 1801639 h 1973655"/>
                <a:gd name="connsiteX83" fmla="*/ 325925 w 2987644"/>
                <a:gd name="connsiteY83" fmla="*/ 1783532 h 1973655"/>
                <a:gd name="connsiteX84" fmla="*/ 334979 w 2987644"/>
                <a:gd name="connsiteY84" fmla="*/ 1865014 h 1973655"/>
                <a:gd name="connsiteX85" fmla="*/ 362139 w 2987644"/>
                <a:gd name="connsiteY85" fmla="*/ 1919334 h 1973655"/>
                <a:gd name="connsiteX86" fmla="*/ 362139 w 2987644"/>
                <a:gd name="connsiteY86" fmla="*/ 1919334 h 1973655"/>
                <a:gd name="connsiteX87" fmla="*/ 425513 w 2987644"/>
                <a:gd name="connsiteY87" fmla="*/ 1973655 h 197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87644" h="1973655">
                  <a:moveTo>
                    <a:pt x="2987644" y="461726"/>
                  </a:moveTo>
                  <a:lnTo>
                    <a:pt x="2915216" y="262550"/>
                  </a:lnTo>
                  <a:lnTo>
                    <a:pt x="2815628" y="298764"/>
                  </a:lnTo>
                  <a:lnTo>
                    <a:pt x="2752254" y="162962"/>
                  </a:lnTo>
                  <a:lnTo>
                    <a:pt x="2670773" y="90534"/>
                  </a:lnTo>
                  <a:lnTo>
                    <a:pt x="2634559" y="181069"/>
                  </a:lnTo>
                  <a:lnTo>
                    <a:pt x="2516864" y="162962"/>
                  </a:lnTo>
                  <a:lnTo>
                    <a:pt x="2507810" y="126748"/>
                  </a:lnTo>
                  <a:lnTo>
                    <a:pt x="2408222" y="153909"/>
                  </a:lnTo>
                  <a:lnTo>
                    <a:pt x="2408222" y="126748"/>
                  </a:lnTo>
                  <a:lnTo>
                    <a:pt x="2372008" y="72427"/>
                  </a:lnTo>
                  <a:lnTo>
                    <a:pt x="2308634" y="72427"/>
                  </a:lnTo>
                  <a:lnTo>
                    <a:pt x="2281474" y="72427"/>
                  </a:lnTo>
                  <a:lnTo>
                    <a:pt x="2290527" y="117695"/>
                  </a:lnTo>
                  <a:lnTo>
                    <a:pt x="2263367" y="153909"/>
                  </a:lnTo>
                  <a:lnTo>
                    <a:pt x="2227153" y="99588"/>
                  </a:lnTo>
                  <a:lnTo>
                    <a:pt x="2154725" y="54321"/>
                  </a:lnTo>
                  <a:lnTo>
                    <a:pt x="2127565" y="18107"/>
                  </a:lnTo>
                  <a:lnTo>
                    <a:pt x="2082297" y="54321"/>
                  </a:lnTo>
                  <a:lnTo>
                    <a:pt x="2027977" y="72427"/>
                  </a:lnTo>
                  <a:lnTo>
                    <a:pt x="1982709" y="63374"/>
                  </a:lnTo>
                  <a:lnTo>
                    <a:pt x="1964602" y="0"/>
                  </a:lnTo>
                  <a:lnTo>
                    <a:pt x="1919335" y="9053"/>
                  </a:lnTo>
                  <a:lnTo>
                    <a:pt x="1874068" y="99588"/>
                  </a:lnTo>
                  <a:lnTo>
                    <a:pt x="1874068" y="99588"/>
                  </a:lnTo>
                  <a:lnTo>
                    <a:pt x="1928388" y="199176"/>
                  </a:lnTo>
                  <a:lnTo>
                    <a:pt x="1955549" y="244443"/>
                  </a:lnTo>
                  <a:lnTo>
                    <a:pt x="2018923" y="235390"/>
                  </a:lnTo>
                  <a:lnTo>
                    <a:pt x="1991763" y="262550"/>
                  </a:lnTo>
                  <a:lnTo>
                    <a:pt x="1928388" y="325925"/>
                  </a:lnTo>
                  <a:lnTo>
                    <a:pt x="1928388" y="325925"/>
                  </a:lnTo>
                  <a:lnTo>
                    <a:pt x="1865014" y="344031"/>
                  </a:lnTo>
                  <a:lnTo>
                    <a:pt x="1846907" y="488887"/>
                  </a:lnTo>
                  <a:lnTo>
                    <a:pt x="1674891" y="470780"/>
                  </a:lnTo>
                  <a:lnTo>
                    <a:pt x="1620571" y="470780"/>
                  </a:lnTo>
                  <a:lnTo>
                    <a:pt x="1602464" y="534154"/>
                  </a:lnTo>
                  <a:lnTo>
                    <a:pt x="1566250" y="443620"/>
                  </a:lnTo>
                  <a:lnTo>
                    <a:pt x="1520983" y="443620"/>
                  </a:lnTo>
                  <a:lnTo>
                    <a:pt x="1484769" y="434566"/>
                  </a:lnTo>
                  <a:lnTo>
                    <a:pt x="1484769" y="434566"/>
                  </a:lnTo>
                  <a:lnTo>
                    <a:pt x="1367074" y="543208"/>
                  </a:lnTo>
                  <a:lnTo>
                    <a:pt x="1321806" y="561315"/>
                  </a:lnTo>
                  <a:lnTo>
                    <a:pt x="1240325" y="525101"/>
                  </a:lnTo>
                  <a:lnTo>
                    <a:pt x="950614" y="525101"/>
                  </a:lnTo>
                  <a:lnTo>
                    <a:pt x="869133" y="497940"/>
                  </a:lnTo>
                  <a:lnTo>
                    <a:pt x="787652" y="570368"/>
                  </a:lnTo>
                  <a:lnTo>
                    <a:pt x="823866" y="606582"/>
                  </a:lnTo>
                  <a:lnTo>
                    <a:pt x="760491" y="633742"/>
                  </a:lnTo>
                  <a:lnTo>
                    <a:pt x="724278" y="669956"/>
                  </a:lnTo>
                  <a:lnTo>
                    <a:pt x="660903" y="787651"/>
                  </a:lnTo>
                  <a:lnTo>
                    <a:pt x="579422" y="742384"/>
                  </a:lnTo>
                  <a:lnTo>
                    <a:pt x="506994" y="742384"/>
                  </a:lnTo>
                  <a:lnTo>
                    <a:pt x="479834" y="742384"/>
                  </a:lnTo>
                  <a:lnTo>
                    <a:pt x="452674" y="823865"/>
                  </a:lnTo>
                  <a:lnTo>
                    <a:pt x="461727" y="905346"/>
                  </a:lnTo>
                  <a:lnTo>
                    <a:pt x="443620" y="941560"/>
                  </a:lnTo>
                  <a:lnTo>
                    <a:pt x="416460" y="986827"/>
                  </a:lnTo>
                  <a:lnTo>
                    <a:pt x="407406" y="1032095"/>
                  </a:lnTo>
                  <a:lnTo>
                    <a:pt x="380246" y="1050202"/>
                  </a:lnTo>
                  <a:lnTo>
                    <a:pt x="380246" y="1050202"/>
                  </a:lnTo>
                  <a:lnTo>
                    <a:pt x="389299" y="1149790"/>
                  </a:lnTo>
                  <a:lnTo>
                    <a:pt x="362139" y="1204111"/>
                  </a:lnTo>
                  <a:lnTo>
                    <a:pt x="362139" y="1204111"/>
                  </a:lnTo>
                  <a:lnTo>
                    <a:pt x="280658" y="1267485"/>
                  </a:lnTo>
                  <a:lnTo>
                    <a:pt x="262551" y="1231271"/>
                  </a:lnTo>
                  <a:lnTo>
                    <a:pt x="226337" y="1294645"/>
                  </a:lnTo>
                  <a:lnTo>
                    <a:pt x="190123" y="1267485"/>
                  </a:lnTo>
                  <a:lnTo>
                    <a:pt x="108642" y="1249378"/>
                  </a:lnTo>
                  <a:lnTo>
                    <a:pt x="117695" y="1312752"/>
                  </a:lnTo>
                  <a:lnTo>
                    <a:pt x="117695" y="1348966"/>
                  </a:lnTo>
                  <a:lnTo>
                    <a:pt x="117695" y="1348966"/>
                  </a:lnTo>
                  <a:lnTo>
                    <a:pt x="81482" y="1430447"/>
                  </a:lnTo>
                  <a:lnTo>
                    <a:pt x="117695" y="1484768"/>
                  </a:lnTo>
                  <a:lnTo>
                    <a:pt x="108642" y="1539089"/>
                  </a:lnTo>
                  <a:lnTo>
                    <a:pt x="54321" y="1539089"/>
                  </a:lnTo>
                  <a:lnTo>
                    <a:pt x="0" y="1611517"/>
                  </a:lnTo>
                  <a:lnTo>
                    <a:pt x="9054" y="1620570"/>
                  </a:lnTo>
                  <a:lnTo>
                    <a:pt x="81482" y="1611517"/>
                  </a:lnTo>
                  <a:lnTo>
                    <a:pt x="81482" y="1702051"/>
                  </a:lnTo>
                  <a:lnTo>
                    <a:pt x="135802" y="1738265"/>
                  </a:lnTo>
                  <a:lnTo>
                    <a:pt x="190123" y="1747319"/>
                  </a:lnTo>
                  <a:lnTo>
                    <a:pt x="199177" y="1720158"/>
                  </a:lnTo>
                  <a:lnTo>
                    <a:pt x="235390" y="1801639"/>
                  </a:lnTo>
                  <a:lnTo>
                    <a:pt x="325925" y="1783532"/>
                  </a:lnTo>
                  <a:lnTo>
                    <a:pt x="334979" y="1865014"/>
                  </a:lnTo>
                  <a:lnTo>
                    <a:pt x="362139" y="1919334"/>
                  </a:lnTo>
                  <a:lnTo>
                    <a:pt x="362139" y="1919334"/>
                  </a:lnTo>
                  <a:lnTo>
                    <a:pt x="425513" y="1973655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1291723" y="3219032"/>
              <a:ext cx="2039514" cy="2993396"/>
            </a:xfrm>
            <a:custGeom>
              <a:avLst/>
              <a:gdLst>
                <a:gd name="connsiteX0" fmla="*/ 434567 w 2480650"/>
                <a:gd name="connsiteY0" fmla="*/ 0 h 3494638"/>
                <a:gd name="connsiteX1" fmla="*/ 371192 w 2480650"/>
                <a:gd name="connsiteY1" fmla="*/ 63375 h 3494638"/>
                <a:gd name="connsiteX2" fmla="*/ 316872 w 2480650"/>
                <a:gd name="connsiteY2" fmla="*/ 18107 h 3494638"/>
                <a:gd name="connsiteX3" fmla="*/ 289711 w 2480650"/>
                <a:gd name="connsiteY3" fmla="*/ 72428 h 3494638"/>
                <a:gd name="connsiteX4" fmla="*/ 244444 w 2480650"/>
                <a:gd name="connsiteY4" fmla="*/ 108642 h 3494638"/>
                <a:gd name="connsiteX5" fmla="*/ 190123 w 2480650"/>
                <a:gd name="connsiteY5" fmla="*/ 108642 h 3494638"/>
                <a:gd name="connsiteX6" fmla="*/ 190123 w 2480650"/>
                <a:gd name="connsiteY6" fmla="*/ 162963 h 3494638"/>
                <a:gd name="connsiteX7" fmla="*/ 226337 w 2480650"/>
                <a:gd name="connsiteY7" fmla="*/ 199177 h 3494638"/>
                <a:gd name="connsiteX8" fmla="*/ 172016 w 2480650"/>
                <a:gd name="connsiteY8" fmla="*/ 235390 h 3494638"/>
                <a:gd name="connsiteX9" fmla="*/ 172016 w 2480650"/>
                <a:gd name="connsiteY9" fmla="*/ 262551 h 3494638"/>
                <a:gd name="connsiteX10" fmla="*/ 117695 w 2480650"/>
                <a:gd name="connsiteY10" fmla="*/ 271604 h 3494638"/>
                <a:gd name="connsiteX11" fmla="*/ 90535 w 2480650"/>
                <a:gd name="connsiteY11" fmla="*/ 226337 h 3494638"/>
                <a:gd name="connsiteX12" fmla="*/ 54321 w 2480650"/>
                <a:gd name="connsiteY12" fmla="*/ 235390 h 3494638"/>
                <a:gd name="connsiteX13" fmla="*/ 0 w 2480650"/>
                <a:gd name="connsiteY13" fmla="*/ 208230 h 3494638"/>
                <a:gd name="connsiteX14" fmla="*/ 0 w 2480650"/>
                <a:gd name="connsiteY14" fmla="*/ 208230 h 3494638"/>
                <a:gd name="connsiteX15" fmla="*/ 36214 w 2480650"/>
                <a:gd name="connsiteY15" fmla="*/ 344032 h 3494638"/>
                <a:gd name="connsiteX16" fmla="*/ 36214 w 2480650"/>
                <a:gd name="connsiteY16" fmla="*/ 344032 h 3494638"/>
                <a:gd name="connsiteX17" fmla="*/ 108642 w 2480650"/>
                <a:gd name="connsiteY17" fmla="*/ 407406 h 3494638"/>
                <a:gd name="connsiteX18" fmla="*/ 144856 w 2480650"/>
                <a:gd name="connsiteY18" fmla="*/ 425513 h 3494638"/>
                <a:gd name="connsiteX19" fmla="*/ 63375 w 2480650"/>
                <a:gd name="connsiteY19" fmla="*/ 425513 h 3494638"/>
                <a:gd name="connsiteX20" fmla="*/ 0 w 2480650"/>
                <a:gd name="connsiteY20" fmla="*/ 425513 h 3494638"/>
                <a:gd name="connsiteX21" fmla="*/ 0 w 2480650"/>
                <a:gd name="connsiteY21" fmla="*/ 425513 h 3494638"/>
                <a:gd name="connsiteX22" fmla="*/ 36214 w 2480650"/>
                <a:gd name="connsiteY22" fmla="*/ 470780 h 3494638"/>
                <a:gd name="connsiteX23" fmla="*/ 81481 w 2480650"/>
                <a:gd name="connsiteY23" fmla="*/ 488887 h 3494638"/>
                <a:gd name="connsiteX24" fmla="*/ 63375 w 2480650"/>
                <a:gd name="connsiteY24" fmla="*/ 534155 h 3494638"/>
                <a:gd name="connsiteX25" fmla="*/ 9054 w 2480650"/>
                <a:gd name="connsiteY25" fmla="*/ 597529 h 3494638"/>
                <a:gd name="connsiteX26" fmla="*/ 117695 w 2480650"/>
                <a:gd name="connsiteY26" fmla="*/ 615636 h 3494638"/>
                <a:gd name="connsiteX27" fmla="*/ 199177 w 2480650"/>
                <a:gd name="connsiteY27" fmla="*/ 715224 h 3494638"/>
                <a:gd name="connsiteX28" fmla="*/ 262551 w 2480650"/>
                <a:gd name="connsiteY28" fmla="*/ 751438 h 3494638"/>
                <a:gd name="connsiteX29" fmla="*/ 217283 w 2480650"/>
                <a:gd name="connsiteY29" fmla="*/ 787652 h 3494638"/>
                <a:gd name="connsiteX30" fmla="*/ 353085 w 2480650"/>
                <a:gd name="connsiteY30" fmla="*/ 832919 h 3494638"/>
                <a:gd name="connsiteX31" fmla="*/ 344032 w 2480650"/>
                <a:gd name="connsiteY31" fmla="*/ 869133 h 3494638"/>
                <a:gd name="connsiteX32" fmla="*/ 371192 w 2480650"/>
                <a:gd name="connsiteY32" fmla="*/ 950614 h 3494638"/>
                <a:gd name="connsiteX33" fmla="*/ 452674 w 2480650"/>
                <a:gd name="connsiteY33" fmla="*/ 986828 h 3494638"/>
                <a:gd name="connsiteX34" fmla="*/ 479834 w 2480650"/>
                <a:gd name="connsiteY34" fmla="*/ 1032095 h 3494638"/>
                <a:gd name="connsiteX35" fmla="*/ 534155 w 2480650"/>
                <a:gd name="connsiteY35" fmla="*/ 1032095 h 3494638"/>
                <a:gd name="connsiteX36" fmla="*/ 534155 w 2480650"/>
                <a:gd name="connsiteY36" fmla="*/ 1032095 h 3494638"/>
                <a:gd name="connsiteX37" fmla="*/ 597529 w 2480650"/>
                <a:gd name="connsiteY37" fmla="*/ 1122630 h 3494638"/>
                <a:gd name="connsiteX38" fmla="*/ 570369 w 2480650"/>
                <a:gd name="connsiteY38" fmla="*/ 1167897 h 3494638"/>
                <a:gd name="connsiteX39" fmla="*/ 561315 w 2480650"/>
                <a:gd name="connsiteY39" fmla="*/ 1249378 h 3494638"/>
                <a:gd name="connsiteX40" fmla="*/ 561315 w 2480650"/>
                <a:gd name="connsiteY40" fmla="*/ 1312753 h 3494638"/>
                <a:gd name="connsiteX41" fmla="*/ 561315 w 2480650"/>
                <a:gd name="connsiteY41" fmla="*/ 1403287 h 3494638"/>
                <a:gd name="connsiteX42" fmla="*/ 561315 w 2480650"/>
                <a:gd name="connsiteY42" fmla="*/ 1448555 h 3494638"/>
                <a:gd name="connsiteX43" fmla="*/ 561315 w 2480650"/>
                <a:gd name="connsiteY43" fmla="*/ 1448555 h 3494638"/>
                <a:gd name="connsiteX44" fmla="*/ 624689 w 2480650"/>
                <a:gd name="connsiteY44" fmla="*/ 1520982 h 3494638"/>
                <a:gd name="connsiteX45" fmla="*/ 706171 w 2480650"/>
                <a:gd name="connsiteY45" fmla="*/ 1548143 h 3494638"/>
                <a:gd name="connsiteX46" fmla="*/ 715224 w 2480650"/>
                <a:gd name="connsiteY46" fmla="*/ 1611517 h 3494638"/>
                <a:gd name="connsiteX47" fmla="*/ 751438 w 2480650"/>
                <a:gd name="connsiteY47" fmla="*/ 1629624 h 3494638"/>
                <a:gd name="connsiteX48" fmla="*/ 823866 w 2480650"/>
                <a:gd name="connsiteY48" fmla="*/ 1674891 h 3494638"/>
                <a:gd name="connsiteX49" fmla="*/ 923454 w 2480650"/>
                <a:gd name="connsiteY49" fmla="*/ 1702052 h 3494638"/>
                <a:gd name="connsiteX50" fmla="*/ 968721 w 2480650"/>
                <a:gd name="connsiteY50" fmla="*/ 1611517 h 3494638"/>
                <a:gd name="connsiteX51" fmla="*/ 1095470 w 2480650"/>
                <a:gd name="connsiteY51" fmla="*/ 1584357 h 3494638"/>
                <a:gd name="connsiteX52" fmla="*/ 1158844 w 2480650"/>
                <a:gd name="connsiteY52" fmla="*/ 1638677 h 3494638"/>
                <a:gd name="connsiteX53" fmla="*/ 1158844 w 2480650"/>
                <a:gd name="connsiteY53" fmla="*/ 1765426 h 3494638"/>
                <a:gd name="connsiteX54" fmla="*/ 1140737 w 2480650"/>
                <a:gd name="connsiteY54" fmla="*/ 1837854 h 3494638"/>
                <a:gd name="connsiteX55" fmla="*/ 1068309 w 2480650"/>
                <a:gd name="connsiteY55" fmla="*/ 1865014 h 3494638"/>
                <a:gd name="connsiteX56" fmla="*/ 968721 w 2480650"/>
                <a:gd name="connsiteY56" fmla="*/ 1919335 h 3494638"/>
                <a:gd name="connsiteX57" fmla="*/ 959668 w 2480650"/>
                <a:gd name="connsiteY57" fmla="*/ 1937442 h 3494638"/>
                <a:gd name="connsiteX58" fmla="*/ 950614 w 2480650"/>
                <a:gd name="connsiteY58" fmla="*/ 2037030 h 3494638"/>
                <a:gd name="connsiteX59" fmla="*/ 950614 w 2480650"/>
                <a:gd name="connsiteY59" fmla="*/ 2037030 h 3494638"/>
                <a:gd name="connsiteX60" fmla="*/ 1023042 w 2480650"/>
                <a:gd name="connsiteY60" fmla="*/ 2172832 h 3494638"/>
                <a:gd name="connsiteX61" fmla="*/ 1068309 w 2480650"/>
                <a:gd name="connsiteY61" fmla="*/ 2190939 h 3494638"/>
                <a:gd name="connsiteX62" fmla="*/ 1068309 w 2480650"/>
                <a:gd name="connsiteY62" fmla="*/ 2190939 h 3494638"/>
                <a:gd name="connsiteX63" fmla="*/ 1041149 w 2480650"/>
                <a:gd name="connsiteY63" fmla="*/ 2272420 h 3494638"/>
                <a:gd name="connsiteX64" fmla="*/ 1077363 w 2480650"/>
                <a:gd name="connsiteY64" fmla="*/ 2372008 h 3494638"/>
                <a:gd name="connsiteX65" fmla="*/ 1077363 w 2480650"/>
                <a:gd name="connsiteY65" fmla="*/ 2372008 h 3494638"/>
                <a:gd name="connsiteX66" fmla="*/ 1032095 w 2480650"/>
                <a:gd name="connsiteY66" fmla="*/ 2435382 h 3494638"/>
                <a:gd name="connsiteX67" fmla="*/ 986828 w 2480650"/>
                <a:gd name="connsiteY67" fmla="*/ 2453489 h 3494638"/>
                <a:gd name="connsiteX68" fmla="*/ 986828 w 2480650"/>
                <a:gd name="connsiteY68" fmla="*/ 2453489 h 3494638"/>
                <a:gd name="connsiteX69" fmla="*/ 986828 w 2480650"/>
                <a:gd name="connsiteY69" fmla="*/ 2453489 h 3494638"/>
                <a:gd name="connsiteX70" fmla="*/ 914400 w 2480650"/>
                <a:gd name="connsiteY70" fmla="*/ 2507810 h 3494638"/>
                <a:gd name="connsiteX71" fmla="*/ 1023042 w 2480650"/>
                <a:gd name="connsiteY71" fmla="*/ 2534971 h 3494638"/>
                <a:gd name="connsiteX72" fmla="*/ 995881 w 2480650"/>
                <a:gd name="connsiteY72" fmla="*/ 2598345 h 3494638"/>
                <a:gd name="connsiteX73" fmla="*/ 1004935 w 2480650"/>
                <a:gd name="connsiteY73" fmla="*/ 2661719 h 3494638"/>
                <a:gd name="connsiteX74" fmla="*/ 905347 w 2480650"/>
                <a:gd name="connsiteY74" fmla="*/ 2706986 h 3494638"/>
                <a:gd name="connsiteX75" fmla="*/ 896293 w 2480650"/>
                <a:gd name="connsiteY75" fmla="*/ 2761307 h 3494638"/>
                <a:gd name="connsiteX76" fmla="*/ 932507 w 2480650"/>
                <a:gd name="connsiteY76" fmla="*/ 2788468 h 3494638"/>
                <a:gd name="connsiteX77" fmla="*/ 923454 w 2480650"/>
                <a:gd name="connsiteY77" fmla="*/ 2815628 h 3494638"/>
                <a:gd name="connsiteX78" fmla="*/ 950614 w 2480650"/>
                <a:gd name="connsiteY78" fmla="*/ 2851842 h 3494638"/>
                <a:gd name="connsiteX79" fmla="*/ 1004935 w 2480650"/>
                <a:gd name="connsiteY79" fmla="*/ 2806575 h 3494638"/>
                <a:gd name="connsiteX80" fmla="*/ 1023042 w 2480650"/>
                <a:gd name="connsiteY80" fmla="*/ 2806575 h 3494638"/>
                <a:gd name="connsiteX81" fmla="*/ 1113577 w 2480650"/>
                <a:gd name="connsiteY81" fmla="*/ 2924270 h 3494638"/>
                <a:gd name="connsiteX82" fmla="*/ 1113577 w 2480650"/>
                <a:gd name="connsiteY82" fmla="*/ 2978590 h 3494638"/>
                <a:gd name="connsiteX83" fmla="*/ 1149790 w 2480650"/>
                <a:gd name="connsiteY83" fmla="*/ 3023858 h 3494638"/>
                <a:gd name="connsiteX84" fmla="*/ 1158844 w 2480650"/>
                <a:gd name="connsiteY84" fmla="*/ 3069125 h 3494638"/>
                <a:gd name="connsiteX85" fmla="*/ 1158844 w 2480650"/>
                <a:gd name="connsiteY85" fmla="*/ 3087232 h 3494638"/>
                <a:gd name="connsiteX86" fmla="*/ 1158844 w 2480650"/>
                <a:gd name="connsiteY86" fmla="*/ 3087232 h 3494638"/>
                <a:gd name="connsiteX87" fmla="*/ 1167897 w 2480650"/>
                <a:gd name="connsiteY87" fmla="*/ 3195874 h 3494638"/>
                <a:gd name="connsiteX88" fmla="*/ 1231272 w 2480650"/>
                <a:gd name="connsiteY88" fmla="*/ 3168713 h 3494638"/>
                <a:gd name="connsiteX89" fmla="*/ 1276539 w 2480650"/>
                <a:gd name="connsiteY89" fmla="*/ 3114392 h 3494638"/>
                <a:gd name="connsiteX90" fmla="*/ 1321806 w 2480650"/>
                <a:gd name="connsiteY90" fmla="*/ 3195874 h 3494638"/>
                <a:gd name="connsiteX91" fmla="*/ 1367074 w 2480650"/>
                <a:gd name="connsiteY91" fmla="*/ 3277355 h 3494638"/>
                <a:gd name="connsiteX92" fmla="*/ 1466662 w 2480650"/>
                <a:gd name="connsiteY92" fmla="*/ 3295462 h 3494638"/>
                <a:gd name="connsiteX93" fmla="*/ 1403287 w 2480650"/>
                <a:gd name="connsiteY93" fmla="*/ 3413157 h 3494638"/>
                <a:gd name="connsiteX94" fmla="*/ 1457608 w 2480650"/>
                <a:gd name="connsiteY94" fmla="*/ 3467477 h 3494638"/>
                <a:gd name="connsiteX95" fmla="*/ 1557196 w 2480650"/>
                <a:gd name="connsiteY95" fmla="*/ 3413157 h 3494638"/>
                <a:gd name="connsiteX96" fmla="*/ 1620571 w 2480650"/>
                <a:gd name="connsiteY96" fmla="*/ 3313569 h 3494638"/>
                <a:gd name="connsiteX97" fmla="*/ 1647731 w 2480650"/>
                <a:gd name="connsiteY97" fmla="*/ 3376943 h 3494638"/>
                <a:gd name="connsiteX98" fmla="*/ 1711105 w 2480650"/>
                <a:gd name="connsiteY98" fmla="*/ 3385996 h 3494638"/>
                <a:gd name="connsiteX99" fmla="*/ 1702052 w 2480650"/>
                <a:gd name="connsiteY99" fmla="*/ 3268301 h 3494638"/>
                <a:gd name="connsiteX100" fmla="*/ 1819747 w 2480650"/>
                <a:gd name="connsiteY100" fmla="*/ 3313569 h 3494638"/>
                <a:gd name="connsiteX101" fmla="*/ 1883121 w 2480650"/>
                <a:gd name="connsiteY101" fmla="*/ 3404103 h 3494638"/>
                <a:gd name="connsiteX102" fmla="*/ 1937442 w 2480650"/>
                <a:gd name="connsiteY102" fmla="*/ 3476531 h 3494638"/>
                <a:gd name="connsiteX103" fmla="*/ 2027977 w 2480650"/>
                <a:gd name="connsiteY103" fmla="*/ 3494638 h 3494638"/>
                <a:gd name="connsiteX104" fmla="*/ 2055137 w 2480650"/>
                <a:gd name="connsiteY104" fmla="*/ 3404103 h 3494638"/>
                <a:gd name="connsiteX105" fmla="*/ 2100404 w 2480650"/>
                <a:gd name="connsiteY105" fmla="*/ 3422210 h 3494638"/>
                <a:gd name="connsiteX106" fmla="*/ 2163778 w 2480650"/>
                <a:gd name="connsiteY106" fmla="*/ 3358836 h 3494638"/>
                <a:gd name="connsiteX107" fmla="*/ 2199992 w 2480650"/>
                <a:gd name="connsiteY107" fmla="*/ 3395050 h 3494638"/>
                <a:gd name="connsiteX108" fmla="*/ 2236206 w 2480650"/>
                <a:gd name="connsiteY108" fmla="*/ 3358836 h 3494638"/>
                <a:gd name="connsiteX109" fmla="*/ 2299580 w 2480650"/>
                <a:gd name="connsiteY109" fmla="*/ 3449371 h 3494638"/>
                <a:gd name="connsiteX110" fmla="*/ 2299580 w 2480650"/>
                <a:gd name="connsiteY110" fmla="*/ 3449371 h 3494638"/>
                <a:gd name="connsiteX111" fmla="*/ 2353901 w 2480650"/>
                <a:gd name="connsiteY111" fmla="*/ 3367889 h 3494638"/>
                <a:gd name="connsiteX112" fmla="*/ 2399169 w 2480650"/>
                <a:gd name="connsiteY112" fmla="*/ 3340729 h 3494638"/>
                <a:gd name="connsiteX113" fmla="*/ 2426329 w 2480650"/>
                <a:gd name="connsiteY113" fmla="*/ 3286408 h 3494638"/>
                <a:gd name="connsiteX114" fmla="*/ 2399169 w 2480650"/>
                <a:gd name="connsiteY114" fmla="*/ 3250194 h 3494638"/>
                <a:gd name="connsiteX115" fmla="*/ 2381062 w 2480650"/>
                <a:gd name="connsiteY115" fmla="*/ 3186820 h 3494638"/>
                <a:gd name="connsiteX116" fmla="*/ 2435382 w 2480650"/>
                <a:gd name="connsiteY116" fmla="*/ 3105339 h 3494638"/>
                <a:gd name="connsiteX117" fmla="*/ 2435382 w 2480650"/>
                <a:gd name="connsiteY117" fmla="*/ 3105339 h 3494638"/>
                <a:gd name="connsiteX118" fmla="*/ 2408222 w 2480650"/>
                <a:gd name="connsiteY118" fmla="*/ 3041965 h 3494638"/>
                <a:gd name="connsiteX119" fmla="*/ 2408222 w 2480650"/>
                <a:gd name="connsiteY119" fmla="*/ 2951430 h 3494638"/>
                <a:gd name="connsiteX120" fmla="*/ 2480650 w 2480650"/>
                <a:gd name="connsiteY120" fmla="*/ 2915216 h 3494638"/>
                <a:gd name="connsiteX121" fmla="*/ 2480650 w 2480650"/>
                <a:gd name="connsiteY121" fmla="*/ 2915216 h 3494638"/>
                <a:gd name="connsiteX122" fmla="*/ 2471596 w 2480650"/>
                <a:gd name="connsiteY122" fmla="*/ 2869949 h 349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480650" h="3494638">
                  <a:moveTo>
                    <a:pt x="434567" y="0"/>
                  </a:moveTo>
                  <a:lnTo>
                    <a:pt x="371192" y="63375"/>
                  </a:lnTo>
                  <a:lnTo>
                    <a:pt x="316872" y="18107"/>
                  </a:lnTo>
                  <a:lnTo>
                    <a:pt x="289711" y="72428"/>
                  </a:lnTo>
                  <a:lnTo>
                    <a:pt x="244444" y="108642"/>
                  </a:lnTo>
                  <a:lnTo>
                    <a:pt x="190123" y="108642"/>
                  </a:lnTo>
                  <a:lnTo>
                    <a:pt x="190123" y="162963"/>
                  </a:lnTo>
                  <a:lnTo>
                    <a:pt x="226337" y="199177"/>
                  </a:lnTo>
                  <a:lnTo>
                    <a:pt x="172016" y="235390"/>
                  </a:lnTo>
                  <a:lnTo>
                    <a:pt x="172016" y="262551"/>
                  </a:lnTo>
                  <a:lnTo>
                    <a:pt x="117695" y="271604"/>
                  </a:lnTo>
                  <a:lnTo>
                    <a:pt x="90535" y="226337"/>
                  </a:lnTo>
                  <a:lnTo>
                    <a:pt x="54321" y="235390"/>
                  </a:lnTo>
                  <a:lnTo>
                    <a:pt x="0" y="208230"/>
                  </a:lnTo>
                  <a:lnTo>
                    <a:pt x="0" y="208230"/>
                  </a:lnTo>
                  <a:lnTo>
                    <a:pt x="36214" y="344032"/>
                  </a:lnTo>
                  <a:lnTo>
                    <a:pt x="36214" y="344032"/>
                  </a:lnTo>
                  <a:lnTo>
                    <a:pt x="108642" y="407406"/>
                  </a:lnTo>
                  <a:lnTo>
                    <a:pt x="144856" y="425513"/>
                  </a:lnTo>
                  <a:lnTo>
                    <a:pt x="63375" y="425513"/>
                  </a:lnTo>
                  <a:lnTo>
                    <a:pt x="0" y="425513"/>
                  </a:lnTo>
                  <a:lnTo>
                    <a:pt x="0" y="425513"/>
                  </a:lnTo>
                  <a:lnTo>
                    <a:pt x="36214" y="470780"/>
                  </a:lnTo>
                  <a:lnTo>
                    <a:pt x="81481" y="488887"/>
                  </a:lnTo>
                  <a:lnTo>
                    <a:pt x="63375" y="534155"/>
                  </a:lnTo>
                  <a:lnTo>
                    <a:pt x="9054" y="597529"/>
                  </a:lnTo>
                  <a:lnTo>
                    <a:pt x="117695" y="615636"/>
                  </a:lnTo>
                  <a:lnTo>
                    <a:pt x="199177" y="715224"/>
                  </a:lnTo>
                  <a:lnTo>
                    <a:pt x="262551" y="751438"/>
                  </a:lnTo>
                  <a:lnTo>
                    <a:pt x="217283" y="787652"/>
                  </a:lnTo>
                  <a:lnTo>
                    <a:pt x="353085" y="832919"/>
                  </a:lnTo>
                  <a:lnTo>
                    <a:pt x="344032" y="869133"/>
                  </a:lnTo>
                  <a:lnTo>
                    <a:pt x="371192" y="950614"/>
                  </a:lnTo>
                  <a:lnTo>
                    <a:pt x="452674" y="986828"/>
                  </a:lnTo>
                  <a:lnTo>
                    <a:pt x="479834" y="1032095"/>
                  </a:lnTo>
                  <a:lnTo>
                    <a:pt x="534155" y="1032095"/>
                  </a:lnTo>
                  <a:lnTo>
                    <a:pt x="534155" y="1032095"/>
                  </a:lnTo>
                  <a:lnTo>
                    <a:pt x="597529" y="1122630"/>
                  </a:lnTo>
                  <a:lnTo>
                    <a:pt x="570369" y="1167897"/>
                  </a:lnTo>
                  <a:lnTo>
                    <a:pt x="561315" y="1249378"/>
                  </a:lnTo>
                  <a:lnTo>
                    <a:pt x="561315" y="1312753"/>
                  </a:lnTo>
                  <a:lnTo>
                    <a:pt x="561315" y="1403287"/>
                  </a:lnTo>
                  <a:lnTo>
                    <a:pt x="561315" y="1448555"/>
                  </a:lnTo>
                  <a:lnTo>
                    <a:pt x="561315" y="1448555"/>
                  </a:lnTo>
                  <a:lnTo>
                    <a:pt x="624689" y="1520982"/>
                  </a:lnTo>
                  <a:lnTo>
                    <a:pt x="706171" y="1548143"/>
                  </a:lnTo>
                  <a:lnTo>
                    <a:pt x="715224" y="1611517"/>
                  </a:lnTo>
                  <a:lnTo>
                    <a:pt x="751438" y="1629624"/>
                  </a:lnTo>
                  <a:lnTo>
                    <a:pt x="823866" y="1674891"/>
                  </a:lnTo>
                  <a:lnTo>
                    <a:pt x="923454" y="1702052"/>
                  </a:lnTo>
                  <a:lnTo>
                    <a:pt x="968721" y="1611517"/>
                  </a:lnTo>
                  <a:lnTo>
                    <a:pt x="1095470" y="1584357"/>
                  </a:lnTo>
                  <a:lnTo>
                    <a:pt x="1158844" y="1638677"/>
                  </a:lnTo>
                  <a:lnTo>
                    <a:pt x="1158844" y="1765426"/>
                  </a:lnTo>
                  <a:lnTo>
                    <a:pt x="1140737" y="1837854"/>
                  </a:lnTo>
                  <a:lnTo>
                    <a:pt x="1068309" y="1865014"/>
                  </a:lnTo>
                  <a:lnTo>
                    <a:pt x="968721" y="1919335"/>
                  </a:lnTo>
                  <a:lnTo>
                    <a:pt x="959668" y="1937442"/>
                  </a:lnTo>
                  <a:lnTo>
                    <a:pt x="950614" y="2037030"/>
                  </a:lnTo>
                  <a:lnTo>
                    <a:pt x="950614" y="2037030"/>
                  </a:lnTo>
                  <a:lnTo>
                    <a:pt x="1023042" y="2172832"/>
                  </a:lnTo>
                  <a:lnTo>
                    <a:pt x="1068309" y="2190939"/>
                  </a:lnTo>
                  <a:lnTo>
                    <a:pt x="1068309" y="2190939"/>
                  </a:lnTo>
                  <a:lnTo>
                    <a:pt x="1041149" y="2272420"/>
                  </a:lnTo>
                  <a:lnTo>
                    <a:pt x="1077363" y="2372008"/>
                  </a:lnTo>
                  <a:lnTo>
                    <a:pt x="1077363" y="2372008"/>
                  </a:lnTo>
                  <a:lnTo>
                    <a:pt x="1032095" y="2435382"/>
                  </a:lnTo>
                  <a:lnTo>
                    <a:pt x="986828" y="2453489"/>
                  </a:lnTo>
                  <a:lnTo>
                    <a:pt x="986828" y="2453489"/>
                  </a:lnTo>
                  <a:lnTo>
                    <a:pt x="986828" y="2453489"/>
                  </a:lnTo>
                  <a:lnTo>
                    <a:pt x="914400" y="2507810"/>
                  </a:lnTo>
                  <a:lnTo>
                    <a:pt x="1023042" y="2534971"/>
                  </a:lnTo>
                  <a:lnTo>
                    <a:pt x="995881" y="2598345"/>
                  </a:lnTo>
                  <a:lnTo>
                    <a:pt x="1004935" y="2661719"/>
                  </a:lnTo>
                  <a:lnTo>
                    <a:pt x="905347" y="2706986"/>
                  </a:lnTo>
                  <a:lnTo>
                    <a:pt x="896293" y="2761307"/>
                  </a:lnTo>
                  <a:lnTo>
                    <a:pt x="932507" y="2788468"/>
                  </a:lnTo>
                  <a:lnTo>
                    <a:pt x="923454" y="2815628"/>
                  </a:lnTo>
                  <a:lnTo>
                    <a:pt x="950614" y="2851842"/>
                  </a:lnTo>
                  <a:lnTo>
                    <a:pt x="1004935" y="2806575"/>
                  </a:lnTo>
                  <a:lnTo>
                    <a:pt x="1023042" y="2806575"/>
                  </a:lnTo>
                  <a:lnTo>
                    <a:pt x="1113577" y="2924270"/>
                  </a:lnTo>
                  <a:lnTo>
                    <a:pt x="1113577" y="2978590"/>
                  </a:lnTo>
                  <a:lnTo>
                    <a:pt x="1149790" y="3023858"/>
                  </a:lnTo>
                  <a:lnTo>
                    <a:pt x="1158844" y="3069125"/>
                  </a:lnTo>
                  <a:lnTo>
                    <a:pt x="1158844" y="3087232"/>
                  </a:lnTo>
                  <a:lnTo>
                    <a:pt x="1158844" y="3087232"/>
                  </a:lnTo>
                  <a:lnTo>
                    <a:pt x="1167897" y="3195874"/>
                  </a:lnTo>
                  <a:lnTo>
                    <a:pt x="1231272" y="3168713"/>
                  </a:lnTo>
                  <a:lnTo>
                    <a:pt x="1276539" y="3114392"/>
                  </a:lnTo>
                  <a:lnTo>
                    <a:pt x="1321806" y="3195874"/>
                  </a:lnTo>
                  <a:lnTo>
                    <a:pt x="1367074" y="3277355"/>
                  </a:lnTo>
                  <a:lnTo>
                    <a:pt x="1466662" y="3295462"/>
                  </a:lnTo>
                  <a:lnTo>
                    <a:pt x="1403287" y="3413157"/>
                  </a:lnTo>
                  <a:lnTo>
                    <a:pt x="1457608" y="3467477"/>
                  </a:lnTo>
                  <a:lnTo>
                    <a:pt x="1557196" y="3413157"/>
                  </a:lnTo>
                  <a:lnTo>
                    <a:pt x="1620571" y="3313569"/>
                  </a:lnTo>
                  <a:lnTo>
                    <a:pt x="1647731" y="3376943"/>
                  </a:lnTo>
                  <a:lnTo>
                    <a:pt x="1711105" y="3385996"/>
                  </a:lnTo>
                  <a:lnTo>
                    <a:pt x="1702052" y="3268301"/>
                  </a:lnTo>
                  <a:lnTo>
                    <a:pt x="1819747" y="3313569"/>
                  </a:lnTo>
                  <a:lnTo>
                    <a:pt x="1883121" y="3404103"/>
                  </a:lnTo>
                  <a:lnTo>
                    <a:pt x="1937442" y="3476531"/>
                  </a:lnTo>
                  <a:lnTo>
                    <a:pt x="2027977" y="3494638"/>
                  </a:lnTo>
                  <a:lnTo>
                    <a:pt x="2055137" y="3404103"/>
                  </a:lnTo>
                  <a:lnTo>
                    <a:pt x="2100404" y="3422210"/>
                  </a:lnTo>
                  <a:lnTo>
                    <a:pt x="2163778" y="3358836"/>
                  </a:lnTo>
                  <a:lnTo>
                    <a:pt x="2199992" y="3395050"/>
                  </a:lnTo>
                  <a:lnTo>
                    <a:pt x="2236206" y="3358836"/>
                  </a:lnTo>
                  <a:lnTo>
                    <a:pt x="2299580" y="3449371"/>
                  </a:lnTo>
                  <a:lnTo>
                    <a:pt x="2299580" y="3449371"/>
                  </a:lnTo>
                  <a:lnTo>
                    <a:pt x="2353901" y="3367889"/>
                  </a:lnTo>
                  <a:lnTo>
                    <a:pt x="2399169" y="3340729"/>
                  </a:lnTo>
                  <a:lnTo>
                    <a:pt x="2426329" y="3286408"/>
                  </a:lnTo>
                  <a:lnTo>
                    <a:pt x="2399169" y="3250194"/>
                  </a:lnTo>
                  <a:lnTo>
                    <a:pt x="2381062" y="3186820"/>
                  </a:lnTo>
                  <a:lnTo>
                    <a:pt x="2435382" y="3105339"/>
                  </a:lnTo>
                  <a:lnTo>
                    <a:pt x="2435382" y="3105339"/>
                  </a:lnTo>
                  <a:lnTo>
                    <a:pt x="2408222" y="3041965"/>
                  </a:lnTo>
                  <a:lnTo>
                    <a:pt x="2408222" y="2951430"/>
                  </a:lnTo>
                  <a:lnTo>
                    <a:pt x="2480650" y="2915216"/>
                  </a:lnTo>
                  <a:lnTo>
                    <a:pt x="2480650" y="2915216"/>
                  </a:lnTo>
                  <a:lnTo>
                    <a:pt x="2471596" y="2869949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3316350" y="3141484"/>
              <a:ext cx="1391931" cy="2535856"/>
            </a:xfrm>
            <a:custGeom>
              <a:avLst/>
              <a:gdLst>
                <a:gd name="connsiteX0" fmla="*/ 9053 w 1692998"/>
                <a:gd name="connsiteY0" fmla="*/ 2960483 h 2960483"/>
                <a:gd name="connsiteX1" fmla="*/ 0 w 1692998"/>
                <a:gd name="connsiteY1" fmla="*/ 2851841 h 2960483"/>
                <a:gd name="connsiteX2" fmla="*/ 18107 w 1692998"/>
                <a:gd name="connsiteY2" fmla="*/ 2815627 h 2960483"/>
                <a:gd name="connsiteX3" fmla="*/ 18107 w 1692998"/>
                <a:gd name="connsiteY3" fmla="*/ 2815627 h 2960483"/>
                <a:gd name="connsiteX4" fmla="*/ 99588 w 1692998"/>
                <a:gd name="connsiteY4" fmla="*/ 2770360 h 2960483"/>
                <a:gd name="connsiteX5" fmla="*/ 99588 w 1692998"/>
                <a:gd name="connsiteY5" fmla="*/ 2688879 h 2960483"/>
                <a:gd name="connsiteX6" fmla="*/ 190123 w 1692998"/>
                <a:gd name="connsiteY6" fmla="*/ 2562130 h 2960483"/>
                <a:gd name="connsiteX7" fmla="*/ 172016 w 1692998"/>
                <a:gd name="connsiteY7" fmla="*/ 2462542 h 2960483"/>
                <a:gd name="connsiteX8" fmla="*/ 190123 w 1692998"/>
                <a:gd name="connsiteY8" fmla="*/ 2408221 h 2960483"/>
                <a:gd name="connsiteX9" fmla="*/ 271604 w 1692998"/>
                <a:gd name="connsiteY9" fmla="*/ 2435382 h 2960483"/>
                <a:gd name="connsiteX10" fmla="*/ 289711 w 1692998"/>
                <a:gd name="connsiteY10" fmla="*/ 2326740 h 2960483"/>
                <a:gd name="connsiteX11" fmla="*/ 353085 w 1692998"/>
                <a:gd name="connsiteY11" fmla="*/ 2299580 h 2960483"/>
                <a:gd name="connsiteX12" fmla="*/ 452673 w 1692998"/>
                <a:gd name="connsiteY12" fmla="*/ 2308633 h 2960483"/>
                <a:gd name="connsiteX13" fmla="*/ 470780 w 1692998"/>
                <a:gd name="connsiteY13" fmla="*/ 2254312 h 2960483"/>
                <a:gd name="connsiteX14" fmla="*/ 552261 w 1692998"/>
                <a:gd name="connsiteY14" fmla="*/ 2281473 h 2960483"/>
                <a:gd name="connsiteX15" fmla="*/ 579422 w 1692998"/>
                <a:gd name="connsiteY15" fmla="*/ 2326740 h 2960483"/>
                <a:gd name="connsiteX16" fmla="*/ 597529 w 1692998"/>
                <a:gd name="connsiteY16" fmla="*/ 2263366 h 2960483"/>
                <a:gd name="connsiteX17" fmla="*/ 543208 w 1692998"/>
                <a:gd name="connsiteY17" fmla="*/ 2227152 h 2960483"/>
                <a:gd name="connsiteX18" fmla="*/ 543208 w 1692998"/>
                <a:gd name="connsiteY18" fmla="*/ 2172831 h 2960483"/>
                <a:gd name="connsiteX19" fmla="*/ 579422 w 1692998"/>
                <a:gd name="connsiteY19" fmla="*/ 2118511 h 2960483"/>
                <a:gd name="connsiteX20" fmla="*/ 606582 w 1692998"/>
                <a:gd name="connsiteY20" fmla="*/ 2109457 h 2960483"/>
                <a:gd name="connsiteX21" fmla="*/ 697117 w 1692998"/>
                <a:gd name="connsiteY21" fmla="*/ 2073243 h 2960483"/>
                <a:gd name="connsiteX22" fmla="*/ 751437 w 1692998"/>
                <a:gd name="connsiteY22" fmla="*/ 2000815 h 2960483"/>
                <a:gd name="connsiteX23" fmla="*/ 751437 w 1692998"/>
                <a:gd name="connsiteY23" fmla="*/ 2000815 h 2960483"/>
                <a:gd name="connsiteX24" fmla="*/ 851026 w 1692998"/>
                <a:gd name="connsiteY24" fmla="*/ 2027976 h 2960483"/>
                <a:gd name="connsiteX25" fmla="*/ 905346 w 1692998"/>
                <a:gd name="connsiteY25" fmla="*/ 2073243 h 2960483"/>
                <a:gd name="connsiteX26" fmla="*/ 959667 w 1692998"/>
                <a:gd name="connsiteY26" fmla="*/ 2046083 h 2960483"/>
                <a:gd name="connsiteX27" fmla="*/ 977774 w 1692998"/>
                <a:gd name="connsiteY27" fmla="*/ 1955548 h 2960483"/>
                <a:gd name="connsiteX28" fmla="*/ 977774 w 1692998"/>
                <a:gd name="connsiteY28" fmla="*/ 1955548 h 2960483"/>
                <a:gd name="connsiteX29" fmla="*/ 968721 w 1692998"/>
                <a:gd name="connsiteY29" fmla="*/ 1874067 h 2960483"/>
                <a:gd name="connsiteX30" fmla="*/ 1050202 w 1692998"/>
                <a:gd name="connsiteY30" fmla="*/ 1828800 h 2960483"/>
                <a:gd name="connsiteX31" fmla="*/ 1113576 w 1692998"/>
                <a:gd name="connsiteY31" fmla="*/ 1883120 h 2960483"/>
                <a:gd name="connsiteX32" fmla="*/ 1195057 w 1692998"/>
                <a:gd name="connsiteY32" fmla="*/ 1910281 h 2960483"/>
                <a:gd name="connsiteX33" fmla="*/ 1267485 w 1692998"/>
                <a:gd name="connsiteY33" fmla="*/ 1901227 h 2960483"/>
                <a:gd name="connsiteX34" fmla="*/ 1222218 w 1692998"/>
                <a:gd name="connsiteY34" fmla="*/ 1774479 h 2960483"/>
                <a:gd name="connsiteX35" fmla="*/ 1222218 w 1692998"/>
                <a:gd name="connsiteY35" fmla="*/ 1774479 h 2960483"/>
                <a:gd name="connsiteX36" fmla="*/ 1267485 w 1692998"/>
                <a:gd name="connsiteY36" fmla="*/ 1611516 h 2960483"/>
                <a:gd name="connsiteX37" fmla="*/ 1213164 w 1692998"/>
                <a:gd name="connsiteY37" fmla="*/ 1593410 h 2960483"/>
                <a:gd name="connsiteX38" fmla="*/ 1213164 w 1692998"/>
                <a:gd name="connsiteY38" fmla="*/ 1548142 h 2960483"/>
                <a:gd name="connsiteX39" fmla="*/ 1276538 w 1692998"/>
                <a:gd name="connsiteY39" fmla="*/ 1502875 h 2960483"/>
                <a:gd name="connsiteX40" fmla="*/ 1249378 w 1692998"/>
                <a:gd name="connsiteY40" fmla="*/ 1430447 h 2960483"/>
                <a:gd name="connsiteX41" fmla="*/ 1186004 w 1692998"/>
                <a:gd name="connsiteY41" fmla="*/ 1421394 h 2960483"/>
                <a:gd name="connsiteX42" fmla="*/ 1204111 w 1692998"/>
                <a:gd name="connsiteY42" fmla="*/ 1348966 h 2960483"/>
                <a:gd name="connsiteX43" fmla="*/ 1249378 w 1692998"/>
                <a:gd name="connsiteY43" fmla="*/ 1348966 h 2960483"/>
                <a:gd name="connsiteX44" fmla="*/ 1312752 w 1692998"/>
                <a:gd name="connsiteY44" fmla="*/ 1348966 h 2960483"/>
                <a:gd name="connsiteX45" fmla="*/ 1376127 w 1692998"/>
                <a:gd name="connsiteY45" fmla="*/ 1348966 h 2960483"/>
                <a:gd name="connsiteX46" fmla="*/ 1330859 w 1692998"/>
                <a:gd name="connsiteY46" fmla="*/ 1294645 h 2960483"/>
                <a:gd name="connsiteX47" fmla="*/ 1294645 w 1692998"/>
                <a:gd name="connsiteY47" fmla="*/ 1294645 h 2960483"/>
                <a:gd name="connsiteX48" fmla="*/ 1240325 w 1692998"/>
                <a:gd name="connsiteY48" fmla="*/ 1276538 h 2960483"/>
                <a:gd name="connsiteX49" fmla="*/ 1276538 w 1692998"/>
                <a:gd name="connsiteY49" fmla="*/ 1222217 h 2960483"/>
                <a:gd name="connsiteX50" fmla="*/ 1303699 w 1692998"/>
                <a:gd name="connsiteY50" fmla="*/ 1213164 h 2960483"/>
                <a:gd name="connsiteX51" fmla="*/ 1348966 w 1692998"/>
                <a:gd name="connsiteY51" fmla="*/ 1204111 h 2960483"/>
                <a:gd name="connsiteX52" fmla="*/ 1321806 w 1692998"/>
                <a:gd name="connsiteY52" fmla="*/ 1186004 h 2960483"/>
                <a:gd name="connsiteX53" fmla="*/ 1348966 w 1692998"/>
                <a:gd name="connsiteY53" fmla="*/ 1149790 h 2960483"/>
                <a:gd name="connsiteX54" fmla="*/ 1403287 w 1692998"/>
                <a:gd name="connsiteY54" fmla="*/ 1113576 h 2960483"/>
                <a:gd name="connsiteX55" fmla="*/ 1484768 w 1692998"/>
                <a:gd name="connsiteY55" fmla="*/ 1131683 h 2960483"/>
                <a:gd name="connsiteX56" fmla="*/ 1484768 w 1692998"/>
                <a:gd name="connsiteY56" fmla="*/ 1167897 h 2960483"/>
                <a:gd name="connsiteX57" fmla="*/ 1575303 w 1692998"/>
                <a:gd name="connsiteY57" fmla="*/ 1023041 h 2960483"/>
                <a:gd name="connsiteX58" fmla="*/ 1575303 w 1692998"/>
                <a:gd name="connsiteY58" fmla="*/ 878186 h 2960483"/>
                <a:gd name="connsiteX59" fmla="*/ 1475715 w 1692998"/>
                <a:gd name="connsiteY59" fmla="*/ 787651 h 2960483"/>
                <a:gd name="connsiteX60" fmla="*/ 1448554 w 1692998"/>
                <a:gd name="connsiteY60" fmla="*/ 733330 h 2960483"/>
                <a:gd name="connsiteX61" fmla="*/ 1475715 w 1692998"/>
                <a:gd name="connsiteY61" fmla="*/ 669956 h 2960483"/>
                <a:gd name="connsiteX62" fmla="*/ 1430447 w 1692998"/>
                <a:gd name="connsiteY62" fmla="*/ 579421 h 2960483"/>
                <a:gd name="connsiteX63" fmla="*/ 1493822 w 1692998"/>
                <a:gd name="connsiteY63" fmla="*/ 534154 h 2960483"/>
                <a:gd name="connsiteX64" fmla="*/ 1412340 w 1692998"/>
                <a:gd name="connsiteY64" fmla="*/ 443619 h 2960483"/>
                <a:gd name="connsiteX65" fmla="*/ 1484768 w 1692998"/>
                <a:gd name="connsiteY65" fmla="*/ 371192 h 2960483"/>
                <a:gd name="connsiteX66" fmla="*/ 1530035 w 1692998"/>
                <a:gd name="connsiteY66" fmla="*/ 289711 h 2960483"/>
                <a:gd name="connsiteX67" fmla="*/ 1557196 w 1692998"/>
                <a:gd name="connsiteY67" fmla="*/ 235390 h 2960483"/>
                <a:gd name="connsiteX68" fmla="*/ 1593410 w 1692998"/>
                <a:gd name="connsiteY68" fmla="*/ 271604 h 2960483"/>
                <a:gd name="connsiteX69" fmla="*/ 1647731 w 1692998"/>
                <a:gd name="connsiteY69" fmla="*/ 244443 h 2960483"/>
                <a:gd name="connsiteX70" fmla="*/ 1647731 w 1692998"/>
                <a:gd name="connsiteY70" fmla="*/ 244443 h 2960483"/>
                <a:gd name="connsiteX71" fmla="*/ 1647731 w 1692998"/>
                <a:gd name="connsiteY71" fmla="*/ 244443 h 2960483"/>
                <a:gd name="connsiteX72" fmla="*/ 1629624 w 1692998"/>
                <a:gd name="connsiteY72" fmla="*/ 181069 h 2960483"/>
                <a:gd name="connsiteX73" fmla="*/ 1611517 w 1692998"/>
                <a:gd name="connsiteY73" fmla="*/ 108641 h 2960483"/>
                <a:gd name="connsiteX74" fmla="*/ 1683944 w 1692998"/>
                <a:gd name="connsiteY74" fmla="*/ 108641 h 2960483"/>
                <a:gd name="connsiteX75" fmla="*/ 1692998 w 1692998"/>
                <a:gd name="connsiteY75" fmla="*/ 54320 h 2960483"/>
                <a:gd name="connsiteX76" fmla="*/ 1692998 w 1692998"/>
                <a:gd name="connsiteY76" fmla="*/ 0 h 2960483"/>
                <a:gd name="connsiteX77" fmla="*/ 1692998 w 1692998"/>
                <a:gd name="connsiteY77" fmla="*/ 0 h 29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92998" h="2960483">
                  <a:moveTo>
                    <a:pt x="9053" y="2960483"/>
                  </a:moveTo>
                  <a:lnTo>
                    <a:pt x="0" y="2851841"/>
                  </a:lnTo>
                  <a:lnTo>
                    <a:pt x="18107" y="2815627"/>
                  </a:lnTo>
                  <a:lnTo>
                    <a:pt x="18107" y="2815627"/>
                  </a:lnTo>
                  <a:lnTo>
                    <a:pt x="99588" y="2770360"/>
                  </a:lnTo>
                  <a:lnTo>
                    <a:pt x="99588" y="2688879"/>
                  </a:lnTo>
                  <a:lnTo>
                    <a:pt x="190123" y="2562130"/>
                  </a:lnTo>
                  <a:lnTo>
                    <a:pt x="172016" y="2462542"/>
                  </a:lnTo>
                  <a:lnTo>
                    <a:pt x="190123" y="2408221"/>
                  </a:lnTo>
                  <a:lnTo>
                    <a:pt x="271604" y="2435382"/>
                  </a:lnTo>
                  <a:lnTo>
                    <a:pt x="289711" y="2326740"/>
                  </a:lnTo>
                  <a:lnTo>
                    <a:pt x="353085" y="2299580"/>
                  </a:lnTo>
                  <a:lnTo>
                    <a:pt x="452673" y="2308633"/>
                  </a:lnTo>
                  <a:lnTo>
                    <a:pt x="470780" y="2254312"/>
                  </a:lnTo>
                  <a:lnTo>
                    <a:pt x="552261" y="2281473"/>
                  </a:lnTo>
                  <a:lnTo>
                    <a:pt x="579422" y="2326740"/>
                  </a:lnTo>
                  <a:lnTo>
                    <a:pt x="597529" y="2263366"/>
                  </a:lnTo>
                  <a:lnTo>
                    <a:pt x="543208" y="2227152"/>
                  </a:lnTo>
                  <a:lnTo>
                    <a:pt x="543208" y="2172831"/>
                  </a:lnTo>
                  <a:lnTo>
                    <a:pt x="579422" y="2118511"/>
                  </a:lnTo>
                  <a:lnTo>
                    <a:pt x="606582" y="2109457"/>
                  </a:lnTo>
                  <a:lnTo>
                    <a:pt x="697117" y="2073243"/>
                  </a:lnTo>
                  <a:lnTo>
                    <a:pt x="751437" y="2000815"/>
                  </a:lnTo>
                  <a:lnTo>
                    <a:pt x="751437" y="2000815"/>
                  </a:lnTo>
                  <a:lnTo>
                    <a:pt x="851026" y="2027976"/>
                  </a:lnTo>
                  <a:lnTo>
                    <a:pt x="905346" y="2073243"/>
                  </a:lnTo>
                  <a:lnTo>
                    <a:pt x="959667" y="2046083"/>
                  </a:lnTo>
                  <a:lnTo>
                    <a:pt x="977774" y="1955548"/>
                  </a:lnTo>
                  <a:lnTo>
                    <a:pt x="977774" y="1955548"/>
                  </a:lnTo>
                  <a:lnTo>
                    <a:pt x="968721" y="1874067"/>
                  </a:lnTo>
                  <a:lnTo>
                    <a:pt x="1050202" y="1828800"/>
                  </a:lnTo>
                  <a:lnTo>
                    <a:pt x="1113576" y="1883120"/>
                  </a:lnTo>
                  <a:lnTo>
                    <a:pt x="1195057" y="1910281"/>
                  </a:lnTo>
                  <a:lnTo>
                    <a:pt x="1267485" y="1901227"/>
                  </a:lnTo>
                  <a:lnTo>
                    <a:pt x="1222218" y="1774479"/>
                  </a:lnTo>
                  <a:lnTo>
                    <a:pt x="1222218" y="1774479"/>
                  </a:lnTo>
                  <a:lnTo>
                    <a:pt x="1267485" y="1611516"/>
                  </a:lnTo>
                  <a:lnTo>
                    <a:pt x="1213164" y="1593410"/>
                  </a:lnTo>
                  <a:lnTo>
                    <a:pt x="1213164" y="1548142"/>
                  </a:lnTo>
                  <a:lnTo>
                    <a:pt x="1276538" y="1502875"/>
                  </a:lnTo>
                  <a:lnTo>
                    <a:pt x="1249378" y="1430447"/>
                  </a:lnTo>
                  <a:lnTo>
                    <a:pt x="1186004" y="1421394"/>
                  </a:lnTo>
                  <a:lnTo>
                    <a:pt x="1204111" y="1348966"/>
                  </a:lnTo>
                  <a:lnTo>
                    <a:pt x="1249378" y="1348966"/>
                  </a:lnTo>
                  <a:lnTo>
                    <a:pt x="1312752" y="1348966"/>
                  </a:lnTo>
                  <a:lnTo>
                    <a:pt x="1376127" y="1348966"/>
                  </a:lnTo>
                  <a:lnTo>
                    <a:pt x="1330859" y="1294645"/>
                  </a:lnTo>
                  <a:lnTo>
                    <a:pt x="1294645" y="1294645"/>
                  </a:lnTo>
                  <a:lnTo>
                    <a:pt x="1240325" y="1276538"/>
                  </a:lnTo>
                  <a:lnTo>
                    <a:pt x="1276538" y="1222217"/>
                  </a:lnTo>
                  <a:lnTo>
                    <a:pt x="1303699" y="1213164"/>
                  </a:lnTo>
                  <a:lnTo>
                    <a:pt x="1348966" y="1204111"/>
                  </a:lnTo>
                  <a:lnTo>
                    <a:pt x="1321806" y="1186004"/>
                  </a:lnTo>
                  <a:lnTo>
                    <a:pt x="1348966" y="1149790"/>
                  </a:lnTo>
                  <a:lnTo>
                    <a:pt x="1403287" y="1113576"/>
                  </a:lnTo>
                  <a:lnTo>
                    <a:pt x="1484768" y="1131683"/>
                  </a:lnTo>
                  <a:lnTo>
                    <a:pt x="1484768" y="1167897"/>
                  </a:lnTo>
                  <a:lnTo>
                    <a:pt x="1575303" y="1023041"/>
                  </a:lnTo>
                  <a:lnTo>
                    <a:pt x="1575303" y="878186"/>
                  </a:lnTo>
                  <a:lnTo>
                    <a:pt x="1475715" y="787651"/>
                  </a:lnTo>
                  <a:lnTo>
                    <a:pt x="1448554" y="733330"/>
                  </a:lnTo>
                  <a:lnTo>
                    <a:pt x="1475715" y="669956"/>
                  </a:lnTo>
                  <a:lnTo>
                    <a:pt x="1430447" y="579421"/>
                  </a:lnTo>
                  <a:lnTo>
                    <a:pt x="1493822" y="534154"/>
                  </a:lnTo>
                  <a:lnTo>
                    <a:pt x="1412340" y="443619"/>
                  </a:lnTo>
                  <a:lnTo>
                    <a:pt x="1484768" y="371192"/>
                  </a:lnTo>
                  <a:lnTo>
                    <a:pt x="1530035" y="289711"/>
                  </a:lnTo>
                  <a:lnTo>
                    <a:pt x="1557196" y="235390"/>
                  </a:lnTo>
                  <a:lnTo>
                    <a:pt x="1593410" y="271604"/>
                  </a:lnTo>
                  <a:lnTo>
                    <a:pt x="1647731" y="244443"/>
                  </a:lnTo>
                  <a:lnTo>
                    <a:pt x="1647731" y="244443"/>
                  </a:lnTo>
                  <a:lnTo>
                    <a:pt x="1647731" y="244443"/>
                  </a:lnTo>
                  <a:lnTo>
                    <a:pt x="1629624" y="181069"/>
                  </a:lnTo>
                  <a:lnTo>
                    <a:pt x="1611517" y="108641"/>
                  </a:lnTo>
                  <a:lnTo>
                    <a:pt x="1683944" y="108641"/>
                  </a:lnTo>
                  <a:lnTo>
                    <a:pt x="1692998" y="54320"/>
                  </a:lnTo>
                  <a:lnTo>
                    <a:pt x="1692998" y="0"/>
                  </a:lnTo>
                  <a:lnTo>
                    <a:pt x="1692998" y="0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3725742" y="1908453"/>
              <a:ext cx="1310053" cy="1217521"/>
            </a:xfrm>
            <a:custGeom>
              <a:avLst/>
              <a:gdLst>
                <a:gd name="connsiteX0" fmla="*/ 1204111 w 1593410"/>
                <a:gd name="connsiteY0" fmla="*/ 1421394 h 1421394"/>
                <a:gd name="connsiteX1" fmla="*/ 1240325 w 1593410"/>
                <a:gd name="connsiteY1" fmla="*/ 1276538 h 1421394"/>
                <a:gd name="connsiteX2" fmla="*/ 1294646 w 1593410"/>
                <a:gd name="connsiteY2" fmla="*/ 1249378 h 1421394"/>
                <a:gd name="connsiteX3" fmla="*/ 1339913 w 1593410"/>
                <a:gd name="connsiteY3" fmla="*/ 1249378 h 1421394"/>
                <a:gd name="connsiteX4" fmla="*/ 1339913 w 1593410"/>
                <a:gd name="connsiteY4" fmla="*/ 1204111 h 1421394"/>
                <a:gd name="connsiteX5" fmla="*/ 1358020 w 1593410"/>
                <a:gd name="connsiteY5" fmla="*/ 1113576 h 1421394"/>
                <a:gd name="connsiteX6" fmla="*/ 1412341 w 1593410"/>
                <a:gd name="connsiteY6" fmla="*/ 1032095 h 1421394"/>
                <a:gd name="connsiteX7" fmla="*/ 1493822 w 1593410"/>
                <a:gd name="connsiteY7" fmla="*/ 1013988 h 1421394"/>
                <a:gd name="connsiteX8" fmla="*/ 1566250 w 1593410"/>
                <a:gd name="connsiteY8" fmla="*/ 932507 h 1421394"/>
                <a:gd name="connsiteX9" fmla="*/ 1593410 w 1593410"/>
                <a:gd name="connsiteY9" fmla="*/ 932507 h 1421394"/>
                <a:gd name="connsiteX10" fmla="*/ 1593410 w 1593410"/>
                <a:gd name="connsiteY10" fmla="*/ 887239 h 1421394"/>
                <a:gd name="connsiteX11" fmla="*/ 1539090 w 1593410"/>
                <a:gd name="connsiteY11" fmla="*/ 832918 h 1421394"/>
                <a:gd name="connsiteX12" fmla="*/ 1566250 w 1593410"/>
                <a:gd name="connsiteY12" fmla="*/ 760491 h 1421394"/>
                <a:gd name="connsiteX13" fmla="*/ 1493822 w 1593410"/>
                <a:gd name="connsiteY13" fmla="*/ 642796 h 1421394"/>
                <a:gd name="connsiteX14" fmla="*/ 1403288 w 1593410"/>
                <a:gd name="connsiteY14" fmla="*/ 570368 h 1421394"/>
                <a:gd name="connsiteX15" fmla="*/ 1394234 w 1593410"/>
                <a:gd name="connsiteY15" fmla="*/ 516047 h 1421394"/>
                <a:gd name="connsiteX16" fmla="*/ 1358020 w 1593410"/>
                <a:gd name="connsiteY16" fmla="*/ 434566 h 1421394"/>
                <a:gd name="connsiteX17" fmla="*/ 1303699 w 1593410"/>
                <a:gd name="connsiteY17" fmla="*/ 434566 h 1421394"/>
                <a:gd name="connsiteX18" fmla="*/ 1258432 w 1593410"/>
                <a:gd name="connsiteY18" fmla="*/ 380245 h 1421394"/>
                <a:gd name="connsiteX19" fmla="*/ 1258432 w 1593410"/>
                <a:gd name="connsiteY19" fmla="*/ 380245 h 1421394"/>
                <a:gd name="connsiteX20" fmla="*/ 1213165 w 1593410"/>
                <a:gd name="connsiteY20" fmla="*/ 371192 h 1421394"/>
                <a:gd name="connsiteX21" fmla="*/ 1186004 w 1593410"/>
                <a:gd name="connsiteY21" fmla="*/ 416459 h 1421394"/>
                <a:gd name="connsiteX22" fmla="*/ 1086416 w 1593410"/>
                <a:gd name="connsiteY22" fmla="*/ 371192 h 1421394"/>
                <a:gd name="connsiteX23" fmla="*/ 1077363 w 1593410"/>
                <a:gd name="connsiteY23" fmla="*/ 344031 h 1421394"/>
                <a:gd name="connsiteX24" fmla="*/ 977775 w 1593410"/>
                <a:gd name="connsiteY24" fmla="*/ 389299 h 1421394"/>
                <a:gd name="connsiteX25" fmla="*/ 887240 w 1593410"/>
                <a:gd name="connsiteY25" fmla="*/ 371192 h 1421394"/>
                <a:gd name="connsiteX26" fmla="*/ 787652 w 1593410"/>
                <a:gd name="connsiteY26" fmla="*/ 434566 h 1421394"/>
                <a:gd name="connsiteX27" fmla="*/ 669957 w 1593410"/>
                <a:gd name="connsiteY27" fmla="*/ 516047 h 1421394"/>
                <a:gd name="connsiteX28" fmla="*/ 497941 w 1593410"/>
                <a:gd name="connsiteY28" fmla="*/ 488887 h 1421394"/>
                <a:gd name="connsiteX29" fmla="*/ 443620 w 1593410"/>
                <a:gd name="connsiteY29" fmla="*/ 470780 h 1421394"/>
                <a:gd name="connsiteX30" fmla="*/ 316872 w 1593410"/>
                <a:gd name="connsiteY30" fmla="*/ 389299 h 1421394"/>
                <a:gd name="connsiteX31" fmla="*/ 262551 w 1593410"/>
                <a:gd name="connsiteY31" fmla="*/ 389299 h 1421394"/>
                <a:gd name="connsiteX32" fmla="*/ 244444 w 1593410"/>
                <a:gd name="connsiteY32" fmla="*/ 271604 h 1421394"/>
                <a:gd name="connsiteX33" fmla="*/ 298765 w 1593410"/>
                <a:gd name="connsiteY33" fmla="*/ 289711 h 1421394"/>
                <a:gd name="connsiteX34" fmla="*/ 298765 w 1593410"/>
                <a:gd name="connsiteY34" fmla="*/ 289711 h 1421394"/>
                <a:gd name="connsiteX35" fmla="*/ 316872 w 1593410"/>
                <a:gd name="connsiteY35" fmla="*/ 235390 h 1421394"/>
                <a:gd name="connsiteX36" fmla="*/ 262551 w 1593410"/>
                <a:gd name="connsiteY36" fmla="*/ 199176 h 1421394"/>
                <a:gd name="connsiteX37" fmla="*/ 235391 w 1593410"/>
                <a:gd name="connsiteY37" fmla="*/ 244443 h 1421394"/>
                <a:gd name="connsiteX38" fmla="*/ 208230 w 1593410"/>
                <a:gd name="connsiteY38" fmla="*/ 172015 h 1421394"/>
                <a:gd name="connsiteX39" fmla="*/ 199177 w 1593410"/>
                <a:gd name="connsiteY39" fmla="*/ 117695 h 1421394"/>
                <a:gd name="connsiteX40" fmla="*/ 190123 w 1593410"/>
                <a:gd name="connsiteY40" fmla="*/ 81481 h 1421394"/>
                <a:gd name="connsiteX41" fmla="*/ 190123 w 1593410"/>
                <a:gd name="connsiteY41" fmla="*/ 18107 h 1421394"/>
                <a:gd name="connsiteX42" fmla="*/ 126749 w 1593410"/>
                <a:gd name="connsiteY42" fmla="*/ 9053 h 1421394"/>
                <a:gd name="connsiteX43" fmla="*/ 126749 w 1593410"/>
                <a:gd name="connsiteY43" fmla="*/ 9053 h 1421394"/>
                <a:gd name="connsiteX44" fmla="*/ 18107 w 1593410"/>
                <a:gd name="connsiteY44" fmla="*/ 27160 h 1421394"/>
                <a:gd name="connsiteX45" fmla="*/ 0 w 1593410"/>
                <a:gd name="connsiteY45" fmla="*/ 0 h 142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93410" h="1421394">
                  <a:moveTo>
                    <a:pt x="1204111" y="1421394"/>
                  </a:moveTo>
                  <a:lnTo>
                    <a:pt x="1240325" y="1276538"/>
                  </a:lnTo>
                  <a:lnTo>
                    <a:pt x="1294646" y="1249378"/>
                  </a:lnTo>
                  <a:lnTo>
                    <a:pt x="1339913" y="1249378"/>
                  </a:lnTo>
                  <a:lnTo>
                    <a:pt x="1339913" y="1204111"/>
                  </a:lnTo>
                  <a:lnTo>
                    <a:pt x="1358020" y="1113576"/>
                  </a:lnTo>
                  <a:lnTo>
                    <a:pt x="1412341" y="1032095"/>
                  </a:lnTo>
                  <a:lnTo>
                    <a:pt x="1493822" y="1013988"/>
                  </a:lnTo>
                  <a:lnTo>
                    <a:pt x="1566250" y="932507"/>
                  </a:lnTo>
                  <a:lnTo>
                    <a:pt x="1593410" y="932507"/>
                  </a:lnTo>
                  <a:lnTo>
                    <a:pt x="1593410" y="887239"/>
                  </a:lnTo>
                  <a:lnTo>
                    <a:pt x="1539090" y="832918"/>
                  </a:lnTo>
                  <a:lnTo>
                    <a:pt x="1566250" y="760491"/>
                  </a:lnTo>
                  <a:lnTo>
                    <a:pt x="1493822" y="642796"/>
                  </a:lnTo>
                  <a:lnTo>
                    <a:pt x="1403288" y="570368"/>
                  </a:lnTo>
                  <a:lnTo>
                    <a:pt x="1394234" y="516047"/>
                  </a:lnTo>
                  <a:lnTo>
                    <a:pt x="1358020" y="434566"/>
                  </a:lnTo>
                  <a:lnTo>
                    <a:pt x="1303699" y="434566"/>
                  </a:lnTo>
                  <a:lnTo>
                    <a:pt x="1258432" y="380245"/>
                  </a:lnTo>
                  <a:lnTo>
                    <a:pt x="1258432" y="380245"/>
                  </a:lnTo>
                  <a:lnTo>
                    <a:pt x="1213165" y="371192"/>
                  </a:lnTo>
                  <a:lnTo>
                    <a:pt x="1186004" y="416459"/>
                  </a:lnTo>
                  <a:lnTo>
                    <a:pt x="1086416" y="371192"/>
                  </a:lnTo>
                  <a:lnTo>
                    <a:pt x="1077363" y="344031"/>
                  </a:lnTo>
                  <a:lnTo>
                    <a:pt x="977775" y="389299"/>
                  </a:lnTo>
                  <a:lnTo>
                    <a:pt x="887240" y="371192"/>
                  </a:lnTo>
                  <a:lnTo>
                    <a:pt x="787652" y="434566"/>
                  </a:lnTo>
                  <a:lnTo>
                    <a:pt x="669957" y="516047"/>
                  </a:lnTo>
                  <a:lnTo>
                    <a:pt x="497941" y="488887"/>
                  </a:lnTo>
                  <a:lnTo>
                    <a:pt x="443620" y="470780"/>
                  </a:lnTo>
                  <a:lnTo>
                    <a:pt x="316872" y="389299"/>
                  </a:lnTo>
                  <a:lnTo>
                    <a:pt x="262551" y="389299"/>
                  </a:lnTo>
                  <a:lnTo>
                    <a:pt x="244444" y="271604"/>
                  </a:lnTo>
                  <a:lnTo>
                    <a:pt x="298765" y="289711"/>
                  </a:lnTo>
                  <a:lnTo>
                    <a:pt x="298765" y="289711"/>
                  </a:lnTo>
                  <a:lnTo>
                    <a:pt x="316872" y="235390"/>
                  </a:lnTo>
                  <a:lnTo>
                    <a:pt x="262551" y="199176"/>
                  </a:lnTo>
                  <a:lnTo>
                    <a:pt x="235391" y="244443"/>
                  </a:lnTo>
                  <a:lnTo>
                    <a:pt x="208230" y="172015"/>
                  </a:lnTo>
                  <a:lnTo>
                    <a:pt x="199177" y="117695"/>
                  </a:lnTo>
                  <a:lnTo>
                    <a:pt x="190123" y="81481"/>
                  </a:lnTo>
                  <a:lnTo>
                    <a:pt x="190123" y="18107"/>
                  </a:lnTo>
                  <a:lnTo>
                    <a:pt x="126749" y="9053"/>
                  </a:lnTo>
                  <a:lnTo>
                    <a:pt x="126749" y="9053"/>
                  </a:lnTo>
                  <a:lnTo>
                    <a:pt x="18107" y="27160"/>
                  </a:lnTo>
                  <a:lnTo>
                    <a:pt x="0" y="0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403376" y="1381119"/>
              <a:ext cx="1518470" cy="1993012"/>
            </a:xfrm>
            <a:custGeom>
              <a:avLst/>
              <a:gdLst>
                <a:gd name="connsiteX0" fmla="*/ 1167897 w 1846907"/>
                <a:gd name="connsiteY0" fmla="*/ 751438 h 2326741"/>
                <a:gd name="connsiteX1" fmla="*/ 1195058 w 1846907"/>
                <a:gd name="connsiteY1" fmla="*/ 805758 h 2326741"/>
                <a:gd name="connsiteX2" fmla="*/ 1240325 w 1846907"/>
                <a:gd name="connsiteY2" fmla="*/ 778598 h 2326741"/>
                <a:gd name="connsiteX3" fmla="*/ 1294646 w 1846907"/>
                <a:gd name="connsiteY3" fmla="*/ 851026 h 2326741"/>
                <a:gd name="connsiteX4" fmla="*/ 1330860 w 1846907"/>
                <a:gd name="connsiteY4" fmla="*/ 1013988 h 2326741"/>
                <a:gd name="connsiteX5" fmla="*/ 1475715 w 1846907"/>
                <a:gd name="connsiteY5" fmla="*/ 1140737 h 2326741"/>
                <a:gd name="connsiteX6" fmla="*/ 1629624 w 1846907"/>
                <a:gd name="connsiteY6" fmla="*/ 1222218 h 2326741"/>
                <a:gd name="connsiteX7" fmla="*/ 1638677 w 1846907"/>
                <a:gd name="connsiteY7" fmla="*/ 1249378 h 2326741"/>
                <a:gd name="connsiteX8" fmla="*/ 1756373 w 1846907"/>
                <a:gd name="connsiteY8" fmla="*/ 1276539 h 2326741"/>
                <a:gd name="connsiteX9" fmla="*/ 1846907 w 1846907"/>
                <a:gd name="connsiteY9" fmla="*/ 1249378 h 2326741"/>
                <a:gd name="connsiteX10" fmla="*/ 1756373 w 1846907"/>
                <a:gd name="connsiteY10" fmla="*/ 1348966 h 2326741"/>
                <a:gd name="connsiteX11" fmla="*/ 1837854 w 1846907"/>
                <a:gd name="connsiteY11" fmla="*/ 1557196 h 2326741"/>
                <a:gd name="connsiteX12" fmla="*/ 1756373 w 1846907"/>
                <a:gd name="connsiteY12" fmla="*/ 1566249 h 2326741"/>
                <a:gd name="connsiteX13" fmla="*/ 1756373 w 1846907"/>
                <a:gd name="connsiteY13" fmla="*/ 1566249 h 2326741"/>
                <a:gd name="connsiteX14" fmla="*/ 1647731 w 1846907"/>
                <a:gd name="connsiteY14" fmla="*/ 1620570 h 2326741"/>
                <a:gd name="connsiteX15" fmla="*/ 1647731 w 1846907"/>
                <a:gd name="connsiteY15" fmla="*/ 1620570 h 2326741"/>
                <a:gd name="connsiteX16" fmla="*/ 1602464 w 1846907"/>
                <a:gd name="connsiteY16" fmla="*/ 1837853 h 2326741"/>
                <a:gd name="connsiteX17" fmla="*/ 1629624 w 1846907"/>
                <a:gd name="connsiteY17" fmla="*/ 2172832 h 2326741"/>
                <a:gd name="connsiteX18" fmla="*/ 1593410 w 1846907"/>
                <a:gd name="connsiteY18" fmla="*/ 2145671 h 2326741"/>
                <a:gd name="connsiteX19" fmla="*/ 1557196 w 1846907"/>
                <a:gd name="connsiteY19" fmla="*/ 2127564 h 2326741"/>
                <a:gd name="connsiteX20" fmla="*/ 1520982 w 1846907"/>
                <a:gd name="connsiteY20" fmla="*/ 1946495 h 2326741"/>
                <a:gd name="connsiteX21" fmla="*/ 1421394 w 1846907"/>
                <a:gd name="connsiteY21" fmla="*/ 1855960 h 2326741"/>
                <a:gd name="connsiteX22" fmla="*/ 1358020 w 1846907"/>
                <a:gd name="connsiteY22" fmla="*/ 1783533 h 2326741"/>
                <a:gd name="connsiteX23" fmla="*/ 1312753 w 1846907"/>
                <a:gd name="connsiteY23" fmla="*/ 1801640 h 2326741"/>
                <a:gd name="connsiteX24" fmla="*/ 1358020 w 1846907"/>
                <a:gd name="connsiteY24" fmla="*/ 1865014 h 2326741"/>
                <a:gd name="connsiteX25" fmla="*/ 1358020 w 1846907"/>
                <a:gd name="connsiteY25" fmla="*/ 1919335 h 2326741"/>
                <a:gd name="connsiteX26" fmla="*/ 1394234 w 1846907"/>
                <a:gd name="connsiteY26" fmla="*/ 1937442 h 2326741"/>
                <a:gd name="connsiteX27" fmla="*/ 1421394 w 1846907"/>
                <a:gd name="connsiteY27" fmla="*/ 2009869 h 2326741"/>
                <a:gd name="connsiteX28" fmla="*/ 1421394 w 1846907"/>
                <a:gd name="connsiteY28" fmla="*/ 2009869 h 2326741"/>
                <a:gd name="connsiteX29" fmla="*/ 1484769 w 1846907"/>
                <a:gd name="connsiteY29" fmla="*/ 2127564 h 2326741"/>
                <a:gd name="connsiteX30" fmla="*/ 1593410 w 1846907"/>
                <a:gd name="connsiteY30" fmla="*/ 2199992 h 2326741"/>
                <a:gd name="connsiteX31" fmla="*/ 1430448 w 1846907"/>
                <a:gd name="connsiteY31" fmla="*/ 2127564 h 2326741"/>
                <a:gd name="connsiteX32" fmla="*/ 1385180 w 1846907"/>
                <a:gd name="connsiteY32" fmla="*/ 2082297 h 2326741"/>
                <a:gd name="connsiteX33" fmla="*/ 1348967 w 1846907"/>
                <a:gd name="connsiteY33" fmla="*/ 2082297 h 2326741"/>
                <a:gd name="connsiteX34" fmla="*/ 1367074 w 1846907"/>
                <a:gd name="connsiteY34" fmla="*/ 2172832 h 2326741"/>
                <a:gd name="connsiteX35" fmla="*/ 1330860 w 1846907"/>
                <a:gd name="connsiteY35" fmla="*/ 2163778 h 2326741"/>
                <a:gd name="connsiteX36" fmla="*/ 1231272 w 1846907"/>
                <a:gd name="connsiteY36" fmla="*/ 2082297 h 2326741"/>
                <a:gd name="connsiteX37" fmla="*/ 1249378 w 1846907"/>
                <a:gd name="connsiteY37" fmla="*/ 2018923 h 2326741"/>
                <a:gd name="connsiteX38" fmla="*/ 1131683 w 1846907"/>
                <a:gd name="connsiteY38" fmla="*/ 2027976 h 2326741"/>
                <a:gd name="connsiteX39" fmla="*/ 1050202 w 1846907"/>
                <a:gd name="connsiteY39" fmla="*/ 2091350 h 2326741"/>
                <a:gd name="connsiteX40" fmla="*/ 1023042 w 1846907"/>
                <a:gd name="connsiteY40" fmla="*/ 2073244 h 2326741"/>
                <a:gd name="connsiteX41" fmla="*/ 986828 w 1846907"/>
                <a:gd name="connsiteY41" fmla="*/ 2181885 h 2326741"/>
                <a:gd name="connsiteX42" fmla="*/ 1077363 w 1846907"/>
                <a:gd name="connsiteY42" fmla="*/ 2236206 h 2326741"/>
                <a:gd name="connsiteX43" fmla="*/ 1140737 w 1846907"/>
                <a:gd name="connsiteY43" fmla="*/ 2326741 h 2326741"/>
                <a:gd name="connsiteX44" fmla="*/ 1023042 w 1846907"/>
                <a:gd name="connsiteY44" fmla="*/ 2263366 h 2326741"/>
                <a:gd name="connsiteX45" fmla="*/ 986828 w 1846907"/>
                <a:gd name="connsiteY45" fmla="*/ 2245259 h 2326741"/>
                <a:gd name="connsiteX46" fmla="*/ 941561 w 1846907"/>
                <a:gd name="connsiteY46" fmla="*/ 2281473 h 2326741"/>
                <a:gd name="connsiteX47" fmla="*/ 986828 w 1846907"/>
                <a:gd name="connsiteY47" fmla="*/ 2227152 h 2326741"/>
                <a:gd name="connsiteX48" fmla="*/ 950614 w 1846907"/>
                <a:gd name="connsiteY48" fmla="*/ 2199992 h 2326741"/>
                <a:gd name="connsiteX49" fmla="*/ 950614 w 1846907"/>
                <a:gd name="connsiteY49" fmla="*/ 2127564 h 2326741"/>
                <a:gd name="connsiteX50" fmla="*/ 932507 w 1846907"/>
                <a:gd name="connsiteY50" fmla="*/ 2100404 h 2326741"/>
                <a:gd name="connsiteX51" fmla="*/ 941561 w 1846907"/>
                <a:gd name="connsiteY51" fmla="*/ 1982709 h 2326741"/>
                <a:gd name="connsiteX52" fmla="*/ 977775 w 1846907"/>
                <a:gd name="connsiteY52" fmla="*/ 1946495 h 2326741"/>
                <a:gd name="connsiteX53" fmla="*/ 968721 w 1846907"/>
                <a:gd name="connsiteY53" fmla="*/ 1865014 h 2326741"/>
                <a:gd name="connsiteX54" fmla="*/ 968721 w 1846907"/>
                <a:gd name="connsiteY54" fmla="*/ 1801640 h 2326741"/>
                <a:gd name="connsiteX55" fmla="*/ 851026 w 1846907"/>
                <a:gd name="connsiteY55" fmla="*/ 1774479 h 2326741"/>
                <a:gd name="connsiteX56" fmla="*/ 787652 w 1846907"/>
                <a:gd name="connsiteY56" fmla="*/ 1783533 h 2326741"/>
                <a:gd name="connsiteX57" fmla="*/ 688064 w 1846907"/>
                <a:gd name="connsiteY57" fmla="*/ 1756372 h 2326741"/>
                <a:gd name="connsiteX58" fmla="*/ 642796 w 1846907"/>
                <a:gd name="connsiteY58" fmla="*/ 1720158 h 2326741"/>
                <a:gd name="connsiteX59" fmla="*/ 615636 w 1846907"/>
                <a:gd name="connsiteY59" fmla="*/ 1656784 h 2326741"/>
                <a:gd name="connsiteX60" fmla="*/ 615636 w 1846907"/>
                <a:gd name="connsiteY60" fmla="*/ 1656784 h 2326741"/>
                <a:gd name="connsiteX61" fmla="*/ 525101 w 1846907"/>
                <a:gd name="connsiteY61" fmla="*/ 1656784 h 2326741"/>
                <a:gd name="connsiteX62" fmla="*/ 389299 w 1846907"/>
                <a:gd name="connsiteY62" fmla="*/ 1575303 h 2326741"/>
                <a:gd name="connsiteX63" fmla="*/ 362139 w 1846907"/>
                <a:gd name="connsiteY63" fmla="*/ 1457608 h 2326741"/>
                <a:gd name="connsiteX64" fmla="*/ 298765 w 1846907"/>
                <a:gd name="connsiteY64" fmla="*/ 1394234 h 2326741"/>
                <a:gd name="connsiteX65" fmla="*/ 226337 w 1846907"/>
                <a:gd name="connsiteY65" fmla="*/ 1367073 h 2326741"/>
                <a:gd name="connsiteX66" fmla="*/ 63375 w 1846907"/>
                <a:gd name="connsiteY66" fmla="*/ 1222218 h 2326741"/>
                <a:gd name="connsiteX67" fmla="*/ 0 w 1846907"/>
                <a:gd name="connsiteY67" fmla="*/ 1086416 h 2326741"/>
                <a:gd name="connsiteX68" fmla="*/ 9054 w 1846907"/>
                <a:gd name="connsiteY68" fmla="*/ 977774 h 2326741"/>
                <a:gd name="connsiteX69" fmla="*/ 90535 w 1846907"/>
                <a:gd name="connsiteY69" fmla="*/ 1023042 h 2326741"/>
                <a:gd name="connsiteX70" fmla="*/ 108642 w 1846907"/>
                <a:gd name="connsiteY70" fmla="*/ 1131683 h 2326741"/>
                <a:gd name="connsiteX71" fmla="*/ 153909 w 1846907"/>
                <a:gd name="connsiteY71" fmla="*/ 1222218 h 2326741"/>
                <a:gd name="connsiteX72" fmla="*/ 226337 w 1846907"/>
                <a:gd name="connsiteY72" fmla="*/ 1149790 h 2326741"/>
                <a:gd name="connsiteX73" fmla="*/ 235390 w 1846907"/>
                <a:gd name="connsiteY73" fmla="*/ 1095469 h 2326741"/>
                <a:gd name="connsiteX74" fmla="*/ 235390 w 1846907"/>
                <a:gd name="connsiteY74" fmla="*/ 1050202 h 2326741"/>
                <a:gd name="connsiteX75" fmla="*/ 144856 w 1846907"/>
                <a:gd name="connsiteY75" fmla="*/ 1023042 h 2326741"/>
                <a:gd name="connsiteX76" fmla="*/ 117695 w 1846907"/>
                <a:gd name="connsiteY76" fmla="*/ 923453 h 2326741"/>
                <a:gd name="connsiteX77" fmla="*/ 117695 w 1846907"/>
                <a:gd name="connsiteY77" fmla="*/ 923453 h 2326741"/>
                <a:gd name="connsiteX78" fmla="*/ 253497 w 1846907"/>
                <a:gd name="connsiteY78" fmla="*/ 1004935 h 2326741"/>
                <a:gd name="connsiteX79" fmla="*/ 407406 w 1846907"/>
                <a:gd name="connsiteY79" fmla="*/ 1013988 h 2326741"/>
                <a:gd name="connsiteX80" fmla="*/ 525101 w 1846907"/>
                <a:gd name="connsiteY80" fmla="*/ 1158844 h 2326741"/>
                <a:gd name="connsiteX81" fmla="*/ 724277 w 1846907"/>
                <a:gd name="connsiteY81" fmla="*/ 1204111 h 2326741"/>
                <a:gd name="connsiteX82" fmla="*/ 778598 w 1846907"/>
                <a:gd name="connsiteY82" fmla="*/ 1213164 h 2326741"/>
                <a:gd name="connsiteX83" fmla="*/ 724277 w 1846907"/>
                <a:gd name="connsiteY83" fmla="*/ 1104523 h 2326741"/>
                <a:gd name="connsiteX84" fmla="*/ 778598 w 1846907"/>
                <a:gd name="connsiteY84" fmla="*/ 1004935 h 2326741"/>
                <a:gd name="connsiteX85" fmla="*/ 796705 w 1846907"/>
                <a:gd name="connsiteY85" fmla="*/ 896293 h 2326741"/>
                <a:gd name="connsiteX86" fmla="*/ 724277 w 1846907"/>
                <a:gd name="connsiteY86" fmla="*/ 733331 h 2326741"/>
                <a:gd name="connsiteX87" fmla="*/ 660903 w 1846907"/>
                <a:gd name="connsiteY87" fmla="*/ 624689 h 2326741"/>
                <a:gd name="connsiteX88" fmla="*/ 706171 w 1846907"/>
                <a:gd name="connsiteY88" fmla="*/ 407406 h 2326741"/>
                <a:gd name="connsiteX89" fmla="*/ 597529 w 1846907"/>
                <a:gd name="connsiteY89" fmla="*/ 380246 h 2326741"/>
                <a:gd name="connsiteX90" fmla="*/ 552262 w 1846907"/>
                <a:gd name="connsiteY90" fmla="*/ 461727 h 2326741"/>
                <a:gd name="connsiteX91" fmla="*/ 488887 w 1846907"/>
                <a:gd name="connsiteY91" fmla="*/ 325925 h 2326741"/>
                <a:gd name="connsiteX92" fmla="*/ 371192 w 1846907"/>
                <a:gd name="connsiteY92" fmla="*/ 262550 h 2326741"/>
                <a:gd name="connsiteX93" fmla="*/ 217283 w 1846907"/>
                <a:gd name="connsiteY93" fmla="*/ 262550 h 2326741"/>
                <a:gd name="connsiteX94" fmla="*/ 117695 w 1846907"/>
                <a:gd name="connsiteY94" fmla="*/ 298764 h 2326741"/>
                <a:gd name="connsiteX95" fmla="*/ 108642 w 1846907"/>
                <a:gd name="connsiteY95" fmla="*/ 461727 h 2326741"/>
                <a:gd name="connsiteX96" fmla="*/ 54321 w 1846907"/>
                <a:gd name="connsiteY96" fmla="*/ 552261 h 2326741"/>
                <a:gd name="connsiteX97" fmla="*/ 27161 w 1846907"/>
                <a:gd name="connsiteY97" fmla="*/ 307818 h 2326741"/>
                <a:gd name="connsiteX98" fmla="*/ 126749 w 1846907"/>
                <a:gd name="connsiteY98" fmla="*/ 172016 h 2326741"/>
                <a:gd name="connsiteX99" fmla="*/ 307818 w 1846907"/>
                <a:gd name="connsiteY99" fmla="*/ 199176 h 2326741"/>
                <a:gd name="connsiteX100" fmla="*/ 325925 w 1846907"/>
                <a:gd name="connsiteY100" fmla="*/ 63374 h 2326741"/>
                <a:gd name="connsiteX101" fmla="*/ 479834 w 1846907"/>
                <a:gd name="connsiteY101" fmla="*/ 0 h 2326741"/>
                <a:gd name="connsiteX102" fmla="*/ 579422 w 1846907"/>
                <a:gd name="connsiteY102" fmla="*/ 81481 h 2326741"/>
                <a:gd name="connsiteX103" fmla="*/ 697117 w 1846907"/>
                <a:gd name="connsiteY103" fmla="*/ 126748 h 2326741"/>
                <a:gd name="connsiteX104" fmla="*/ 760491 w 1846907"/>
                <a:gd name="connsiteY104" fmla="*/ 199176 h 2326741"/>
                <a:gd name="connsiteX105" fmla="*/ 832919 w 1846907"/>
                <a:gd name="connsiteY105" fmla="*/ 235390 h 2326741"/>
                <a:gd name="connsiteX106" fmla="*/ 1032095 w 1846907"/>
                <a:gd name="connsiteY106" fmla="*/ 534154 h 2326741"/>
                <a:gd name="connsiteX107" fmla="*/ 1122630 w 1846907"/>
                <a:gd name="connsiteY107" fmla="*/ 679010 h 2326741"/>
                <a:gd name="connsiteX108" fmla="*/ 1167897 w 1846907"/>
                <a:gd name="connsiteY108" fmla="*/ 751438 h 232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846907" h="2326741">
                  <a:moveTo>
                    <a:pt x="1167897" y="751438"/>
                  </a:moveTo>
                  <a:lnTo>
                    <a:pt x="1195058" y="805758"/>
                  </a:lnTo>
                  <a:lnTo>
                    <a:pt x="1240325" y="778598"/>
                  </a:lnTo>
                  <a:lnTo>
                    <a:pt x="1294646" y="851026"/>
                  </a:lnTo>
                  <a:lnTo>
                    <a:pt x="1330860" y="1013988"/>
                  </a:lnTo>
                  <a:lnTo>
                    <a:pt x="1475715" y="1140737"/>
                  </a:lnTo>
                  <a:lnTo>
                    <a:pt x="1629624" y="1222218"/>
                  </a:lnTo>
                  <a:lnTo>
                    <a:pt x="1638677" y="1249378"/>
                  </a:lnTo>
                  <a:lnTo>
                    <a:pt x="1756373" y="1276539"/>
                  </a:lnTo>
                  <a:lnTo>
                    <a:pt x="1846907" y="1249378"/>
                  </a:lnTo>
                  <a:lnTo>
                    <a:pt x="1756373" y="1348966"/>
                  </a:lnTo>
                  <a:lnTo>
                    <a:pt x="1837854" y="1557196"/>
                  </a:lnTo>
                  <a:lnTo>
                    <a:pt x="1756373" y="1566249"/>
                  </a:lnTo>
                  <a:lnTo>
                    <a:pt x="1756373" y="1566249"/>
                  </a:lnTo>
                  <a:lnTo>
                    <a:pt x="1647731" y="1620570"/>
                  </a:lnTo>
                  <a:lnTo>
                    <a:pt x="1647731" y="1620570"/>
                  </a:lnTo>
                  <a:lnTo>
                    <a:pt x="1602464" y="1837853"/>
                  </a:lnTo>
                  <a:lnTo>
                    <a:pt x="1629624" y="2172832"/>
                  </a:lnTo>
                  <a:lnTo>
                    <a:pt x="1593410" y="2145671"/>
                  </a:lnTo>
                  <a:lnTo>
                    <a:pt x="1557196" y="2127564"/>
                  </a:lnTo>
                  <a:lnTo>
                    <a:pt x="1520982" y="1946495"/>
                  </a:lnTo>
                  <a:lnTo>
                    <a:pt x="1421394" y="1855960"/>
                  </a:lnTo>
                  <a:lnTo>
                    <a:pt x="1358020" y="1783533"/>
                  </a:lnTo>
                  <a:lnTo>
                    <a:pt x="1312753" y="1801640"/>
                  </a:lnTo>
                  <a:lnTo>
                    <a:pt x="1358020" y="1865014"/>
                  </a:lnTo>
                  <a:lnTo>
                    <a:pt x="1358020" y="1919335"/>
                  </a:lnTo>
                  <a:lnTo>
                    <a:pt x="1394234" y="1937442"/>
                  </a:lnTo>
                  <a:lnTo>
                    <a:pt x="1421394" y="2009869"/>
                  </a:lnTo>
                  <a:lnTo>
                    <a:pt x="1421394" y="2009869"/>
                  </a:lnTo>
                  <a:lnTo>
                    <a:pt x="1484769" y="2127564"/>
                  </a:lnTo>
                  <a:lnTo>
                    <a:pt x="1593410" y="2199992"/>
                  </a:lnTo>
                  <a:lnTo>
                    <a:pt x="1430448" y="2127564"/>
                  </a:lnTo>
                  <a:lnTo>
                    <a:pt x="1385180" y="2082297"/>
                  </a:lnTo>
                  <a:lnTo>
                    <a:pt x="1348967" y="2082297"/>
                  </a:lnTo>
                  <a:lnTo>
                    <a:pt x="1367074" y="2172832"/>
                  </a:lnTo>
                  <a:lnTo>
                    <a:pt x="1330860" y="2163778"/>
                  </a:lnTo>
                  <a:lnTo>
                    <a:pt x="1231272" y="2082297"/>
                  </a:lnTo>
                  <a:lnTo>
                    <a:pt x="1249378" y="2018923"/>
                  </a:lnTo>
                  <a:lnTo>
                    <a:pt x="1131683" y="2027976"/>
                  </a:lnTo>
                  <a:lnTo>
                    <a:pt x="1050202" y="2091350"/>
                  </a:lnTo>
                  <a:lnTo>
                    <a:pt x="1023042" y="2073244"/>
                  </a:lnTo>
                  <a:lnTo>
                    <a:pt x="986828" y="2181885"/>
                  </a:lnTo>
                  <a:lnTo>
                    <a:pt x="1077363" y="2236206"/>
                  </a:lnTo>
                  <a:lnTo>
                    <a:pt x="1140737" y="2326741"/>
                  </a:lnTo>
                  <a:lnTo>
                    <a:pt x="1023042" y="2263366"/>
                  </a:lnTo>
                  <a:lnTo>
                    <a:pt x="986828" y="2245259"/>
                  </a:lnTo>
                  <a:lnTo>
                    <a:pt x="941561" y="2281473"/>
                  </a:lnTo>
                  <a:lnTo>
                    <a:pt x="986828" y="2227152"/>
                  </a:lnTo>
                  <a:lnTo>
                    <a:pt x="950614" y="2199992"/>
                  </a:lnTo>
                  <a:lnTo>
                    <a:pt x="950614" y="2127564"/>
                  </a:lnTo>
                  <a:lnTo>
                    <a:pt x="932507" y="2100404"/>
                  </a:lnTo>
                  <a:lnTo>
                    <a:pt x="941561" y="1982709"/>
                  </a:lnTo>
                  <a:lnTo>
                    <a:pt x="977775" y="1946495"/>
                  </a:lnTo>
                  <a:lnTo>
                    <a:pt x="968721" y="1865014"/>
                  </a:lnTo>
                  <a:lnTo>
                    <a:pt x="968721" y="1801640"/>
                  </a:lnTo>
                  <a:lnTo>
                    <a:pt x="851026" y="1774479"/>
                  </a:lnTo>
                  <a:lnTo>
                    <a:pt x="787652" y="1783533"/>
                  </a:lnTo>
                  <a:lnTo>
                    <a:pt x="688064" y="1756372"/>
                  </a:lnTo>
                  <a:lnTo>
                    <a:pt x="642796" y="1720158"/>
                  </a:lnTo>
                  <a:lnTo>
                    <a:pt x="615636" y="1656784"/>
                  </a:lnTo>
                  <a:lnTo>
                    <a:pt x="615636" y="1656784"/>
                  </a:lnTo>
                  <a:lnTo>
                    <a:pt x="525101" y="1656784"/>
                  </a:lnTo>
                  <a:lnTo>
                    <a:pt x="389299" y="1575303"/>
                  </a:lnTo>
                  <a:lnTo>
                    <a:pt x="362139" y="1457608"/>
                  </a:lnTo>
                  <a:lnTo>
                    <a:pt x="298765" y="1394234"/>
                  </a:lnTo>
                  <a:lnTo>
                    <a:pt x="226337" y="1367073"/>
                  </a:lnTo>
                  <a:lnTo>
                    <a:pt x="63375" y="1222218"/>
                  </a:lnTo>
                  <a:lnTo>
                    <a:pt x="0" y="1086416"/>
                  </a:lnTo>
                  <a:lnTo>
                    <a:pt x="9054" y="977774"/>
                  </a:lnTo>
                  <a:lnTo>
                    <a:pt x="90535" y="1023042"/>
                  </a:lnTo>
                  <a:lnTo>
                    <a:pt x="108642" y="1131683"/>
                  </a:lnTo>
                  <a:lnTo>
                    <a:pt x="153909" y="1222218"/>
                  </a:lnTo>
                  <a:lnTo>
                    <a:pt x="226337" y="1149790"/>
                  </a:lnTo>
                  <a:lnTo>
                    <a:pt x="235390" y="1095469"/>
                  </a:lnTo>
                  <a:lnTo>
                    <a:pt x="235390" y="1050202"/>
                  </a:lnTo>
                  <a:lnTo>
                    <a:pt x="144856" y="1023042"/>
                  </a:lnTo>
                  <a:lnTo>
                    <a:pt x="117695" y="923453"/>
                  </a:lnTo>
                  <a:lnTo>
                    <a:pt x="117695" y="923453"/>
                  </a:lnTo>
                  <a:lnTo>
                    <a:pt x="253497" y="1004935"/>
                  </a:lnTo>
                  <a:lnTo>
                    <a:pt x="407406" y="1013988"/>
                  </a:lnTo>
                  <a:lnTo>
                    <a:pt x="525101" y="1158844"/>
                  </a:lnTo>
                  <a:lnTo>
                    <a:pt x="724277" y="1204111"/>
                  </a:lnTo>
                  <a:lnTo>
                    <a:pt x="778598" y="1213164"/>
                  </a:lnTo>
                  <a:lnTo>
                    <a:pt x="724277" y="1104523"/>
                  </a:lnTo>
                  <a:lnTo>
                    <a:pt x="778598" y="1004935"/>
                  </a:lnTo>
                  <a:lnTo>
                    <a:pt x="796705" y="896293"/>
                  </a:lnTo>
                  <a:lnTo>
                    <a:pt x="724277" y="733331"/>
                  </a:lnTo>
                  <a:lnTo>
                    <a:pt x="660903" y="624689"/>
                  </a:lnTo>
                  <a:lnTo>
                    <a:pt x="706171" y="407406"/>
                  </a:lnTo>
                  <a:lnTo>
                    <a:pt x="597529" y="380246"/>
                  </a:lnTo>
                  <a:lnTo>
                    <a:pt x="552262" y="461727"/>
                  </a:lnTo>
                  <a:lnTo>
                    <a:pt x="488887" y="325925"/>
                  </a:lnTo>
                  <a:lnTo>
                    <a:pt x="371192" y="262550"/>
                  </a:lnTo>
                  <a:lnTo>
                    <a:pt x="217283" y="262550"/>
                  </a:lnTo>
                  <a:lnTo>
                    <a:pt x="117695" y="298764"/>
                  </a:lnTo>
                  <a:lnTo>
                    <a:pt x="108642" y="461727"/>
                  </a:lnTo>
                  <a:lnTo>
                    <a:pt x="54321" y="552261"/>
                  </a:lnTo>
                  <a:lnTo>
                    <a:pt x="27161" y="307818"/>
                  </a:lnTo>
                  <a:lnTo>
                    <a:pt x="126749" y="172016"/>
                  </a:lnTo>
                  <a:lnTo>
                    <a:pt x="307818" y="199176"/>
                  </a:lnTo>
                  <a:lnTo>
                    <a:pt x="325925" y="63374"/>
                  </a:lnTo>
                  <a:lnTo>
                    <a:pt x="479834" y="0"/>
                  </a:lnTo>
                  <a:lnTo>
                    <a:pt x="579422" y="81481"/>
                  </a:lnTo>
                  <a:lnTo>
                    <a:pt x="697117" y="126748"/>
                  </a:lnTo>
                  <a:lnTo>
                    <a:pt x="760491" y="199176"/>
                  </a:lnTo>
                  <a:lnTo>
                    <a:pt x="832919" y="235390"/>
                  </a:lnTo>
                  <a:lnTo>
                    <a:pt x="1032095" y="534154"/>
                  </a:lnTo>
                  <a:lnTo>
                    <a:pt x="1122630" y="679010"/>
                  </a:lnTo>
                  <a:lnTo>
                    <a:pt x="1167897" y="75143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2CB9D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3256802" y="4894093"/>
              <a:ext cx="171200" cy="186118"/>
            </a:xfrm>
            <a:custGeom>
              <a:avLst/>
              <a:gdLst>
                <a:gd name="connsiteX0" fmla="*/ 0 w 208230"/>
                <a:gd name="connsiteY0" fmla="*/ 162962 h 217283"/>
                <a:gd name="connsiteX1" fmla="*/ 63374 w 208230"/>
                <a:gd name="connsiteY1" fmla="*/ 144855 h 217283"/>
                <a:gd name="connsiteX2" fmla="*/ 144856 w 208230"/>
                <a:gd name="connsiteY2" fmla="*/ 217283 h 217283"/>
                <a:gd name="connsiteX3" fmla="*/ 199176 w 208230"/>
                <a:gd name="connsiteY3" fmla="*/ 135802 h 217283"/>
                <a:gd name="connsiteX4" fmla="*/ 208230 w 208230"/>
                <a:gd name="connsiteY4" fmla="*/ 36214 h 217283"/>
                <a:gd name="connsiteX5" fmla="*/ 199176 w 208230"/>
                <a:gd name="connsiteY5" fmla="*/ 0 h 217283"/>
                <a:gd name="connsiteX6" fmla="*/ 135802 w 208230"/>
                <a:gd name="connsiteY6" fmla="*/ 36214 h 217283"/>
                <a:gd name="connsiteX7" fmla="*/ 99588 w 208230"/>
                <a:gd name="connsiteY7" fmla="*/ 108641 h 217283"/>
                <a:gd name="connsiteX8" fmla="*/ 45267 w 208230"/>
                <a:gd name="connsiteY8" fmla="*/ 117695 h 217283"/>
                <a:gd name="connsiteX9" fmla="*/ 0 w 208230"/>
                <a:gd name="connsiteY9" fmla="*/ 162962 h 21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230" h="217283">
                  <a:moveTo>
                    <a:pt x="0" y="162962"/>
                  </a:moveTo>
                  <a:lnTo>
                    <a:pt x="63374" y="144855"/>
                  </a:lnTo>
                  <a:lnTo>
                    <a:pt x="144856" y="217283"/>
                  </a:lnTo>
                  <a:lnTo>
                    <a:pt x="199176" y="135802"/>
                  </a:lnTo>
                  <a:lnTo>
                    <a:pt x="208230" y="36214"/>
                  </a:lnTo>
                  <a:lnTo>
                    <a:pt x="199176" y="0"/>
                  </a:lnTo>
                  <a:lnTo>
                    <a:pt x="135802" y="36214"/>
                  </a:lnTo>
                  <a:lnTo>
                    <a:pt x="99588" y="108641"/>
                  </a:lnTo>
                  <a:lnTo>
                    <a:pt x="45267" y="117695"/>
                  </a:lnTo>
                  <a:lnTo>
                    <a:pt x="0" y="1629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2616663" y="5677339"/>
              <a:ext cx="133983" cy="139588"/>
            </a:xfrm>
            <a:custGeom>
              <a:avLst/>
              <a:gdLst>
                <a:gd name="connsiteX0" fmla="*/ 162962 w 162962"/>
                <a:gd name="connsiteY0" fmla="*/ 108641 h 162962"/>
                <a:gd name="connsiteX1" fmla="*/ 144856 w 162962"/>
                <a:gd name="connsiteY1" fmla="*/ 162962 h 162962"/>
                <a:gd name="connsiteX2" fmla="*/ 90535 w 162962"/>
                <a:gd name="connsiteY2" fmla="*/ 162962 h 162962"/>
                <a:gd name="connsiteX3" fmla="*/ 45267 w 162962"/>
                <a:gd name="connsiteY3" fmla="*/ 144855 h 162962"/>
                <a:gd name="connsiteX4" fmla="*/ 9054 w 162962"/>
                <a:gd name="connsiteY4" fmla="*/ 90534 h 162962"/>
                <a:gd name="connsiteX5" fmla="*/ 0 w 162962"/>
                <a:gd name="connsiteY5" fmla="*/ 63374 h 162962"/>
                <a:gd name="connsiteX6" fmla="*/ 18107 w 162962"/>
                <a:gd name="connsiteY6" fmla="*/ 18107 h 162962"/>
                <a:gd name="connsiteX7" fmla="*/ 36214 w 162962"/>
                <a:gd name="connsiteY7" fmla="*/ 9053 h 162962"/>
                <a:gd name="connsiteX8" fmla="*/ 72428 w 162962"/>
                <a:gd name="connsiteY8" fmla="*/ 0 h 162962"/>
                <a:gd name="connsiteX9" fmla="*/ 72428 w 162962"/>
                <a:gd name="connsiteY9" fmla="*/ 0 h 162962"/>
                <a:gd name="connsiteX10" fmla="*/ 162962 w 162962"/>
                <a:gd name="connsiteY10" fmla="*/ 36214 h 162962"/>
                <a:gd name="connsiteX11" fmla="*/ 162962 w 162962"/>
                <a:gd name="connsiteY11" fmla="*/ 108641 h 16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62" h="162962">
                  <a:moveTo>
                    <a:pt x="162962" y="108641"/>
                  </a:moveTo>
                  <a:lnTo>
                    <a:pt x="144856" y="162962"/>
                  </a:lnTo>
                  <a:lnTo>
                    <a:pt x="90535" y="162962"/>
                  </a:lnTo>
                  <a:lnTo>
                    <a:pt x="45267" y="144855"/>
                  </a:lnTo>
                  <a:lnTo>
                    <a:pt x="9054" y="90534"/>
                  </a:lnTo>
                  <a:lnTo>
                    <a:pt x="0" y="63374"/>
                  </a:lnTo>
                  <a:lnTo>
                    <a:pt x="18107" y="18107"/>
                  </a:lnTo>
                  <a:lnTo>
                    <a:pt x="36214" y="9053"/>
                  </a:lnTo>
                  <a:lnTo>
                    <a:pt x="72428" y="0"/>
                  </a:lnTo>
                  <a:lnTo>
                    <a:pt x="72428" y="0"/>
                  </a:lnTo>
                  <a:lnTo>
                    <a:pt x="162962" y="36214"/>
                  </a:lnTo>
                  <a:lnTo>
                    <a:pt x="162962" y="1086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1008871" y="1745599"/>
              <a:ext cx="461495" cy="496315"/>
            </a:xfrm>
            <a:custGeom>
              <a:avLst/>
              <a:gdLst>
                <a:gd name="connsiteX0" fmla="*/ 470780 w 561314"/>
                <a:gd name="connsiteY0" fmla="*/ 579422 h 579422"/>
                <a:gd name="connsiteX1" fmla="*/ 416459 w 561314"/>
                <a:gd name="connsiteY1" fmla="*/ 452673 h 579422"/>
                <a:gd name="connsiteX2" fmla="*/ 416459 w 561314"/>
                <a:gd name="connsiteY2" fmla="*/ 425513 h 579422"/>
                <a:gd name="connsiteX3" fmla="*/ 380245 w 561314"/>
                <a:gd name="connsiteY3" fmla="*/ 389299 h 579422"/>
                <a:gd name="connsiteX4" fmla="*/ 334978 w 561314"/>
                <a:gd name="connsiteY4" fmla="*/ 407406 h 579422"/>
                <a:gd name="connsiteX5" fmla="*/ 289710 w 561314"/>
                <a:gd name="connsiteY5" fmla="*/ 407406 h 579422"/>
                <a:gd name="connsiteX6" fmla="*/ 334978 w 561314"/>
                <a:gd name="connsiteY6" fmla="*/ 371192 h 579422"/>
                <a:gd name="connsiteX7" fmla="*/ 389299 w 561314"/>
                <a:gd name="connsiteY7" fmla="*/ 371192 h 579422"/>
                <a:gd name="connsiteX8" fmla="*/ 479833 w 561314"/>
                <a:gd name="connsiteY8" fmla="*/ 334978 h 579422"/>
                <a:gd name="connsiteX9" fmla="*/ 561314 w 561314"/>
                <a:gd name="connsiteY9" fmla="*/ 235390 h 579422"/>
                <a:gd name="connsiteX10" fmla="*/ 561314 w 561314"/>
                <a:gd name="connsiteY10" fmla="*/ 235390 h 579422"/>
                <a:gd name="connsiteX11" fmla="*/ 434566 w 561314"/>
                <a:gd name="connsiteY11" fmla="*/ 280657 h 579422"/>
                <a:gd name="connsiteX12" fmla="*/ 398352 w 561314"/>
                <a:gd name="connsiteY12" fmla="*/ 307818 h 579422"/>
                <a:gd name="connsiteX13" fmla="*/ 362138 w 561314"/>
                <a:gd name="connsiteY13" fmla="*/ 307818 h 579422"/>
                <a:gd name="connsiteX14" fmla="*/ 398352 w 561314"/>
                <a:gd name="connsiteY14" fmla="*/ 244443 h 579422"/>
                <a:gd name="connsiteX15" fmla="*/ 407406 w 561314"/>
                <a:gd name="connsiteY15" fmla="*/ 181069 h 579422"/>
                <a:gd name="connsiteX16" fmla="*/ 371192 w 561314"/>
                <a:gd name="connsiteY16" fmla="*/ 162962 h 579422"/>
                <a:gd name="connsiteX17" fmla="*/ 325924 w 561314"/>
                <a:gd name="connsiteY17" fmla="*/ 190123 h 579422"/>
                <a:gd name="connsiteX18" fmla="*/ 298764 w 561314"/>
                <a:gd name="connsiteY18" fmla="*/ 217283 h 579422"/>
                <a:gd name="connsiteX19" fmla="*/ 298764 w 561314"/>
                <a:gd name="connsiteY19" fmla="*/ 217283 h 579422"/>
                <a:gd name="connsiteX20" fmla="*/ 253497 w 561314"/>
                <a:gd name="connsiteY20" fmla="*/ 144855 h 579422"/>
                <a:gd name="connsiteX21" fmla="*/ 208229 w 561314"/>
                <a:gd name="connsiteY21" fmla="*/ 144855 h 579422"/>
                <a:gd name="connsiteX22" fmla="*/ 226336 w 561314"/>
                <a:gd name="connsiteY22" fmla="*/ 90535 h 579422"/>
                <a:gd name="connsiteX23" fmla="*/ 199176 w 561314"/>
                <a:gd name="connsiteY23" fmla="*/ 0 h 579422"/>
                <a:gd name="connsiteX24" fmla="*/ 199176 w 561314"/>
                <a:gd name="connsiteY24" fmla="*/ 0 h 579422"/>
                <a:gd name="connsiteX25" fmla="*/ 181069 w 561314"/>
                <a:gd name="connsiteY25" fmla="*/ 72428 h 579422"/>
                <a:gd name="connsiteX26" fmla="*/ 144855 w 561314"/>
                <a:gd name="connsiteY26" fmla="*/ 99588 h 579422"/>
                <a:gd name="connsiteX27" fmla="*/ 172015 w 561314"/>
                <a:gd name="connsiteY27" fmla="*/ 153909 h 579422"/>
                <a:gd name="connsiteX28" fmla="*/ 162962 w 561314"/>
                <a:gd name="connsiteY28" fmla="*/ 235390 h 579422"/>
                <a:gd name="connsiteX29" fmla="*/ 208229 w 561314"/>
                <a:gd name="connsiteY29" fmla="*/ 271604 h 579422"/>
                <a:gd name="connsiteX30" fmla="*/ 235390 w 561314"/>
                <a:gd name="connsiteY30" fmla="*/ 307818 h 579422"/>
                <a:gd name="connsiteX31" fmla="*/ 162962 w 561314"/>
                <a:gd name="connsiteY31" fmla="*/ 344032 h 579422"/>
                <a:gd name="connsiteX32" fmla="*/ 162962 w 561314"/>
                <a:gd name="connsiteY32" fmla="*/ 344032 h 579422"/>
                <a:gd name="connsiteX33" fmla="*/ 0 w 561314"/>
                <a:gd name="connsiteY33" fmla="*/ 371192 h 579422"/>
                <a:gd name="connsiteX34" fmla="*/ 162962 w 561314"/>
                <a:gd name="connsiteY34" fmla="*/ 389299 h 579422"/>
                <a:gd name="connsiteX35" fmla="*/ 262550 w 561314"/>
                <a:gd name="connsiteY35" fmla="*/ 371192 h 579422"/>
                <a:gd name="connsiteX36" fmla="*/ 271604 w 561314"/>
                <a:gd name="connsiteY36" fmla="*/ 425513 h 579422"/>
                <a:gd name="connsiteX37" fmla="*/ 353085 w 561314"/>
                <a:gd name="connsiteY37" fmla="*/ 470780 h 579422"/>
                <a:gd name="connsiteX38" fmla="*/ 407406 w 561314"/>
                <a:gd name="connsiteY38" fmla="*/ 452673 h 579422"/>
                <a:gd name="connsiteX39" fmla="*/ 425512 w 561314"/>
                <a:gd name="connsiteY39" fmla="*/ 525101 h 579422"/>
                <a:gd name="connsiteX40" fmla="*/ 470780 w 561314"/>
                <a:gd name="connsiteY40" fmla="*/ 579422 h 57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61314" h="579422">
                  <a:moveTo>
                    <a:pt x="470780" y="579422"/>
                  </a:moveTo>
                  <a:lnTo>
                    <a:pt x="416459" y="452673"/>
                  </a:lnTo>
                  <a:lnTo>
                    <a:pt x="416459" y="425513"/>
                  </a:lnTo>
                  <a:lnTo>
                    <a:pt x="380245" y="389299"/>
                  </a:lnTo>
                  <a:lnTo>
                    <a:pt x="334978" y="407406"/>
                  </a:lnTo>
                  <a:lnTo>
                    <a:pt x="289710" y="407406"/>
                  </a:lnTo>
                  <a:lnTo>
                    <a:pt x="334978" y="371192"/>
                  </a:lnTo>
                  <a:lnTo>
                    <a:pt x="389299" y="371192"/>
                  </a:lnTo>
                  <a:lnTo>
                    <a:pt x="479833" y="334978"/>
                  </a:lnTo>
                  <a:lnTo>
                    <a:pt x="561314" y="235390"/>
                  </a:lnTo>
                  <a:lnTo>
                    <a:pt x="561314" y="235390"/>
                  </a:lnTo>
                  <a:lnTo>
                    <a:pt x="434566" y="280657"/>
                  </a:lnTo>
                  <a:lnTo>
                    <a:pt x="398352" y="307818"/>
                  </a:lnTo>
                  <a:lnTo>
                    <a:pt x="362138" y="307818"/>
                  </a:lnTo>
                  <a:lnTo>
                    <a:pt x="398352" y="244443"/>
                  </a:lnTo>
                  <a:lnTo>
                    <a:pt x="407406" y="181069"/>
                  </a:lnTo>
                  <a:lnTo>
                    <a:pt x="371192" y="162962"/>
                  </a:lnTo>
                  <a:lnTo>
                    <a:pt x="325924" y="190123"/>
                  </a:lnTo>
                  <a:lnTo>
                    <a:pt x="298764" y="217283"/>
                  </a:lnTo>
                  <a:lnTo>
                    <a:pt x="298764" y="217283"/>
                  </a:lnTo>
                  <a:lnTo>
                    <a:pt x="253497" y="144855"/>
                  </a:lnTo>
                  <a:lnTo>
                    <a:pt x="208229" y="144855"/>
                  </a:lnTo>
                  <a:lnTo>
                    <a:pt x="226336" y="90535"/>
                  </a:lnTo>
                  <a:lnTo>
                    <a:pt x="199176" y="0"/>
                  </a:lnTo>
                  <a:lnTo>
                    <a:pt x="199176" y="0"/>
                  </a:lnTo>
                  <a:lnTo>
                    <a:pt x="181069" y="72428"/>
                  </a:lnTo>
                  <a:lnTo>
                    <a:pt x="144855" y="99588"/>
                  </a:lnTo>
                  <a:lnTo>
                    <a:pt x="172015" y="153909"/>
                  </a:lnTo>
                  <a:lnTo>
                    <a:pt x="162962" y="235390"/>
                  </a:lnTo>
                  <a:lnTo>
                    <a:pt x="208229" y="271604"/>
                  </a:lnTo>
                  <a:lnTo>
                    <a:pt x="235390" y="307818"/>
                  </a:lnTo>
                  <a:lnTo>
                    <a:pt x="162962" y="344032"/>
                  </a:lnTo>
                  <a:lnTo>
                    <a:pt x="162962" y="344032"/>
                  </a:lnTo>
                  <a:lnTo>
                    <a:pt x="0" y="371192"/>
                  </a:lnTo>
                  <a:lnTo>
                    <a:pt x="162962" y="389299"/>
                  </a:lnTo>
                  <a:lnTo>
                    <a:pt x="262550" y="371192"/>
                  </a:lnTo>
                  <a:lnTo>
                    <a:pt x="271604" y="425513"/>
                  </a:lnTo>
                  <a:lnTo>
                    <a:pt x="353085" y="470780"/>
                  </a:lnTo>
                  <a:lnTo>
                    <a:pt x="407406" y="452673"/>
                  </a:lnTo>
                  <a:lnTo>
                    <a:pt x="425512" y="525101"/>
                  </a:lnTo>
                  <a:lnTo>
                    <a:pt x="470780" y="5794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897219" y="1528462"/>
              <a:ext cx="282852" cy="224892"/>
            </a:xfrm>
            <a:custGeom>
              <a:avLst/>
              <a:gdLst>
                <a:gd name="connsiteX0" fmla="*/ 344031 w 344031"/>
                <a:gd name="connsiteY0" fmla="*/ 262550 h 262550"/>
                <a:gd name="connsiteX1" fmla="*/ 253497 w 344031"/>
                <a:gd name="connsiteY1" fmla="*/ 81481 h 262550"/>
                <a:gd name="connsiteX2" fmla="*/ 162962 w 344031"/>
                <a:gd name="connsiteY2" fmla="*/ 27160 h 262550"/>
                <a:gd name="connsiteX3" fmla="*/ 54320 w 344031"/>
                <a:gd name="connsiteY3" fmla="*/ 0 h 262550"/>
                <a:gd name="connsiteX4" fmla="*/ 0 w 344031"/>
                <a:gd name="connsiteY4" fmla="*/ 72428 h 262550"/>
                <a:gd name="connsiteX5" fmla="*/ 45267 w 344031"/>
                <a:gd name="connsiteY5" fmla="*/ 126748 h 262550"/>
                <a:gd name="connsiteX6" fmla="*/ 81481 w 344031"/>
                <a:gd name="connsiteY6" fmla="*/ 199176 h 262550"/>
                <a:gd name="connsiteX7" fmla="*/ 0 w 344031"/>
                <a:gd name="connsiteY7" fmla="*/ 235390 h 26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031" h="262550">
                  <a:moveTo>
                    <a:pt x="344031" y="262550"/>
                  </a:moveTo>
                  <a:lnTo>
                    <a:pt x="253497" y="81481"/>
                  </a:lnTo>
                  <a:lnTo>
                    <a:pt x="162962" y="27160"/>
                  </a:lnTo>
                  <a:lnTo>
                    <a:pt x="54320" y="0"/>
                  </a:lnTo>
                  <a:lnTo>
                    <a:pt x="0" y="72428"/>
                  </a:lnTo>
                  <a:lnTo>
                    <a:pt x="45267" y="126748"/>
                  </a:lnTo>
                  <a:lnTo>
                    <a:pt x="81481" y="199176"/>
                  </a:lnTo>
                  <a:lnTo>
                    <a:pt x="0" y="23539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606922" y="1474177"/>
              <a:ext cx="282853" cy="263666"/>
            </a:xfrm>
            <a:custGeom>
              <a:avLst/>
              <a:gdLst>
                <a:gd name="connsiteX0" fmla="*/ 344032 w 344032"/>
                <a:gd name="connsiteY0" fmla="*/ 307817 h 307817"/>
                <a:gd name="connsiteX1" fmla="*/ 316871 w 344032"/>
                <a:gd name="connsiteY1" fmla="*/ 181069 h 307817"/>
                <a:gd name="connsiteX2" fmla="*/ 217283 w 344032"/>
                <a:gd name="connsiteY2" fmla="*/ 126748 h 307817"/>
                <a:gd name="connsiteX3" fmla="*/ 162962 w 344032"/>
                <a:gd name="connsiteY3" fmla="*/ 126748 h 307817"/>
                <a:gd name="connsiteX4" fmla="*/ 126749 w 344032"/>
                <a:gd name="connsiteY4" fmla="*/ 45267 h 307817"/>
                <a:gd name="connsiteX5" fmla="*/ 0 w 344032"/>
                <a:gd name="connsiteY5" fmla="*/ 0 h 3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032" h="307817">
                  <a:moveTo>
                    <a:pt x="344032" y="307817"/>
                  </a:moveTo>
                  <a:lnTo>
                    <a:pt x="316871" y="181069"/>
                  </a:lnTo>
                  <a:lnTo>
                    <a:pt x="217283" y="126748"/>
                  </a:lnTo>
                  <a:lnTo>
                    <a:pt x="162962" y="126748"/>
                  </a:lnTo>
                  <a:lnTo>
                    <a:pt x="126749" y="45267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2825080" y="1776619"/>
              <a:ext cx="431722" cy="690187"/>
            </a:xfrm>
            <a:custGeom>
              <a:avLst/>
              <a:gdLst>
                <a:gd name="connsiteX0" fmla="*/ 0 w 525101"/>
                <a:gd name="connsiteY0" fmla="*/ 90534 h 805758"/>
                <a:gd name="connsiteX1" fmla="*/ 153909 w 525101"/>
                <a:gd name="connsiteY1" fmla="*/ 0 h 805758"/>
                <a:gd name="connsiteX2" fmla="*/ 208230 w 525101"/>
                <a:gd name="connsiteY2" fmla="*/ 99588 h 805758"/>
                <a:gd name="connsiteX3" fmla="*/ 325925 w 525101"/>
                <a:gd name="connsiteY3" fmla="*/ 117695 h 805758"/>
                <a:gd name="connsiteX4" fmla="*/ 380246 w 525101"/>
                <a:gd name="connsiteY4" fmla="*/ 181069 h 805758"/>
                <a:gd name="connsiteX5" fmla="*/ 425513 w 525101"/>
                <a:gd name="connsiteY5" fmla="*/ 181069 h 805758"/>
                <a:gd name="connsiteX6" fmla="*/ 497941 w 525101"/>
                <a:gd name="connsiteY6" fmla="*/ 162962 h 805758"/>
                <a:gd name="connsiteX7" fmla="*/ 525101 w 525101"/>
                <a:gd name="connsiteY7" fmla="*/ 235390 h 805758"/>
                <a:gd name="connsiteX8" fmla="*/ 516048 w 525101"/>
                <a:gd name="connsiteY8" fmla="*/ 344031 h 805758"/>
                <a:gd name="connsiteX9" fmla="*/ 488887 w 525101"/>
                <a:gd name="connsiteY9" fmla="*/ 371192 h 805758"/>
                <a:gd name="connsiteX10" fmla="*/ 461727 w 525101"/>
                <a:gd name="connsiteY10" fmla="*/ 506994 h 805758"/>
                <a:gd name="connsiteX11" fmla="*/ 398353 w 525101"/>
                <a:gd name="connsiteY11" fmla="*/ 570368 h 805758"/>
                <a:gd name="connsiteX12" fmla="*/ 262551 w 525101"/>
                <a:gd name="connsiteY12" fmla="*/ 724277 h 805758"/>
                <a:gd name="connsiteX13" fmla="*/ 190123 w 525101"/>
                <a:gd name="connsiteY13" fmla="*/ 787651 h 805758"/>
                <a:gd name="connsiteX14" fmla="*/ 108642 w 525101"/>
                <a:gd name="connsiteY14" fmla="*/ 796705 h 805758"/>
                <a:gd name="connsiteX15" fmla="*/ 117695 w 525101"/>
                <a:gd name="connsiteY15" fmla="*/ 805758 h 80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5101" h="805758">
                  <a:moveTo>
                    <a:pt x="0" y="90534"/>
                  </a:moveTo>
                  <a:lnTo>
                    <a:pt x="153909" y="0"/>
                  </a:lnTo>
                  <a:lnTo>
                    <a:pt x="208230" y="99588"/>
                  </a:lnTo>
                  <a:lnTo>
                    <a:pt x="325925" y="117695"/>
                  </a:lnTo>
                  <a:lnTo>
                    <a:pt x="380246" y="181069"/>
                  </a:lnTo>
                  <a:lnTo>
                    <a:pt x="425513" y="181069"/>
                  </a:lnTo>
                  <a:lnTo>
                    <a:pt x="497941" y="162962"/>
                  </a:lnTo>
                  <a:lnTo>
                    <a:pt x="525101" y="235390"/>
                  </a:lnTo>
                  <a:lnTo>
                    <a:pt x="516048" y="344031"/>
                  </a:lnTo>
                  <a:lnTo>
                    <a:pt x="488887" y="371192"/>
                  </a:lnTo>
                  <a:lnTo>
                    <a:pt x="461727" y="506994"/>
                  </a:lnTo>
                  <a:lnTo>
                    <a:pt x="398353" y="570368"/>
                  </a:lnTo>
                  <a:lnTo>
                    <a:pt x="262551" y="724277"/>
                  </a:lnTo>
                  <a:lnTo>
                    <a:pt x="190123" y="787651"/>
                  </a:lnTo>
                  <a:lnTo>
                    <a:pt x="108642" y="796705"/>
                  </a:lnTo>
                  <a:lnTo>
                    <a:pt x="117695" y="80575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152594" y="1621520"/>
              <a:ext cx="81879" cy="294687"/>
            </a:xfrm>
            <a:custGeom>
              <a:avLst/>
              <a:gdLst>
                <a:gd name="connsiteX0" fmla="*/ 99588 w 99588"/>
                <a:gd name="connsiteY0" fmla="*/ 344032 h 344032"/>
                <a:gd name="connsiteX1" fmla="*/ 54320 w 99588"/>
                <a:gd name="connsiteY1" fmla="*/ 289711 h 344032"/>
                <a:gd name="connsiteX2" fmla="*/ 72427 w 99588"/>
                <a:gd name="connsiteY2" fmla="*/ 199176 h 344032"/>
                <a:gd name="connsiteX3" fmla="*/ 72427 w 99588"/>
                <a:gd name="connsiteY3" fmla="*/ 90535 h 344032"/>
                <a:gd name="connsiteX4" fmla="*/ 27160 w 99588"/>
                <a:gd name="connsiteY4" fmla="*/ 27160 h 344032"/>
                <a:gd name="connsiteX5" fmla="*/ 0 w 99588"/>
                <a:gd name="connsiteY5" fmla="*/ 0 h 3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588" h="344032">
                  <a:moveTo>
                    <a:pt x="99588" y="344032"/>
                  </a:moveTo>
                  <a:lnTo>
                    <a:pt x="54320" y="289711"/>
                  </a:lnTo>
                  <a:lnTo>
                    <a:pt x="72427" y="199176"/>
                  </a:lnTo>
                  <a:lnTo>
                    <a:pt x="72427" y="90535"/>
                  </a:lnTo>
                  <a:lnTo>
                    <a:pt x="27160" y="2716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2869741" y="1412138"/>
              <a:ext cx="186088" cy="178363"/>
            </a:xfrm>
            <a:custGeom>
              <a:avLst/>
              <a:gdLst>
                <a:gd name="connsiteX0" fmla="*/ 226337 w 226337"/>
                <a:gd name="connsiteY0" fmla="*/ 208230 h 208230"/>
                <a:gd name="connsiteX1" fmla="*/ 190123 w 226337"/>
                <a:gd name="connsiteY1" fmla="*/ 153909 h 208230"/>
                <a:gd name="connsiteX2" fmla="*/ 72428 w 226337"/>
                <a:gd name="connsiteY2" fmla="*/ 117695 h 208230"/>
                <a:gd name="connsiteX3" fmla="*/ 72428 w 226337"/>
                <a:gd name="connsiteY3" fmla="*/ 36214 h 208230"/>
                <a:gd name="connsiteX4" fmla="*/ 0 w 226337"/>
                <a:gd name="connsiteY4" fmla="*/ 0 h 208230"/>
                <a:gd name="connsiteX5" fmla="*/ 0 w 226337"/>
                <a:gd name="connsiteY5" fmla="*/ 0 h 20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37" h="208230">
                  <a:moveTo>
                    <a:pt x="226337" y="208230"/>
                  </a:moveTo>
                  <a:lnTo>
                    <a:pt x="190123" y="153909"/>
                  </a:lnTo>
                  <a:lnTo>
                    <a:pt x="72428" y="117695"/>
                  </a:lnTo>
                  <a:lnTo>
                    <a:pt x="72428" y="3621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3234472" y="2009266"/>
              <a:ext cx="163756" cy="62038"/>
            </a:xfrm>
            <a:custGeom>
              <a:avLst/>
              <a:gdLst>
                <a:gd name="connsiteX0" fmla="*/ 0 w 199176"/>
                <a:gd name="connsiteY0" fmla="*/ 72427 h 72427"/>
                <a:gd name="connsiteX1" fmla="*/ 90534 w 199176"/>
                <a:gd name="connsiteY1" fmla="*/ 0 h 72427"/>
                <a:gd name="connsiteX2" fmla="*/ 117695 w 199176"/>
                <a:gd name="connsiteY2" fmla="*/ 54320 h 72427"/>
                <a:gd name="connsiteX3" fmla="*/ 153909 w 199176"/>
                <a:gd name="connsiteY3" fmla="*/ 54320 h 72427"/>
                <a:gd name="connsiteX4" fmla="*/ 199176 w 199176"/>
                <a:gd name="connsiteY4" fmla="*/ 54320 h 7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76" h="72427">
                  <a:moveTo>
                    <a:pt x="0" y="72427"/>
                  </a:moveTo>
                  <a:lnTo>
                    <a:pt x="90534" y="0"/>
                  </a:lnTo>
                  <a:lnTo>
                    <a:pt x="117695" y="54320"/>
                  </a:lnTo>
                  <a:lnTo>
                    <a:pt x="153909" y="54320"/>
                  </a:lnTo>
                  <a:lnTo>
                    <a:pt x="199176" y="5432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3390786" y="1916207"/>
              <a:ext cx="461495" cy="209383"/>
            </a:xfrm>
            <a:custGeom>
              <a:avLst/>
              <a:gdLst>
                <a:gd name="connsiteX0" fmla="*/ 0 w 561314"/>
                <a:gd name="connsiteY0" fmla="*/ 162962 h 244444"/>
                <a:gd name="connsiteX1" fmla="*/ 153908 w 561314"/>
                <a:gd name="connsiteY1" fmla="*/ 244444 h 244444"/>
                <a:gd name="connsiteX2" fmla="*/ 289710 w 561314"/>
                <a:gd name="connsiteY2" fmla="*/ 244444 h 244444"/>
                <a:gd name="connsiteX3" fmla="*/ 344031 w 561314"/>
                <a:gd name="connsiteY3" fmla="*/ 208230 h 244444"/>
                <a:gd name="connsiteX4" fmla="*/ 416459 w 561314"/>
                <a:gd name="connsiteY4" fmla="*/ 190123 h 244444"/>
                <a:gd name="connsiteX5" fmla="*/ 488887 w 561314"/>
                <a:gd name="connsiteY5" fmla="*/ 153909 h 244444"/>
                <a:gd name="connsiteX6" fmla="*/ 479833 w 561314"/>
                <a:gd name="connsiteY6" fmla="*/ 90535 h 244444"/>
                <a:gd name="connsiteX7" fmla="*/ 479833 w 561314"/>
                <a:gd name="connsiteY7" fmla="*/ 90535 h 244444"/>
                <a:gd name="connsiteX8" fmla="*/ 561314 w 561314"/>
                <a:gd name="connsiteY8" fmla="*/ 36214 h 244444"/>
                <a:gd name="connsiteX9" fmla="*/ 561314 w 561314"/>
                <a:gd name="connsiteY9" fmla="*/ 0 h 244444"/>
                <a:gd name="connsiteX10" fmla="*/ 561314 w 561314"/>
                <a:gd name="connsiteY10" fmla="*/ 18107 h 24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314" h="244444">
                  <a:moveTo>
                    <a:pt x="0" y="162962"/>
                  </a:moveTo>
                  <a:lnTo>
                    <a:pt x="153908" y="244444"/>
                  </a:lnTo>
                  <a:lnTo>
                    <a:pt x="289710" y="244444"/>
                  </a:lnTo>
                  <a:lnTo>
                    <a:pt x="344031" y="208230"/>
                  </a:lnTo>
                  <a:lnTo>
                    <a:pt x="416459" y="190123"/>
                  </a:lnTo>
                  <a:lnTo>
                    <a:pt x="488887" y="153909"/>
                  </a:lnTo>
                  <a:lnTo>
                    <a:pt x="479833" y="90535"/>
                  </a:lnTo>
                  <a:lnTo>
                    <a:pt x="479833" y="90535"/>
                  </a:lnTo>
                  <a:lnTo>
                    <a:pt x="561314" y="36214"/>
                  </a:lnTo>
                  <a:lnTo>
                    <a:pt x="561314" y="0"/>
                  </a:lnTo>
                  <a:lnTo>
                    <a:pt x="561314" y="18107"/>
                  </a:lnTo>
                </a:path>
              </a:pathLst>
            </a:custGeom>
            <a:solidFill>
              <a:srgbClr val="FDC243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3040942" y="2327218"/>
              <a:ext cx="677357" cy="193872"/>
            </a:xfrm>
            <a:custGeom>
              <a:avLst/>
              <a:gdLst>
                <a:gd name="connsiteX0" fmla="*/ 0 w 823865"/>
                <a:gd name="connsiteY0" fmla="*/ 81481 h 226336"/>
                <a:gd name="connsiteX1" fmla="*/ 45267 w 823865"/>
                <a:gd name="connsiteY1" fmla="*/ 108641 h 226336"/>
                <a:gd name="connsiteX2" fmla="*/ 135802 w 823865"/>
                <a:gd name="connsiteY2" fmla="*/ 81481 h 226336"/>
                <a:gd name="connsiteX3" fmla="*/ 181069 w 823865"/>
                <a:gd name="connsiteY3" fmla="*/ 18107 h 226336"/>
                <a:gd name="connsiteX4" fmla="*/ 253497 w 823865"/>
                <a:gd name="connsiteY4" fmla="*/ 0 h 226336"/>
                <a:gd name="connsiteX5" fmla="*/ 289711 w 823865"/>
                <a:gd name="connsiteY5" fmla="*/ 27160 h 226336"/>
                <a:gd name="connsiteX6" fmla="*/ 253497 w 823865"/>
                <a:gd name="connsiteY6" fmla="*/ 90534 h 226336"/>
                <a:gd name="connsiteX7" fmla="*/ 253497 w 823865"/>
                <a:gd name="connsiteY7" fmla="*/ 144855 h 226336"/>
                <a:gd name="connsiteX8" fmla="*/ 289711 w 823865"/>
                <a:gd name="connsiteY8" fmla="*/ 190123 h 226336"/>
                <a:gd name="connsiteX9" fmla="*/ 380245 w 823865"/>
                <a:gd name="connsiteY9" fmla="*/ 226336 h 226336"/>
                <a:gd name="connsiteX10" fmla="*/ 497940 w 823865"/>
                <a:gd name="connsiteY10" fmla="*/ 172016 h 226336"/>
                <a:gd name="connsiteX11" fmla="*/ 579421 w 823865"/>
                <a:gd name="connsiteY11" fmla="*/ 172016 h 226336"/>
                <a:gd name="connsiteX12" fmla="*/ 697116 w 823865"/>
                <a:gd name="connsiteY12" fmla="*/ 108641 h 226336"/>
                <a:gd name="connsiteX13" fmla="*/ 823865 w 823865"/>
                <a:gd name="connsiteY13" fmla="*/ 108641 h 226336"/>
                <a:gd name="connsiteX14" fmla="*/ 823865 w 823865"/>
                <a:gd name="connsiteY14" fmla="*/ 135802 h 226336"/>
                <a:gd name="connsiteX15" fmla="*/ 823865 w 823865"/>
                <a:gd name="connsiteY15" fmla="*/ 135802 h 22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3865" h="226336">
                  <a:moveTo>
                    <a:pt x="0" y="81481"/>
                  </a:moveTo>
                  <a:lnTo>
                    <a:pt x="45267" y="108641"/>
                  </a:lnTo>
                  <a:lnTo>
                    <a:pt x="135802" y="81481"/>
                  </a:lnTo>
                  <a:lnTo>
                    <a:pt x="181069" y="18107"/>
                  </a:lnTo>
                  <a:lnTo>
                    <a:pt x="253497" y="0"/>
                  </a:lnTo>
                  <a:lnTo>
                    <a:pt x="289711" y="27160"/>
                  </a:lnTo>
                  <a:lnTo>
                    <a:pt x="253497" y="90534"/>
                  </a:lnTo>
                  <a:lnTo>
                    <a:pt x="253497" y="144855"/>
                  </a:lnTo>
                  <a:lnTo>
                    <a:pt x="289711" y="190123"/>
                  </a:lnTo>
                  <a:lnTo>
                    <a:pt x="380245" y="226336"/>
                  </a:lnTo>
                  <a:lnTo>
                    <a:pt x="497940" y="172016"/>
                  </a:lnTo>
                  <a:lnTo>
                    <a:pt x="579421" y="172016"/>
                  </a:lnTo>
                  <a:lnTo>
                    <a:pt x="697116" y="108641"/>
                  </a:lnTo>
                  <a:lnTo>
                    <a:pt x="823865" y="108641"/>
                  </a:lnTo>
                  <a:lnTo>
                    <a:pt x="823865" y="135802"/>
                  </a:lnTo>
                  <a:lnTo>
                    <a:pt x="823865" y="135802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2906958" y="2691699"/>
              <a:ext cx="989983" cy="628147"/>
            </a:xfrm>
            <a:custGeom>
              <a:avLst/>
              <a:gdLst>
                <a:gd name="connsiteX0" fmla="*/ 0 w 1204111"/>
                <a:gd name="connsiteY0" fmla="*/ 0 h 733330"/>
                <a:gd name="connsiteX1" fmla="*/ 63375 w 1204111"/>
                <a:gd name="connsiteY1" fmla="*/ 90534 h 733330"/>
                <a:gd name="connsiteX2" fmla="*/ 90535 w 1204111"/>
                <a:gd name="connsiteY2" fmla="*/ 135802 h 733330"/>
                <a:gd name="connsiteX3" fmla="*/ 208230 w 1204111"/>
                <a:gd name="connsiteY3" fmla="*/ 135802 h 733330"/>
                <a:gd name="connsiteX4" fmla="*/ 199176 w 1204111"/>
                <a:gd name="connsiteY4" fmla="*/ 262550 h 733330"/>
                <a:gd name="connsiteX5" fmla="*/ 334978 w 1204111"/>
                <a:gd name="connsiteY5" fmla="*/ 316871 h 733330"/>
                <a:gd name="connsiteX6" fmla="*/ 362139 w 1204111"/>
                <a:gd name="connsiteY6" fmla="*/ 344031 h 733330"/>
                <a:gd name="connsiteX7" fmla="*/ 488887 w 1204111"/>
                <a:gd name="connsiteY7" fmla="*/ 271604 h 733330"/>
                <a:gd name="connsiteX8" fmla="*/ 633743 w 1204111"/>
                <a:gd name="connsiteY8" fmla="*/ 253497 h 733330"/>
                <a:gd name="connsiteX9" fmla="*/ 787652 w 1204111"/>
                <a:gd name="connsiteY9" fmla="*/ 153909 h 733330"/>
                <a:gd name="connsiteX10" fmla="*/ 896293 w 1204111"/>
                <a:gd name="connsiteY10" fmla="*/ 226336 h 733330"/>
                <a:gd name="connsiteX11" fmla="*/ 1013988 w 1204111"/>
                <a:gd name="connsiteY11" fmla="*/ 244443 h 733330"/>
                <a:gd name="connsiteX12" fmla="*/ 1140737 w 1204111"/>
                <a:gd name="connsiteY12" fmla="*/ 244443 h 733330"/>
                <a:gd name="connsiteX13" fmla="*/ 1204111 w 1204111"/>
                <a:gd name="connsiteY13" fmla="*/ 344031 h 733330"/>
                <a:gd name="connsiteX14" fmla="*/ 1032095 w 1204111"/>
                <a:gd name="connsiteY14" fmla="*/ 425512 h 733330"/>
                <a:gd name="connsiteX15" fmla="*/ 896293 w 1204111"/>
                <a:gd name="connsiteY15" fmla="*/ 543208 h 733330"/>
                <a:gd name="connsiteX16" fmla="*/ 751438 w 1204111"/>
                <a:gd name="connsiteY16" fmla="*/ 642796 h 733330"/>
                <a:gd name="connsiteX17" fmla="*/ 742384 w 1204111"/>
                <a:gd name="connsiteY17" fmla="*/ 724277 h 733330"/>
                <a:gd name="connsiteX18" fmla="*/ 742384 w 1204111"/>
                <a:gd name="connsiteY18" fmla="*/ 733330 h 73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4111" h="733330">
                  <a:moveTo>
                    <a:pt x="0" y="0"/>
                  </a:moveTo>
                  <a:lnTo>
                    <a:pt x="63375" y="90534"/>
                  </a:lnTo>
                  <a:lnTo>
                    <a:pt x="90535" y="135802"/>
                  </a:lnTo>
                  <a:lnTo>
                    <a:pt x="208230" y="135802"/>
                  </a:lnTo>
                  <a:lnTo>
                    <a:pt x="199176" y="262550"/>
                  </a:lnTo>
                  <a:lnTo>
                    <a:pt x="334978" y="316871"/>
                  </a:lnTo>
                  <a:lnTo>
                    <a:pt x="362139" y="344031"/>
                  </a:lnTo>
                  <a:lnTo>
                    <a:pt x="488887" y="271604"/>
                  </a:lnTo>
                  <a:lnTo>
                    <a:pt x="633743" y="253497"/>
                  </a:lnTo>
                  <a:lnTo>
                    <a:pt x="787652" y="153909"/>
                  </a:lnTo>
                  <a:lnTo>
                    <a:pt x="896293" y="226336"/>
                  </a:lnTo>
                  <a:lnTo>
                    <a:pt x="1013988" y="244443"/>
                  </a:lnTo>
                  <a:lnTo>
                    <a:pt x="1140737" y="244443"/>
                  </a:lnTo>
                  <a:lnTo>
                    <a:pt x="1204111" y="344031"/>
                  </a:lnTo>
                  <a:lnTo>
                    <a:pt x="1032095" y="425512"/>
                  </a:lnTo>
                  <a:lnTo>
                    <a:pt x="896293" y="543208"/>
                  </a:lnTo>
                  <a:lnTo>
                    <a:pt x="751438" y="642796"/>
                  </a:lnTo>
                  <a:lnTo>
                    <a:pt x="742384" y="724277"/>
                  </a:lnTo>
                  <a:lnTo>
                    <a:pt x="742384" y="733330"/>
                  </a:lnTo>
                </a:path>
              </a:pathLst>
            </a:custGeom>
            <a:solidFill>
              <a:srgbClr val="FDC243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2728315" y="3203522"/>
              <a:ext cx="1384488" cy="1008139"/>
            </a:xfrm>
            <a:custGeom>
              <a:avLst/>
              <a:gdLst>
                <a:gd name="connsiteX0" fmla="*/ 0 w 1683945"/>
                <a:gd name="connsiteY0" fmla="*/ 0 h 1176951"/>
                <a:gd name="connsiteX1" fmla="*/ 90535 w 1683945"/>
                <a:gd name="connsiteY1" fmla="*/ 108642 h 1176951"/>
                <a:gd name="connsiteX2" fmla="*/ 217283 w 1683945"/>
                <a:gd name="connsiteY2" fmla="*/ 172016 h 1176951"/>
                <a:gd name="connsiteX3" fmla="*/ 389299 w 1683945"/>
                <a:gd name="connsiteY3" fmla="*/ 126749 h 1176951"/>
                <a:gd name="connsiteX4" fmla="*/ 425513 w 1683945"/>
                <a:gd name="connsiteY4" fmla="*/ 190123 h 1176951"/>
                <a:gd name="connsiteX5" fmla="*/ 588475 w 1683945"/>
                <a:gd name="connsiteY5" fmla="*/ 235390 h 1176951"/>
                <a:gd name="connsiteX6" fmla="*/ 588475 w 1683945"/>
                <a:gd name="connsiteY6" fmla="*/ 316872 h 1176951"/>
                <a:gd name="connsiteX7" fmla="*/ 733331 w 1683945"/>
                <a:gd name="connsiteY7" fmla="*/ 389299 h 1176951"/>
                <a:gd name="connsiteX8" fmla="*/ 814812 w 1683945"/>
                <a:gd name="connsiteY8" fmla="*/ 389299 h 1176951"/>
                <a:gd name="connsiteX9" fmla="*/ 841972 w 1683945"/>
                <a:gd name="connsiteY9" fmla="*/ 543208 h 1176951"/>
                <a:gd name="connsiteX10" fmla="*/ 914400 w 1683945"/>
                <a:gd name="connsiteY10" fmla="*/ 697117 h 1176951"/>
                <a:gd name="connsiteX11" fmla="*/ 1140737 w 1683945"/>
                <a:gd name="connsiteY11" fmla="*/ 679010 h 1176951"/>
                <a:gd name="connsiteX12" fmla="*/ 1186004 w 1683945"/>
                <a:gd name="connsiteY12" fmla="*/ 751438 h 1176951"/>
                <a:gd name="connsiteX13" fmla="*/ 1249378 w 1683945"/>
                <a:gd name="connsiteY13" fmla="*/ 905347 h 1176951"/>
                <a:gd name="connsiteX14" fmla="*/ 1448555 w 1683945"/>
                <a:gd name="connsiteY14" fmla="*/ 1140737 h 1176951"/>
                <a:gd name="connsiteX15" fmla="*/ 1439501 w 1683945"/>
                <a:gd name="connsiteY15" fmla="*/ 1176951 h 1176951"/>
                <a:gd name="connsiteX16" fmla="*/ 1593410 w 1683945"/>
                <a:gd name="connsiteY16" fmla="*/ 1149790 h 1176951"/>
                <a:gd name="connsiteX17" fmla="*/ 1683945 w 1683945"/>
                <a:gd name="connsiteY17" fmla="*/ 995882 h 1176951"/>
                <a:gd name="connsiteX18" fmla="*/ 1683945 w 1683945"/>
                <a:gd name="connsiteY18" fmla="*/ 905347 h 1176951"/>
                <a:gd name="connsiteX19" fmla="*/ 1683945 w 1683945"/>
                <a:gd name="connsiteY19" fmla="*/ 932507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3945" h="1176951">
                  <a:moveTo>
                    <a:pt x="0" y="0"/>
                  </a:moveTo>
                  <a:lnTo>
                    <a:pt x="90535" y="108642"/>
                  </a:lnTo>
                  <a:lnTo>
                    <a:pt x="217283" y="172016"/>
                  </a:lnTo>
                  <a:lnTo>
                    <a:pt x="389299" y="126749"/>
                  </a:lnTo>
                  <a:lnTo>
                    <a:pt x="425513" y="190123"/>
                  </a:lnTo>
                  <a:lnTo>
                    <a:pt x="588475" y="235390"/>
                  </a:lnTo>
                  <a:lnTo>
                    <a:pt x="588475" y="316872"/>
                  </a:lnTo>
                  <a:lnTo>
                    <a:pt x="733331" y="389299"/>
                  </a:lnTo>
                  <a:lnTo>
                    <a:pt x="814812" y="389299"/>
                  </a:lnTo>
                  <a:lnTo>
                    <a:pt x="841972" y="543208"/>
                  </a:lnTo>
                  <a:lnTo>
                    <a:pt x="914400" y="697117"/>
                  </a:lnTo>
                  <a:lnTo>
                    <a:pt x="1140737" y="679010"/>
                  </a:lnTo>
                  <a:lnTo>
                    <a:pt x="1186004" y="751438"/>
                  </a:lnTo>
                  <a:lnTo>
                    <a:pt x="1249378" y="905347"/>
                  </a:lnTo>
                  <a:lnTo>
                    <a:pt x="1448555" y="1140737"/>
                  </a:lnTo>
                  <a:lnTo>
                    <a:pt x="1439501" y="1176951"/>
                  </a:lnTo>
                  <a:lnTo>
                    <a:pt x="1593410" y="1149790"/>
                  </a:lnTo>
                  <a:lnTo>
                    <a:pt x="1683945" y="995882"/>
                  </a:lnTo>
                  <a:lnTo>
                    <a:pt x="1683945" y="905347"/>
                  </a:lnTo>
                  <a:lnTo>
                    <a:pt x="1683945" y="932507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4470090" y="3234542"/>
              <a:ext cx="349844" cy="465295"/>
            </a:xfrm>
            <a:custGeom>
              <a:avLst/>
              <a:gdLst>
                <a:gd name="connsiteX0" fmla="*/ 153909 w 425513"/>
                <a:gd name="connsiteY0" fmla="*/ 135802 h 543208"/>
                <a:gd name="connsiteX1" fmla="*/ 172016 w 425513"/>
                <a:gd name="connsiteY1" fmla="*/ 72428 h 543208"/>
                <a:gd name="connsiteX2" fmla="*/ 135802 w 425513"/>
                <a:gd name="connsiteY2" fmla="*/ 45268 h 543208"/>
                <a:gd name="connsiteX3" fmla="*/ 63374 w 425513"/>
                <a:gd name="connsiteY3" fmla="*/ 90535 h 543208"/>
                <a:gd name="connsiteX4" fmla="*/ 90535 w 425513"/>
                <a:gd name="connsiteY4" fmla="*/ 162963 h 543208"/>
                <a:gd name="connsiteX5" fmla="*/ 90535 w 425513"/>
                <a:gd name="connsiteY5" fmla="*/ 162963 h 543208"/>
                <a:gd name="connsiteX6" fmla="*/ 54321 w 425513"/>
                <a:gd name="connsiteY6" fmla="*/ 217283 h 543208"/>
                <a:gd name="connsiteX7" fmla="*/ 0 w 425513"/>
                <a:gd name="connsiteY7" fmla="*/ 226337 h 543208"/>
                <a:gd name="connsiteX8" fmla="*/ 0 w 425513"/>
                <a:gd name="connsiteY8" fmla="*/ 226337 h 543208"/>
                <a:gd name="connsiteX9" fmla="*/ 27160 w 425513"/>
                <a:gd name="connsiteY9" fmla="*/ 353085 h 543208"/>
                <a:gd name="connsiteX10" fmla="*/ 18107 w 425513"/>
                <a:gd name="connsiteY10" fmla="*/ 461727 h 543208"/>
                <a:gd name="connsiteX11" fmla="*/ 54321 w 425513"/>
                <a:gd name="connsiteY11" fmla="*/ 543208 h 543208"/>
                <a:gd name="connsiteX12" fmla="*/ 135802 w 425513"/>
                <a:gd name="connsiteY12" fmla="*/ 488887 h 543208"/>
                <a:gd name="connsiteX13" fmla="*/ 172016 w 425513"/>
                <a:gd name="connsiteY13" fmla="*/ 407406 h 543208"/>
                <a:gd name="connsiteX14" fmla="*/ 108642 w 425513"/>
                <a:gd name="connsiteY14" fmla="*/ 344032 h 543208"/>
                <a:gd name="connsiteX15" fmla="*/ 153909 w 425513"/>
                <a:gd name="connsiteY15" fmla="*/ 298765 h 543208"/>
                <a:gd name="connsiteX16" fmla="*/ 217283 w 425513"/>
                <a:gd name="connsiteY16" fmla="*/ 289711 h 543208"/>
                <a:gd name="connsiteX17" fmla="*/ 244444 w 425513"/>
                <a:gd name="connsiteY17" fmla="*/ 217283 h 543208"/>
                <a:gd name="connsiteX18" fmla="*/ 344032 w 425513"/>
                <a:gd name="connsiteY18" fmla="*/ 190123 h 543208"/>
                <a:gd name="connsiteX19" fmla="*/ 398352 w 425513"/>
                <a:gd name="connsiteY19" fmla="*/ 172016 h 543208"/>
                <a:gd name="connsiteX20" fmla="*/ 371192 w 425513"/>
                <a:gd name="connsiteY20" fmla="*/ 135802 h 543208"/>
                <a:gd name="connsiteX21" fmla="*/ 371192 w 425513"/>
                <a:gd name="connsiteY21" fmla="*/ 72428 h 543208"/>
                <a:gd name="connsiteX22" fmla="*/ 425513 w 425513"/>
                <a:gd name="connsiteY22" fmla="*/ 0 h 543208"/>
                <a:gd name="connsiteX23" fmla="*/ 353085 w 425513"/>
                <a:gd name="connsiteY23" fmla="*/ 0 h 543208"/>
                <a:gd name="connsiteX24" fmla="*/ 298764 w 425513"/>
                <a:gd name="connsiteY24" fmla="*/ 72428 h 543208"/>
                <a:gd name="connsiteX25" fmla="*/ 325925 w 425513"/>
                <a:gd name="connsiteY25" fmla="*/ 108642 h 543208"/>
                <a:gd name="connsiteX26" fmla="*/ 325925 w 425513"/>
                <a:gd name="connsiteY26" fmla="*/ 108642 h 543208"/>
                <a:gd name="connsiteX27" fmla="*/ 153909 w 425513"/>
                <a:gd name="connsiteY27" fmla="*/ 135802 h 54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25513" h="543208">
                  <a:moveTo>
                    <a:pt x="153909" y="135802"/>
                  </a:moveTo>
                  <a:lnTo>
                    <a:pt x="172016" y="72428"/>
                  </a:lnTo>
                  <a:lnTo>
                    <a:pt x="135802" y="45268"/>
                  </a:lnTo>
                  <a:lnTo>
                    <a:pt x="63374" y="90535"/>
                  </a:lnTo>
                  <a:lnTo>
                    <a:pt x="90535" y="162963"/>
                  </a:lnTo>
                  <a:lnTo>
                    <a:pt x="90535" y="162963"/>
                  </a:lnTo>
                  <a:lnTo>
                    <a:pt x="54321" y="217283"/>
                  </a:lnTo>
                  <a:lnTo>
                    <a:pt x="0" y="226337"/>
                  </a:lnTo>
                  <a:lnTo>
                    <a:pt x="0" y="226337"/>
                  </a:lnTo>
                  <a:lnTo>
                    <a:pt x="27160" y="353085"/>
                  </a:lnTo>
                  <a:lnTo>
                    <a:pt x="18107" y="461727"/>
                  </a:lnTo>
                  <a:lnTo>
                    <a:pt x="54321" y="543208"/>
                  </a:lnTo>
                  <a:lnTo>
                    <a:pt x="135802" y="488887"/>
                  </a:lnTo>
                  <a:lnTo>
                    <a:pt x="172016" y="407406"/>
                  </a:lnTo>
                  <a:lnTo>
                    <a:pt x="108642" y="344032"/>
                  </a:lnTo>
                  <a:lnTo>
                    <a:pt x="153909" y="298765"/>
                  </a:lnTo>
                  <a:lnTo>
                    <a:pt x="217283" y="289711"/>
                  </a:lnTo>
                  <a:lnTo>
                    <a:pt x="244444" y="217283"/>
                  </a:lnTo>
                  <a:lnTo>
                    <a:pt x="344032" y="190123"/>
                  </a:lnTo>
                  <a:lnTo>
                    <a:pt x="398352" y="172016"/>
                  </a:lnTo>
                  <a:lnTo>
                    <a:pt x="371192" y="135802"/>
                  </a:lnTo>
                  <a:lnTo>
                    <a:pt x="371192" y="72428"/>
                  </a:lnTo>
                  <a:lnTo>
                    <a:pt x="425513" y="0"/>
                  </a:lnTo>
                  <a:lnTo>
                    <a:pt x="353085" y="0"/>
                  </a:lnTo>
                  <a:lnTo>
                    <a:pt x="298764" y="72428"/>
                  </a:lnTo>
                  <a:lnTo>
                    <a:pt x="325925" y="108642"/>
                  </a:lnTo>
                  <a:lnTo>
                    <a:pt x="325925" y="108642"/>
                  </a:lnTo>
                  <a:lnTo>
                    <a:pt x="153909" y="1358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673915" y="5506731"/>
              <a:ext cx="424278" cy="387745"/>
            </a:xfrm>
            <a:custGeom>
              <a:avLst/>
              <a:gdLst>
                <a:gd name="connsiteX0" fmla="*/ 470780 w 516047"/>
                <a:gd name="connsiteY0" fmla="*/ 153908 h 452673"/>
                <a:gd name="connsiteX1" fmla="*/ 389299 w 516047"/>
                <a:gd name="connsiteY1" fmla="*/ 208229 h 452673"/>
                <a:gd name="connsiteX2" fmla="*/ 316871 w 516047"/>
                <a:gd name="connsiteY2" fmla="*/ 235390 h 452673"/>
                <a:gd name="connsiteX3" fmla="*/ 316871 w 516047"/>
                <a:gd name="connsiteY3" fmla="*/ 235390 h 452673"/>
                <a:gd name="connsiteX4" fmla="*/ 298764 w 516047"/>
                <a:gd name="connsiteY4" fmla="*/ 172015 h 452673"/>
                <a:gd name="connsiteX5" fmla="*/ 298764 w 516047"/>
                <a:gd name="connsiteY5" fmla="*/ 135802 h 452673"/>
                <a:gd name="connsiteX6" fmla="*/ 190122 w 516047"/>
                <a:gd name="connsiteY6" fmla="*/ 172015 h 452673"/>
                <a:gd name="connsiteX7" fmla="*/ 162962 w 516047"/>
                <a:gd name="connsiteY7" fmla="*/ 208229 h 452673"/>
                <a:gd name="connsiteX8" fmla="*/ 108641 w 516047"/>
                <a:gd name="connsiteY8" fmla="*/ 135802 h 452673"/>
                <a:gd name="connsiteX9" fmla="*/ 190122 w 516047"/>
                <a:gd name="connsiteY9" fmla="*/ 99588 h 452673"/>
                <a:gd name="connsiteX10" fmla="*/ 226336 w 516047"/>
                <a:gd name="connsiteY10" fmla="*/ 0 h 452673"/>
                <a:gd name="connsiteX11" fmla="*/ 108641 w 516047"/>
                <a:gd name="connsiteY11" fmla="*/ 0 h 452673"/>
                <a:gd name="connsiteX12" fmla="*/ 9053 w 516047"/>
                <a:gd name="connsiteY12" fmla="*/ 45267 h 452673"/>
                <a:gd name="connsiteX13" fmla="*/ 0 w 516047"/>
                <a:gd name="connsiteY13" fmla="*/ 153908 h 452673"/>
                <a:gd name="connsiteX14" fmla="*/ 54320 w 516047"/>
                <a:gd name="connsiteY14" fmla="*/ 271604 h 452673"/>
                <a:gd name="connsiteX15" fmla="*/ 199176 w 516047"/>
                <a:gd name="connsiteY15" fmla="*/ 353085 h 452673"/>
                <a:gd name="connsiteX16" fmla="*/ 226336 w 516047"/>
                <a:gd name="connsiteY16" fmla="*/ 443619 h 452673"/>
                <a:gd name="connsiteX17" fmla="*/ 334978 w 516047"/>
                <a:gd name="connsiteY17" fmla="*/ 452673 h 452673"/>
                <a:gd name="connsiteX18" fmla="*/ 398352 w 516047"/>
                <a:gd name="connsiteY18" fmla="*/ 407405 h 452673"/>
                <a:gd name="connsiteX19" fmla="*/ 398352 w 516047"/>
                <a:gd name="connsiteY19" fmla="*/ 407405 h 452673"/>
                <a:gd name="connsiteX20" fmla="*/ 516047 w 516047"/>
                <a:gd name="connsiteY20" fmla="*/ 371192 h 452673"/>
                <a:gd name="connsiteX21" fmla="*/ 516047 w 516047"/>
                <a:gd name="connsiteY21" fmla="*/ 307817 h 452673"/>
                <a:gd name="connsiteX22" fmla="*/ 470780 w 516047"/>
                <a:gd name="connsiteY22" fmla="*/ 244443 h 452673"/>
                <a:gd name="connsiteX23" fmla="*/ 470780 w 516047"/>
                <a:gd name="connsiteY23" fmla="*/ 153908 h 45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047" h="452673">
                  <a:moveTo>
                    <a:pt x="470780" y="153908"/>
                  </a:moveTo>
                  <a:lnTo>
                    <a:pt x="389299" y="208229"/>
                  </a:lnTo>
                  <a:lnTo>
                    <a:pt x="316871" y="235390"/>
                  </a:lnTo>
                  <a:lnTo>
                    <a:pt x="316871" y="235390"/>
                  </a:lnTo>
                  <a:lnTo>
                    <a:pt x="298764" y="172015"/>
                  </a:lnTo>
                  <a:lnTo>
                    <a:pt x="298764" y="135802"/>
                  </a:lnTo>
                  <a:lnTo>
                    <a:pt x="190122" y="172015"/>
                  </a:lnTo>
                  <a:lnTo>
                    <a:pt x="162962" y="208229"/>
                  </a:lnTo>
                  <a:lnTo>
                    <a:pt x="108641" y="135802"/>
                  </a:lnTo>
                  <a:lnTo>
                    <a:pt x="190122" y="99588"/>
                  </a:lnTo>
                  <a:lnTo>
                    <a:pt x="226336" y="0"/>
                  </a:lnTo>
                  <a:lnTo>
                    <a:pt x="108641" y="0"/>
                  </a:lnTo>
                  <a:lnTo>
                    <a:pt x="9053" y="45267"/>
                  </a:lnTo>
                  <a:lnTo>
                    <a:pt x="0" y="153908"/>
                  </a:lnTo>
                  <a:lnTo>
                    <a:pt x="54320" y="271604"/>
                  </a:lnTo>
                  <a:lnTo>
                    <a:pt x="199176" y="353085"/>
                  </a:lnTo>
                  <a:lnTo>
                    <a:pt x="226336" y="443619"/>
                  </a:lnTo>
                  <a:lnTo>
                    <a:pt x="334978" y="452673"/>
                  </a:lnTo>
                  <a:lnTo>
                    <a:pt x="398352" y="407405"/>
                  </a:lnTo>
                  <a:lnTo>
                    <a:pt x="398352" y="407405"/>
                  </a:lnTo>
                  <a:lnTo>
                    <a:pt x="516047" y="371192"/>
                  </a:lnTo>
                  <a:lnTo>
                    <a:pt x="516047" y="307817"/>
                  </a:lnTo>
                  <a:lnTo>
                    <a:pt x="470780" y="244443"/>
                  </a:lnTo>
                  <a:lnTo>
                    <a:pt x="470780" y="15390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3844837" y="1590501"/>
              <a:ext cx="722018" cy="1690570"/>
            </a:xfrm>
            <a:custGeom>
              <a:avLst/>
              <a:gdLst>
                <a:gd name="connsiteX0" fmla="*/ 878186 w 878186"/>
                <a:gd name="connsiteY0" fmla="*/ 1973655 h 1973655"/>
                <a:gd name="connsiteX1" fmla="*/ 751438 w 878186"/>
                <a:gd name="connsiteY1" fmla="*/ 1973655 h 1973655"/>
                <a:gd name="connsiteX2" fmla="*/ 733331 w 878186"/>
                <a:gd name="connsiteY2" fmla="*/ 1973655 h 1973655"/>
                <a:gd name="connsiteX3" fmla="*/ 742384 w 878186"/>
                <a:gd name="connsiteY3" fmla="*/ 1892174 h 1973655"/>
                <a:gd name="connsiteX4" fmla="*/ 651849 w 878186"/>
                <a:gd name="connsiteY4" fmla="*/ 1837853 h 1973655"/>
                <a:gd name="connsiteX5" fmla="*/ 615636 w 878186"/>
                <a:gd name="connsiteY5" fmla="*/ 1774479 h 1973655"/>
                <a:gd name="connsiteX6" fmla="*/ 606582 w 878186"/>
                <a:gd name="connsiteY6" fmla="*/ 1692998 h 1973655"/>
                <a:gd name="connsiteX7" fmla="*/ 615636 w 878186"/>
                <a:gd name="connsiteY7" fmla="*/ 1593409 h 1973655"/>
                <a:gd name="connsiteX8" fmla="*/ 597529 w 878186"/>
                <a:gd name="connsiteY8" fmla="*/ 1502875 h 1973655"/>
                <a:gd name="connsiteX9" fmla="*/ 534154 w 878186"/>
                <a:gd name="connsiteY9" fmla="*/ 1475714 h 1973655"/>
                <a:gd name="connsiteX10" fmla="*/ 543208 w 878186"/>
                <a:gd name="connsiteY10" fmla="*/ 1348966 h 1973655"/>
                <a:gd name="connsiteX11" fmla="*/ 479834 w 878186"/>
                <a:gd name="connsiteY11" fmla="*/ 1321805 h 1973655"/>
                <a:gd name="connsiteX12" fmla="*/ 443620 w 878186"/>
                <a:gd name="connsiteY12" fmla="*/ 1339912 h 1973655"/>
                <a:gd name="connsiteX13" fmla="*/ 416459 w 878186"/>
                <a:gd name="connsiteY13" fmla="*/ 1312752 h 1973655"/>
                <a:gd name="connsiteX14" fmla="*/ 425513 w 878186"/>
                <a:gd name="connsiteY14" fmla="*/ 1222217 h 1973655"/>
                <a:gd name="connsiteX15" fmla="*/ 407406 w 878186"/>
                <a:gd name="connsiteY15" fmla="*/ 1122629 h 1973655"/>
                <a:gd name="connsiteX16" fmla="*/ 271604 w 878186"/>
                <a:gd name="connsiteY16" fmla="*/ 1086415 h 1973655"/>
                <a:gd name="connsiteX17" fmla="*/ 153909 w 878186"/>
                <a:gd name="connsiteY17" fmla="*/ 1077362 h 1973655"/>
                <a:gd name="connsiteX18" fmla="*/ 0 w 878186"/>
                <a:gd name="connsiteY18" fmla="*/ 1023041 h 1973655"/>
                <a:gd name="connsiteX19" fmla="*/ 0 w 878186"/>
                <a:gd name="connsiteY19" fmla="*/ 968720 h 1973655"/>
                <a:gd name="connsiteX20" fmla="*/ 81481 w 878186"/>
                <a:gd name="connsiteY20" fmla="*/ 959667 h 1973655"/>
                <a:gd name="connsiteX21" fmla="*/ 135802 w 878186"/>
                <a:gd name="connsiteY21" fmla="*/ 887239 h 1973655"/>
                <a:gd name="connsiteX22" fmla="*/ 190123 w 878186"/>
                <a:gd name="connsiteY22" fmla="*/ 823865 h 1973655"/>
                <a:gd name="connsiteX23" fmla="*/ 190123 w 878186"/>
                <a:gd name="connsiteY23" fmla="*/ 778598 h 1973655"/>
                <a:gd name="connsiteX24" fmla="*/ 307818 w 878186"/>
                <a:gd name="connsiteY24" fmla="*/ 679009 h 1973655"/>
                <a:gd name="connsiteX25" fmla="*/ 298764 w 878186"/>
                <a:gd name="connsiteY25" fmla="*/ 470780 h 1973655"/>
                <a:gd name="connsiteX26" fmla="*/ 244443 w 878186"/>
                <a:gd name="connsiteY26" fmla="*/ 253497 h 1973655"/>
                <a:gd name="connsiteX27" fmla="*/ 497940 w 878186"/>
                <a:gd name="connsiteY27" fmla="*/ 126748 h 1973655"/>
                <a:gd name="connsiteX28" fmla="*/ 425513 w 878186"/>
                <a:gd name="connsiteY28" fmla="*/ 0 h 197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78186" h="1973655">
                  <a:moveTo>
                    <a:pt x="878186" y="1973655"/>
                  </a:moveTo>
                  <a:lnTo>
                    <a:pt x="751438" y="1973655"/>
                  </a:lnTo>
                  <a:lnTo>
                    <a:pt x="733331" y="1973655"/>
                  </a:lnTo>
                  <a:lnTo>
                    <a:pt x="742384" y="1892174"/>
                  </a:lnTo>
                  <a:lnTo>
                    <a:pt x="651849" y="1837853"/>
                  </a:lnTo>
                  <a:lnTo>
                    <a:pt x="615636" y="1774479"/>
                  </a:lnTo>
                  <a:lnTo>
                    <a:pt x="606582" y="1692998"/>
                  </a:lnTo>
                  <a:lnTo>
                    <a:pt x="615636" y="1593409"/>
                  </a:lnTo>
                  <a:lnTo>
                    <a:pt x="597529" y="1502875"/>
                  </a:lnTo>
                  <a:lnTo>
                    <a:pt x="534154" y="1475714"/>
                  </a:lnTo>
                  <a:lnTo>
                    <a:pt x="543208" y="1348966"/>
                  </a:lnTo>
                  <a:lnTo>
                    <a:pt x="479834" y="1321805"/>
                  </a:lnTo>
                  <a:lnTo>
                    <a:pt x="443620" y="1339912"/>
                  </a:lnTo>
                  <a:lnTo>
                    <a:pt x="416459" y="1312752"/>
                  </a:lnTo>
                  <a:lnTo>
                    <a:pt x="425513" y="1222217"/>
                  </a:lnTo>
                  <a:lnTo>
                    <a:pt x="407406" y="1122629"/>
                  </a:lnTo>
                  <a:lnTo>
                    <a:pt x="271604" y="1086415"/>
                  </a:lnTo>
                  <a:lnTo>
                    <a:pt x="153909" y="1077362"/>
                  </a:lnTo>
                  <a:lnTo>
                    <a:pt x="0" y="1023041"/>
                  </a:lnTo>
                  <a:lnTo>
                    <a:pt x="0" y="968720"/>
                  </a:lnTo>
                  <a:lnTo>
                    <a:pt x="81481" y="959667"/>
                  </a:lnTo>
                  <a:lnTo>
                    <a:pt x="135802" y="887239"/>
                  </a:lnTo>
                  <a:lnTo>
                    <a:pt x="190123" y="823865"/>
                  </a:lnTo>
                  <a:lnTo>
                    <a:pt x="190123" y="778598"/>
                  </a:lnTo>
                  <a:lnTo>
                    <a:pt x="307818" y="679009"/>
                  </a:lnTo>
                  <a:lnTo>
                    <a:pt x="298764" y="470780"/>
                  </a:lnTo>
                  <a:lnTo>
                    <a:pt x="244443" y="253497"/>
                  </a:lnTo>
                  <a:lnTo>
                    <a:pt x="497940" y="126748"/>
                  </a:lnTo>
                  <a:lnTo>
                    <a:pt x="425513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3911829" y="3125973"/>
              <a:ext cx="588035" cy="302442"/>
            </a:xfrm>
            <a:custGeom>
              <a:avLst/>
              <a:gdLst>
                <a:gd name="connsiteX0" fmla="*/ 715224 w 715224"/>
                <a:gd name="connsiteY0" fmla="*/ 353085 h 353085"/>
                <a:gd name="connsiteX1" fmla="*/ 633743 w 715224"/>
                <a:gd name="connsiteY1" fmla="*/ 325924 h 353085"/>
                <a:gd name="connsiteX2" fmla="*/ 597529 w 715224"/>
                <a:gd name="connsiteY2" fmla="*/ 235390 h 353085"/>
                <a:gd name="connsiteX3" fmla="*/ 570368 w 715224"/>
                <a:gd name="connsiteY3" fmla="*/ 181069 h 353085"/>
                <a:gd name="connsiteX4" fmla="*/ 570368 w 715224"/>
                <a:gd name="connsiteY4" fmla="*/ 181069 h 353085"/>
                <a:gd name="connsiteX5" fmla="*/ 488887 w 715224"/>
                <a:gd name="connsiteY5" fmla="*/ 190122 h 353085"/>
                <a:gd name="connsiteX6" fmla="*/ 353085 w 715224"/>
                <a:gd name="connsiteY6" fmla="*/ 190122 h 353085"/>
                <a:gd name="connsiteX7" fmla="*/ 325925 w 715224"/>
                <a:gd name="connsiteY7" fmla="*/ 117695 h 353085"/>
                <a:gd name="connsiteX8" fmla="*/ 316871 w 715224"/>
                <a:gd name="connsiteY8" fmla="*/ 72427 h 353085"/>
                <a:gd name="connsiteX9" fmla="*/ 181069 w 715224"/>
                <a:gd name="connsiteY9" fmla="*/ 36214 h 353085"/>
                <a:gd name="connsiteX10" fmla="*/ 108642 w 715224"/>
                <a:gd name="connsiteY10" fmla="*/ 63374 h 353085"/>
                <a:gd name="connsiteX11" fmla="*/ 18107 w 715224"/>
                <a:gd name="connsiteY11" fmla="*/ 45267 h 353085"/>
                <a:gd name="connsiteX12" fmla="*/ 0 w 715224"/>
                <a:gd name="connsiteY12" fmla="*/ 9053 h 353085"/>
                <a:gd name="connsiteX13" fmla="*/ 18107 w 715224"/>
                <a:gd name="connsiteY13" fmla="*/ 0 h 35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5224" h="353085">
                  <a:moveTo>
                    <a:pt x="715224" y="353085"/>
                  </a:moveTo>
                  <a:lnTo>
                    <a:pt x="633743" y="325924"/>
                  </a:lnTo>
                  <a:lnTo>
                    <a:pt x="597529" y="235390"/>
                  </a:lnTo>
                  <a:lnTo>
                    <a:pt x="570368" y="181069"/>
                  </a:lnTo>
                  <a:lnTo>
                    <a:pt x="570368" y="181069"/>
                  </a:lnTo>
                  <a:lnTo>
                    <a:pt x="488887" y="190122"/>
                  </a:lnTo>
                  <a:lnTo>
                    <a:pt x="353085" y="190122"/>
                  </a:lnTo>
                  <a:lnTo>
                    <a:pt x="325925" y="117695"/>
                  </a:lnTo>
                  <a:lnTo>
                    <a:pt x="316871" y="72427"/>
                  </a:lnTo>
                  <a:lnTo>
                    <a:pt x="181069" y="36214"/>
                  </a:lnTo>
                  <a:lnTo>
                    <a:pt x="108642" y="63374"/>
                  </a:lnTo>
                  <a:lnTo>
                    <a:pt x="18107" y="45267"/>
                  </a:lnTo>
                  <a:lnTo>
                    <a:pt x="0" y="9053"/>
                  </a:lnTo>
                  <a:lnTo>
                    <a:pt x="18107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4016038" y="2257424"/>
              <a:ext cx="833670" cy="604883"/>
            </a:xfrm>
            <a:custGeom>
              <a:avLst/>
              <a:gdLst>
                <a:gd name="connsiteX0" fmla="*/ 1013988 w 1013988"/>
                <a:gd name="connsiteY0" fmla="*/ 706170 h 706170"/>
                <a:gd name="connsiteX1" fmla="*/ 887239 w 1013988"/>
                <a:gd name="connsiteY1" fmla="*/ 579421 h 706170"/>
                <a:gd name="connsiteX2" fmla="*/ 869132 w 1013988"/>
                <a:gd name="connsiteY2" fmla="*/ 488887 h 706170"/>
                <a:gd name="connsiteX3" fmla="*/ 688063 w 1013988"/>
                <a:gd name="connsiteY3" fmla="*/ 398352 h 706170"/>
                <a:gd name="connsiteX4" fmla="*/ 561314 w 1013988"/>
                <a:gd name="connsiteY4" fmla="*/ 362138 h 706170"/>
                <a:gd name="connsiteX5" fmla="*/ 452673 w 1013988"/>
                <a:gd name="connsiteY5" fmla="*/ 470780 h 706170"/>
                <a:gd name="connsiteX6" fmla="*/ 362138 w 1013988"/>
                <a:gd name="connsiteY6" fmla="*/ 425512 h 706170"/>
                <a:gd name="connsiteX7" fmla="*/ 353085 w 1013988"/>
                <a:gd name="connsiteY7" fmla="*/ 362138 h 706170"/>
                <a:gd name="connsiteX8" fmla="*/ 353085 w 1013988"/>
                <a:gd name="connsiteY8" fmla="*/ 289710 h 706170"/>
                <a:gd name="connsiteX9" fmla="*/ 199176 w 1013988"/>
                <a:gd name="connsiteY9" fmla="*/ 262550 h 706170"/>
                <a:gd name="connsiteX10" fmla="*/ 135802 w 1013988"/>
                <a:gd name="connsiteY10" fmla="*/ 181069 h 706170"/>
                <a:gd name="connsiteX11" fmla="*/ 99588 w 1013988"/>
                <a:gd name="connsiteY11" fmla="*/ 135802 h 706170"/>
                <a:gd name="connsiteX12" fmla="*/ 45267 w 1013988"/>
                <a:gd name="connsiteY12" fmla="*/ 81481 h 706170"/>
                <a:gd name="connsiteX13" fmla="*/ 27160 w 1013988"/>
                <a:gd name="connsiteY13" fmla="*/ 27160 h 706170"/>
                <a:gd name="connsiteX14" fmla="*/ 0 w 1013988"/>
                <a:gd name="connsiteY14" fmla="*/ 0 h 70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88" h="706170">
                  <a:moveTo>
                    <a:pt x="1013988" y="706170"/>
                  </a:moveTo>
                  <a:lnTo>
                    <a:pt x="887239" y="579421"/>
                  </a:lnTo>
                  <a:lnTo>
                    <a:pt x="869132" y="488887"/>
                  </a:lnTo>
                  <a:lnTo>
                    <a:pt x="688063" y="398352"/>
                  </a:lnTo>
                  <a:lnTo>
                    <a:pt x="561314" y="362138"/>
                  </a:lnTo>
                  <a:lnTo>
                    <a:pt x="452673" y="470780"/>
                  </a:lnTo>
                  <a:lnTo>
                    <a:pt x="362138" y="425512"/>
                  </a:lnTo>
                  <a:lnTo>
                    <a:pt x="353085" y="362138"/>
                  </a:lnTo>
                  <a:lnTo>
                    <a:pt x="353085" y="289710"/>
                  </a:lnTo>
                  <a:lnTo>
                    <a:pt x="199176" y="262550"/>
                  </a:lnTo>
                  <a:lnTo>
                    <a:pt x="135802" y="181069"/>
                  </a:lnTo>
                  <a:lnTo>
                    <a:pt x="99588" y="135802"/>
                  </a:lnTo>
                  <a:lnTo>
                    <a:pt x="45267" y="81481"/>
                  </a:lnTo>
                  <a:lnTo>
                    <a:pt x="27160" y="2716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897219" y="2769247"/>
              <a:ext cx="930435" cy="930589"/>
            </a:xfrm>
            <a:custGeom>
              <a:avLst/>
              <a:gdLst>
                <a:gd name="connsiteX0" fmla="*/ 1131683 w 1131683"/>
                <a:gd name="connsiteY0" fmla="*/ 0 h 1086416"/>
                <a:gd name="connsiteX1" fmla="*/ 1077362 w 1131683"/>
                <a:gd name="connsiteY1" fmla="*/ 226337 h 1086416"/>
                <a:gd name="connsiteX2" fmla="*/ 1131683 w 1131683"/>
                <a:gd name="connsiteY2" fmla="*/ 289711 h 1086416"/>
                <a:gd name="connsiteX3" fmla="*/ 1068309 w 1131683"/>
                <a:gd name="connsiteY3" fmla="*/ 452674 h 1086416"/>
                <a:gd name="connsiteX4" fmla="*/ 1077362 w 1131683"/>
                <a:gd name="connsiteY4" fmla="*/ 561315 h 1086416"/>
                <a:gd name="connsiteX5" fmla="*/ 1104522 w 1131683"/>
                <a:gd name="connsiteY5" fmla="*/ 688064 h 1086416"/>
                <a:gd name="connsiteX6" fmla="*/ 1122629 w 1131683"/>
                <a:gd name="connsiteY6" fmla="*/ 832919 h 1086416"/>
                <a:gd name="connsiteX7" fmla="*/ 977774 w 1131683"/>
                <a:gd name="connsiteY7" fmla="*/ 959668 h 1086416"/>
                <a:gd name="connsiteX8" fmla="*/ 968720 w 1131683"/>
                <a:gd name="connsiteY8" fmla="*/ 1059256 h 1086416"/>
                <a:gd name="connsiteX9" fmla="*/ 814811 w 1131683"/>
                <a:gd name="connsiteY9" fmla="*/ 1077363 h 1086416"/>
                <a:gd name="connsiteX10" fmla="*/ 706170 w 1131683"/>
                <a:gd name="connsiteY10" fmla="*/ 1086416 h 1086416"/>
                <a:gd name="connsiteX11" fmla="*/ 706170 w 1131683"/>
                <a:gd name="connsiteY11" fmla="*/ 1004935 h 1086416"/>
                <a:gd name="connsiteX12" fmla="*/ 706170 w 1131683"/>
                <a:gd name="connsiteY12" fmla="*/ 1004935 h 1086416"/>
                <a:gd name="connsiteX13" fmla="*/ 633742 w 1131683"/>
                <a:gd name="connsiteY13" fmla="*/ 914400 h 1086416"/>
                <a:gd name="connsiteX14" fmla="*/ 588475 w 1131683"/>
                <a:gd name="connsiteY14" fmla="*/ 905347 h 1086416"/>
                <a:gd name="connsiteX15" fmla="*/ 307817 w 1131683"/>
                <a:gd name="connsiteY15" fmla="*/ 932507 h 1086416"/>
                <a:gd name="connsiteX16" fmla="*/ 244443 w 1131683"/>
                <a:gd name="connsiteY16" fmla="*/ 1032095 h 1086416"/>
                <a:gd name="connsiteX17" fmla="*/ 153909 w 1131683"/>
                <a:gd name="connsiteY17" fmla="*/ 1077363 h 1086416"/>
                <a:gd name="connsiteX18" fmla="*/ 9053 w 1131683"/>
                <a:gd name="connsiteY18" fmla="*/ 1059256 h 1086416"/>
                <a:gd name="connsiteX19" fmla="*/ 0 w 1131683"/>
                <a:gd name="connsiteY19" fmla="*/ 1013988 h 108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1683" h="1086416">
                  <a:moveTo>
                    <a:pt x="1131683" y="0"/>
                  </a:moveTo>
                  <a:lnTo>
                    <a:pt x="1077362" y="226337"/>
                  </a:lnTo>
                  <a:lnTo>
                    <a:pt x="1131683" y="289711"/>
                  </a:lnTo>
                  <a:lnTo>
                    <a:pt x="1068309" y="452674"/>
                  </a:lnTo>
                  <a:lnTo>
                    <a:pt x="1077362" y="561315"/>
                  </a:lnTo>
                  <a:lnTo>
                    <a:pt x="1104522" y="688064"/>
                  </a:lnTo>
                  <a:lnTo>
                    <a:pt x="1122629" y="832919"/>
                  </a:lnTo>
                  <a:lnTo>
                    <a:pt x="977774" y="959668"/>
                  </a:lnTo>
                  <a:lnTo>
                    <a:pt x="968720" y="1059256"/>
                  </a:lnTo>
                  <a:lnTo>
                    <a:pt x="814811" y="1077363"/>
                  </a:lnTo>
                  <a:lnTo>
                    <a:pt x="706170" y="1086416"/>
                  </a:lnTo>
                  <a:lnTo>
                    <a:pt x="706170" y="1004935"/>
                  </a:lnTo>
                  <a:lnTo>
                    <a:pt x="706170" y="1004935"/>
                  </a:lnTo>
                  <a:lnTo>
                    <a:pt x="633742" y="914400"/>
                  </a:lnTo>
                  <a:lnTo>
                    <a:pt x="588475" y="905347"/>
                  </a:lnTo>
                  <a:lnTo>
                    <a:pt x="307817" y="932507"/>
                  </a:lnTo>
                  <a:lnTo>
                    <a:pt x="244443" y="1032095"/>
                  </a:lnTo>
                  <a:lnTo>
                    <a:pt x="153909" y="1077363"/>
                  </a:lnTo>
                  <a:lnTo>
                    <a:pt x="9053" y="1059256"/>
                  </a:lnTo>
                  <a:lnTo>
                    <a:pt x="0" y="101398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3390786" y="4002278"/>
              <a:ext cx="416834" cy="969364"/>
            </a:xfrm>
            <a:custGeom>
              <a:avLst/>
              <a:gdLst>
                <a:gd name="connsiteX0" fmla="*/ 488887 w 506994"/>
                <a:gd name="connsiteY0" fmla="*/ 0 h 1131683"/>
                <a:gd name="connsiteX1" fmla="*/ 235390 w 506994"/>
                <a:gd name="connsiteY1" fmla="*/ 81481 h 1131683"/>
                <a:gd name="connsiteX2" fmla="*/ 226336 w 506994"/>
                <a:gd name="connsiteY2" fmla="*/ 398353 h 1131683"/>
                <a:gd name="connsiteX3" fmla="*/ 307817 w 506994"/>
                <a:gd name="connsiteY3" fmla="*/ 552262 h 1131683"/>
                <a:gd name="connsiteX4" fmla="*/ 380245 w 506994"/>
                <a:gd name="connsiteY4" fmla="*/ 570369 h 1131683"/>
                <a:gd name="connsiteX5" fmla="*/ 479833 w 506994"/>
                <a:gd name="connsiteY5" fmla="*/ 715224 h 1131683"/>
                <a:gd name="connsiteX6" fmla="*/ 506994 w 506994"/>
                <a:gd name="connsiteY6" fmla="*/ 796705 h 1131683"/>
                <a:gd name="connsiteX7" fmla="*/ 325924 w 506994"/>
                <a:gd name="connsiteY7" fmla="*/ 905347 h 1131683"/>
                <a:gd name="connsiteX8" fmla="*/ 253497 w 506994"/>
                <a:gd name="connsiteY8" fmla="*/ 959668 h 1131683"/>
                <a:gd name="connsiteX9" fmla="*/ 45267 w 506994"/>
                <a:gd name="connsiteY9" fmla="*/ 968721 h 1131683"/>
                <a:gd name="connsiteX10" fmla="*/ 0 w 506994"/>
                <a:gd name="connsiteY10" fmla="*/ 1131683 h 113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6994" h="1131683">
                  <a:moveTo>
                    <a:pt x="488887" y="0"/>
                  </a:moveTo>
                  <a:lnTo>
                    <a:pt x="235390" y="81481"/>
                  </a:lnTo>
                  <a:lnTo>
                    <a:pt x="226336" y="398353"/>
                  </a:lnTo>
                  <a:lnTo>
                    <a:pt x="307817" y="552262"/>
                  </a:lnTo>
                  <a:lnTo>
                    <a:pt x="380245" y="570369"/>
                  </a:lnTo>
                  <a:lnTo>
                    <a:pt x="479833" y="715224"/>
                  </a:lnTo>
                  <a:lnTo>
                    <a:pt x="506994" y="796705"/>
                  </a:lnTo>
                  <a:lnTo>
                    <a:pt x="325924" y="905347"/>
                  </a:lnTo>
                  <a:lnTo>
                    <a:pt x="253497" y="959668"/>
                  </a:lnTo>
                  <a:lnTo>
                    <a:pt x="45267" y="968721"/>
                  </a:lnTo>
                  <a:lnTo>
                    <a:pt x="0" y="1131683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1946750" y="4700220"/>
              <a:ext cx="1496140" cy="341216"/>
            </a:xfrm>
            <a:custGeom>
              <a:avLst/>
              <a:gdLst>
                <a:gd name="connsiteX0" fmla="*/ 1756373 w 1819747"/>
                <a:gd name="connsiteY0" fmla="*/ 289711 h 398353"/>
                <a:gd name="connsiteX1" fmla="*/ 1819747 w 1819747"/>
                <a:gd name="connsiteY1" fmla="*/ 90535 h 398353"/>
                <a:gd name="connsiteX2" fmla="*/ 1756373 w 1819747"/>
                <a:gd name="connsiteY2" fmla="*/ 0 h 398353"/>
                <a:gd name="connsiteX3" fmla="*/ 1656784 w 1819747"/>
                <a:gd name="connsiteY3" fmla="*/ 9054 h 398353"/>
                <a:gd name="connsiteX4" fmla="*/ 1548143 w 1819747"/>
                <a:gd name="connsiteY4" fmla="*/ 0 h 398353"/>
                <a:gd name="connsiteX5" fmla="*/ 1484769 w 1819747"/>
                <a:gd name="connsiteY5" fmla="*/ 63374 h 398353"/>
                <a:gd name="connsiteX6" fmla="*/ 1430448 w 1819747"/>
                <a:gd name="connsiteY6" fmla="*/ 126749 h 398353"/>
                <a:gd name="connsiteX7" fmla="*/ 1339913 w 1819747"/>
                <a:gd name="connsiteY7" fmla="*/ 135802 h 398353"/>
                <a:gd name="connsiteX8" fmla="*/ 1285592 w 1819747"/>
                <a:gd name="connsiteY8" fmla="*/ 208230 h 398353"/>
                <a:gd name="connsiteX9" fmla="*/ 1149790 w 1819747"/>
                <a:gd name="connsiteY9" fmla="*/ 208230 h 398353"/>
                <a:gd name="connsiteX10" fmla="*/ 1068309 w 1819747"/>
                <a:gd name="connsiteY10" fmla="*/ 126749 h 398353"/>
                <a:gd name="connsiteX11" fmla="*/ 860079 w 1819747"/>
                <a:gd name="connsiteY11" fmla="*/ 117695 h 398353"/>
                <a:gd name="connsiteX12" fmla="*/ 805759 w 1819747"/>
                <a:gd name="connsiteY12" fmla="*/ 135802 h 398353"/>
                <a:gd name="connsiteX13" fmla="*/ 579422 w 1819747"/>
                <a:gd name="connsiteY13" fmla="*/ 72428 h 398353"/>
                <a:gd name="connsiteX14" fmla="*/ 552262 w 1819747"/>
                <a:gd name="connsiteY14" fmla="*/ 27161 h 398353"/>
                <a:gd name="connsiteX15" fmla="*/ 398353 w 1819747"/>
                <a:gd name="connsiteY15" fmla="*/ 144856 h 398353"/>
                <a:gd name="connsiteX16" fmla="*/ 371192 w 1819747"/>
                <a:gd name="connsiteY16" fmla="*/ 271604 h 398353"/>
                <a:gd name="connsiteX17" fmla="*/ 117695 w 1819747"/>
                <a:gd name="connsiteY17" fmla="*/ 298765 h 398353"/>
                <a:gd name="connsiteX18" fmla="*/ 0 w 1819747"/>
                <a:gd name="connsiteY18" fmla="*/ 398353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19747" h="398353">
                  <a:moveTo>
                    <a:pt x="1756373" y="289711"/>
                  </a:moveTo>
                  <a:lnTo>
                    <a:pt x="1819747" y="90535"/>
                  </a:lnTo>
                  <a:lnTo>
                    <a:pt x="1756373" y="0"/>
                  </a:lnTo>
                  <a:lnTo>
                    <a:pt x="1656784" y="9054"/>
                  </a:lnTo>
                  <a:lnTo>
                    <a:pt x="1548143" y="0"/>
                  </a:lnTo>
                  <a:lnTo>
                    <a:pt x="1484769" y="63374"/>
                  </a:lnTo>
                  <a:lnTo>
                    <a:pt x="1430448" y="126749"/>
                  </a:lnTo>
                  <a:lnTo>
                    <a:pt x="1339913" y="135802"/>
                  </a:lnTo>
                  <a:lnTo>
                    <a:pt x="1285592" y="208230"/>
                  </a:lnTo>
                  <a:lnTo>
                    <a:pt x="1149790" y="208230"/>
                  </a:lnTo>
                  <a:lnTo>
                    <a:pt x="1068309" y="126749"/>
                  </a:lnTo>
                  <a:lnTo>
                    <a:pt x="860079" y="117695"/>
                  </a:lnTo>
                  <a:lnTo>
                    <a:pt x="805759" y="135802"/>
                  </a:lnTo>
                  <a:lnTo>
                    <a:pt x="579422" y="72428"/>
                  </a:lnTo>
                  <a:lnTo>
                    <a:pt x="552262" y="27161"/>
                  </a:lnTo>
                  <a:lnTo>
                    <a:pt x="398353" y="144856"/>
                  </a:lnTo>
                  <a:lnTo>
                    <a:pt x="371192" y="271604"/>
                  </a:lnTo>
                  <a:lnTo>
                    <a:pt x="117695" y="298765"/>
                  </a:lnTo>
                  <a:lnTo>
                    <a:pt x="0" y="398353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874612" y="2714963"/>
              <a:ext cx="461496" cy="209383"/>
            </a:xfrm>
            <a:custGeom>
              <a:avLst/>
              <a:gdLst>
                <a:gd name="connsiteX0" fmla="*/ 561315 w 561315"/>
                <a:gd name="connsiteY0" fmla="*/ 244444 h 244444"/>
                <a:gd name="connsiteX1" fmla="*/ 470780 w 561315"/>
                <a:gd name="connsiteY1" fmla="*/ 199176 h 244444"/>
                <a:gd name="connsiteX2" fmla="*/ 398352 w 561315"/>
                <a:gd name="connsiteY2" fmla="*/ 135802 h 244444"/>
                <a:gd name="connsiteX3" fmla="*/ 325925 w 561315"/>
                <a:gd name="connsiteY3" fmla="*/ 172016 h 244444"/>
                <a:gd name="connsiteX4" fmla="*/ 208229 w 561315"/>
                <a:gd name="connsiteY4" fmla="*/ 72428 h 244444"/>
                <a:gd name="connsiteX5" fmla="*/ 162962 w 561315"/>
                <a:gd name="connsiteY5" fmla="*/ 9053 h 244444"/>
                <a:gd name="connsiteX6" fmla="*/ 90534 w 561315"/>
                <a:gd name="connsiteY6" fmla="*/ 0 h 244444"/>
                <a:gd name="connsiteX7" fmla="*/ 0 w 561315"/>
                <a:gd name="connsiteY7" fmla="*/ 45267 h 244444"/>
                <a:gd name="connsiteX8" fmla="*/ 0 w 561315"/>
                <a:gd name="connsiteY8" fmla="*/ 45267 h 24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315" h="244444">
                  <a:moveTo>
                    <a:pt x="561315" y="244444"/>
                  </a:moveTo>
                  <a:lnTo>
                    <a:pt x="470780" y="199176"/>
                  </a:lnTo>
                  <a:lnTo>
                    <a:pt x="398352" y="135802"/>
                  </a:lnTo>
                  <a:lnTo>
                    <a:pt x="325925" y="172016"/>
                  </a:lnTo>
                  <a:lnTo>
                    <a:pt x="208229" y="72428"/>
                  </a:lnTo>
                  <a:lnTo>
                    <a:pt x="162962" y="9053"/>
                  </a:lnTo>
                  <a:lnTo>
                    <a:pt x="90534" y="0"/>
                  </a:lnTo>
                  <a:lnTo>
                    <a:pt x="0" y="45267"/>
                  </a:lnTo>
                  <a:lnTo>
                    <a:pt x="0" y="45267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2058402" y="3335356"/>
              <a:ext cx="163756" cy="791001"/>
            </a:xfrm>
            <a:custGeom>
              <a:avLst/>
              <a:gdLst>
                <a:gd name="connsiteX0" fmla="*/ 135802 w 199176"/>
                <a:gd name="connsiteY0" fmla="*/ 0 h 923454"/>
                <a:gd name="connsiteX1" fmla="*/ 181070 w 199176"/>
                <a:gd name="connsiteY1" fmla="*/ 99588 h 923454"/>
                <a:gd name="connsiteX2" fmla="*/ 199176 w 199176"/>
                <a:gd name="connsiteY2" fmla="*/ 217283 h 923454"/>
                <a:gd name="connsiteX3" fmla="*/ 144856 w 199176"/>
                <a:gd name="connsiteY3" fmla="*/ 271604 h 923454"/>
                <a:gd name="connsiteX4" fmla="*/ 144856 w 199176"/>
                <a:gd name="connsiteY4" fmla="*/ 371192 h 923454"/>
                <a:gd name="connsiteX5" fmla="*/ 72428 w 199176"/>
                <a:gd name="connsiteY5" fmla="*/ 488887 h 923454"/>
                <a:gd name="connsiteX6" fmla="*/ 117695 w 199176"/>
                <a:gd name="connsiteY6" fmla="*/ 633743 h 923454"/>
                <a:gd name="connsiteX7" fmla="*/ 135802 w 199176"/>
                <a:gd name="connsiteY7" fmla="*/ 805759 h 923454"/>
                <a:gd name="connsiteX8" fmla="*/ 18107 w 199176"/>
                <a:gd name="connsiteY8" fmla="*/ 860079 h 923454"/>
                <a:gd name="connsiteX9" fmla="*/ 0 w 199176"/>
                <a:gd name="connsiteY9" fmla="*/ 923454 h 9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176" h="923454">
                  <a:moveTo>
                    <a:pt x="135802" y="0"/>
                  </a:moveTo>
                  <a:lnTo>
                    <a:pt x="181070" y="99588"/>
                  </a:lnTo>
                  <a:lnTo>
                    <a:pt x="199176" y="217283"/>
                  </a:lnTo>
                  <a:lnTo>
                    <a:pt x="144856" y="271604"/>
                  </a:lnTo>
                  <a:lnTo>
                    <a:pt x="144856" y="371192"/>
                  </a:lnTo>
                  <a:lnTo>
                    <a:pt x="72428" y="488887"/>
                  </a:lnTo>
                  <a:lnTo>
                    <a:pt x="117695" y="633743"/>
                  </a:lnTo>
                  <a:lnTo>
                    <a:pt x="135802" y="805759"/>
                  </a:lnTo>
                  <a:lnTo>
                    <a:pt x="18107" y="860079"/>
                  </a:lnTo>
                  <a:lnTo>
                    <a:pt x="0" y="923454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1276836" y="2490071"/>
              <a:ext cx="253078" cy="690187"/>
            </a:xfrm>
            <a:custGeom>
              <a:avLst/>
              <a:gdLst>
                <a:gd name="connsiteX0" fmla="*/ 307818 w 307818"/>
                <a:gd name="connsiteY0" fmla="*/ 0 h 805758"/>
                <a:gd name="connsiteX1" fmla="*/ 235390 w 307818"/>
                <a:gd name="connsiteY1" fmla="*/ 108641 h 805758"/>
                <a:gd name="connsiteX2" fmla="*/ 208230 w 307818"/>
                <a:gd name="connsiteY2" fmla="*/ 117695 h 805758"/>
                <a:gd name="connsiteX3" fmla="*/ 181070 w 307818"/>
                <a:gd name="connsiteY3" fmla="*/ 280657 h 805758"/>
                <a:gd name="connsiteX4" fmla="*/ 235390 w 307818"/>
                <a:gd name="connsiteY4" fmla="*/ 353085 h 805758"/>
                <a:gd name="connsiteX5" fmla="*/ 217284 w 307818"/>
                <a:gd name="connsiteY5" fmla="*/ 452673 h 805758"/>
                <a:gd name="connsiteX6" fmla="*/ 208230 w 307818"/>
                <a:gd name="connsiteY6" fmla="*/ 543207 h 805758"/>
                <a:gd name="connsiteX7" fmla="*/ 208230 w 307818"/>
                <a:gd name="connsiteY7" fmla="*/ 543207 h 805758"/>
                <a:gd name="connsiteX8" fmla="*/ 153909 w 307818"/>
                <a:gd name="connsiteY8" fmla="*/ 706170 h 805758"/>
                <a:gd name="connsiteX9" fmla="*/ 0 w 307818"/>
                <a:gd name="connsiteY9" fmla="*/ 805758 h 80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818" h="805758">
                  <a:moveTo>
                    <a:pt x="307818" y="0"/>
                  </a:moveTo>
                  <a:lnTo>
                    <a:pt x="235390" y="108641"/>
                  </a:lnTo>
                  <a:lnTo>
                    <a:pt x="208230" y="117695"/>
                  </a:lnTo>
                  <a:lnTo>
                    <a:pt x="181070" y="280657"/>
                  </a:lnTo>
                  <a:lnTo>
                    <a:pt x="235390" y="353085"/>
                  </a:lnTo>
                  <a:lnTo>
                    <a:pt x="217284" y="452673"/>
                  </a:lnTo>
                  <a:lnTo>
                    <a:pt x="208230" y="543207"/>
                  </a:lnTo>
                  <a:lnTo>
                    <a:pt x="208230" y="543207"/>
                  </a:lnTo>
                  <a:lnTo>
                    <a:pt x="153909" y="706170"/>
                  </a:lnTo>
                  <a:lnTo>
                    <a:pt x="0" y="80575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1031201" y="3358621"/>
              <a:ext cx="1377044" cy="2373003"/>
            </a:xfrm>
            <a:custGeom>
              <a:avLst/>
              <a:gdLst>
                <a:gd name="connsiteX0" fmla="*/ 1575303 w 1674891"/>
                <a:gd name="connsiteY0" fmla="*/ 0 h 2770360"/>
                <a:gd name="connsiteX1" fmla="*/ 1620570 w 1674891"/>
                <a:gd name="connsiteY1" fmla="*/ 126748 h 2770360"/>
                <a:gd name="connsiteX2" fmla="*/ 1638677 w 1674891"/>
                <a:gd name="connsiteY2" fmla="*/ 244443 h 2770360"/>
                <a:gd name="connsiteX3" fmla="*/ 1674891 w 1674891"/>
                <a:gd name="connsiteY3" fmla="*/ 380245 h 2770360"/>
                <a:gd name="connsiteX4" fmla="*/ 1656784 w 1674891"/>
                <a:gd name="connsiteY4" fmla="*/ 552261 h 2770360"/>
                <a:gd name="connsiteX5" fmla="*/ 1620570 w 1674891"/>
                <a:gd name="connsiteY5" fmla="*/ 697116 h 2770360"/>
                <a:gd name="connsiteX6" fmla="*/ 1566249 w 1674891"/>
                <a:gd name="connsiteY6" fmla="*/ 760491 h 2770360"/>
                <a:gd name="connsiteX7" fmla="*/ 1493822 w 1674891"/>
                <a:gd name="connsiteY7" fmla="*/ 887239 h 2770360"/>
                <a:gd name="connsiteX8" fmla="*/ 1385180 w 1674891"/>
                <a:gd name="connsiteY8" fmla="*/ 1249378 h 2770360"/>
                <a:gd name="connsiteX9" fmla="*/ 1385180 w 1674891"/>
                <a:gd name="connsiteY9" fmla="*/ 1249378 h 2770360"/>
                <a:gd name="connsiteX10" fmla="*/ 1213164 w 1674891"/>
                <a:gd name="connsiteY10" fmla="*/ 1276538 h 2770360"/>
                <a:gd name="connsiteX11" fmla="*/ 1176950 w 1674891"/>
                <a:gd name="connsiteY11" fmla="*/ 1376126 h 2770360"/>
                <a:gd name="connsiteX12" fmla="*/ 1113576 w 1674891"/>
                <a:gd name="connsiteY12" fmla="*/ 1493821 h 2770360"/>
                <a:gd name="connsiteX13" fmla="*/ 977774 w 1674891"/>
                <a:gd name="connsiteY13" fmla="*/ 1656784 h 2770360"/>
                <a:gd name="connsiteX14" fmla="*/ 869133 w 1674891"/>
                <a:gd name="connsiteY14" fmla="*/ 1656784 h 2770360"/>
                <a:gd name="connsiteX15" fmla="*/ 787651 w 1674891"/>
                <a:gd name="connsiteY15" fmla="*/ 1656784 h 2770360"/>
                <a:gd name="connsiteX16" fmla="*/ 660903 w 1674891"/>
                <a:gd name="connsiteY16" fmla="*/ 1629623 h 2770360"/>
                <a:gd name="connsiteX17" fmla="*/ 615636 w 1674891"/>
                <a:gd name="connsiteY17" fmla="*/ 1846907 h 2770360"/>
                <a:gd name="connsiteX18" fmla="*/ 570368 w 1674891"/>
                <a:gd name="connsiteY18" fmla="*/ 2000815 h 2770360"/>
                <a:gd name="connsiteX19" fmla="*/ 425513 w 1674891"/>
                <a:gd name="connsiteY19" fmla="*/ 2145671 h 2770360"/>
                <a:gd name="connsiteX20" fmla="*/ 334978 w 1674891"/>
                <a:gd name="connsiteY20" fmla="*/ 2254313 h 2770360"/>
                <a:gd name="connsiteX21" fmla="*/ 344032 w 1674891"/>
                <a:gd name="connsiteY21" fmla="*/ 2462542 h 2770360"/>
                <a:gd name="connsiteX22" fmla="*/ 307818 w 1674891"/>
                <a:gd name="connsiteY22" fmla="*/ 2525916 h 2770360"/>
                <a:gd name="connsiteX23" fmla="*/ 208230 w 1674891"/>
                <a:gd name="connsiteY23" fmla="*/ 2562130 h 2770360"/>
                <a:gd name="connsiteX24" fmla="*/ 54321 w 1674891"/>
                <a:gd name="connsiteY24" fmla="*/ 2607398 h 2770360"/>
                <a:gd name="connsiteX25" fmla="*/ 0 w 1674891"/>
                <a:gd name="connsiteY25" fmla="*/ 2770360 h 27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4891" h="2770360">
                  <a:moveTo>
                    <a:pt x="1575303" y="0"/>
                  </a:moveTo>
                  <a:lnTo>
                    <a:pt x="1620570" y="126748"/>
                  </a:lnTo>
                  <a:lnTo>
                    <a:pt x="1638677" y="244443"/>
                  </a:lnTo>
                  <a:lnTo>
                    <a:pt x="1674891" y="380245"/>
                  </a:lnTo>
                  <a:lnTo>
                    <a:pt x="1656784" y="552261"/>
                  </a:lnTo>
                  <a:lnTo>
                    <a:pt x="1620570" y="697116"/>
                  </a:lnTo>
                  <a:lnTo>
                    <a:pt x="1566249" y="760491"/>
                  </a:lnTo>
                  <a:lnTo>
                    <a:pt x="1493822" y="887239"/>
                  </a:lnTo>
                  <a:lnTo>
                    <a:pt x="1385180" y="1249378"/>
                  </a:lnTo>
                  <a:lnTo>
                    <a:pt x="1385180" y="1249378"/>
                  </a:lnTo>
                  <a:lnTo>
                    <a:pt x="1213164" y="1276538"/>
                  </a:lnTo>
                  <a:lnTo>
                    <a:pt x="1176950" y="1376126"/>
                  </a:lnTo>
                  <a:lnTo>
                    <a:pt x="1113576" y="1493821"/>
                  </a:lnTo>
                  <a:lnTo>
                    <a:pt x="977774" y="1656784"/>
                  </a:lnTo>
                  <a:lnTo>
                    <a:pt x="869133" y="1656784"/>
                  </a:lnTo>
                  <a:lnTo>
                    <a:pt x="787651" y="1656784"/>
                  </a:lnTo>
                  <a:lnTo>
                    <a:pt x="660903" y="1629623"/>
                  </a:lnTo>
                  <a:lnTo>
                    <a:pt x="615636" y="1846907"/>
                  </a:lnTo>
                  <a:lnTo>
                    <a:pt x="570368" y="2000815"/>
                  </a:lnTo>
                  <a:lnTo>
                    <a:pt x="425513" y="2145671"/>
                  </a:lnTo>
                  <a:lnTo>
                    <a:pt x="334978" y="2254313"/>
                  </a:lnTo>
                  <a:lnTo>
                    <a:pt x="344032" y="2462542"/>
                  </a:lnTo>
                  <a:lnTo>
                    <a:pt x="307818" y="2525916"/>
                  </a:lnTo>
                  <a:lnTo>
                    <a:pt x="208230" y="2562130"/>
                  </a:lnTo>
                  <a:lnTo>
                    <a:pt x="54321" y="2607398"/>
                  </a:lnTo>
                  <a:lnTo>
                    <a:pt x="0" y="277036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897219" y="3754121"/>
              <a:ext cx="1004870" cy="511824"/>
            </a:xfrm>
            <a:custGeom>
              <a:avLst/>
              <a:gdLst>
                <a:gd name="connsiteX0" fmla="*/ 1113576 w 1222217"/>
                <a:gd name="connsiteY0" fmla="*/ 0 h 597529"/>
                <a:gd name="connsiteX1" fmla="*/ 1195057 w 1222217"/>
                <a:gd name="connsiteY1" fmla="*/ 135802 h 597529"/>
                <a:gd name="connsiteX2" fmla="*/ 1222217 w 1222217"/>
                <a:gd name="connsiteY2" fmla="*/ 217284 h 597529"/>
                <a:gd name="connsiteX3" fmla="*/ 1113576 w 1222217"/>
                <a:gd name="connsiteY3" fmla="*/ 353086 h 597529"/>
                <a:gd name="connsiteX4" fmla="*/ 1122629 w 1222217"/>
                <a:gd name="connsiteY4" fmla="*/ 497941 h 597529"/>
                <a:gd name="connsiteX5" fmla="*/ 1050202 w 1222217"/>
                <a:gd name="connsiteY5" fmla="*/ 570369 h 597529"/>
                <a:gd name="connsiteX6" fmla="*/ 923453 w 1222217"/>
                <a:gd name="connsiteY6" fmla="*/ 597529 h 597529"/>
                <a:gd name="connsiteX7" fmla="*/ 887239 w 1222217"/>
                <a:gd name="connsiteY7" fmla="*/ 534155 h 597529"/>
                <a:gd name="connsiteX8" fmla="*/ 923453 w 1222217"/>
                <a:gd name="connsiteY8" fmla="*/ 416460 h 597529"/>
                <a:gd name="connsiteX9" fmla="*/ 878186 w 1222217"/>
                <a:gd name="connsiteY9" fmla="*/ 389299 h 597529"/>
                <a:gd name="connsiteX10" fmla="*/ 814811 w 1222217"/>
                <a:gd name="connsiteY10" fmla="*/ 416460 h 597529"/>
                <a:gd name="connsiteX11" fmla="*/ 778598 w 1222217"/>
                <a:gd name="connsiteY11" fmla="*/ 307818 h 597529"/>
                <a:gd name="connsiteX12" fmla="*/ 606582 w 1222217"/>
                <a:gd name="connsiteY12" fmla="*/ 235390 h 597529"/>
                <a:gd name="connsiteX13" fmla="*/ 588475 w 1222217"/>
                <a:gd name="connsiteY13" fmla="*/ 135802 h 597529"/>
                <a:gd name="connsiteX14" fmla="*/ 488887 w 1222217"/>
                <a:gd name="connsiteY14" fmla="*/ 135802 h 597529"/>
                <a:gd name="connsiteX15" fmla="*/ 407406 w 1222217"/>
                <a:gd name="connsiteY15" fmla="*/ 199177 h 597529"/>
                <a:gd name="connsiteX16" fmla="*/ 316871 w 1222217"/>
                <a:gd name="connsiteY16" fmla="*/ 244444 h 597529"/>
                <a:gd name="connsiteX17" fmla="*/ 172015 w 1222217"/>
                <a:gd name="connsiteY17" fmla="*/ 344032 h 597529"/>
                <a:gd name="connsiteX18" fmla="*/ 117695 w 1222217"/>
                <a:gd name="connsiteY18" fmla="*/ 407406 h 597529"/>
                <a:gd name="connsiteX19" fmla="*/ 90534 w 1222217"/>
                <a:gd name="connsiteY19" fmla="*/ 425513 h 597529"/>
                <a:gd name="connsiteX20" fmla="*/ 0 w 1222217"/>
                <a:gd name="connsiteY20" fmla="*/ 488888 h 5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22217" h="597529">
                  <a:moveTo>
                    <a:pt x="1113576" y="0"/>
                  </a:moveTo>
                  <a:lnTo>
                    <a:pt x="1195057" y="135802"/>
                  </a:lnTo>
                  <a:lnTo>
                    <a:pt x="1222217" y="217284"/>
                  </a:lnTo>
                  <a:lnTo>
                    <a:pt x="1113576" y="353086"/>
                  </a:lnTo>
                  <a:lnTo>
                    <a:pt x="1122629" y="497941"/>
                  </a:lnTo>
                  <a:lnTo>
                    <a:pt x="1050202" y="570369"/>
                  </a:lnTo>
                  <a:lnTo>
                    <a:pt x="923453" y="597529"/>
                  </a:lnTo>
                  <a:lnTo>
                    <a:pt x="887239" y="534155"/>
                  </a:lnTo>
                  <a:lnTo>
                    <a:pt x="923453" y="416460"/>
                  </a:lnTo>
                  <a:lnTo>
                    <a:pt x="878186" y="389299"/>
                  </a:lnTo>
                  <a:lnTo>
                    <a:pt x="814811" y="416460"/>
                  </a:lnTo>
                  <a:lnTo>
                    <a:pt x="778598" y="307818"/>
                  </a:lnTo>
                  <a:lnTo>
                    <a:pt x="606582" y="235390"/>
                  </a:lnTo>
                  <a:lnTo>
                    <a:pt x="588475" y="135802"/>
                  </a:lnTo>
                  <a:lnTo>
                    <a:pt x="488887" y="135802"/>
                  </a:lnTo>
                  <a:cubicBezTo>
                    <a:pt x="418566" y="186031"/>
                    <a:pt x="443868" y="162713"/>
                    <a:pt x="407406" y="199177"/>
                  </a:cubicBezTo>
                  <a:lnTo>
                    <a:pt x="316871" y="244444"/>
                  </a:lnTo>
                  <a:lnTo>
                    <a:pt x="172015" y="344032"/>
                  </a:lnTo>
                  <a:lnTo>
                    <a:pt x="117695" y="407406"/>
                  </a:lnTo>
                  <a:lnTo>
                    <a:pt x="90534" y="425513"/>
                  </a:lnTo>
                  <a:lnTo>
                    <a:pt x="0" y="48888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1753219" y="3947994"/>
              <a:ext cx="856000" cy="325707"/>
            </a:xfrm>
            <a:custGeom>
              <a:avLst/>
              <a:gdLst>
                <a:gd name="connsiteX0" fmla="*/ 0 w 1041149"/>
                <a:gd name="connsiteY0" fmla="*/ 353085 h 380246"/>
                <a:gd name="connsiteX1" fmla="*/ 126749 w 1041149"/>
                <a:gd name="connsiteY1" fmla="*/ 325925 h 380246"/>
                <a:gd name="connsiteX2" fmla="*/ 190123 w 1041149"/>
                <a:gd name="connsiteY2" fmla="*/ 334978 h 380246"/>
                <a:gd name="connsiteX3" fmla="*/ 316871 w 1041149"/>
                <a:gd name="connsiteY3" fmla="*/ 380246 h 380246"/>
                <a:gd name="connsiteX4" fmla="*/ 461727 w 1041149"/>
                <a:gd name="connsiteY4" fmla="*/ 353085 h 380246"/>
                <a:gd name="connsiteX5" fmla="*/ 579422 w 1041149"/>
                <a:gd name="connsiteY5" fmla="*/ 334978 h 380246"/>
                <a:gd name="connsiteX6" fmla="*/ 615636 w 1041149"/>
                <a:gd name="connsiteY6" fmla="*/ 334978 h 380246"/>
                <a:gd name="connsiteX7" fmla="*/ 1013988 w 1041149"/>
                <a:gd name="connsiteY7" fmla="*/ 271604 h 380246"/>
                <a:gd name="connsiteX8" fmla="*/ 977774 w 1041149"/>
                <a:gd name="connsiteY8" fmla="*/ 126749 h 380246"/>
                <a:gd name="connsiteX9" fmla="*/ 1041149 w 1041149"/>
                <a:gd name="connsiteY9" fmla="*/ 0 h 38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1149" h="380246">
                  <a:moveTo>
                    <a:pt x="0" y="353085"/>
                  </a:moveTo>
                  <a:lnTo>
                    <a:pt x="126749" y="325925"/>
                  </a:lnTo>
                  <a:lnTo>
                    <a:pt x="190123" y="334978"/>
                  </a:lnTo>
                  <a:lnTo>
                    <a:pt x="316871" y="380246"/>
                  </a:lnTo>
                  <a:lnTo>
                    <a:pt x="461727" y="353085"/>
                  </a:lnTo>
                  <a:lnTo>
                    <a:pt x="579422" y="334978"/>
                  </a:lnTo>
                  <a:lnTo>
                    <a:pt x="615636" y="334978"/>
                  </a:lnTo>
                  <a:lnTo>
                    <a:pt x="1013988" y="271604"/>
                  </a:lnTo>
                  <a:lnTo>
                    <a:pt x="977774" y="126749"/>
                  </a:lnTo>
                  <a:lnTo>
                    <a:pt x="1041149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3844837" y="1590501"/>
              <a:ext cx="163756" cy="294686"/>
            </a:xfrm>
            <a:custGeom>
              <a:avLst/>
              <a:gdLst>
                <a:gd name="connsiteX0" fmla="*/ 0 w 199176"/>
                <a:gd name="connsiteY0" fmla="*/ 344031 h 344031"/>
                <a:gd name="connsiteX1" fmla="*/ 172016 w 199176"/>
                <a:gd name="connsiteY1" fmla="*/ 226336 h 344031"/>
                <a:gd name="connsiteX2" fmla="*/ 199176 w 199176"/>
                <a:gd name="connsiteY2" fmla="*/ 108641 h 344031"/>
                <a:gd name="connsiteX3" fmla="*/ 181069 w 199176"/>
                <a:gd name="connsiteY3" fmla="*/ 0 h 344031"/>
                <a:gd name="connsiteX4" fmla="*/ 181069 w 199176"/>
                <a:gd name="connsiteY4" fmla="*/ 0 h 344031"/>
                <a:gd name="connsiteX5" fmla="*/ 181069 w 199176"/>
                <a:gd name="connsiteY5" fmla="*/ 0 h 34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176" h="344031">
                  <a:moveTo>
                    <a:pt x="0" y="344031"/>
                  </a:moveTo>
                  <a:lnTo>
                    <a:pt x="172016" y="226336"/>
                  </a:lnTo>
                  <a:lnTo>
                    <a:pt x="199176" y="108641"/>
                  </a:lnTo>
                  <a:lnTo>
                    <a:pt x="181069" y="0"/>
                  </a:lnTo>
                  <a:lnTo>
                    <a:pt x="181069" y="0"/>
                  </a:lnTo>
                  <a:lnTo>
                    <a:pt x="181069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4834820" y="2815777"/>
              <a:ext cx="878331" cy="224893"/>
            </a:xfrm>
            <a:custGeom>
              <a:avLst/>
              <a:gdLst>
                <a:gd name="connsiteX0" fmla="*/ 0 w 1068309"/>
                <a:gd name="connsiteY0" fmla="*/ 18107 h 262551"/>
                <a:gd name="connsiteX1" fmla="*/ 81481 w 1068309"/>
                <a:gd name="connsiteY1" fmla="*/ 90535 h 262551"/>
                <a:gd name="connsiteX2" fmla="*/ 208229 w 1068309"/>
                <a:gd name="connsiteY2" fmla="*/ 0 h 262551"/>
                <a:gd name="connsiteX3" fmla="*/ 443620 w 1068309"/>
                <a:gd name="connsiteY3" fmla="*/ 36214 h 262551"/>
                <a:gd name="connsiteX4" fmla="*/ 443620 w 1068309"/>
                <a:gd name="connsiteY4" fmla="*/ 135802 h 262551"/>
                <a:gd name="connsiteX5" fmla="*/ 543208 w 1068309"/>
                <a:gd name="connsiteY5" fmla="*/ 181069 h 262551"/>
                <a:gd name="connsiteX6" fmla="*/ 688063 w 1068309"/>
                <a:gd name="connsiteY6" fmla="*/ 244444 h 262551"/>
                <a:gd name="connsiteX7" fmla="*/ 769544 w 1068309"/>
                <a:gd name="connsiteY7" fmla="*/ 217283 h 262551"/>
                <a:gd name="connsiteX8" fmla="*/ 832919 w 1068309"/>
                <a:gd name="connsiteY8" fmla="*/ 162962 h 262551"/>
                <a:gd name="connsiteX9" fmla="*/ 932507 w 1068309"/>
                <a:gd name="connsiteY9" fmla="*/ 199176 h 262551"/>
                <a:gd name="connsiteX10" fmla="*/ 1068309 w 1068309"/>
                <a:gd name="connsiteY10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8309" h="262551">
                  <a:moveTo>
                    <a:pt x="0" y="18107"/>
                  </a:moveTo>
                  <a:lnTo>
                    <a:pt x="81481" y="90535"/>
                  </a:lnTo>
                  <a:lnTo>
                    <a:pt x="208229" y="0"/>
                  </a:lnTo>
                  <a:lnTo>
                    <a:pt x="443620" y="36214"/>
                  </a:lnTo>
                  <a:lnTo>
                    <a:pt x="443620" y="135802"/>
                  </a:lnTo>
                  <a:lnTo>
                    <a:pt x="543208" y="181069"/>
                  </a:lnTo>
                  <a:lnTo>
                    <a:pt x="688063" y="244444"/>
                  </a:lnTo>
                  <a:lnTo>
                    <a:pt x="769544" y="217283"/>
                  </a:lnTo>
                  <a:lnTo>
                    <a:pt x="832919" y="162962"/>
                  </a:lnTo>
                  <a:lnTo>
                    <a:pt x="932507" y="199176"/>
                  </a:lnTo>
                  <a:lnTo>
                    <a:pt x="1068309" y="26255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4767830" y="3063934"/>
              <a:ext cx="595478" cy="480804"/>
            </a:xfrm>
            <a:custGeom>
              <a:avLst/>
              <a:gdLst>
                <a:gd name="connsiteX0" fmla="*/ 9053 w 724277"/>
                <a:gd name="connsiteY0" fmla="*/ 235390 h 561315"/>
                <a:gd name="connsiteX1" fmla="*/ 0 w 724277"/>
                <a:gd name="connsiteY1" fmla="*/ 108642 h 561315"/>
                <a:gd name="connsiteX2" fmla="*/ 72427 w 724277"/>
                <a:gd name="connsiteY2" fmla="*/ 36214 h 561315"/>
                <a:gd name="connsiteX3" fmla="*/ 226336 w 724277"/>
                <a:gd name="connsiteY3" fmla="*/ 27160 h 561315"/>
                <a:gd name="connsiteX4" fmla="*/ 298764 w 724277"/>
                <a:gd name="connsiteY4" fmla="*/ 0 h 561315"/>
                <a:gd name="connsiteX5" fmla="*/ 325924 w 724277"/>
                <a:gd name="connsiteY5" fmla="*/ 90535 h 561315"/>
                <a:gd name="connsiteX6" fmla="*/ 316871 w 724277"/>
                <a:gd name="connsiteY6" fmla="*/ 162962 h 561315"/>
                <a:gd name="connsiteX7" fmla="*/ 280657 w 724277"/>
                <a:gd name="connsiteY7" fmla="*/ 208230 h 561315"/>
                <a:gd name="connsiteX8" fmla="*/ 344031 w 724277"/>
                <a:gd name="connsiteY8" fmla="*/ 271604 h 561315"/>
                <a:gd name="connsiteX9" fmla="*/ 389299 w 724277"/>
                <a:gd name="connsiteY9" fmla="*/ 334978 h 561315"/>
                <a:gd name="connsiteX10" fmla="*/ 443619 w 724277"/>
                <a:gd name="connsiteY10" fmla="*/ 362139 h 561315"/>
                <a:gd name="connsiteX11" fmla="*/ 525101 w 724277"/>
                <a:gd name="connsiteY11" fmla="*/ 416459 h 561315"/>
                <a:gd name="connsiteX12" fmla="*/ 724277 w 724277"/>
                <a:gd name="connsiteY12" fmla="*/ 416459 h 561315"/>
                <a:gd name="connsiteX13" fmla="*/ 697116 w 724277"/>
                <a:gd name="connsiteY13" fmla="*/ 561315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4277" h="561315">
                  <a:moveTo>
                    <a:pt x="9053" y="235390"/>
                  </a:moveTo>
                  <a:lnTo>
                    <a:pt x="0" y="108642"/>
                  </a:lnTo>
                  <a:lnTo>
                    <a:pt x="72427" y="36214"/>
                  </a:lnTo>
                  <a:lnTo>
                    <a:pt x="226336" y="27160"/>
                  </a:lnTo>
                  <a:lnTo>
                    <a:pt x="298764" y="0"/>
                  </a:lnTo>
                  <a:lnTo>
                    <a:pt x="325924" y="90535"/>
                  </a:lnTo>
                  <a:lnTo>
                    <a:pt x="316871" y="162962"/>
                  </a:lnTo>
                  <a:lnTo>
                    <a:pt x="280657" y="208230"/>
                  </a:lnTo>
                  <a:lnTo>
                    <a:pt x="344031" y="271604"/>
                  </a:lnTo>
                  <a:lnTo>
                    <a:pt x="389299" y="334978"/>
                  </a:lnTo>
                  <a:lnTo>
                    <a:pt x="443619" y="362139"/>
                  </a:lnTo>
                  <a:lnTo>
                    <a:pt x="525101" y="416459"/>
                  </a:lnTo>
                  <a:lnTo>
                    <a:pt x="724277" y="416459"/>
                  </a:lnTo>
                  <a:lnTo>
                    <a:pt x="697116" y="561315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5043238" y="3242297"/>
              <a:ext cx="736905" cy="744471"/>
            </a:xfrm>
            <a:custGeom>
              <a:avLst/>
              <a:gdLst>
                <a:gd name="connsiteX0" fmla="*/ 0 w 896293"/>
                <a:gd name="connsiteY0" fmla="*/ 869132 h 869132"/>
                <a:gd name="connsiteX1" fmla="*/ 36214 w 896293"/>
                <a:gd name="connsiteY1" fmla="*/ 778598 h 869132"/>
                <a:gd name="connsiteX2" fmla="*/ 144855 w 896293"/>
                <a:gd name="connsiteY2" fmla="*/ 715223 h 869132"/>
                <a:gd name="connsiteX3" fmla="*/ 190123 w 896293"/>
                <a:gd name="connsiteY3" fmla="*/ 733330 h 869132"/>
                <a:gd name="connsiteX4" fmla="*/ 244443 w 896293"/>
                <a:gd name="connsiteY4" fmla="*/ 669956 h 869132"/>
                <a:gd name="connsiteX5" fmla="*/ 235390 w 896293"/>
                <a:gd name="connsiteY5" fmla="*/ 488887 h 869132"/>
                <a:gd name="connsiteX6" fmla="*/ 271604 w 896293"/>
                <a:gd name="connsiteY6" fmla="*/ 416459 h 869132"/>
                <a:gd name="connsiteX7" fmla="*/ 371192 w 896293"/>
                <a:gd name="connsiteY7" fmla="*/ 479833 h 869132"/>
                <a:gd name="connsiteX8" fmla="*/ 470780 w 896293"/>
                <a:gd name="connsiteY8" fmla="*/ 506994 h 869132"/>
                <a:gd name="connsiteX9" fmla="*/ 543208 w 896293"/>
                <a:gd name="connsiteY9" fmla="*/ 425513 h 869132"/>
                <a:gd name="connsiteX10" fmla="*/ 561315 w 896293"/>
                <a:gd name="connsiteY10" fmla="*/ 262550 h 869132"/>
                <a:gd name="connsiteX11" fmla="*/ 706170 w 896293"/>
                <a:gd name="connsiteY11" fmla="*/ 162962 h 869132"/>
                <a:gd name="connsiteX12" fmla="*/ 787651 w 896293"/>
                <a:gd name="connsiteY12" fmla="*/ 90534 h 869132"/>
                <a:gd name="connsiteX13" fmla="*/ 896293 w 896293"/>
                <a:gd name="connsiteY13" fmla="*/ 0 h 86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6293" h="869132">
                  <a:moveTo>
                    <a:pt x="0" y="869132"/>
                  </a:moveTo>
                  <a:lnTo>
                    <a:pt x="36214" y="778598"/>
                  </a:lnTo>
                  <a:lnTo>
                    <a:pt x="144855" y="715223"/>
                  </a:lnTo>
                  <a:lnTo>
                    <a:pt x="190123" y="733330"/>
                  </a:lnTo>
                  <a:lnTo>
                    <a:pt x="244443" y="669956"/>
                  </a:lnTo>
                  <a:lnTo>
                    <a:pt x="235390" y="488887"/>
                  </a:lnTo>
                  <a:lnTo>
                    <a:pt x="271604" y="416459"/>
                  </a:lnTo>
                  <a:lnTo>
                    <a:pt x="371192" y="479833"/>
                  </a:lnTo>
                  <a:lnTo>
                    <a:pt x="470780" y="506994"/>
                  </a:lnTo>
                  <a:lnTo>
                    <a:pt x="543208" y="425513"/>
                  </a:lnTo>
                  <a:lnTo>
                    <a:pt x="561315" y="262550"/>
                  </a:lnTo>
                  <a:lnTo>
                    <a:pt x="706170" y="162962"/>
                  </a:lnTo>
                  <a:lnTo>
                    <a:pt x="787651" y="90534"/>
                  </a:lnTo>
                  <a:lnTo>
                    <a:pt x="896293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4269116" y="1404383"/>
              <a:ext cx="595479" cy="891815"/>
            </a:xfrm>
            <a:custGeom>
              <a:avLst/>
              <a:gdLst>
                <a:gd name="connsiteX0" fmla="*/ 724278 w 724278"/>
                <a:gd name="connsiteY0" fmla="*/ 1041149 h 1041149"/>
                <a:gd name="connsiteX1" fmla="*/ 697117 w 724278"/>
                <a:gd name="connsiteY1" fmla="*/ 923454 h 1041149"/>
                <a:gd name="connsiteX2" fmla="*/ 724278 w 724278"/>
                <a:gd name="connsiteY2" fmla="*/ 778598 h 1041149"/>
                <a:gd name="connsiteX3" fmla="*/ 715224 w 724278"/>
                <a:gd name="connsiteY3" fmla="*/ 588476 h 1041149"/>
                <a:gd name="connsiteX4" fmla="*/ 715224 w 724278"/>
                <a:gd name="connsiteY4" fmla="*/ 434567 h 1041149"/>
                <a:gd name="connsiteX5" fmla="*/ 642796 w 724278"/>
                <a:gd name="connsiteY5" fmla="*/ 344032 h 1041149"/>
                <a:gd name="connsiteX6" fmla="*/ 543208 w 724278"/>
                <a:gd name="connsiteY6" fmla="*/ 298765 h 1041149"/>
                <a:gd name="connsiteX7" fmla="*/ 407406 w 724278"/>
                <a:gd name="connsiteY7" fmla="*/ 226337 h 1041149"/>
                <a:gd name="connsiteX8" fmla="*/ 262551 w 724278"/>
                <a:gd name="connsiteY8" fmla="*/ 135802 h 1041149"/>
                <a:gd name="connsiteX9" fmla="*/ 172016 w 724278"/>
                <a:gd name="connsiteY9" fmla="*/ 45268 h 1041149"/>
                <a:gd name="connsiteX10" fmla="*/ 72428 w 724278"/>
                <a:gd name="connsiteY10" fmla="*/ 0 h 1041149"/>
                <a:gd name="connsiteX11" fmla="*/ 0 w 724278"/>
                <a:gd name="connsiteY11" fmla="*/ 27161 h 104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4278" h="1041149">
                  <a:moveTo>
                    <a:pt x="724278" y="1041149"/>
                  </a:moveTo>
                  <a:lnTo>
                    <a:pt x="697117" y="923454"/>
                  </a:lnTo>
                  <a:lnTo>
                    <a:pt x="724278" y="778598"/>
                  </a:lnTo>
                  <a:lnTo>
                    <a:pt x="715224" y="588476"/>
                  </a:lnTo>
                  <a:lnTo>
                    <a:pt x="715224" y="434567"/>
                  </a:lnTo>
                  <a:lnTo>
                    <a:pt x="642796" y="344032"/>
                  </a:lnTo>
                  <a:lnTo>
                    <a:pt x="543208" y="298765"/>
                  </a:lnTo>
                  <a:lnTo>
                    <a:pt x="407406" y="226337"/>
                  </a:lnTo>
                  <a:lnTo>
                    <a:pt x="262551" y="135802"/>
                  </a:lnTo>
                  <a:lnTo>
                    <a:pt x="172016" y="45268"/>
                  </a:lnTo>
                  <a:lnTo>
                    <a:pt x="72428" y="0"/>
                  </a:lnTo>
                  <a:lnTo>
                    <a:pt x="0" y="2716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5028351" y="1489687"/>
              <a:ext cx="714574" cy="1178747"/>
            </a:xfrm>
            <a:custGeom>
              <a:avLst/>
              <a:gdLst>
                <a:gd name="connsiteX0" fmla="*/ 0 w 869133"/>
                <a:gd name="connsiteY0" fmla="*/ 1376127 h 1376127"/>
                <a:gd name="connsiteX1" fmla="*/ 99588 w 869133"/>
                <a:gd name="connsiteY1" fmla="*/ 1258432 h 1376127"/>
                <a:gd name="connsiteX2" fmla="*/ 244443 w 869133"/>
                <a:gd name="connsiteY2" fmla="*/ 1240325 h 1376127"/>
                <a:gd name="connsiteX3" fmla="*/ 334978 w 869133"/>
                <a:gd name="connsiteY3" fmla="*/ 1104523 h 1376127"/>
                <a:gd name="connsiteX4" fmla="*/ 398352 w 869133"/>
                <a:gd name="connsiteY4" fmla="*/ 941561 h 1376127"/>
                <a:gd name="connsiteX5" fmla="*/ 443620 w 869133"/>
                <a:gd name="connsiteY5" fmla="*/ 932507 h 1376127"/>
                <a:gd name="connsiteX6" fmla="*/ 398352 w 869133"/>
                <a:gd name="connsiteY6" fmla="*/ 805759 h 1376127"/>
                <a:gd name="connsiteX7" fmla="*/ 488887 w 869133"/>
                <a:gd name="connsiteY7" fmla="*/ 715224 h 1376127"/>
                <a:gd name="connsiteX8" fmla="*/ 516047 w 869133"/>
                <a:gd name="connsiteY8" fmla="*/ 534155 h 1376127"/>
                <a:gd name="connsiteX9" fmla="*/ 371192 w 869133"/>
                <a:gd name="connsiteY9" fmla="*/ 516048 h 1376127"/>
                <a:gd name="connsiteX10" fmla="*/ 244443 w 869133"/>
                <a:gd name="connsiteY10" fmla="*/ 488888 h 1376127"/>
                <a:gd name="connsiteX11" fmla="*/ 253497 w 869133"/>
                <a:gd name="connsiteY11" fmla="*/ 371193 h 1376127"/>
                <a:gd name="connsiteX12" fmla="*/ 298764 w 869133"/>
                <a:gd name="connsiteY12" fmla="*/ 316872 h 1376127"/>
                <a:gd name="connsiteX13" fmla="*/ 298764 w 869133"/>
                <a:gd name="connsiteY13" fmla="*/ 190123 h 1376127"/>
                <a:gd name="connsiteX14" fmla="*/ 443620 w 869133"/>
                <a:gd name="connsiteY14" fmla="*/ 99589 h 1376127"/>
                <a:gd name="connsiteX15" fmla="*/ 579422 w 869133"/>
                <a:gd name="connsiteY15" fmla="*/ 108642 h 1376127"/>
                <a:gd name="connsiteX16" fmla="*/ 742384 w 869133"/>
                <a:gd name="connsiteY16" fmla="*/ 9054 h 1376127"/>
                <a:gd name="connsiteX17" fmla="*/ 823865 w 869133"/>
                <a:gd name="connsiteY17" fmla="*/ 0 h 1376127"/>
                <a:gd name="connsiteX18" fmla="*/ 869133 w 869133"/>
                <a:gd name="connsiteY18" fmla="*/ 81482 h 1376127"/>
                <a:gd name="connsiteX19" fmla="*/ 869133 w 869133"/>
                <a:gd name="connsiteY19" fmla="*/ 81482 h 13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9133" h="1376127">
                  <a:moveTo>
                    <a:pt x="0" y="1376127"/>
                  </a:moveTo>
                  <a:lnTo>
                    <a:pt x="99588" y="1258432"/>
                  </a:lnTo>
                  <a:lnTo>
                    <a:pt x="244443" y="1240325"/>
                  </a:lnTo>
                  <a:lnTo>
                    <a:pt x="334978" y="1104523"/>
                  </a:lnTo>
                  <a:lnTo>
                    <a:pt x="398352" y="941561"/>
                  </a:lnTo>
                  <a:lnTo>
                    <a:pt x="443620" y="932507"/>
                  </a:lnTo>
                  <a:lnTo>
                    <a:pt x="398352" y="805759"/>
                  </a:lnTo>
                  <a:lnTo>
                    <a:pt x="488887" y="715224"/>
                  </a:lnTo>
                  <a:lnTo>
                    <a:pt x="516047" y="534155"/>
                  </a:lnTo>
                  <a:lnTo>
                    <a:pt x="371192" y="516048"/>
                  </a:lnTo>
                  <a:lnTo>
                    <a:pt x="244443" y="488888"/>
                  </a:lnTo>
                  <a:lnTo>
                    <a:pt x="253497" y="371193"/>
                  </a:lnTo>
                  <a:lnTo>
                    <a:pt x="298764" y="316872"/>
                  </a:lnTo>
                  <a:lnTo>
                    <a:pt x="298764" y="190123"/>
                  </a:lnTo>
                  <a:lnTo>
                    <a:pt x="443620" y="99589"/>
                  </a:lnTo>
                  <a:lnTo>
                    <a:pt x="579422" y="108642"/>
                  </a:lnTo>
                  <a:lnTo>
                    <a:pt x="742384" y="9054"/>
                  </a:lnTo>
                  <a:lnTo>
                    <a:pt x="823865" y="0"/>
                  </a:lnTo>
                  <a:lnTo>
                    <a:pt x="869133" y="81482"/>
                  </a:lnTo>
                  <a:lnTo>
                    <a:pt x="869133" y="81482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4931586" y="1396628"/>
              <a:ext cx="320070" cy="457539"/>
            </a:xfrm>
            <a:custGeom>
              <a:avLst/>
              <a:gdLst>
                <a:gd name="connsiteX0" fmla="*/ 389299 w 389299"/>
                <a:gd name="connsiteY0" fmla="*/ 479834 h 534154"/>
                <a:gd name="connsiteX1" fmla="*/ 298764 w 389299"/>
                <a:gd name="connsiteY1" fmla="*/ 534154 h 534154"/>
                <a:gd name="connsiteX2" fmla="*/ 226336 w 389299"/>
                <a:gd name="connsiteY2" fmla="*/ 452673 h 534154"/>
                <a:gd name="connsiteX3" fmla="*/ 190123 w 389299"/>
                <a:gd name="connsiteY3" fmla="*/ 362139 h 534154"/>
                <a:gd name="connsiteX4" fmla="*/ 126748 w 389299"/>
                <a:gd name="connsiteY4" fmla="*/ 407406 h 534154"/>
                <a:gd name="connsiteX5" fmla="*/ 27160 w 389299"/>
                <a:gd name="connsiteY5" fmla="*/ 271604 h 534154"/>
                <a:gd name="connsiteX6" fmla="*/ 18107 w 389299"/>
                <a:gd name="connsiteY6" fmla="*/ 108641 h 534154"/>
                <a:gd name="connsiteX7" fmla="*/ 63374 w 389299"/>
                <a:gd name="connsiteY7" fmla="*/ 45267 h 534154"/>
                <a:gd name="connsiteX8" fmla="*/ 0 w 389299"/>
                <a:gd name="connsiteY8" fmla="*/ 0 h 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299" h="534154">
                  <a:moveTo>
                    <a:pt x="389299" y="479834"/>
                  </a:moveTo>
                  <a:lnTo>
                    <a:pt x="298764" y="534154"/>
                  </a:lnTo>
                  <a:lnTo>
                    <a:pt x="226336" y="452673"/>
                  </a:lnTo>
                  <a:lnTo>
                    <a:pt x="190123" y="362139"/>
                  </a:lnTo>
                  <a:lnTo>
                    <a:pt x="126748" y="407406"/>
                  </a:lnTo>
                  <a:lnTo>
                    <a:pt x="27160" y="271604"/>
                  </a:lnTo>
                  <a:lnTo>
                    <a:pt x="18107" y="108641"/>
                  </a:lnTo>
                  <a:lnTo>
                    <a:pt x="63374" y="45267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5288873" y="2373747"/>
              <a:ext cx="439166" cy="100814"/>
            </a:xfrm>
            <a:custGeom>
              <a:avLst/>
              <a:gdLst>
                <a:gd name="connsiteX0" fmla="*/ 0 w 534155"/>
                <a:gd name="connsiteY0" fmla="*/ 90534 h 117695"/>
                <a:gd name="connsiteX1" fmla="*/ 63374 w 534155"/>
                <a:gd name="connsiteY1" fmla="*/ 0 h 117695"/>
                <a:gd name="connsiteX2" fmla="*/ 226337 w 534155"/>
                <a:gd name="connsiteY2" fmla="*/ 0 h 117695"/>
                <a:gd name="connsiteX3" fmla="*/ 244444 w 534155"/>
                <a:gd name="connsiteY3" fmla="*/ 117695 h 117695"/>
                <a:gd name="connsiteX4" fmla="*/ 461727 w 534155"/>
                <a:gd name="connsiteY4" fmla="*/ 99588 h 117695"/>
                <a:gd name="connsiteX5" fmla="*/ 534155 w 534155"/>
                <a:gd name="connsiteY5" fmla="*/ 90534 h 11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155" h="117695">
                  <a:moveTo>
                    <a:pt x="0" y="90534"/>
                  </a:moveTo>
                  <a:lnTo>
                    <a:pt x="63374" y="0"/>
                  </a:lnTo>
                  <a:lnTo>
                    <a:pt x="226337" y="0"/>
                  </a:lnTo>
                  <a:lnTo>
                    <a:pt x="244444" y="117695"/>
                  </a:lnTo>
                  <a:lnTo>
                    <a:pt x="461727" y="99588"/>
                  </a:lnTo>
                  <a:lnTo>
                    <a:pt x="534155" y="90534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3725742" y="1357854"/>
              <a:ext cx="334957" cy="473049"/>
            </a:xfrm>
            <a:custGeom>
              <a:avLst/>
              <a:gdLst>
                <a:gd name="connsiteX0" fmla="*/ 407406 w 407406"/>
                <a:gd name="connsiteY0" fmla="*/ 0 h 552261"/>
                <a:gd name="connsiteX1" fmla="*/ 199177 w 407406"/>
                <a:gd name="connsiteY1" fmla="*/ 117695 h 552261"/>
                <a:gd name="connsiteX2" fmla="*/ 90535 w 407406"/>
                <a:gd name="connsiteY2" fmla="*/ 208229 h 552261"/>
                <a:gd name="connsiteX3" fmla="*/ 126749 w 407406"/>
                <a:gd name="connsiteY3" fmla="*/ 325924 h 552261"/>
                <a:gd name="connsiteX4" fmla="*/ 54321 w 407406"/>
                <a:gd name="connsiteY4" fmla="*/ 452673 h 552261"/>
                <a:gd name="connsiteX5" fmla="*/ 36214 w 407406"/>
                <a:gd name="connsiteY5" fmla="*/ 525101 h 552261"/>
                <a:gd name="connsiteX6" fmla="*/ 0 w 407406"/>
                <a:gd name="connsiteY6" fmla="*/ 552261 h 55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06" h="552261">
                  <a:moveTo>
                    <a:pt x="407406" y="0"/>
                  </a:moveTo>
                  <a:lnTo>
                    <a:pt x="199177" y="117695"/>
                  </a:lnTo>
                  <a:lnTo>
                    <a:pt x="90535" y="208229"/>
                  </a:lnTo>
                  <a:lnTo>
                    <a:pt x="126749" y="325924"/>
                  </a:lnTo>
                  <a:lnTo>
                    <a:pt x="54321" y="452673"/>
                  </a:lnTo>
                  <a:lnTo>
                    <a:pt x="36214" y="525101"/>
                  </a:lnTo>
                  <a:lnTo>
                    <a:pt x="0" y="55226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726019" y="1606010"/>
              <a:ext cx="446609" cy="449785"/>
            </a:xfrm>
            <a:custGeom>
              <a:avLst/>
              <a:gdLst>
                <a:gd name="connsiteX0" fmla="*/ 543208 w 543208"/>
                <a:gd name="connsiteY0" fmla="*/ 226337 h 525101"/>
                <a:gd name="connsiteX1" fmla="*/ 543208 w 543208"/>
                <a:gd name="connsiteY1" fmla="*/ 226337 h 525101"/>
                <a:gd name="connsiteX2" fmla="*/ 362139 w 543208"/>
                <a:gd name="connsiteY2" fmla="*/ 144856 h 525101"/>
                <a:gd name="connsiteX3" fmla="*/ 371192 w 543208"/>
                <a:gd name="connsiteY3" fmla="*/ 81482 h 525101"/>
                <a:gd name="connsiteX4" fmla="*/ 334978 w 543208"/>
                <a:gd name="connsiteY4" fmla="*/ 45268 h 525101"/>
                <a:gd name="connsiteX5" fmla="*/ 199176 w 543208"/>
                <a:gd name="connsiteY5" fmla="*/ 0 h 525101"/>
                <a:gd name="connsiteX6" fmla="*/ 81481 w 543208"/>
                <a:gd name="connsiteY6" fmla="*/ 117696 h 525101"/>
                <a:gd name="connsiteX7" fmla="*/ 45267 w 543208"/>
                <a:gd name="connsiteY7" fmla="*/ 271604 h 525101"/>
                <a:gd name="connsiteX8" fmla="*/ 63374 w 543208"/>
                <a:gd name="connsiteY8" fmla="*/ 398353 h 525101"/>
                <a:gd name="connsiteX9" fmla="*/ 63374 w 543208"/>
                <a:gd name="connsiteY9" fmla="*/ 398353 h 525101"/>
                <a:gd name="connsiteX10" fmla="*/ 0 w 543208"/>
                <a:gd name="connsiteY10" fmla="*/ 525101 h 52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208" h="525101">
                  <a:moveTo>
                    <a:pt x="543208" y="226337"/>
                  </a:moveTo>
                  <a:lnTo>
                    <a:pt x="543208" y="226337"/>
                  </a:lnTo>
                  <a:lnTo>
                    <a:pt x="362139" y="144856"/>
                  </a:lnTo>
                  <a:lnTo>
                    <a:pt x="371192" y="81482"/>
                  </a:lnTo>
                  <a:lnTo>
                    <a:pt x="334978" y="45268"/>
                  </a:lnTo>
                  <a:lnTo>
                    <a:pt x="199176" y="0"/>
                  </a:lnTo>
                  <a:lnTo>
                    <a:pt x="81481" y="117696"/>
                  </a:lnTo>
                  <a:lnTo>
                    <a:pt x="45267" y="271604"/>
                  </a:lnTo>
                  <a:lnTo>
                    <a:pt x="63374" y="398353"/>
                  </a:lnTo>
                  <a:lnTo>
                    <a:pt x="63374" y="398353"/>
                  </a:lnTo>
                  <a:lnTo>
                    <a:pt x="0" y="52510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1537358" y="4932868"/>
              <a:ext cx="1101635" cy="767736"/>
            </a:xfrm>
            <a:custGeom>
              <a:avLst/>
              <a:gdLst>
                <a:gd name="connsiteX0" fmla="*/ 1339913 w 1339913"/>
                <a:gd name="connsiteY0" fmla="*/ 896293 h 896293"/>
                <a:gd name="connsiteX1" fmla="*/ 1213164 w 1339913"/>
                <a:gd name="connsiteY1" fmla="*/ 832919 h 896293"/>
                <a:gd name="connsiteX2" fmla="*/ 1213164 w 1339913"/>
                <a:gd name="connsiteY2" fmla="*/ 778598 h 896293"/>
                <a:gd name="connsiteX3" fmla="*/ 1149790 w 1339913"/>
                <a:gd name="connsiteY3" fmla="*/ 724277 h 896293"/>
                <a:gd name="connsiteX4" fmla="*/ 977774 w 1339913"/>
                <a:gd name="connsiteY4" fmla="*/ 633743 h 896293"/>
                <a:gd name="connsiteX5" fmla="*/ 950613 w 1339913"/>
                <a:gd name="connsiteY5" fmla="*/ 579422 h 896293"/>
                <a:gd name="connsiteX6" fmla="*/ 787651 w 1339913"/>
                <a:gd name="connsiteY6" fmla="*/ 660903 h 896293"/>
                <a:gd name="connsiteX7" fmla="*/ 733330 w 1339913"/>
                <a:gd name="connsiteY7" fmla="*/ 751438 h 896293"/>
                <a:gd name="connsiteX8" fmla="*/ 733330 w 1339913"/>
                <a:gd name="connsiteY8" fmla="*/ 724277 h 896293"/>
                <a:gd name="connsiteX9" fmla="*/ 651849 w 1339913"/>
                <a:gd name="connsiteY9" fmla="*/ 688063 h 896293"/>
                <a:gd name="connsiteX10" fmla="*/ 633742 w 1339913"/>
                <a:gd name="connsiteY10" fmla="*/ 579422 h 896293"/>
                <a:gd name="connsiteX11" fmla="*/ 615635 w 1339913"/>
                <a:gd name="connsiteY11" fmla="*/ 497941 h 896293"/>
                <a:gd name="connsiteX12" fmla="*/ 525101 w 1339913"/>
                <a:gd name="connsiteY12" fmla="*/ 416460 h 896293"/>
                <a:gd name="connsiteX13" fmla="*/ 380245 w 1339913"/>
                <a:gd name="connsiteY13" fmla="*/ 416460 h 896293"/>
                <a:gd name="connsiteX14" fmla="*/ 371192 w 1339913"/>
                <a:gd name="connsiteY14" fmla="*/ 316871 h 896293"/>
                <a:gd name="connsiteX15" fmla="*/ 289711 w 1339913"/>
                <a:gd name="connsiteY15" fmla="*/ 144856 h 896293"/>
                <a:gd name="connsiteX16" fmla="*/ 162962 w 1339913"/>
                <a:gd name="connsiteY16" fmla="*/ 63374 h 896293"/>
                <a:gd name="connsiteX17" fmla="*/ 9053 w 1339913"/>
                <a:gd name="connsiteY17" fmla="*/ 0 h 896293"/>
                <a:gd name="connsiteX18" fmla="*/ 0 w 1339913"/>
                <a:gd name="connsiteY18" fmla="*/ 0 h 89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9913" h="896293">
                  <a:moveTo>
                    <a:pt x="1339913" y="896293"/>
                  </a:moveTo>
                  <a:lnTo>
                    <a:pt x="1213164" y="832919"/>
                  </a:lnTo>
                  <a:lnTo>
                    <a:pt x="1213164" y="778598"/>
                  </a:lnTo>
                  <a:lnTo>
                    <a:pt x="1149790" y="724277"/>
                  </a:lnTo>
                  <a:lnTo>
                    <a:pt x="977774" y="633743"/>
                  </a:lnTo>
                  <a:lnTo>
                    <a:pt x="950613" y="579422"/>
                  </a:lnTo>
                  <a:lnTo>
                    <a:pt x="787651" y="660903"/>
                  </a:lnTo>
                  <a:lnTo>
                    <a:pt x="733330" y="751438"/>
                  </a:lnTo>
                  <a:lnTo>
                    <a:pt x="733330" y="724277"/>
                  </a:lnTo>
                  <a:lnTo>
                    <a:pt x="651849" y="688063"/>
                  </a:lnTo>
                  <a:lnTo>
                    <a:pt x="633742" y="579422"/>
                  </a:lnTo>
                  <a:lnTo>
                    <a:pt x="615635" y="497941"/>
                  </a:lnTo>
                  <a:lnTo>
                    <a:pt x="525101" y="416460"/>
                  </a:lnTo>
                  <a:lnTo>
                    <a:pt x="380245" y="416460"/>
                  </a:lnTo>
                  <a:lnTo>
                    <a:pt x="371192" y="316871"/>
                  </a:lnTo>
                  <a:lnTo>
                    <a:pt x="289711" y="144856"/>
                  </a:lnTo>
                  <a:lnTo>
                    <a:pt x="162962" y="63374"/>
                  </a:lnTo>
                  <a:lnTo>
                    <a:pt x="905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2720872" y="5770398"/>
              <a:ext cx="282852" cy="550599"/>
            </a:xfrm>
            <a:custGeom>
              <a:avLst/>
              <a:gdLst>
                <a:gd name="connsiteX0" fmla="*/ 0 w 344031"/>
                <a:gd name="connsiteY0" fmla="*/ 0 h 642796"/>
                <a:gd name="connsiteX1" fmla="*/ 108641 w 344031"/>
                <a:gd name="connsiteY1" fmla="*/ 63375 h 642796"/>
                <a:gd name="connsiteX2" fmla="*/ 135802 w 344031"/>
                <a:gd name="connsiteY2" fmla="*/ 181070 h 642796"/>
                <a:gd name="connsiteX3" fmla="*/ 235390 w 344031"/>
                <a:gd name="connsiteY3" fmla="*/ 298765 h 642796"/>
                <a:gd name="connsiteX4" fmla="*/ 307817 w 344031"/>
                <a:gd name="connsiteY4" fmla="*/ 334979 h 642796"/>
                <a:gd name="connsiteX5" fmla="*/ 344031 w 344031"/>
                <a:gd name="connsiteY5" fmla="*/ 389299 h 642796"/>
                <a:gd name="connsiteX6" fmla="*/ 316871 w 344031"/>
                <a:gd name="connsiteY6" fmla="*/ 497941 h 642796"/>
                <a:gd name="connsiteX7" fmla="*/ 307817 w 344031"/>
                <a:gd name="connsiteY7" fmla="*/ 588476 h 642796"/>
                <a:gd name="connsiteX8" fmla="*/ 190122 w 344031"/>
                <a:gd name="connsiteY8" fmla="*/ 642796 h 6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31" h="642796">
                  <a:moveTo>
                    <a:pt x="0" y="0"/>
                  </a:moveTo>
                  <a:lnTo>
                    <a:pt x="108641" y="63375"/>
                  </a:lnTo>
                  <a:lnTo>
                    <a:pt x="135802" y="181070"/>
                  </a:lnTo>
                  <a:lnTo>
                    <a:pt x="235390" y="298765"/>
                  </a:lnTo>
                  <a:lnTo>
                    <a:pt x="307817" y="334979"/>
                  </a:lnTo>
                  <a:lnTo>
                    <a:pt x="344031" y="389299"/>
                  </a:lnTo>
                  <a:lnTo>
                    <a:pt x="316871" y="497941"/>
                  </a:lnTo>
                  <a:lnTo>
                    <a:pt x="307817" y="588476"/>
                  </a:lnTo>
                  <a:lnTo>
                    <a:pt x="190122" y="642796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3219585" y="5607545"/>
              <a:ext cx="156313" cy="721207"/>
            </a:xfrm>
            <a:custGeom>
              <a:avLst/>
              <a:gdLst>
                <a:gd name="connsiteX0" fmla="*/ 27160 w 190123"/>
                <a:gd name="connsiteY0" fmla="*/ 0 h 841972"/>
                <a:gd name="connsiteX1" fmla="*/ 99588 w 190123"/>
                <a:gd name="connsiteY1" fmla="*/ 162962 h 841972"/>
                <a:gd name="connsiteX2" fmla="*/ 162962 w 190123"/>
                <a:gd name="connsiteY2" fmla="*/ 316871 h 841972"/>
                <a:gd name="connsiteX3" fmla="*/ 135802 w 190123"/>
                <a:gd name="connsiteY3" fmla="*/ 461726 h 841972"/>
                <a:gd name="connsiteX4" fmla="*/ 135802 w 190123"/>
                <a:gd name="connsiteY4" fmla="*/ 679009 h 841972"/>
                <a:gd name="connsiteX5" fmla="*/ 190123 w 190123"/>
                <a:gd name="connsiteY5" fmla="*/ 724277 h 841972"/>
                <a:gd name="connsiteX6" fmla="*/ 0 w 190123"/>
                <a:gd name="connsiteY6" fmla="*/ 841972 h 84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23" h="841972">
                  <a:moveTo>
                    <a:pt x="27160" y="0"/>
                  </a:moveTo>
                  <a:lnTo>
                    <a:pt x="99588" y="162962"/>
                  </a:lnTo>
                  <a:lnTo>
                    <a:pt x="162962" y="316871"/>
                  </a:lnTo>
                  <a:lnTo>
                    <a:pt x="135802" y="461726"/>
                  </a:lnTo>
                  <a:lnTo>
                    <a:pt x="135802" y="679009"/>
                  </a:lnTo>
                  <a:lnTo>
                    <a:pt x="190123" y="724277"/>
                  </a:lnTo>
                  <a:lnTo>
                    <a:pt x="0" y="841972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4685950" y="4956133"/>
              <a:ext cx="133984" cy="124078"/>
            </a:xfrm>
            <a:custGeom>
              <a:avLst/>
              <a:gdLst>
                <a:gd name="connsiteX0" fmla="*/ 162963 w 162963"/>
                <a:gd name="connsiteY0" fmla="*/ 144855 h 144855"/>
                <a:gd name="connsiteX1" fmla="*/ 162963 w 162963"/>
                <a:gd name="connsiteY1" fmla="*/ 54320 h 144855"/>
                <a:gd name="connsiteX2" fmla="*/ 162963 w 162963"/>
                <a:gd name="connsiteY2" fmla="*/ 54320 h 144855"/>
                <a:gd name="connsiteX3" fmla="*/ 72428 w 162963"/>
                <a:gd name="connsiteY3" fmla="*/ 0 h 144855"/>
                <a:gd name="connsiteX4" fmla="*/ 72428 w 162963"/>
                <a:gd name="connsiteY4" fmla="*/ 0 h 144855"/>
                <a:gd name="connsiteX5" fmla="*/ 0 w 162963"/>
                <a:gd name="connsiteY5" fmla="*/ 72427 h 144855"/>
                <a:gd name="connsiteX6" fmla="*/ 0 w 162963"/>
                <a:gd name="connsiteY6" fmla="*/ 72427 h 144855"/>
                <a:gd name="connsiteX7" fmla="*/ 162963 w 162963"/>
                <a:gd name="connsiteY7" fmla="*/ 144855 h 14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963" h="144855">
                  <a:moveTo>
                    <a:pt x="162963" y="144855"/>
                  </a:moveTo>
                  <a:lnTo>
                    <a:pt x="162963" y="54320"/>
                  </a:lnTo>
                  <a:lnTo>
                    <a:pt x="162963" y="54320"/>
                  </a:lnTo>
                  <a:lnTo>
                    <a:pt x="72428" y="0"/>
                  </a:lnTo>
                  <a:lnTo>
                    <a:pt x="72428" y="0"/>
                  </a:lnTo>
                  <a:lnTo>
                    <a:pt x="0" y="72427"/>
                  </a:lnTo>
                  <a:lnTo>
                    <a:pt x="0" y="72427"/>
                  </a:lnTo>
                  <a:lnTo>
                    <a:pt x="162963" y="14485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4321221" y="4971642"/>
              <a:ext cx="394504" cy="69794"/>
            </a:xfrm>
            <a:custGeom>
              <a:avLst/>
              <a:gdLst>
                <a:gd name="connsiteX0" fmla="*/ 479833 w 479833"/>
                <a:gd name="connsiteY0" fmla="*/ 54321 h 81482"/>
                <a:gd name="connsiteX1" fmla="*/ 479833 w 479833"/>
                <a:gd name="connsiteY1" fmla="*/ 54321 h 81482"/>
                <a:gd name="connsiteX2" fmla="*/ 253497 w 479833"/>
                <a:gd name="connsiteY2" fmla="*/ 81482 h 81482"/>
                <a:gd name="connsiteX3" fmla="*/ 253497 w 479833"/>
                <a:gd name="connsiteY3" fmla="*/ 81482 h 81482"/>
                <a:gd name="connsiteX4" fmla="*/ 172016 w 479833"/>
                <a:gd name="connsiteY4" fmla="*/ 0 h 81482"/>
                <a:gd name="connsiteX5" fmla="*/ 72427 w 479833"/>
                <a:gd name="connsiteY5" fmla="*/ 36214 h 81482"/>
                <a:gd name="connsiteX6" fmla="*/ 0 w 479833"/>
                <a:gd name="connsiteY6" fmla="*/ 63375 h 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833" h="81482">
                  <a:moveTo>
                    <a:pt x="479833" y="54321"/>
                  </a:moveTo>
                  <a:lnTo>
                    <a:pt x="479833" y="54321"/>
                  </a:lnTo>
                  <a:lnTo>
                    <a:pt x="253497" y="81482"/>
                  </a:lnTo>
                  <a:lnTo>
                    <a:pt x="253497" y="81482"/>
                  </a:lnTo>
                  <a:lnTo>
                    <a:pt x="172016" y="0"/>
                  </a:lnTo>
                  <a:lnTo>
                    <a:pt x="72427" y="36214"/>
                  </a:lnTo>
                  <a:lnTo>
                    <a:pt x="0" y="63375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4819934" y="5049191"/>
              <a:ext cx="290296" cy="1225277"/>
            </a:xfrm>
            <a:custGeom>
              <a:avLst/>
              <a:gdLst>
                <a:gd name="connsiteX0" fmla="*/ 0 w 353085"/>
                <a:gd name="connsiteY0" fmla="*/ 0 h 1430448"/>
                <a:gd name="connsiteX1" fmla="*/ 0 w 353085"/>
                <a:gd name="connsiteY1" fmla="*/ 144856 h 1430448"/>
                <a:gd name="connsiteX2" fmla="*/ 36214 w 353085"/>
                <a:gd name="connsiteY2" fmla="*/ 271604 h 1430448"/>
                <a:gd name="connsiteX3" fmla="*/ 172016 w 353085"/>
                <a:gd name="connsiteY3" fmla="*/ 334978 h 1430448"/>
                <a:gd name="connsiteX4" fmla="*/ 217283 w 353085"/>
                <a:gd name="connsiteY4" fmla="*/ 552261 h 1430448"/>
                <a:gd name="connsiteX5" fmla="*/ 226336 w 353085"/>
                <a:gd name="connsiteY5" fmla="*/ 823865 h 1430448"/>
                <a:gd name="connsiteX6" fmla="*/ 235390 w 353085"/>
                <a:gd name="connsiteY6" fmla="*/ 1059256 h 1430448"/>
                <a:gd name="connsiteX7" fmla="*/ 353085 w 353085"/>
                <a:gd name="connsiteY7" fmla="*/ 1276539 h 1430448"/>
                <a:gd name="connsiteX8" fmla="*/ 271604 w 353085"/>
                <a:gd name="connsiteY8" fmla="*/ 1430448 h 143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85" h="1430448">
                  <a:moveTo>
                    <a:pt x="0" y="0"/>
                  </a:moveTo>
                  <a:lnTo>
                    <a:pt x="0" y="144856"/>
                  </a:lnTo>
                  <a:lnTo>
                    <a:pt x="36214" y="271604"/>
                  </a:lnTo>
                  <a:lnTo>
                    <a:pt x="172016" y="334978"/>
                  </a:lnTo>
                  <a:lnTo>
                    <a:pt x="217283" y="552261"/>
                  </a:lnTo>
                  <a:lnTo>
                    <a:pt x="226336" y="823865"/>
                  </a:lnTo>
                  <a:lnTo>
                    <a:pt x="235390" y="1059256"/>
                  </a:lnTo>
                  <a:lnTo>
                    <a:pt x="353085" y="1276539"/>
                  </a:lnTo>
                  <a:lnTo>
                    <a:pt x="271604" y="143044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1626680" y="4521857"/>
              <a:ext cx="632696" cy="356727"/>
            </a:xfrm>
            <a:custGeom>
              <a:avLst/>
              <a:gdLst>
                <a:gd name="connsiteX0" fmla="*/ 769545 w 769545"/>
                <a:gd name="connsiteY0" fmla="*/ 0 h 416460"/>
                <a:gd name="connsiteX1" fmla="*/ 624689 w 769545"/>
                <a:gd name="connsiteY1" fmla="*/ 108642 h 416460"/>
                <a:gd name="connsiteX2" fmla="*/ 516048 w 769545"/>
                <a:gd name="connsiteY2" fmla="*/ 289711 h 416460"/>
                <a:gd name="connsiteX3" fmla="*/ 362139 w 769545"/>
                <a:gd name="connsiteY3" fmla="*/ 389299 h 416460"/>
                <a:gd name="connsiteX4" fmla="*/ 199176 w 769545"/>
                <a:gd name="connsiteY4" fmla="*/ 380246 h 416460"/>
                <a:gd name="connsiteX5" fmla="*/ 72428 w 769545"/>
                <a:gd name="connsiteY5" fmla="*/ 416460 h 416460"/>
                <a:gd name="connsiteX6" fmla="*/ 0 w 769545"/>
                <a:gd name="connsiteY6" fmla="*/ 298765 h 41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9545" h="416460">
                  <a:moveTo>
                    <a:pt x="769545" y="0"/>
                  </a:moveTo>
                  <a:lnTo>
                    <a:pt x="624689" y="108642"/>
                  </a:lnTo>
                  <a:lnTo>
                    <a:pt x="516048" y="289711"/>
                  </a:lnTo>
                  <a:lnTo>
                    <a:pt x="362139" y="389299"/>
                  </a:lnTo>
                  <a:lnTo>
                    <a:pt x="199176" y="380246"/>
                  </a:lnTo>
                  <a:lnTo>
                    <a:pt x="72428" y="416460"/>
                  </a:lnTo>
                  <a:lnTo>
                    <a:pt x="0" y="298765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1559689" y="3149238"/>
              <a:ext cx="156313" cy="535089"/>
            </a:xfrm>
            <a:custGeom>
              <a:avLst/>
              <a:gdLst>
                <a:gd name="connsiteX0" fmla="*/ 126749 w 190123"/>
                <a:gd name="connsiteY0" fmla="*/ 624689 h 624689"/>
                <a:gd name="connsiteX1" fmla="*/ 9053 w 190123"/>
                <a:gd name="connsiteY1" fmla="*/ 579422 h 624689"/>
                <a:gd name="connsiteX2" fmla="*/ 0 w 190123"/>
                <a:gd name="connsiteY2" fmla="*/ 506994 h 624689"/>
                <a:gd name="connsiteX3" fmla="*/ 45267 w 190123"/>
                <a:gd name="connsiteY3" fmla="*/ 434566 h 624689"/>
                <a:gd name="connsiteX4" fmla="*/ 90535 w 190123"/>
                <a:gd name="connsiteY4" fmla="*/ 298764 h 624689"/>
                <a:gd name="connsiteX5" fmla="*/ 126749 w 190123"/>
                <a:gd name="connsiteY5" fmla="*/ 235390 h 624689"/>
                <a:gd name="connsiteX6" fmla="*/ 181069 w 190123"/>
                <a:gd name="connsiteY6" fmla="*/ 153909 h 624689"/>
                <a:gd name="connsiteX7" fmla="*/ 190123 w 190123"/>
                <a:gd name="connsiteY7" fmla="*/ 63374 h 624689"/>
                <a:gd name="connsiteX8" fmla="*/ 117695 w 190123"/>
                <a:gd name="connsiteY8" fmla="*/ 0 h 62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123" h="624689">
                  <a:moveTo>
                    <a:pt x="126749" y="624689"/>
                  </a:moveTo>
                  <a:lnTo>
                    <a:pt x="9053" y="579422"/>
                  </a:lnTo>
                  <a:lnTo>
                    <a:pt x="0" y="506994"/>
                  </a:lnTo>
                  <a:lnTo>
                    <a:pt x="45267" y="434566"/>
                  </a:lnTo>
                  <a:lnTo>
                    <a:pt x="90535" y="298764"/>
                  </a:lnTo>
                  <a:lnTo>
                    <a:pt x="126749" y="235390"/>
                  </a:lnTo>
                  <a:lnTo>
                    <a:pt x="181069" y="153909"/>
                  </a:lnTo>
                  <a:lnTo>
                    <a:pt x="190123" y="63374"/>
                  </a:lnTo>
                  <a:lnTo>
                    <a:pt x="117695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1716002" y="1947227"/>
              <a:ext cx="1324940" cy="3078700"/>
            </a:xfrm>
            <a:custGeom>
              <a:avLst/>
              <a:gdLst>
                <a:gd name="connsiteX0" fmla="*/ 1231271 w 1611517"/>
                <a:gd name="connsiteY0" fmla="*/ 0 h 3594226"/>
                <a:gd name="connsiteX1" fmla="*/ 1611517 w 1611517"/>
                <a:gd name="connsiteY1" fmla="*/ 561315 h 3594226"/>
                <a:gd name="connsiteX2" fmla="*/ 1475715 w 1611517"/>
                <a:gd name="connsiteY2" fmla="*/ 869133 h 3594226"/>
                <a:gd name="connsiteX3" fmla="*/ 1285592 w 1611517"/>
                <a:gd name="connsiteY3" fmla="*/ 1140737 h 3594226"/>
                <a:gd name="connsiteX4" fmla="*/ 1276538 w 1611517"/>
                <a:gd name="connsiteY4" fmla="*/ 1575303 h 3594226"/>
                <a:gd name="connsiteX5" fmla="*/ 977774 w 1611517"/>
                <a:gd name="connsiteY5" fmla="*/ 1828800 h 3594226"/>
                <a:gd name="connsiteX6" fmla="*/ 914400 w 1611517"/>
                <a:gd name="connsiteY6" fmla="*/ 1973655 h 3594226"/>
                <a:gd name="connsiteX7" fmla="*/ 851026 w 1611517"/>
                <a:gd name="connsiteY7" fmla="*/ 2154725 h 3594226"/>
                <a:gd name="connsiteX8" fmla="*/ 733330 w 1611517"/>
                <a:gd name="connsiteY8" fmla="*/ 2534970 h 3594226"/>
                <a:gd name="connsiteX9" fmla="*/ 633742 w 1611517"/>
                <a:gd name="connsiteY9" fmla="*/ 2743200 h 3594226"/>
                <a:gd name="connsiteX10" fmla="*/ 443620 w 1611517"/>
                <a:gd name="connsiteY10" fmla="*/ 3195873 h 3594226"/>
                <a:gd name="connsiteX11" fmla="*/ 235390 w 1611517"/>
                <a:gd name="connsiteY11" fmla="*/ 3503691 h 3594226"/>
                <a:gd name="connsiteX12" fmla="*/ 0 w 1611517"/>
                <a:gd name="connsiteY12" fmla="*/ 3594226 h 3594226"/>
                <a:gd name="connsiteX13" fmla="*/ 54321 w 1611517"/>
                <a:gd name="connsiteY13" fmla="*/ 3567065 h 35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1517" h="3594226">
                  <a:moveTo>
                    <a:pt x="1231271" y="0"/>
                  </a:moveTo>
                  <a:lnTo>
                    <a:pt x="1611517" y="561315"/>
                  </a:lnTo>
                  <a:lnTo>
                    <a:pt x="1475715" y="869133"/>
                  </a:lnTo>
                  <a:lnTo>
                    <a:pt x="1285592" y="1140737"/>
                  </a:lnTo>
                  <a:lnTo>
                    <a:pt x="1276538" y="1575303"/>
                  </a:lnTo>
                  <a:lnTo>
                    <a:pt x="977774" y="1828800"/>
                  </a:lnTo>
                  <a:lnTo>
                    <a:pt x="914400" y="1973655"/>
                  </a:lnTo>
                  <a:lnTo>
                    <a:pt x="851026" y="2154725"/>
                  </a:lnTo>
                  <a:lnTo>
                    <a:pt x="733330" y="2534970"/>
                  </a:lnTo>
                  <a:lnTo>
                    <a:pt x="633742" y="2743200"/>
                  </a:lnTo>
                  <a:lnTo>
                    <a:pt x="443620" y="3195873"/>
                  </a:lnTo>
                  <a:lnTo>
                    <a:pt x="235390" y="3503691"/>
                  </a:lnTo>
                  <a:lnTo>
                    <a:pt x="0" y="3594226"/>
                  </a:lnTo>
                  <a:lnTo>
                    <a:pt x="54321" y="3567065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2259376" y="4296965"/>
              <a:ext cx="997426" cy="1806894"/>
            </a:xfrm>
            <a:custGeom>
              <a:avLst/>
              <a:gdLst>
                <a:gd name="connsiteX0" fmla="*/ 0 w 1213164"/>
                <a:gd name="connsiteY0" fmla="*/ 0 h 2109457"/>
                <a:gd name="connsiteX1" fmla="*/ 181069 w 1213164"/>
                <a:gd name="connsiteY1" fmla="*/ 425513 h 2109457"/>
                <a:gd name="connsiteX2" fmla="*/ 407406 w 1213164"/>
                <a:gd name="connsiteY2" fmla="*/ 497941 h 2109457"/>
                <a:gd name="connsiteX3" fmla="*/ 1213164 w 1213164"/>
                <a:gd name="connsiteY3" fmla="*/ 715224 h 2109457"/>
                <a:gd name="connsiteX4" fmla="*/ 1195057 w 1213164"/>
                <a:gd name="connsiteY4" fmla="*/ 1122630 h 2109457"/>
                <a:gd name="connsiteX5" fmla="*/ 932507 w 1213164"/>
                <a:gd name="connsiteY5" fmla="*/ 1448554 h 2109457"/>
                <a:gd name="connsiteX6" fmla="*/ 443620 w 1213164"/>
                <a:gd name="connsiteY6" fmla="*/ 2109457 h 2109457"/>
                <a:gd name="connsiteX7" fmla="*/ 443620 w 1213164"/>
                <a:gd name="connsiteY7" fmla="*/ 2109457 h 210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3164" h="2109457">
                  <a:moveTo>
                    <a:pt x="0" y="0"/>
                  </a:moveTo>
                  <a:lnTo>
                    <a:pt x="181069" y="425513"/>
                  </a:lnTo>
                  <a:lnTo>
                    <a:pt x="407406" y="497941"/>
                  </a:lnTo>
                  <a:lnTo>
                    <a:pt x="1213164" y="715224"/>
                  </a:lnTo>
                  <a:lnTo>
                    <a:pt x="1195057" y="1122630"/>
                  </a:lnTo>
                  <a:lnTo>
                    <a:pt x="932507" y="1448554"/>
                  </a:lnTo>
                  <a:lnTo>
                    <a:pt x="443620" y="2109457"/>
                  </a:lnTo>
                  <a:lnTo>
                    <a:pt x="443620" y="2109457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1915529" y="4950694"/>
              <a:ext cx="7443" cy="775491"/>
            </a:xfrm>
            <a:custGeom>
              <a:avLst/>
              <a:gdLst>
                <a:gd name="connsiteX0" fmla="*/ 0 w 9053"/>
                <a:gd name="connsiteY0" fmla="*/ 0 h 905346"/>
                <a:gd name="connsiteX1" fmla="*/ 9053 w 9053"/>
                <a:gd name="connsiteY1" fmla="*/ 905346 h 9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53" h="905346">
                  <a:moveTo>
                    <a:pt x="0" y="0"/>
                  </a:moveTo>
                  <a:cubicBezTo>
                    <a:pt x="3018" y="301782"/>
                    <a:pt x="6035" y="603564"/>
                    <a:pt x="9053" y="905346"/>
                  </a:cubicBez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3249359" y="2350482"/>
              <a:ext cx="945334" cy="2551365"/>
            </a:xfrm>
            <a:custGeom>
              <a:avLst/>
              <a:gdLst>
                <a:gd name="connsiteX0" fmla="*/ 1140736 w 1149805"/>
                <a:gd name="connsiteY0" fmla="*/ 0 h 2978590"/>
                <a:gd name="connsiteX1" fmla="*/ 1140736 w 1149805"/>
                <a:gd name="connsiteY1" fmla="*/ 0 h 2978590"/>
                <a:gd name="connsiteX2" fmla="*/ 1149790 w 1149805"/>
                <a:gd name="connsiteY2" fmla="*/ 217283 h 2978590"/>
                <a:gd name="connsiteX3" fmla="*/ 1149790 w 1149805"/>
                <a:gd name="connsiteY3" fmla="*/ 271604 h 2978590"/>
                <a:gd name="connsiteX4" fmla="*/ 1013988 w 1149805"/>
                <a:gd name="connsiteY4" fmla="*/ 660903 h 2978590"/>
                <a:gd name="connsiteX5" fmla="*/ 869132 w 1149805"/>
                <a:gd name="connsiteY5" fmla="*/ 1312753 h 2978590"/>
                <a:gd name="connsiteX6" fmla="*/ 642796 w 1149805"/>
                <a:gd name="connsiteY6" fmla="*/ 1964602 h 2978590"/>
                <a:gd name="connsiteX7" fmla="*/ 588475 w 1149805"/>
                <a:gd name="connsiteY7" fmla="*/ 2218099 h 2978590"/>
                <a:gd name="connsiteX8" fmla="*/ 470780 w 1149805"/>
                <a:gd name="connsiteY8" fmla="*/ 2507810 h 2978590"/>
                <a:gd name="connsiteX9" fmla="*/ 316871 w 1149805"/>
                <a:gd name="connsiteY9" fmla="*/ 2806574 h 2978590"/>
                <a:gd name="connsiteX10" fmla="*/ 199176 w 1149805"/>
                <a:gd name="connsiteY10" fmla="*/ 2842788 h 2978590"/>
                <a:gd name="connsiteX11" fmla="*/ 27160 w 1149805"/>
                <a:gd name="connsiteY11" fmla="*/ 2942376 h 2978590"/>
                <a:gd name="connsiteX12" fmla="*/ 0 w 1149805"/>
                <a:gd name="connsiteY12" fmla="*/ 2978590 h 297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9805" h="2978590">
                  <a:moveTo>
                    <a:pt x="1140736" y="0"/>
                  </a:moveTo>
                  <a:lnTo>
                    <a:pt x="1140736" y="0"/>
                  </a:lnTo>
                  <a:cubicBezTo>
                    <a:pt x="1150583" y="187084"/>
                    <a:pt x="1149790" y="114598"/>
                    <a:pt x="1149790" y="217283"/>
                  </a:cubicBezTo>
                  <a:lnTo>
                    <a:pt x="1149790" y="271604"/>
                  </a:lnTo>
                  <a:lnTo>
                    <a:pt x="1013988" y="660903"/>
                  </a:lnTo>
                  <a:lnTo>
                    <a:pt x="869132" y="1312753"/>
                  </a:lnTo>
                  <a:lnTo>
                    <a:pt x="642796" y="1964602"/>
                  </a:lnTo>
                  <a:lnTo>
                    <a:pt x="588475" y="2218099"/>
                  </a:lnTo>
                  <a:lnTo>
                    <a:pt x="470780" y="2507810"/>
                  </a:lnTo>
                  <a:lnTo>
                    <a:pt x="316871" y="2806574"/>
                  </a:lnTo>
                  <a:lnTo>
                    <a:pt x="199176" y="2842788"/>
                  </a:lnTo>
                  <a:lnTo>
                    <a:pt x="27160" y="2942376"/>
                  </a:lnTo>
                  <a:lnTo>
                    <a:pt x="0" y="2978590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2735760" y="3288826"/>
              <a:ext cx="1451479" cy="1434659"/>
            </a:xfrm>
            <a:custGeom>
              <a:avLst/>
              <a:gdLst>
                <a:gd name="connsiteX0" fmla="*/ 1765425 w 1765425"/>
                <a:gd name="connsiteY0" fmla="*/ 1674892 h 1674892"/>
                <a:gd name="connsiteX1" fmla="*/ 1348966 w 1765425"/>
                <a:gd name="connsiteY1" fmla="*/ 1421395 h 1674892"/>
                <a:gd name="connsiteX2" fmla="*/ 1267485 w 1765425"/>
                <a:gd name="connsiteY2" fmla="*/ 986828 h 1674892"/>
                <a:gd name="connsiteX3" fmla="*/ 860079 w 1765425"/>
                <a:gd name="connsiteY3" fmla="*/ 398353 h 1674892"/>
                <a:gd name="connsiteX4" fmla="*/ 543207 w 1765425"/>
                <a:gd name="connsiteY4" fmla="*/ 262551 h 1674892"/>
                <a:gd name="connsiteX5" fmla="*/ 262550 w 1765425"/>
                <a:gd name="connsiteY5" fmla="*/ 126749 h 1674892"/>
                <a:gd name="connsiteX6" fmla="*/ 0 w 1765425"/>
                <a:gd name="connsiteY6" fmla="*/ 0 h 167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425" h="1674892">
                  <a:moveTo>
                    <a:pt x="1765425" y="1674892"/>
                  </a:moveTo>
                  <a:lnTo>
                    <a:pt x="1348966" y="1421395"/>
                  </a:lnTo>
                  <a:lnTo>
                    <a:pt x="1267485" y="986828"/>
                  </a:lnTo>
                  <a:lnTo>
                    <a:pt x="860079" y="398353"/>
                  </a:lnTo>
                  <a:lnTo>
                    <a:pt x="543207" y="262551"/>
                  </a:lnTo>
                  <a:lnTo>
                    <a:pt x="262550" y="126749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4842263" y="1365608"/>
              <a:ext cx="535931" cy="946100"/>
            </a:xfrm>
            <a:custGeom>
              <a:avLst/>
              <a:gdLst>
                <a:gd name="connsiteX0" fmla="*/ 0 w 651850"/>
                <a:gd name="connsiteY0" fmla="*/ 1104523 h 1104523"/>
                <a:gd name="connsiteX1" fmla="*/ 108642 w 651850"/>
                <a:gd name="connsiteY1" fmla="*/ 977774 h 1104523"/>
                <a:gd name="connsiteX2" fmla="*/ 135802 w 651850"/>
                <a:gd name="connsiteY2" fmla="*/ 905347 h 1104523"/>
                <a:gd name="connsiteX3" fmla="*/ 172016 w 651850"/>
                <a:gd name="connsiteY3" fmla="*/ 878186 h 1104523"/>
                <a:gd name="connsiteX4" fmla="*/ 244444 w 651850"/>
                <a:gd name="connsiteY4" fmla="*/ 733331 h 1104523"/>
                <a:gd name="connsiteX5" fmla="*/ 235390 w 651850"/>
                <a:gd name="connsiteY5" fmla="*/ 624689 h 1104523"/>
                <a:gd name="connsiteX6" fmla="*/ 235390 w 651850"/>
                <a:gd name="connsiteY6" fmla="*/ 624689 h 1104523"/>
                <a:gd name="connsiteX7" fmla="*/ 199176 w 651850"/>
                <a:gd name="connsiteY7" fmla="*/ 479834 h 1104523"/>
                <a:gd name="connsiteX8" fmla="*/ 208230 w 651850"/>
                <a:gd name="connsiteY8" fmla="*/ 380246 h 1104523"/>
                <a:gd name="connsiteX9" fmla="*/ 271604 w 651850"/>
                <a:gd name="connsiteY9" fmla="*/ 316871 h 1104523"/>
                <a:gd name="connsiteX10" fmla="*/ 262551 w 651850"/>
                <a:gd name="connsiteY10" fmla="*/ 262551 h 1104523"/>
                <a:gd name="connsiteX11" fmla="*/ 262551 w 651850"/>
                <a:gd name="connsiteY11" fmla="*/ 262551 h 1104523"/>
                <a:gd name="connsiteX12" fmla="*/ 253497 w 651850"/>
                <a:gd name="connsiteY12" fmla="*/ 181069 h 1104523"/>
                <a:gd name="connsiteX13" fmla="*/ 298765 w 651850"/>
                <a:gd name="connsiteY13" fmla="*/ 126749 h 1104523"/>
                <a:gd name="connsiteX14" fmla="*/ 298765 w 651850"/>
                <a:gd name="connsiteY14" fmla="*/ 126749 h 1104523"/>
                <a:gd name="connsiteX15" fmla="*/ 570369 w 651850"/>
                <a:gd name="connsiteY15" fmla="*/ 90535 h 1104523"/>
                <a:gd name="connsiteX16" fmla="*/ 615636 w 651850"/>
                <a:gd name="connsiteY16" fmla="*/ 90535 h 1104523"/>
                <a:gd name="connsiteX17" fmla="*/ 561315 w 651850"/>
                <a:gd name="connsiteY17" fmla="*/ 18107 h 1104523"/>
                <a:gd name="connsiteX18" fmla="*/ 651850 w 651850"/>
                <a:gd name="connsiteY18" fmla="*/ 0 h 11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1850" h="1104523">
                  <a:moveTo>
                    <a:pt x="0" y="1104523"/>
                  </a:moveTo>
                  <a:lnTo>
                    <a:pt x="108642" y="977774"/>
                  </a:lnTo>
                  <a:lnTo>
                    <a:pt x="135802" y="905347"/>
                  </a:lnTo>
                  <a:lnTo>
                    <a:pt x="172016" y="878186"/>
                  </a:lnTo>
                  <a:lnTo>
                    <a:pt x="244444" y="733331"/>
                  </a:lnTo>
                  <a:lnTo>
                    <a:pt x="235390" y="624689"/>
                  </a:lnTo>
                  <a:lnTo>
                    <a:pt x="235390" y="624689"/>
                  </a:lnTo>
                  <a:lnTo>
                    <a:pt x="199176" y="479834"/>
                  </a:lnTo>
                  <a:lnTo>
                    <a:pt x="208230" y="380246"/>
                  </a:lnTo>
                  <a:lnTo>
                    <a:pt x="271604" y="316871"/>
                  </a:lnTo>
                  <a:lnTo>
                    <a:pt x="262551" y="262551"/>
                  </a:lnTo>
                  <a:lnTo>
                    <a:pt x="262551" y="262551"/>
                  </a:lnTo>
                  <a:lnTo>
                    <a:pt x="253497" y="181069"/>
                  </a:lnTo>
                  <a:lnTo>
                    <a:pt x="298765" y="126749"/>
                  </a:lnTo>
                  <a:lnTo>
                    <a:pt x="298765" y="126749"/>
                  </a:lnTo>
                  <a:lnTo>
                    <a:pt x="570369" y="90535"/>
                  </a:lnTo>
                  <a:lnTo>
                    <a:pt x="615636" y="90535"/>
                  </a:lnTo>
                  <a:lnTo>
                    <a:pt x="561315" y="18107"/>
                  </a:lnTo>
                  <a:lnTo>
                    <a:pt x="65185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4358438" y="4382269"/>
              <a:ext cx="1027200" cy="341216"/>
            </a:xfrm>
            <a:custGeom>
              <a:avLst/>
              <a:gdLst>
                <a:gd name="connsiteX0" fmla="*/ 0 w 1249378"/>
                <a:gd name="connsiteY0" fmla="*/ 190123 h 398353"/>
                <a:gd name="connsiteX1" fmla="*/ 18107 w 1249378"/>
                <a:gd name="connsiteY1" fmla="*/ 253497 h 398353"/>
                <a:gd name="connsiteX2" fmla="*/ 54321 w 1249378"/>
                <a:gd name="connsiteY2" fmla="*/ 344032 h 398353"/>
                <a:gd name="connsiteX3" fmla="*/ 54321 w 1249378"/>
                <a:gd name="connsiteY3" fmla="*/ 398353 h 398353"/>
                <a:gd name="connsiteX4" fmla="*/ 81481 w 1249378"/>
                <a:gd name="connsiteY4" fmla="*/ 353085 h 398353"/>
                <a:gd name="connsiteX5" fmla="*/ 117695 w 1249378"/>
                <a:gd name="connsiteY5" fmla="*/ 380246 h 398353"/>
                <a:gd name="connsiteX6" fmla="*/ 226337 w 1249378"/>
                <a:gd name="connsiteY6" fmla="*/ 316871 h 398353"/>
                <a:gd name="connsiteX7" fmla="*/ 253497 w 1249378"/>
                <a:gd name="connsiteY7" fmla="*/ 253497 h 398353"/>
                <a:gd name="connsiteX8" fmla="*/ 407406 w 1249378"/>
                <a:gd name="connsiteY8" fmla="*/ 307818 h 398353"/>
                <a:gd name="connsiteX9" fmla="*/ 407406 w 1249378"/>
                <a:gd name="connsiteY9" fmla="*/ 307818 h 398353"/>
                <a:gd name="connsiteX10" fmla="*/ 497941 w 1249378"/>
                <a:gd name="connsiteY10" fmla="*/ 316871 h 398353"/>
                <a:gd name="connsiteX11" fmla="*/ 733331 w 1249378"/>
                <a:gd name="connsiteY11" fmla="*/ 253497 h 398353"/>
                <a:gd name="connsiteX12" fmla="*/ 778598 w 1249378"/>
                <a:gd name="connsiteY12" fmla="*/ 181069 h 398353"/>
                <a:gd name="connsiteX13" fmla="*/ 751438 w 1249378"/>
                <a:gd name="connsiteY13" fmla="*/ 90535 h 398353"/>
                <a:gd name="connsiteX14" fmla="*/ 841972 w 1249378"/>
                <a:gd name="connsiteY14" fmla="*/ 108642 h 398353"/>
                <a:gd name="connsiteX15" fmla="*/ 905347 w 1249378"/>
                <a:gd name="connsiteY15" fmla="*/ 45267 h 398353"/>
                <a:gd name="connsiteX16" fmla="*/ 1149790 w 1249378"/>
                <a:gd name="connsiteY16" fmla="*/ 0 h 398353"/>
                <a:gd name="connsiteX17" fmla="*/ 1249378 w 1249378"/>
                <a:gd name="connsiteY17" fmla="*/ 0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9378" h="398353">
                  <a:moveTo>
                    <a:pt x="0" y="190123"/>
                  </a:moveTo>
                  <a:lnTo>
                    <a:pt x="18107" y="253497"/>
                  </a:lnTo>
                  <a:lnTo>
                    <a:pt x="54321" y="344032"/>
                  </a:lnTo>
                  <a:lnTo>
                    <a:pt x="54321" y="398353"/>
                  </a:lnTo>
                  <a:lnTo>
                    <a:pt x="81481" y="353085"/>
                  </a:lnTo>
                  <a:lnTo>
                    <a:pt x="117695" y="380246"/>
                  </a:lnTo>
                  <a:lnTo>
                    <a:pt x="226337" y="316871"/>
                  </a:lnTo>
                  <a:lnTo>
                    <a:pt x="253497" y="253497"/>
                  </a:lnTo>
                  <a:lnTo>
                    <a:pt x="407406" y="307818"/>
                  </a:lnTo>
                  <a:lnTo>
                    <a:pt x="407406" y="307818"/>
                  </a:lnTo>
                  <a:lnTo>
                    <a:pt x="497941" y="316871"/>
                  </a:lnTo>
                  <a:lnTo>
                    <a:pt x="733331" y="253497"/>
                  </a:lnTo>
                  <a:lnTo>
                    <a:pt x="778598" y="181069"/>
                  </a:lnTo>
                  <a:lnTo>
                    <a:pt x="751438" y="90535"/>
                  </a:lnTo>
                  <a:lnTo>
                    <a:pt x="841972" y="108642"/>
                  </a:lnTo>
                  <a:lnTo>
                    <a:pt x="905347" y="45267"/>
                  </a:lnTo>
                  <a:lnTo>
                    <a:pt x="1149790" y="0"/>
                  </a:lnTo>
                  <a:lnTo>
                    <a:pt x="1249378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659027" y="1621520"/>
              <a:ext cx="498713" cy="387746"/>
            </a:xfrm>
            <a:custGeom>
              <a:avLst/>
              <a:gdLst>
                <a:gd name="connsiteX0" fmla="*/ 606582 w 606582"/>
                <a:gd name="connsiteY0" fmla="*/ 162963 h 452674"/>
                <a:gd name="connsiteX1" fmla="*/ 516047 w 606582"/>
                <a:gd name="connsiteY1" fmla="*/ 18107 h 452674"/>
                <a:gd name="connsiteX2" fmla="*/ 398352 w 606582"/>
                <a:gd name="connsiteY2" fmla="*/ 0 h 452674"/>
                <a:gd name="connsiteX3" fmla="*/ 289711 w 606582"/>
                <a:gd name="connsiteY3" fmla="*/ 9054 h 452674"/>
                <a:gd name="connsiteX4" fmla="*/ 262550 w 606582"/>
                <a:gd name="connsiteY4" fmla="*/ 108642 h 452674"/>
                <a:gd name="connsiteX5" fmla="*/ 199176 w 606582"/>
                <a:gd name="connsiteY5" fmla="*/ 271604 h 452674"/>
                <a:gd name="connsiteX6" fmla="*/ 54321 w 606582"/>
                <a:gd name="connsiteY6" fmla="*/ 443620 h 452674"/>
                <a:gd name="connsiteX7" fmla="*/ 0 w 606582"/>
                <a:gd name="connsiteY7" fmla="*/ 452674 h 45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582" h="452674">
                  <a:moveTo>
                    <a:pt x="606582" y="162963"/>
                  </a:moveTo>
                  <a:lnTo>
                    <a:pt x="516047" y="18107"/>
                  </a:lnTo>
                  <a:lnTo>
                    <a:pt x="398352" y="0"/>
                  </a:lnTo>
                  <a:lnTo>
                    <a:pt x="289711" y="9054"/>
                  </a:lnTo>
                  <a:lnTo>
                    <a:pt x="262550" y="108642"/>
                  </a:lnTo>
                  <a:lnTo>
                    <a:pt x="199176" y="271604"/>
                  </a:lnTo>
                  <a:lnTo>
                    <a:pt x="54321" y="443620"/>
                  </a:lnTo>
                  <a:lnTo>
                    <a:pt x="0" y="45267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666471" y="5421426"/>
              <a:ext cx="1377044" cy="736717"/>
            </a:xfrm>
            <a:custGeom>
              <a:avLst/>
              <a:gdLst>
                <a:gd name="connsiteX0" fmla="*/ 1674891 w 1674891"/>
                <a:gd name="connsiteY0" fmla="*/ 262551 h 860080"/>
                <a:gd name="connsiteX1" fmla="*/ 1629624 w 1674891"/>
                <a:gd name="connsiteY1" fmla="*/ 298765 h 860080"/>
                <a:gd name="connsiteX2" fmla="*/ 1548143 w 1674891"/>
                <a:gd name="connsiteY2" fmla="*/ 325925 h 860080"/>
                <a:gd name="connsiteX3" fmla="*/ 1475715 w 1674891"/>
                <a:gd name="connsiteY3" fmla="*/ 325925 h 860080"/>
                <a:gd name="connsiteX4" fmla="*/ 1376127 w 1674891"/>
                <a:gd name="connsiteY4" fmla="*/ 298765 h 860080"/>
                <a:gd name="connsiteX5" fmla="*/ 1367073 w 1674891"/>
                <a:gd name="connsiteY5" fmla="*/ 235391 h 860080"/>
                <a:gd name="connsiteX6" fmla="*/ 1376127 w 1674891"/>
                <a:gd name="connsiteY6" fmla="*/ 208230 h 860080"/>
                <a:gd name="connsiteX7" fmla="*/ 1376127 w 1674891"/>
                <a:gd name="connsiteY7" fmla="*/ 162963 h 860080"/>
                <a:gd name="connsiteX8" fmla="*/ 1195058 w 1674891"/>
                <a:gd name="connsiteY8" fmla="*/ 90535 h 860080"/>
                <a:gd name="connsiteX9" fmla="*/ 1023042 w 1674891"/>
                <a:gd name="connsiteY9" fmla="*/ 0 h 860080"/>
                <a:gd name="connsiteX10" fmla="*/ 914400 w 1674891"/>
                <a:gd name="connsiteY10" fmla="*/ 108642 h 860080"/>
                <a:gd name="connsiteX11" fmla="*/ 860079 w 1674891"/>
                <a:gd name="connsiteY11" fmla="*/ 253497 h 860080"/>
                <a:gd name="connsiteX12" fmla="*/ 742384 w 1674891"/>
                <a:gd name="connsiteY12" fmla="*/ 344032 h 860080"/>
                <a:gd name="connsiteX13" fmla="*/ 606582 w 1674891"/>
                <a:gd name="connsiteY13" fmla="*/ 353086 h 860080"/>
                <a:gd name="connsiteX14" fmla="*/ 479834 w 1674891"/>
                <a:gd name="connsiteY14" fmla="*/ 389299 h 860080"/>
                <a:gd name="connsiteX15" fmla="*/ 262551 w 1674891"/>
                <a:gd name="connsiteY15" fmla="*/ 633743 h 860080"/>
                <a:gd name="connsiteX16" fmla="*/ 253497 w 1674891"/>
                <a:gd name="connsiteY16" fmla="*/ 751438 h 860080"/>
                <a:gd name="connsiteX17" fmla="*/ 135802 w 1674891"/>
                <a:gd name="connsiteY17" fmla="*/ 860080 h 860080"/>
                <a:gd name="connsiteX18" fmla="*/ 0 w 1674891"/>
                <a:gd name="connsiteY18" fmla="*/ 860080 h 8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891" h="860080">
                  <a:moveTo>
                    <a:pt x="1674891" y="262551"/>
                  </a:moveTo>
                  <a:lnTo>
                    <a:pt x="1629624" y="298765"/>
                  </a:lnTo>
                  <a:lnTo>
                    <a:pt x="1548143" y="325925"/>
                  </a:lnTo>
                  <a:lnTo>
                    <a:pt x="1475715" y="325925"/>
                  </a:lnTo>
                  <a:lnTo>
                    <a:pt x="1376127" y="298765"/>
                  </a:lnTo>
                  <a:lnTo>
                    <a:pt x="1367073" y="235391"/>
                  </a:lnTo>
                  <a:lnTo>
                    <a:pt x="1376127" y="208230"/>
                  </a:lnTo>
                  <a:lnTo>
                    <a:pt x="1376127" y="162963"/>
                  </a:lnTo>
                  <a:lnTo>
                    <a:pt x="1195058" y="90535"/>
                  </a:lnTo>
                  <a:lnTo>
                    <a:pt x="1023042" y="0"/>
                  </a:lnTo>
                  <a:lnTo>
                    <a:pt x="914400" y="108642"/>
                  </a:lnTo>
                  <a:lnTo>
                    <a:pt x="860079" y="253497"/>
                  </a:lnTo>
                  <a:lnTo>
                    <a:pt x="742384" y="344032"/>
                  </a:lnTo>
                  <a:lnTo>
                    <a:pt x="606582" y="353086"/>
                  </a:lnTo>
                  <a:lnTo>
                    <a:pt x="479834" y="389299"/>
                  </a:lnTo>
                  <a:lnTo>
                    <a:pt x="262551" y="633743"/>
                  </a:lnTo>
                  <a:lnTo>
                    <a:pt x="253497" y="751438"/>
                  </a:lnTo>
                  <a:lnTo>
                    <a:pt x="135802" y="860080"/>
                  </a:lnTo>
                  <a:lnTo>
                    <a:pt x="0" y="86008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3279134" y="5669584"/>
              <a:ext cx="625253" cy="674678"/>
            </a:xfrm>
            <a:custGeom>
              <a:avLst/>
              <a:gdLst>
                <a:gd name="connsiteX0" fmla="*/ 0 w 760491"/>
                <a:gd name="connsiteY0" fmla="*/ 117695 h 787652"/>
                <a:gd name="connsiteX1" fmla="*/ 153908 w 760491"/>
                <a:gd name="connsiteY1" fmla="*/ 27161 h 787652"/>
                <a:gd name="connsiteX2" fmla="*/ 280657 w 760491"/>
                <a:gd name="connsiteY2" fmla="*/ 0 h 787652"/>
                <a:gd name="connsiteX3" fmla="*/ 344031 w 760491"/>
                <a:gd name="connsiteY3" fmla="*/ 81482 h 787652"/>
                <a:gd name="connsiteX4" fmla="*/ 443619 w 760491"/>
                <a:gd name="connsiteY4" fmla="*/ 117695 h 787652"/>
                <a:gd name="connsiteX5" fmla="*/ 552261 w 760491"/>
                <a:gd name="connsiteY5" fmla="*/ 108642 h 787652"/>
                <a:gd name="connsiteX6" fmla="*/ 606582 w 760491"/>
                <a:gd name="connsiteY6" fmla="*/ 162963 h 787652"/>
                <a:gd name="connsiteX7" fmla="*/ 606582 w 760491"/>
                <a:gd name="connsiteY7" fmla="*/ 244444 h 787652"/>
                <a:gd name="connsiteX8" fmla="*/ 606582 w 760491"/>
                <a:gd name="connsiteY8" fmla="*/ 353085 h 787652"/>
                <a:gd name="connsiteX9" fmla="*/ 606582 w 760491"/>
                <a:gd name="connsiteY9" fmla="*/ 452674 h 787652"/>
                <a:gd name="connsiteX10" fmla="*/ 660902 w 760491"/>
                <a:gd name="connsiteY10" fmla="*/ 543208 h 787652"/>
                <a:gd name="connsiteX11" fmla="*/ 679009 w 760491"/>
                <a:gd name="connsiteY11" fmla="*/ 669957 h 787652"/>
                <a:gd name="connsiteX12" fmla="*/ 760491 w 760491"/>
                <a:gd name="connsiteY12" fmla="*/ 787652 h 787652"/>
                <a:gd name="connsiteX13" fmla="*/ 760491 w 760491"/>
                <a:gd name="connsiteY13" fmla="*/ 787652 h 78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491" h="787652">
                  <a:moveTo>
                    <a:pt x="0" y="117695"/>
                  </a:moveTo>
                  <a:lnTo>
                    <a:pt x="153908" y="27161"/>
                  </a:lnTo>
                  <a:lnTo>
                    <a:pt x="280657" y="0"/>
                  </a:lnTo>
                  <a:lnTo>
                    <a:pt x="344031" y="81482"/>
                  </a:lnTo>
                  <a:lnTo>
                    <a:pt x="443619" y="117695"/>
                  </a:lnTo>
                  <a:lnTo>
                    <a:pt x="552261" y="108642"/>
                  </a:lnTo>
                  <a:lnTo>
                    <a:pt x="606582" y="162963"/>
                  </a:lnTo>
                  <a:lnTo>
                    <a:pt x="606582" y="244444"/>
                  </a:lnTo>
                  <a:lnTo>
                    <a:pt x="606582" y="353085"/>
                  </a:lnTo>
                  <a:lnTo>
                    <a:pt x="606582" y="452674"/>
                  </a:lnTo>
                  <a:lnTo>
                    <a:pt x="660902" y="543208"/>
                  </a:lnTo>
                  <a:lnTo>
                    <a:pt x="679009" y="669957"/>
                  </a:lnTo>
                  <a:lnTo>
                    <a:pt x="760491" y="787652"/>
                  </a:lnTo>
                  <a:lnTo>
                    <a:pt x="760491" y="78765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2155167" y="5972025"/>
              <a:ext cx="104209" cy="364481"/>
            </a:xfrm>
            <a:custGeom>
              <a:avLst/>
              <a:gdLst>
                <a:gd name="connsiteX0" fmla="*/ 72428 w 126749"/>
                <a:gd name="connsiteY0" fmla="*/ 0 h 425513"/>
                <a:gd name="connsiteX1" fmla="*/ 126749 w 126749"/>
                <a:gd name="connsiteY1" fmla="*/ 162963 h 425513"/>
                <a:gd name="connsiteX2" fmla="*/ 18107 w 126749"/>
                <a:gd name="connsiteY2" fmla="*/ 289711 h 425513"/>
                <a:gd name="connsiteX3" fmla="*/ 0 w 126749"/>
                <a:gd name="connsiteY3" fmla="*/ 380246 h 425513"/>
                <a:gd name="connsiteX4" fmla="*/ 72428 w 126749"/>
                <a:gd name="connsiteY4" fmla="*/ 425513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9" h="425513">
                  <a:moveTo>
                    <a:pt x="72428" y="0"/>
                  </a:moveTo>
                  <a:lnTo>
                    <a:pt x="126749" y="162963"/>
                  </a:lnTo>
                  <a:lnTo>
                    <a:pt x="18107" y="289711"/>
                  </a:lnTo>
                  <a:lnTo>
                    <a:pt x="0" y="380246"/>
                  </a:lnTo>
                  <a:lnTo>
                    <a:pt x="72428" y="4255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4097916" y="6080595"/>
              <a:ext cx="1421705" cy="255912"/>
            </a:xfrm>
            <a:custGeom>
              <a:avLst/>
              <a:gdLst>
                <a:gd name="connsiteX0" fmla="*/ 0 w 1729212"/>
                <a:gd name="connsiteY0" fmla="*/ 298764 h 298764"/>
                <a:gd name="connsiteX1" fmla="*/ 54321 w 1729212"/>
                <a:gd name="connsiteY1" fmla="*/ 208230 h 298764"/>
                <a:gd name="connsiteX2" fmla="*/ 90534 w 1729212"/>
                <a:gd name="connsiteY2" fmla="*/ 135802 h 298764"/>
                <a:gd name="connsiteX3" fmla="*/ 226336 w 1729212"/>
                <a:gd name="connsiteY3" fmla="*/ 126748 h 298764"/>
                <a:gd name="connsiteX4" fmla="*/ 298764 w 1729212"/>
                <a:gd name="connsiteY4" fmla="*/ 126748 h 298764"/>
                <a:gd name="connsiteX5" fmla="*/ 470780 w 1729212"/>
                <a:gd name="connsiteY5" fmla="*/ 9053 h 298764"/>
                <a:gd name="connsiteX6" fmla="*/ 579421 w 1729212"/>
                <a:gd name="connsiteY6" fmla="*/ 0 h 298764"/>
                <a:gd name="connsiteX7" fmla="*/ 624689 w 1729212"/>
                <a:gd name="connsiteY7" fmla="*/ 54321 h 298764"/>
                <a:gd name="connsiteX8" fmla="*/ 706170 w 1729212"/>
                <a:gd name="connsiteY8" fmla="*/ 144855 h 298764"/>
                <a:gd name="connsiteX9" fmla="*/ 805758 w 1729212"/>
                <a:gd name="connsiteY9" fmla="*/ 135802 h 298764"/>
                <a:gd name="connsiteX10" fmla="*/ 905346 w 1729212"/>
                <a:gd name="connsiteY10" fmla="*/ 126748 h 298764"/>
                <a:gd name="connsiteX11" fmla="*/ 1439501 w 1729212"/>
                <a:gd name="connsiteY11" fmla="*/ 153909 h 298764"/>
                <a:gd name="connsiteX12" fmla="*/ 1557196 w 1729212"/>
                <a:gd name="connsiteY12" fmla="*/ 162962 h 298764"/>
                <a:gd name="connsiteX13" fmla="*/ 1557196 w 1729212"/>
                <a:gd name="connsiteY13" fmla="*/ 253497 h 298764"/>
                <a:gd name="connsiteX14" fmla="*/ 1647730 w 1729212"/>
                <a:gd name="connsiteY14" fmla="*/ 253497 h 298764"/>
                <a:gd name="connsiteX15" fmla="*/ 1729212 w 1729212"/>
                <a:gd name="connsiteY15" fmla="*/ 244444 h 2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9212" h="298764">
                  <a:moveTo>
                    <a:pt x="0" y="298764"/>
                  </a:moveTo>
                  <a:lnTo>
                    <a:pt x="54321" y="208230"/>
                  </a:lnTo>
                  <a:lnTo>
                    <a:pt x="90534" y="135802"/>
                  </a:lnTo>
                  <a:lnTo>
                    <a:pt x="226336" y="126748"/>
                  </a:lnTo>
                  <a:lnTo>
                    <a:pt x="298764" y="126748"/>
                  </a:lnTo>
                  <a:lnTo>
                    <a:pt x="470780" y="9053"/>
                  </a:lnTo>
                  <a:lnTo>
                    <a:pt x="579421" y="0"/>
                  </a:lnTo>
                  <a:lnTo>
                    <a:pt x="624689" y="54321"/>
                  </a:lnTo>
                  <a:lnTo>
                    <a:pt x="706170" y="144855"/>
                  </a:lnTo>
                  <a:lnTo>
                    <a:pt x="805758" y="135802"/>
                  </a:lnTo>
                  <a:cubicBezTo>
                    <a:pt x="902963" y="126081"/>
                    <a:pt x="857764" y="126748"/>
                    <a:pt x="905346" y="126748"/>
                  </a:cubicBezTo>
                  <a:lnTo>
                    <a:pt x="1439501" y="153909"/>
                  </a:lnTo>
                  <a:lnTo>
                    <a:pt x="1557196" y="162962"/>
                  </a:lnTo>
                  <a:lnTo>
                    <a:pt x="1557196" y="253497"/>
                  </a:lnTo>
                  <a:lnTo>
                    <a:pt x="1647730" y="253497"/>
                  </a:lnTo>
                  <a:lnTo>
                    <a:pt x="1729212" y="24444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4045811" y="2381502"/>
              <a:ext cx="1868314" cy="535089"/>
            </a:xfrm>
            <a:custGeom>
              <a:avLst/>
              <a:gdLst>
                <a:gd name="connsiteX0" fmla="*/ 0 w 2055137"/>
                <a:gd name="connsiteY0" fmla="*/ 624689 h 624689"/>
                <a:gd name="connsiteX1" fmla="*/ 199177 w 2055137"/>
                <a:gd name="connsiteY1" fmla="*/ 552261 h 624689"/>
                <a:gd name="connsiteX2" fmla="*/ 253497 w 2055137"/>
                <a:gd name="connsiteY2" fmla="*/ 497941 h 624689"/>
                <a:gd name="connsiteX3" fmla="*/ 398353 w 2055137"/>
                <a:gd name="connsiteY3" fmla="*/ 461727 h 624689"/>
                <a:gd name="connsiteX4" fmla="*/ 461727 w 2055137"/>
                <a:gd name="connsiteY4" fmla="*/ 371192 h 624689"/>
                <a:gd name="connsiteX5" fmla="*/ 461727 w 2055137"/>
                <a:gd name="connsiteY5" fmla="*/ 371192 h 624689"/>
                <a:gd name="connsiteX6" fmla="*/ 561315 w 2055137"/>
                <a:gd name="connsiteY6" fmla="*/ 307818 h 624689"/>
                <a:gd name="connsiteX7" fmla="*/ 660903 w 2055137"/>
                <a:gd name="connsiteY7" fmla="*/ 280657 h 624689"/>
                <a:gd name="connsiteX8" fmla="*/ 860080 w 2055137"/>
                <a:gd name="connsiteY8" fmla="*/ 325925 h 624689"/>
                <a:gd name="connsiteX9" fmla="*/ 1004935 w 2055137"/>
                <a:gd name="connsiteY9" fmla="*/ 280657 h 624689"/>
                <a:gd name="connsiteX10" fmla="*/ 1068309 w 2055137"/>
                <a:gd name="connsiteY10" fmla="*/ 208230 h 624689"/>
                <a:gd name="connsiteX11" fmla="*/ 1186004 w 2055137"/>
                <a:gd name="connsiteY11" fmla="*/ 117695 h 624689"/>
                <a:gd name="connsiteX12" fmla="*/ 1249379 w 2055137"/>
                <a:gd name="connsiteY12" fmla="*/ 99588 h 624689"/>
                <a:gd name="connsiteX13" fmla="*/ 1330860 w 2055137"/>
                <a:gd name="connsiteY13" fmla="*/ 90535 h 624689"/>
                <a:gd name="connsiteX14" fmla="*/ 1412341 w 2055137"/>
                <a:gd name="connsiteY14" fmla="*/ 0 h 624689"/>
                <a:gd name="connsiteX15" fmla="*/ 1530036 w 2055137"/>
                <a:gd name="connsiteY15" fmla="*/ 0 h 624689"/>
                <a:gd name="connsiteX16" fmla="*/ 1629624 w 2055137"/>
                <a:gd name="connsiteY16" fmla="*/ 0 h 624689"/>
                <a:gd name="connsiteX17" fmla="*/ 1702052 w 2055137"/>
                <a:gd name="connsiteY17" fmla="*/ 54321 h 624689"/>
                <a:gd name="connsiteX18" fmla="*/ 1702052 w 2055137"/>
                <a:gd name="connsiteY18" fmla="*/ 117695 h 624689"/>
                <a:gd name="connsiteX19" fmla="*/ 1810694 w 2055137"/>
                <a:gd name="connsiteY19" fmla="*/ 162962 h 624689"/>
                <a:gd name="connsiteX20" fmla="*/ 1955549 w 2055137"/>
                <a:gd name="connsiteY20" fmla="*/ 172016 h 624689"/>
                <a:gd name="connsiteX21" fmla="*/ 2055137 w 2055137"/>
                <a:gd name="connsiteY21" fmla="*/ 172016 h 62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137" h="624689">
                  <a:moveTo>
                    <a:pt x="0" y="624689"/>
                  </a:moveTo>
                  <a:lnTo>
                    <a:pt x="199177" y="552261"/>
                  </a:lnTo>
                  <a:lnTo>
                    <a:pt x="253497" y="497941"/>
                  </a:lnTo>
                  <a:lnTo>
                    <a:pt x="398353" y="461727"/>
                  </a:lnTo>
                  <a:lnTo>
                    <a:pt x="461727" y="371192"/>
                  </a:lnTo>
                  <a:lnTo>
                    <a:pt x="461727" y="371192"/>
                  </a:lnTo>
                  <a:lnTo>
                    <a:pt x="561315" y="307818"/>
                  </a:lnTo>
                  <a:lnTo>
                    <a:pt x="660903" y="280657"/>
                  </a:lnTo>
                  <a:lnTo>
                    <a:pt x="860080" y="325925"/>
                  </a:lnTo>
                  <a:lnTo>
                    <a:pt x="1004935" y="280657"/>
                  </a:lnTo>
                  <a:lnTo>
                    <a:pt x="1068309" y="208230"/>
                  </a:lnTo>
                  <a:lnTo>
                    <a:pt x="1186004" y="117695"/>
                  </a:lnTo>
                  <a:lnTo>
                    <a:pt x="1249379" y="99588"/>
                  </a:lnTo>
                  <a:lnTo>
                    <a:pt x="1330860" y="90535"/>
                  </a:lnTo>
                  <a:lnTo>
                    <a:pt x="1412341" y="0"/>
                  </a:lnTo>
                  <a:lnTo>
                    <a:pt x="1530036" y="0"/>
                  </a:lnTo>
                  <a:lnTo>
                    <a:pt x="1629624" y="0"/>
                  </a:lnTo>
                  <a:lnTo>
                    <a:pt x="1702052" y="54321"/>
                  </a:lnTo>
                  <a:lnTo>
                    <a:pt x="1702052" y="117695"/>
                  </a:lnTo>
                  <a:lnTo>
                    <a:pt x="1810694" y="162962"/>
                  </a:lnTo>
                  <a:lnTo>
                    <a:pt x="1955549" y="172016"/>
                  </a:lnTo>
                  <a:lnTo>
                    <a:pt x="2055137" y="172016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2743202" y="2955365"/>
              <a:ext cx="1310053" cy="3396651"/>
            </a:xfrm>
            <a:custGeom>
              <a:avLst/>
              <a:gdLst>
                <a:gd name="connsiteX0" fmla="*/ 1593410 w 1593410"/>
                <a:gd name="connsiteY0" fmla="*/ 0 h 3965418"/>
                <a:gd name="connsiteX1" fmla="*/ 1575303 w 1593410"/>
                <a:gd name="connsiteY1" fmla="*/ 244444 h 3965418"/>
                <a:gd name="connsiteX2" fmla="*/ 1575303 w 1593410"/>
                <a:gd name="connsiteY2" fmla="*/ 380246 h 3965418"/>
                <a:gd name="connsiteX3" fmla="*/ 1557196 w 1593410"/>
                <a:gd name="connsiteY3" fmla="*/ 679010 h 3965418"/>
                <a:gd name="connsiteX4" fmla="*/ 1511929 w 1593410"/>
                <a:gd name="connsiteY4" fmla="*/ 823866 h 3965418"/>
                <a:gd name="connsiteX5" fmla="*/ 1394234 w 1593410"/>
                <a:gd name="connsiteY5" fmla="*/ 968721 h 3965418"/>
                <a:gd name="connsiteX6" fmla="*/ 1348966 w 1593410"/>
                <a:gd name="connsiteY6" fmla="*/ 1095470 h 3965418"/>
                <a:gd name="connsiteX7" fmla="*/ 1267485 w 1593410"/>
                <a:gd name="connsiteY7" fmla="*/ 1213165 h 3965418"/>
                <a:gd name="connsiteX8" fmla="*/ 1176951 w 1593410"/>
                <a:gd name="connsiteY8" fmla="*/ 1321806 h 3965418"/>
                <a:gd name="connsiteX9" fmla="*/ 995881 w 1593410"/>
                <a:gd name="connsiteY9" fmla="*/ 1530036 h 3965418"/>
                <a:gd name="connsiteX10" fmla="*/ 914400 w 1593410"/>
                <a:gd name="connsiteY10" fmla="*/ 1702052 h 3965418"/>
                <a:gd name="connsiteX11" fmla="*/ 869133 w 1593410"/>
                <a:gd name="connsiteY11" fmla="*/ 1892175 h 3965418"/>
                <a:gd name="connsiteX12" fmla="*/ 823865 w 1593410"/>
                <a:gd name="connsiteY12" fmla="*/ 2018923 h 3965418"/>
                <a:gd name="connsiteX13" fmla="*/ 778598 w 1593410"/>
                <a:gd name="connsiteY13" fmla="*/ 2100404 h 3965418"/>
                <a:gd name="connsiteX14" fmla="*/ 751438 w 1593410"/>
                <a:gd name="connsiteY14" fmla="*/ 2172832 h 3965418"/>
                <a:gd name="connsiteX15" fmla="*/ 715224 w 1593410"/>
                <a:gd name="connsiteY15" fmla="*/ 2245260 h 3965418"/>
                <a:gd name="connsiteX16" fmla="*/ 615636 w 1593410"/>
                <a:gd name="connsiteY16" fmla="*/ 2299581 h 3965418"/>
                <a:gd name="connsiteX17" fmla="*/ 606582 w 1593410"/>
                <a:gd name="connsiteY17" fmla="*/ 2362955 h 3965418"/>
                <a:gd name="connsiteX18" fmla="*/ 570368 w 1593410"/>
                <a:gd name="connsiteY18" fmla="*/ 2444436 h 3965418"/>
                <a:gd name="connsiteX19" fmla="*/ 570368 w 1593410"/>
                <a:gd name="connsiteY19" fmla="*/ 2571185 h 3965418"/>
                <a:gd name="connsiteX20" fmla="*/ 570368 w 1593410"/>
                <a:gd name="connsiteY20" fmla="*/ 2697933 h 3965418"/>
                <a:gd name="connsiteX21" fmla="*/ 552261 w 1593410"/>
                <a:gd name="connsiteY21" fmla="*/ 2761307 h 3965418"/>
                <a:gd name="connsiteX22" fmla="*/ 597529 w 1593410"/>
                <a:gd name="connsiteY22" fmla="*/ 2897109 h 3965418"/>
                <a:gd name="connsiteX23" fmla="*/ 597529 w 1593410"/>
                <a:gd name="connsiteY23" fmla="*/ 3051018 h 3965418"/>
                <a:gd name="connsiteX24" fmla="*/ 525101 w 1593410"/>
                <a:gd name="connsiteY24" fmla="*/ 3132499 h 3965418"/>
                <a:gd name="connsiteX25" fmla="*/ 506994 w 1593410"/>
                <a:gd name="connsiteY25" fmla="*/ 3286408 h 3965418"/>
                <a:gd name="connsiteX26" fmla="*/ 506994 w 1593410"/>
                <a:gd name="connsiteY26" fmla="*/ 3367890 h 3965418"/>
                <a:gd name="connsiteX27" fmla="*/ 497941 w 1593410"/>
                <a:gd name="connsiteY27" fmla="*/ 3458424 h 3965418"/>
                <a:gd name="connsiteX28" fmla="*/ 443620 w 1593410"/>
                <a:gd name="connsiteY28" fmla="*/ 3476531 h 3965418"/>
                <a:gd name="connsiteX29" fmla="*/ 362139 w 1593410"/>
                <a:gd name="connsiteY29" fmla="*/ 3512745 h 3965418"/>
                <a:gd name="connsiteX30" fmla="*/ 172016 w 1593410"/>
                <a:gd name="connsiteY30" fmla="*/ 3621387 h 3965418"/>
                <a:gd name="connsiteX31" fmla="*/ 99588 w 1593410"/>
                <a:gd name="connsiteY31" fmla="*/ 3639494 h 3965418"/>
                <a:gd name="connsiteX32" fmla="*/ 0 w 1593410"/>
                <a:gd name="connsiteY32" fmla="*/ 3802456 h 3965418"/>
                <a:gd name="connsiteX33" fmla="*/ 18107 w 1593410"/>
                <a:gd name="connsiteY33" fmla="*/ 3965418 h 396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93410" h="3965418">
                  <a:moveTo>
                    <a:pt x="1593410" y="0"/>
                  </a:moveTo>
                  <a:lnTo>
                    <a:pt x="1575303" y="244444"/>
                  </a:lnTo>
                  <a:lnTo>
                    <a:pt x="1575303" y="380246"/>
                  </a:lnTo>
                  <a:lnTo>
                    <a:pt x="1557196" y="679010"/>
                  </a:lnTo>
                  <a:lnTo>
                    <a:pt x="1511929" y="823866"/>
                  </a:lnTo>
                  <a:lnTo>
                    <a:pt x="1394234" y="968721"/>
                  </a:lnTo>
                  <a:lnTo>
                    <a:pt x="1348966" y="1095470"/>
                  </a:lnTo>
                  <a:lnTo>
                    <a:pt x="1267485" y="1213165"/>
                  </a:lnTo>
                  <a:lnTo>
                    <a:pt x="1176951" y="1321806"/>
                  </a:lnTo>
                  <a:lnTo>
                    <a:pt x="995881" y="1530036"/>
                  </a:lnTo>
                  <a:lnTo>
                    <a:pt x="914400" y="1702052"/>
                  </a:lnTo>
                  <a:lnTo>
                    <a:pt x="869133" y="1892175"/>
                  </a:lnTo>
                  <a:lnTo>
                    <a:pt x="823865" y="2018923"/>
                  </a:lnTo>
                  <a:lnTo>
                    <a:pt x="778598" y="2100404"/>
                  </a:lnTo>
                  <a:lnTo>
                    <a:pt x="751438" y="2172832"/>
                  </a:lnTo>
                  <a:lnTo>
                    <a:pt x="715224" y="2245260"/>
                  </a:lnTo>
                  <a:lnTo>
                    <a:pt x="615636" y="2299581"/>
                  </a:lnTo>
                  <a:lnTo>
                    <a:pt x="606582" y="2362955"/>
                  </a:lnTo>
                  <a:lnTo>
                    <a:pt x="570368" y="2444436"/>
                  </a:lnTo>
                  <a:lnTo>
                    <a:pt x="570368" y="2571185"/>
                  </a:lnTo>
                  <a:lnTo>
                    <a:pt x="570368" y="2697933"/>
                  </a:lnTo>
                  <a:lnTo>
                    <a:pt x="552261" y="2761307"/>
                  </a:lnTo>
                  <a:lnTo>
                    <a:pt x="597529" y="2897109"/>
                  </a:lnTo>
                  <a:lnTo>
                    <a:pt x="597529" y="3051018"/>
                  </a:lnTo>
                  <a:lnTo>
                    <a:pt x="525101" y="3132499"/>
                  </a:lnTo>
                  <a:lnTo>
                    <a:pt x="506994" y="3286408"/>
                  </a:lnTo>
                  <a:lnTo>
                    <a:pt x="506994" y="3367890"/>
                  </a:lnTo>
                  <a:lnTo>
                    <a:pt x="497941" y="3458424"/>
                  </a:lnTo>
                  <a:lnTo>
                    <a:pt x="443620" y="3476531"/>
                  </a:lnTo>
                  <a:lnTo>
                    <a:pt x="362139" y="3512745"/>
                  </a:lnTo>
                  <a:lnTo>
                    <a:pt x="172016" y="3621387"/>
                  </a:lnTo>
                  <a:lnTo>
                    <a:pt x="99588" y="3639494"/>
                  </a:lnTo>
                  <a:lnTo>
                    <a:pt x="0" y="3802456"/>
                  </a:lnTo>
                  <a:lnTo>
                    <a:pt x="18107" y="3965418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2765532" y="3288826"/>
              <a:ext cx="2530784" cy="1698326"/>
            </a:xfrm>
            <a:custGeom>
              <a:avLst/>
              <a:gdLst>
                <a:gd name="connsiteX0" fmla="*/ 0 w 3078179"/>
                <a:gd name="connsiteY0" fmla="*/ 0 h 1982709"/>
                <a:gd name="connsiteX1" fmla="*/ 45268 w 3078179"/>
                <a:gd name="connsiteY1" fmla="*/ 126749 h 1982709"/>
                <a:gd name="connsiteX2" fmla="*/ 334979 w 3078179"/>
                <a:gd name="connsiteY2" fmla="*/ 344032 h 1982709"/>
                <a:gd name="connsiteX3" fmla="*/ 353086 w 3078179"/>
                <a:gd name="connsiteY3" fmla="*/ 425513 h 1982709"/>
                <a:gd name="connsiteX4" fmla="*/ 479834 w 3078179"/>
                <a:gd name="connsiteY4" fmla="*/ 497941 h 1982709"/>
                <a:gd name="connsiteX5" fmla="*/ 624690 w 3078179"/>
                <a:gd name="connsiteY5" fmla="*/ 552262 h 1982709"/>
                <a:gd name="connsiteX6" fmla="*/ 769545 w 3078179"/>
                <a:gd name="connsiteY6" fmla="*/ 588476 h 1982709"/>
                <a:gd name="connsiteX7" fmla="*/ 950614 w 3078179"/>
                <a:gd name="connsiteY7" fmla="*/ 688064 h 1982709"/>
                <a:gd name="connsiteX8" fmla="*/ 995882 w 3078179"/>
                <a:gd name="connsiteY8" fmla="*/ 751438 h 1982709"/>
                <a:gd name="connsiteX9" fmla="*/ 1204111 w 3078179"/>
                <a:gd name="connsiteY9" fmla="*/ 878187 h 1982709"/>
                <a:gd name="connsiteX10" fmla="*/ 1267486 w 3078179"/>
                <a:gd name="connsiteY10" fmla="*/ 986828 h 1982709"/>
                <a:gd name="connsiteX11" fmla="*/ 1330860 w 3078179"/>
                <a:gd name="connsiteY11" fmla="*/ 1086416 h 1982709"/>
                <a:gd name="connsiteX12" fmla="*/ 1530036 w 3078179"/>
                <a:gd name="connsiteY12" fmla="*/ 1104523 h 1982709"/>
                <a:gd name="connsiteX13" fmla="*/ 1729212 w 3078179"/>
                <a:gd name="connsiteY13" fmla="*/ 1176951 h 1982709"/>
                <a:gd name="connsiteX14" fmla="*/ 1901228 w 3078179"/>
                <a:gd name="connsiteY14" fmla="*/ 1267486 h 1982709"/>
                <a:gd name="connsiteX15" fmla="*/ 1810693 w 3078179"/>
                <a:gd name="connsiteY15" fmla="*/ 1276539 h 1982709"/>
                <a:gd name="connsiteX16" fmla="*/ 2046084 w 3078179"/>
                <a:gd name="connsiteY16" fmla="*/ 1213165 h 1982709"/>
                <a:gd name="connsiteX17" fmla="*/ 2272420 w 3078179"/>
                <a:gd name="connsiteY17" fmla="*/ 1258432 h 1982709"/>
                <a:gd name="connsiteX18" fmla="*/ 2399169 w 3078179"/>
                <a:gd name="connsiteY18" fmla="*/ 1321806 h 1982709"/>
                <a:gd name="connsiteX19" fmla="*/ 2489703 w 3078179"/>
                <a:gd name="connsiteY19" fmla="*/ 1430448 h 1982709"/>
                <a:gd name="connsiteX20" fmla="*/ 2589292 w 3078179"/>
                <a:gd name="connsiteY20" fmla="*/ 1557196 h 1982709"/>
                <a:gd name="connsiteX21" fmla="*/ 2761307 w 3078179"/>
                <a:gd name="connsiteY21" fmla="*/ 1620571 h 1982709"/>
                <a:gd name="connsiteX22" fmla="*/ 2869949 w 3078179"/>
                <a:gd name="connsiteY22" fmla="*/ 1638678 h 1982709"/>
                <a:gd name="connsiteX23" fmla="*/ 2969537 w 3078179"/>
                <a:gd name="connsiteY23" fmla="*/ 1720159 h 1982709"/>
                <a:gd name="connsiteX24" fmla="*/ 3041965 w 3078179"/>
                <a:gd name="connsiteY24" fmla="*/ 1865014 h 1982709"/>
                <a:gd name="connsiteX25" fmla="*/ 3078179 w 3078179"/>
                <a:gd name="connsiteY25" fmla="*/ 1982709 h 198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78179" h="1982709">
                  <a:moveTo>
                    <a:pt x="0" y="0"/>
                  </a:moveTo>
                  <a:lnTo>
                    <a:pt x="45268" y="126749"/>
                  </a:lnTo>
                  <a:lnTo>
                    <a:pt x="334979" y="344032"/>
                  </a:lnTo>
                  <a:lnTo>
                    <a:pt x="353086" y="425513"/>
                  </a:lnTo>
                  <a:lnTo>
                    <a:pt x="479834" y="497941"/>
                  </a:lnTo>
                  <a:lnTo>
                    <a:pt x="624690" y="552262"/>
                  </a:lnTo>
                  <a:lnTo>
                    <a:pt x="769545" y="588476"/>
                  </a:lnTo>
                  <a:lnTo>
                    <a:pt x="950614" y="688064"/>
                  </a:lnTo>
                  <a:lnTo>
                    <a:pt x="995882" y="751438"/>
                  </a:lnTo>
                  <a:lnTo>
                    <a:pt x="1204111" y="878187"/>
                  </a:lnTo>
                  <a:lnTo>
                    <a:pt x="1267486" y="986828"/>
                  </a:lnTo>
                  <a:lnTo>
                    <a:pt x="1330860" y="1086416"/>
                  </a:lnTo>
                  <a:lnTo>
                    <a:pt x="1530036" y="1104523"/>
                  </a:lnTo>
                  <a:lnTo>
                    <a:pt x="1729212" y="1176951"/>
                  </a:lnTo>
                  <a:lnTo>
                    <a:pt x="1901228" y="1267486"/>
                  </a:lnTo>
                  <a:lnTo>
                    <a:pt x="1810693" y="1276539"/>
                  </a:lnTo>
                  <a:lnTo>
                    <a:pt x="2046084" y="1213165"/>
                  </a:lnTo>
                  <a:lnTo>
                    <a:pt x="2272420" y="1258432"/>
                  </a:lnTo>
                  <a:lnTo>
                    <a:pt x="2399169" y="1321806"/>
                  </a:lnTo>
                  <a:lnTo>
                    <a:pt x="2489703" y="1430448"/>
                  </a:lnTo>
                  <a:lnTo>
                    <a:pt x="2589292" y="1557196"/>
                  </a:lnTo>
                  <a:lnTo>
                    <a:pt x="2761307" y="1620571"/>
                  </a:lnTo>
                  <a:lnTo>
                    <a:pt x="2869949" y="1638678"/>
                  </a:lnTo>
                  <a:lnTo>
                    <a:pt x="2969537" y="1720159"/>
                  </a:lnTo>
                  <a:lnTo>
                    <a:pt x="3041965" y="1865014"/>
                  </a:lnTo>
                  <a:lnTo>
                    <a:pt x="3078179" y="1982709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517601" y="3288826"/>
              <a:ext cx="2188383" cy="550599"/>
            </a:xfrm>
            <a:custGeom>
              <a:avLst/>
              <a:gdLst>
                <a:gd name="connsiteX0" fmla="*/ 2661719 w 2661719"/>
                <a:gd name="connsiteY0" fmla="*/ 0 h 642796"/>
                <a:gd name="connsiteX1" fmla="*/ 2381061 w 2661719"/>
                <a:gd name="connsiteY1" fmla="*/ 135802 h 642796"/>
                <a:gd name="connsiteX2" fmla="*/ 2308634 w 2661719"/>
                <a:gd name="connsiteY2" fmla="*/ 190123 h 642796"/>
                <a:gd name="connsiteX3" fmla="*/ 2163778 w 2661719"/>
                <a:gd name="connsiteY3" fmla="*/ 226337 h 642796"/>
                <a:gd name="connsiteX4" fmla="*/ 2018923 w 2661719"/>
                <a:gd name="connsiteY4" fmla="*/ 298765 h 642796"/>
                <a:gd name="connsiteX5" fmla="*/ 1919335 w 2661719"/>
                <a:gd name="connsiteY5" fmla="*/ 298765 h 642796"/>
                <a:gd name="connsiteX6" fmla="*/ 1792586 w 2661719"/>
                <a:gd name="connsiteY6" fmla="*/ 334979 h 642796"/>
                <a:gd name="connsiteX7" fmla="*/ 1674891 w 2661719"/>
                <a:gd name="connsiteY7" fmla="*/ 389299 h 642796"/>
                <a:gd name="connsiteX8" fmla="*/ 1584356 w 2661719"/>
                <a:gd name="connsiteY8" fmla="*/ 425513 h 642796"/>
                <a:gd name="connsiteX9" fmla="*/ 1412340 w 2661719"/>
                <a:gd name="connsiteY9" fmla="*/ 506995 h 642796"/>
                <a:gd name="connsiteX10" fmla="*/ 1294645 w 2661719"/>
                <a:gd name="connsiteY10" fmla="*/ 543208 h 642796"/>
                <a:gd name="connsiteX11" fmla="*/ 1149790 w 2661719"/>
                <a:gd name="connsiteY11" fmla="*/ 525101 h 642796"/>
                <a:gd name="connsiteX12" fmla="*/ 1086416 w 2661719"/>
                <a:gd name="connsiteY12" fmla="*/ 516048 h 642796"/>
                <a:gd name="connsiteX13" fmla="*/ 995881 w 2661719"/>
                <a:gd name="connsiteY13" fmla="*/ 525101 h 642796"/>
                <a:gd name="connsiteX14" fmla="*/ 896293 w 2661719"/>
                <a:gd name="connsiteY14" fmla="*/ 543208 h 642796"/>
                <a:gd name="connsiteX15" fmla="*/ 751438 w 2661719"/>
                <a:gd name="connsiteY15" fmla="*/ 642796 h 642796"/>
                <a:gd name="connsiteX16" fmla="*/ 516047 w 2661719"/>
                <a:gd name="connsiteY16" fmla="*/ 633743 h 642796"/>
                <a:gd name="connsiteX17" fmla="*/ 443620 w 2661719"/>
                <a:gd name="connsiteY17" fmla="*/ 579422 h 642796"/>
                <a:gd name="connsiteX18" fmla="*/ 325925 w 2661719"/>
                <a:gd name="connsiteY18" fmla="*/ 534155 h 642796"/>
                <a:gd name="connsiteX19" fmla="*/ 208230 w 2661719"/>
                <a:gd name="connsiteY19" fmla="*/ 506995 h 642796"/>
                <a:gd name="connsiteX20" fmla="*/ 90535 w 2661719"/>
                <a:gd name="connsiteY20" fmla="*/ 506995 h 642796"/>
                <a:gd name="connsiteX21" fmla="*/ 0 w 2661719"/>
                <a:gd name="connsiteY21" fmla="*/ 506995 h 6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61719" h="642796">
                  <a:moveTo>
                    <a:pt x="2661719" y="0"/>
                  </a:moveTo>
                  <a:lnTo>
                    <a:pt x="2381061" y="135802"/>
                  </a:lnTo>
                  <a:lnTo>
                    <a:pt x="2308634" y="190123"/>
                  </a:lnTo>
                  <a:lnTo>
                    <a:pt x="2163778" y="226337"/>
                  </a:lnTo>
                  <a:lnTo>
                    <a:pt x="2018923" y="298765"/>
                  </a:lnTo>
                  <a:lnTo>
                    <a:pt x="1919335" y="298765"/>
                  </a:lnTo>
                  <a:lnTo>
                    <a:pt x="1792586" y="334979"/>
                  </a:lnTo>
                  <a:lnTo>
                    <a:pt x="1674891" y="389299"/>
                  </a:lnTo>
                  <a:lnTo>
                    <a:pt x="1584356" y="425513"/>
                  </a:lnTo>
                  <a:lnTo>
                    <a:pt x="1412340" y="506995"/>
                  </a:lnTo>
                  <a:lnTo>
                    <a:pt x="1294645" y="543208"/>
                  </a:lnTo>
                  <a:lnTo>
                    <a:pt x="1149790" y="525101"/>
                  </a:lnTo>
                  <a:lnTo>
                    <a:pt x="1086416" y="516048"/>
                  </a:lnTo>
                  <a:lnTo>
                    <a:pt x="995881" y="525101"/>
                  </a:lnTo>
                  <a:lnTo>
                    <a:pt x="896293" y="543208"/>
                  </a:lnTo>
                  <a:lnTo>
                    <a:pt x="751438" y="642796"/>
                  </a:lnTo>
                  <a:lnTo>
                    <a:pt x="516047" y="633743"/>
                  </a:lnTo>
                  <a:lnTo>
                    <a:pt x="443620" y="579422"/>
                  </a:lnTo>
                  <a:lnTo>
                    <a:pt x="325925" y="534155"/>
                  </a:lnTo>
                  <a:lnTo>
                    <a:pt x="208230" y="506995"/>
                  </a:lnTo>
                  <a:lnTo>
                    <a:pt x="90535" y="506995"/>
                  </a:lnTo>
                  <a:lnTo>
                    <a:pt x="0" y="506995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4507307" y="3754121"/>
              <a:ext cx="305182" cy="558354"/>
            </a:xfrm>
            <a:custGeom>
              <a:avLst/>
              <a:gdLst>
                <a:gd name="connsiteX0" fmla="*/ 0 w 371192"/>
                <a:gd name="connsiteY0" fmla="*/ 651850 h 651850"/>
                <a:gd name="connsiteX1" fmla="*/ 90535 w 371192"/>
                <a:gd name="connsiteY1" fmla="*/ 552262 h 651850"/>
                <a:gd name="connsiteX2" fmla="*/ 172016 w 371192"/>
                <a:gd name="connsiteY2" fmla="*/ 525101 h 651850"/>
                <a:gd name="connsiteX3" fmla="*/ 226337 w 371192"/>
                <a:gd name="connsiteY3" fmla="*/ 344032 h 651850"/>
                <a:gd name="connsiteX4" fmla="*/ 244444 w 371192"/>
                <a:gd name="connsiteY4" fmla="*/ 289711 h 651850"/>
                <a:gd name="connsiteX5" fmla="*/ 262551 w 371192"/>
                <a:gd name="connsiteY5" fmla="*/ 172016 h 651850"/>
                <a:gd name="connsiteX6" fmla="*/ 325925 w 371192"/>
                <a:gd name="connsiteY6" fmla="*/ 90535 h 651850"/>
                <a:gd name="connsiteX7" fmla="*/ 371192 w 371192"/>
                <a:gd name="connsiteY7" fmla="*/ 0 h 65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192" h="651850">
                  <a:moveTo>
                    <a:pt x="0" y="651850"/>
                  </a:moveTo>
                  <a:lnTo>
                    <a:pt x="90535" y="552262"/>
                  </a:lnTo>
                  <a:lnTo>
                    <a:pt x="172016" y="525101"/>
                  </a:lnTo>
                  <a:lnTo>
                    <a:pt x="226337" y="344032"/>
                  </a:lnTo>
                  <a:lnTo>
                    <a:pt x="244444" y="289711"/>
                  </a:lnTo>
                  <a:lnTo>
                    <a:pt x="262551" y="172016"/>
                  </a:lnTo>
                  <a:lnTo>
                    <a:pt x="325925" y="90535"/>
                  </a:lnTo>
                  <a:lnTo>
                    <a:pt x="371192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4817222" y="3403709"/>
              <a:ext cx="878331" cy="341216"/>
            </a:xfrm>
            <a:custGeom>
              <a:avLst/>
              <a:gdLst>
                <a:gd name="connsiteX0" fmla="*/ 0 w 1068309"/>
                <a:gd name="connsiteY0" fmla="*/ 398353 h 398353"/>
                <a:gd name="connsiteX1" fmla="*/ 45267 w 1068309"/>
                <a:gd name="connsiteY1" fmla="*/ 262551 h 398353"/>
                <a:gd name="connsiteX2" fmla="*/ 181069 w 1068309"/>
                <a:gd name="connsiteY2" fmla="*/ 253497 h 398353"/>
                <a:gd name="connsiteX3" fmla="*/ 362139 w 1068309"/>
                <a:gd name="connsiteY3" fmla="*/ 235390 h 398353"/>
                <a:gd name="connsiteX4" fmla="*/ 633742 w 1068309"/>
                <a:gd name="connsiteY4" fmla="*/ 253497 h 398353"/>
                <a:gd name="connsiteX5" fmla="*/ 724277 w 1068309"/>
                <a:gd name="connsiteY5" fmla="*/ 172016 h 398353"/>
                <a:gd name="connsiteX6" fmla="*/ 1013988 w 1068309"/>
                <a:gd name="connsiteY6" fmla="*/ 72428 h 398353"/>
                <a:gd name="connsiteX7" fmla="*/ 1068309 w 1068309"/>
                <a:gd name="connsiteY7" fmla="*/ 0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8309" h="398353">
                  <a:moveTo>
                    <a:pt x="0" y="398353"/>
                  </a:moveTo>
                  <a:lnTo>
                    <a:pt x="45267" y="262551"/>
                  </a:lnTo>
                  <a:lnTo>
                    <a:pt x="181069" y="253497"/>
                  </a:lnTo>
                  <a:lnTo>
                    <a:pt x="362139" y="235390"/>
                  </a:lnTo>
                  <a:lnTo>
                    <a:pt x="633742" y="253497"/>
                  </a:lnTo>
                  <a:lnTo>
                    <a:pt x="724277" y="172016"/>
                  </a:lnTo>
                  <a:lnTo>
                    <a:pt x="1013988" y="72428"/>
                  </a:lnTo>
                  <a:lnTo>
                    <a:pt x="1068309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3628976" y="4793280"/>
              <a:ext cx="2143723" cy="1527717"/>
            </a:xfrm>
            <a:custGeom>
              <a:avLst/>
              <a:gdLst>
                <a:gd name="connsiteX0" fmla="*/ 2607398 w 2607398"/>
                <a:gd name="connsiteY0" fmla="*/ 0 h 1783532"/>
                <a:gd name="connsiteX1" fmla="*/ 2417276 w 2607398"/>
                <a:gd name="connsiteY1" fmla="*/ 162962 h 1783532"/>
                <a:gd name="connsiteX2" fmla="*/ 2118511 w 2607398"/>
                <a:gd name="connsiteY2" fmla="*/ 162962 h 1783532"/>
                <a:gd name="connsiteX3" fmla="*/ 1982709 w 2607398"/>
                <a:gd name="connsiteY3" fmla="*/ 235390 h 1783532"/>
                <a:gd name="connsiteX4" fmla="*/ 1774480 w 2607398"/>
                <a:gd name="connsiteY4" fmla="*/ 307818 h 1783532"/>
                <a:gd name="connsiteX5" fmla="*/ 1602464 w 2607398"/>
                <a:gd name="connsiteY5" fmla="*/ 434566 h 1783532"/>
                <a:gd name="connsiteX6" fmla="*/ 1484769 w 2607398"/>
                <a:gd name="connsiteY6" fmla="*/ 552261 h 1783532"/>
                <a:gd name="connsiteX7" fmla="*/ 1439501 w 2607398"/>
                <a:gd name="connsiteY7" fmla="*/ 615635 h 1783532"/>
                <a:gd name="connsiteX8" fmla="*/ 1430448 w 2607398"/>
                <a:gd name="connsiteY8" fmla="*/ 642796 h 1783532"/>
                <a:gd name="connsiteX9" fmla="*/ 1412341 w 2607398"/>
                <a:gd name="connsiteY9" fmla="*/ 642796 h 1783532"/>
                <a:gd name="connsiteX10" fmla="*/ 1339913 w 2607398"/>
                <a:gd name="connsiteY10" fmla="*/ 706170 h 1783532"/>
                <a:gd name="connsiteX11" fmla="*/ 1285592 w 2607398"/>
                <a:gd name="connsiteY11" fmla="*/ 769544 h 1783532"/>
                <a:gd name="connsiteX12" fmla="*/ 1267486 w 2607398"/>
                <a:gd name="connsiteY12" fmla="*/ 805758 h 1783532"/>
                <a:gd name="connsiteX13" fmla="*/ 1258432 w 2607398"/>
                <a:gd name="connsiteY13" fmla="*/ 869132 h 1783532"/>
                <a:gd name="connsiteX14" fmla="*/ 1213165 w 2607398"/>
                <a:gd name="connsiteY14" fmla="*/ 1095469 h 1783532"/>
                <a:gd name="connsiteX15" fmla="*/ 1122630 w 2607398"/>
                <a:gd name="connsiteY15" fmla="*/ 1195057 h 1783532"/>
                <a:gd name="connsiteX16" fmla="*/ 1023042 w 2607398"/>
                <a:gd name="connsiteY16" fmla="*/ 1303699 h 1783532"/>
                <a:gd name="connsiteX17" fmla="*/ 959668 w 2607398"/>
                <a:gd name="connsiteY17" fmla="*/ 1358020 h 1783532"/>
                <a:gd name="connsiteX18" fmla="*/ 905347 w 2607398"/>
                <a:gd name="connsiteY18" fmla="*/ 1394233 h 1783532"/>
                <a:gd name="connsiteX19" fmla="*/ 905347 w 2607398"/>
                <a:gd name="connsiteY19" fmla="*/ 1403287 h 1783532"/>
                <a:gd name="connsiteX20" fmla="*/ 887240 w 2607398"/>
                <a:gd name="connsiteY20" fmla="*/ 1403287 h 1783532"/>
                <a:gd name="connsiteX21" fmla="*/ 778598 w 2607398"/>
                <a:gd name="connsiteY21" fmla="*/ 1484768 h 1783532"/>
                <a:gd name="connsiteX22" fmla="*/ 651850 w 2607398"/>
                <a:gd name="connsiteY22" fmla="*/ 1520982 h 1783532"/>
                <a:gd name="connsiteX23" fmla="*/ 597529 w 2607398"/>
                <a:gd name="connsiteY23" fmla="*/ 1493822 h 1783532"/>
                <a:gd name="connsiteX24" fmla="*/ 398353 w 2607398"/>
                <a:gd name="connsiteY24" fmla="*/ 1439501 h 1783532"/>
                <a:gd name="connsiteX25" fmla="*/ 334979 w 2607398"/>
                <a:gd name="connsiteY25" fmla="*/ 1548142 h 1783532"/>
                <a:gd name="connsiteX26" fmla="*/ 298765 w 2607398"/>
                <a:gd name="connsiteY26" fmla="*/ 1647730 h 1783532"/>
                <a:gd name="connsiteX27" fmla="*/ 262551 w 2607398"/>
                <a:gd name="connsiteY27" fmla="*/ 1692998 h 1783532"/>
                <a:gd name="connsiteX28" fmla="*/ 153909 w 2607398"/>
                <a:gd name="connsiteY28" fmla="*/ 1683944 h 1783532"/>
                <a:gd name="connsiteX29" fmla="*/ 63375 w 2607398"/>
                <a:gd name="connsiteY29" fmla="*/ 1720158 h 1783532"/>
                <a:gd name="connsiteX30" fmla="*/ 0 w 2607398"/>
                <a:gd name="connsiteY30" fmla="*/ 1783532 h 178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07398" h="1783532">
                  <a:moveTo>
                    <a:pt x="2607398" y="0"/>
                  </a:moveTo>
                  <a:lnTo>
                    <a:pt x="2417276" y="162962"/>
                  </a:lnTo>
                  <a:lnTo>
                    <a:pt x="2118511" y="162962"/>
                  </a:lnTo>
                  <a:lnTo>
                    <a:pt x="1982709" y="235390"/>
                  </a:lnTo>
                  <a:lnTo>
                    <a:pt x="1774480" y="307818"/>
                  </a:lnTo>
                  <a:lnTo>
                    <a:pt x="1602464" y="434566"/>
                  </a:lnTo>
                  <a:lnTo>
                    <a:pt x="1484769" y="552261"/>
                  </a:lnTo>
                  <a:cubicBezTo>
                    <a:pt x="1469680" y="573386"/>
                    <a:pt x="1452857" y="593374"/>
                    <a:pt x="1439501" y="615635"/>
                  </a:cubicBezTo>
                  <a:cubicBezTo>
                    <a:pt x="1434591" y="623818"/>
                    <a:pt x="1437196" y="636048"/>
                    <a:pt x="1430448" y="642796"/>
                  </a:cubicBezTo>
                  <a:cubicBezTo>
                    <a:pt x="1426180" y="647064"/>
                    <a:pt x="1418377" y="642796"/>
                    <a:pt x="1412341" y="642796"/>
                  </a:cubicBezTo>
                  <a:lnTo>
                    <a:pt x="1339913" y="706170"/>
                  </a:lnTo>
                  <a:cubicBezTo>
                    <a:pt x="1321806" y="727295"/>
                    <a:pt x="1301547" y="746751"/>
                    <a:pt x="1285592" y="769544"/>
                  </a:cubicBezTo>
                  <a:cubicBezTo>
                    <a:pt x="1237043" y="838900"/>
                    <a:pt x="1300346" y="772898"/>
                    <a:pt x="1267486" y="805758"/>
                  </a:cubicBezTo>
                  <a:lnTo>
                    <a:pt x="1258432" y="869132"/>
                  </a:lnTo>
                  <a:lnTo>
                    <a:pt x="1213165" y="1095469"/>
                  </a:lnTo>
                  <a:lnTo>
                    <a:pt x="1122630" y="1195057"/>
                  </a:lnTo>
                  <a:lnTo>
                    <a:pt x="1023042" y="1303699"/>
                  </a:lnTo>
                  <a:cubicBezTo>
                    <a:pt x="1001917" y="1321806"/>
                    <a:pt x="982461" y="1342065"/>
                    <a:pt x="959668" y="1358020"/>
                  </a:cubicBezTo>
                  <a:cubicBezTo>
                    <a:pt x="910906" y="1392153"/>
                    <a:pt x="951939" y="1332109"/>
                    <a:pt x="905347" y="1394233"/>
                  </a:cubicBezTo>
                  <a:cubicBezTo>
                    <a:pt x="903536" y="1396647"/>
                    <a:pt x="905347" y="1400269"/>
                    <a:pt x="905347" y="1403287"/>
                  </a:cubicBezTo>
                  <a:lnTo>
                    <a:pt x="887240" y="1403287"/>
                  </a:lnTo>
                  <a:lnTo>
                    <a:pt x="778598" y="1484768"/>
                  </a:lnTo>
                  <a:lnTo>
                    <a:pt x="651850" y="1520982"/>
                  </a:lnTo>
                  <a:lnTo>
                    <a:pt x="597529" y="1493822"/>
                  </a:lnTo>
                  <a:lnTo>
                    <a:pt x="398353" y="1439501"/>
                  </a:lnTo>
                  <a:lnTo>
                    <a:pt x="334979" y="1548142"/>
                  </a:lnTo>
                  <a:lnTo>
                    <a:pt x="298765" y="1647730"/>
                  </a:lnTo>
                  <a:lnTo>
                    <a:pt x="262551" y="1692998"/>
                  </a:lnTo>
                  <a:lnTo>
                    <a:pt x="153909" y="1683944"/>
                  </a:lnTo>
                  <a:lnTo>
                    <a:pt x="63375" y="1720158"/>
                  </a:lnTo>
                  <a:lnTo>
                    <a:pt x="0" y="1783532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621810" y="2606395"/>
              <a:ext cx="1563132" cy="2272188"/>
            </a:xfrm>
            <a:custGeom>
              <a:avLst/>
              <a:gdLst>
                <a:gd name="connsiteX0" fmla="*/ 1901228 w 1901228"/>
                <a:gd name="connsiteY0" fmla="*/ 2091350 h 2652665"/>
                <a:gd name="connsiteX1" fmla="*/ 1765426 w 1901228"/>
                <a:gd name="connsiteY1" fmla="*/ 2218099 h 2652665"/>
                <a:gd name="connsiteX2" fmla="*/ 1674891 w 1901228"/>
                <a:gd name="connsiteY2" fmla="*/ 2326740 h 2652665"/>
                <a:gd name="connsiteX3" fmla="*/ 1638678 w 1901228"/>
                <a:gd name="connsiteY3" fmla="*/ 2417275 h 2652665"/>
                <a:gd name="connsiteX4" fmla="*/ 1493822 w 1901228"/>
                <a:gd name="connsiteY4" fmla="*/ 2553077 h 2652665"/>
                <a:gd name="connsiteX5" fmla="*/ 1457608 w 1901228"/>
                <a:gd name="connsiteY5" fmla="*/ 2589291 h 2652665"/>
                <a:gd name="connsiteX6" fmla="*/ 1358020 w 1901228"/>
                <a:gd name="connsiteY6" fmla="*/ 2652665 h 2652665"/>
                <a:gd name="connsiteX7" fmla="*/ 1231272 w 1901228"/>
                <a:gd name="connsiteY7" fmla="*/ 2652665 h 2652665"/>
                <a:gd name="connsiteX8" fmla="*/ 1158844 w 1901228"/>
                <a:gd name="connsiteY8" fmla="*/ 2544023 h 2652665"/>
                <a:gd name="connsiteX9" fmla="*/ 1013989 w 1901228"/>
                <a:gd name="connsiteY9" fmla="*/ 2426328 h 2652665"/>
                <a:gd name="connsiteX10" fmla="*/ 986828 w 1901228"/>
                <a:gd name="connsiteY10" fmla="*/ 2335794 h 2652665"/>
                <a:gd name="connsiteX11" fmla="*/ 923454 w 1901228"/>
                <a:gd name="connsiteY11" fmla="*/ 2236205 h 2652665"/>
                <a:gd name="connsiteX12" fmla="*/ 715224 w 1901228"/>
                <a:gd name="connsiteY12" fmla="*/ 2091350 h 2652665"/>
                <a:gd name="connsiteX13" fmla="*/ 543208 w 1901228"/>
                <a:gd name="connsiteY13" fmla="*/ 1566249 h 2652665"/>
                <a:gd name="connsiteX14" fmla="*/ 579422 w 1901228"/>
                <a:gd name="connsiteY14" fmla="*/ 1430447 h 2652665"/>
                <a:gd name="connsiteX15" fmla="*/ 588476 w 1901228"/>
                <a:gd name="connsiteY15" fmla="*/ 1339912 h 2652665"/>
                <a:gd name="connsiteX16" fmla="*/ 588476 w 1901228"/>
                <a:gd name="connsiteY16" fmla="*/ 1176950 h 2652665"/>
                <a:gd name="connsiteX17" fmla="*/ 588476 w 1901228"/>
                <a:gd name="connsiteY17" fmla="*/ 1068308 h 2652665"/>
                <a:gd name="connsiteX18" fmla="*/ 588476 w 1901228"/>
                <a:gd name="connsiteY18" fmla="*/ 959667 h 2652665"/>
                <a:gd name="connsiteX19" fmla="*/ 588476 w 1901228"/>
                <a:gd name="connsiteY19" fmla="*/ 860079 h 2652665"/>
                <a:gd name="connsiteX20" fmla="*/ 588476 w 1901228"/>
                <a:gd name="connsiteY20" fmla="*/ 814811 h 2652665"/>
                <a:gd name="connsiteX21" fmla="*/ 525101 w 1901228"/>
                <a:gd name="connsiteY21" fmla="*/ 706170 h 2652665"/>
                <a:gd name="connsiteX22" fmla="*/ 488888 w 1901228"/>
                <a:gd name="connsiteY22" fmla="*/ 633742 h 2652665"/>
                <a:gd name="connsiteX23" fmla="*/ 488888 w 1901228"/>
                <a:gd name="connsiteY23" fmla="*/ 525100 h 2652665"/>
                <a:gd name="connsiteX24" fmla="*/ 488888 w 1901228"/>
                <a:gd name="connsiteY24" fmla="*/ 334978 h 2652665"/>
                <a:gd name="connsiteX25" fmla="*/ 488888 w 1901228"/>
                <a:gd name="connsiteY25" fmla="*/ 253497 h 2652665"/>
                <a:gd name="connsiteX26" fmla="*/ 488888 w 1901228"/>
                <a:gd name="connsiteY26" fmla="*/ 253497 h 2652665"/>
                <a:gd name="connsiteX27" fmla="*/ 389299 w 1901228"/>
                <a:gd name="connsiteY27" fmla="*/ 90534 h 2652665"/>
                <a:gd name="connsiteX28" fmla="*/ 334979 w 1901228"/>
                <a:gd name="connsiteY28" fmla="*/ 45267 h 2652665"/>
                <a:gd name="connsiteX29" fmla="*/ 235390 w 1901228"/>
                <a:gd name="connsiteY29" fmla="*/ 27160 h 2652665"/>
                <a:gd name="connsiteX30" fmla="*/ 162963 w 1901228"/>
                <a:gd name="connsiteY30" fmla="*/ 9053 h 2652665"/>
                <a:gd name="connsiteX31" fmla="*/ 27161 w 1901228"/>
                <a:gd name="connsiteY31" fmla="*/ 9053 h 2652665"/>
                <a:gd name="connsiteX32" fmla="*/ 0 w 1901228"/>
                <a:gd name="connsiteY32" fmla="*/ 0 h 265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1228" h="2652665">
                  <a:moveTo>
                    <a:pt x="1901228" y="2091350"/>
                  </a:moveTo>
                  <a:lnTo>
                    <a:pt x="1765426" y="2218099"/>
                  </a:lnTo>
                  <a:lnTo>
                    <a:pt x="1674891" y="2326740"/>
                  </a:lnTo>
                  <a:lnTo>
                    <a:pt x="1638678" y="2417275"/>
                  </a:lnTo>
                  <a:lnTo>
                    <a:pt x="1493822" y="2553077"/>
                  </a:lnTo>
                  <a:lnTo>
                    <a:pt x="1457608" y="2589291"/>
                  </a:lnTo>
                  <a:lnTo>
                    <a:pt x="1358020" y="2652665"/>
                  </a:lnTo>
                  <a:lnTo>
                    <a:pt x="1231272" y="2652665"/>
                  </a:lnTo>
                  <a:lnTo>
                    <a:pt x="1158844" y="2544023"/>
                  </a:lnTo>
                  <a:lnTo>
                    <a:pt x="1013989" y="2426328"/>
                  </a:lnTo>
                  <a:lnTo>
                    <a:pt x="986828" y="2335794"/>
                  </a:lnTo>
                  <a:lnTo>
                    <a:pt x="923454" y="2236205"/>
                  </a:lnTo>
                  <a:lnTo>
                    <a:pt x="715224" y="2091350"/>
                  </a:lnTo>
                  <a:lnTo>
                    <a:pt x="543208" y="1566249"/>
                  </a:lnTo>
                  <a:lnTo>
                    <a:pt x="579422" y="1430447"/>
                  </a:lnTo>
                  <a:cubicBezTo>
                    <a:pt x="588809" y="1345966"/>
                    <a:pt x="588476" y="1376293"/>
                    <a:pt x="588476" y="1339912"/>
                  </a:cubicBezTo>
                  <a:lnTo>
                    <a:pt x="588476" y="1176950"/>
                  </a:lnTo>
                  <a:lnTo>
                    <a:pt x="588476" y="1068308"/>
                  </a:lnTo>
                  <a:lnTo>
                    <a:pt x="588476" y="959667"/>
                  </a:lnTo>
                  <a:lnTo>
                    <a:pt x="588476" y="860079"/>
                  </a:lnTo>
                  <a:lnTo>
                    <a:pt x="588476" y="814811"/>
                  </a:lnTo>
                  <a:lnTo>
                    <a:pt x="525101" y="706170"/>
                  </a:lnTo>
                  <a:lnTo>
                    <a:pt x="488888" y="633742"/>
                  </a:lnTo>
                  <a:lnTo>
                    <a:pt x="488888" y="525100"/>
                  </a:lnTo>
                  <a:lnTo>
                    <a:pt x="488888" y="334978"/>
                  </a:lnTo>
                  <a:lnTo>
                    <a:pt x="488888" y="253497"/>
                  </a:lnTo>
                  <a:lnTo>
                    <a:pt x="488888" y="253497"/>
                  </a:lnTo>
                  <a:lnTo>
                    <a:pt x="389299" y="90534"/>
                  </a:lnTo>
                  <a:lnTo>
                    <a:pt x="334979" y="45267"/>
                  </a:lnTo>
                  <a:lnTo>
                    <a:pt x="235390" y="27160"/>
                  </a:lnTo>
                  <a:lnTo>
                    <a:pt x="162963" y="9053"/>
                  </a:lnTo>
                  <a:lnTo>
                    <a:pt x="27161" y="905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1187515" y="4886338"/>
              <a:ext cx="461496" cy="1481188"/>
            </a:xfrm>
            <a:custGeom>
              <a:avLst/>
              <a:gdLst>
                <a:gd name="connsiteX0" fmla="*/ 561315 w 561315"/>
                <a:gd name="connsiteY0" fmla="*/ 0 h 1729212"/>
                <a:gd name="connsiteX1" fmla="*/ 253497 w 561315"/>
                <a:gd name="connsiteY1" fmla="*/ 479834 h 1729212"/>
                <a:gd name="connsiteX2" fmla="*/ 244443 w 561315"/>
                <a:gd name="connsiteY2" fmla="*/ 706171 h 1729212"/>
                <a:gd name="connsiteX3" fmla="*/ 172016 w 561315"/>
                <a:gd name="connsiteY3" fmla="*/ 805759 h 1729212"/>
                <a:gd name="connsiteX4" fmla="*/ 72427 w 561315"/>
                <a:gd name="connsiteY4" fmla="*/ 869133 h 1729212"/>
                <a:gd name="connsiteX5" fmla="*/ 0 w 561315"/>
                <a:gd name="connsiteY5" fmla="*/ 959668 h 1729212"/>
                <a:gd name="connsiteX6" fmla="*/ 253497 w 561315"/>
                <a:gd name="connsiteY6" fmla="*/ 1294646 h 1729212"/>
                <a:gd name="connsiteX7" fmla="*/ 280657 w 561315"/>
                <a:gd name="connsiteY7" fmla="*/ 1412341 h 1729212"/>
                <a:gd name="connsiteX8" fmla="*/ 298764 w 561315"/>
                <a:gd name="connsiteY8" fmla="*/ 1548143 h 1729212"/>
                <a:gd name="connsiteX9" fmla="*/ 325925 w 561315"/>
                <a:gd name="connsiteY9" fmla="*/ 1620571 h 1729212"/>
                <a:gd name="connsiteX10" fmla="*/ 325925 w 561315"/>
                <a:gd name="connsiteY10" fmla="*/ 1638678 h 1729212"/>
                <a:gd name="connsiteX11" fmla="*/ 262550 w 561315"/>
                <a:gd name="connsiteY11" fmla="*/ 1711105 h 1729212"/>
                <a:gd name="connsiteX12" fmla="*/ 226336 w 561315"/>
                <a:gd name="connsiteY12" fmla="*/ 1729212 h 172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315" h="1729212">
                  <a:moveTo>
                    <a:pt x="561315" y="0"/>
                  </a:moveTo>
                  <a:lnTo>
                    <a:pt x="253497" y="479834"/>
                  </a:lnTo>
                  <a:lnTo>
                    <a:pt x="244443" y="706171"/>
                  </a:lnTo>
                  <a:lnTo>
                    <a:pt x="172016" y="805759"/>
                  </a:lnTo>
                  <a:lnTo>
                    <a:pt x="72427" y="869133"/>
                  </a:lnTo>
                  <a:lnTo>
                    <a:pt x="0" y="959668"/>
                  </a:lnTo>
                  <a:lnTo>
                    <a:pt x="253497" y="1294646"/>
                  </a:lnTo>
                  <a:lnTo>
                    <a:pt x="280657" y="1412341"/>
                  </a:lnTo>
                  <a:lnTo>
                    <a:pt x="298764" y="1548143"/>
                  </a:lnTo>
                  <a:lnTo>
                    <a:pt x="325925" y="1620571"/>
                  </a:lnTo>
                  <a:lnTo>
                    <a:pt x="325925" y="1638678"/>
                  </a:lnTo>
                  <a:lnTo>
                    <a:pt x="262550" y="1711105"/>
                  </a:lnTo>
                  <a:lnTo>
                    <a:pt x="226336" y="1729212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920690" y="3516667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732407" y="2730474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4713450" y="3114125"/>
              <a:ext cx="5221" cy="43514"/>
            </a:xfrm>
            <a:custGeom>
              <a:avLst/>
              <a:gdLst>
                <a:gd name="connsiteX0" fmla="*/ 6350 w 6350"/>
                <a:gd name="connsiteY0" fmla="*/ 0 h 50800"/>
                <a:gd name="connsiteX1" fmla="*/ 0 w 6350"/>
                <a:gd name="connsiteY1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50800">
                  <a:moveTo>
                    <a:pt x="6350" y="0"/>
                  </a:moveTo>
                  <a:lnTo>
                    <a:pt x="0" y="508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3674515" y="3885631"/>
              <a:ext cx="922113" cy="321775"/>
            </a:xfrm>
            <a:custGeom>
              <a:avLst/>
              <a:gdLst>
                <a:gd name="connsiteX0" fmla="*/ 996950 w 996950"/>
                <a:gd name="connsiteY0" fmla="*/ 0 h 355600"/>
                <a:gd name="connsiteX1" fmla="*/ 704850 w 996950"/>
                <a:gd name="connsiteY1" fmla="*/ 95250 h 355600"/>
                <a:gd name="connsiteX2" fmla="*/ 546100 w 996950"/>
                <a:gd name="connsiteY2" fmla="*/ 196850 h 355600"/>
                <a:gd name="connsiteX3" fmla="*/ 419100 w 996950"/>
                <a:gd name="connsiteY3" fmla="*/ 298450 h 355600"/>
                <a:gd name="connsiteX4" fmla="*/ 247650 w 996950"/>
                <a:gd name="connsiteY4" fmla="*/ 355600 h 355600"/>
                <a:gd name="connsiteX5" fmla="*/ 0 w 996950"/>
                <a:gd name="connsiteY5" fmla="*/ 9525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50" h="355600">
                  <a:moveTo>
                    <a:pt x="996950" y="0"/>
                  </a:moveTo>
                  <a:lnTo>
                    <a:pt x="704850" y="95250"/>
                  </a:lnTo>
                  <a:lnTo>
                    <a:pt x="546100" y="196850"/>
                  </a:lnTo>
                  <a:lnTo>
                    <a:pt x="419100" y="298450"/>
                  </a:lnTo>
                  <a:lnTo>
                    <a:pt x="247650" y="355600"/>
                  </a:lnTo>
                  <a:lnTo>
                    <a:pt x="0" y="95250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1544439" y="3146761"/>
              <a:ext cx="73091" cy="119663"/>
            </a:xfrm>
            <a:custGeom>
              <a:avLst/>
              <a:gdLst>
                <a:gd name="connsiteX0" fmla="*/ 0 w 88900"/>
                <a:gd name="connsiteY0" fmla="*/ 0 h 139700"/>
                <a:gd name="connsiteX1" fmla="*/ 38100 w 88900"/>
                <a:gd name="connsiteY1" fmla="*/ 63500 h 139700"/>
                <a:gd name="connsiteX2" fmla="*/ 88900 w 88900"/>
                <a:gd name="connsiteY2" fmla="*/ 101600 h 139700"/>
                <a:gd name="connsiteX3" fmla="*/ 63500 w 88900"/>
                <a:gd name="connsiteY3" fmla="*/ 139700 h 139700"/>
                <a:gd name="connsiteX4" fmla="*/ 12700 w 88900"/>
                <a:gd name="connsiteY4" fmla="*/ 95250 h 139700"/>
                <a:gd name="connsiteX5" fmla="*/ 0 w 88900"/>
                <a:gd name="connsiteY5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0" h="139700">
                  <a:moveTo>
                    <a:pt x="0" y="0"/>
                  </a:moveTo>
                  <a:lnTo>
                    <a:pt x="38100" y="63500"/>
                  </a:lnTo>
                  <a:lnTo>
                    <a:pt x="88900" y="101600"/>
                  </a:lnTo>
                  <a:lnTo>
                    <a:pt x="63500" y="139700"/>
                  </a:lnTo>
                  <a:lnTo>
                    <a:pt x="12700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1492232" y="3130443"/>
              <a:ext cx="67870" cy="92466"/>
            </a:xfrm>
            <a:custGeom>
              <a:avLst/>
              <a:gdLst>
                <a:gd name="connsiteX0" fmla="*/ 6350 w 82550"/>
                <a:gd name="connsiteY0" fmla="*/ 0 h 107950"/>
                <a:gd name="connsiteX1" fmla="*/ 0 w 82550"/>
                <a:gd name="connsiteY1" fmla="*/ 107950 h 107950"/>
                <a:gd name="connsiteX2" fmla="*/ 82550 w 82550"/>
                <a:gd name="connsiteY2" fmla="*/ 107950 h 107950"/>
                <a:gd name="connsiteX3" fmla="*/ 69850 w 82550"/>
                <a:gd name="connsiteY3" fmla="*/ 31750 h 107950"/>
                <a:gd name="connsiteX4" fmla="*/ 6350 w 82550"/>
                <a:gd name="connsiteY4" fmla="*/ 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50" h="107950">
                  <a:moveTo>
                    <a:pt x="6350" y="0"/>
                  </a:moveTo>
                  <a:lnTo>
                    <a:pt x="0" y="107950"/>
                  </a:lnTo>
                  <a:lnTo>
                    <a:pt x="82550" y="107950"/>
                  </a:lnTo>
                  <a:lnTo>
                    <a:pt x="69850" y="3175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3752828" y="1879425"/>
              <a:ext cx="83532" cy="38075"/>
            </a:xfrm>
            <a:custGeom>
              <a:avLst/>
              <a:gdLst>
                <a:gd name="connsiteX0" fmla="*/ 0 w 101600"/>
                <a:gd name="connsiteY0" fmla="*/ 38100 h 44450"/>
                <a:gd name="connsiteX1" fmla="*/ 63500 w 101600"/>
                <a:gd name="connsiteY1" fmla="*/ 0 h 44450"/>
                <a:gd name="connsiteX2" fmla="*/ 101600 w 101600"/>
                <a:gd name="connsiteY2" fmla="*/ 44450 h 44450"/>
                <a:gd name="connsiteX3" fmla="*/ 0 w 101600"/>
                <a:gd name="connsiteY3" fmla="*/ 3810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4450">
                  <a:moveTo>
                    <a:pt x="0" y="38100"/>
                  </a:moveTo>
                  <a:lnTo>
                    <a:pt x="63500" y="0"/>
                  </a:lnTo>
                  <a:lnTo>
                    <a:pt x="101600" y="4445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3888568" y="1977331"/>
              <a:ext cx="308025" cy="348109"/>
            </a:xfrm>
            <a:custGeom>
              <a:avLst/>
              <a:gdLst>
                <a:gd name="connsiteX0" fmla="*/ 0 w 374650"/>
                <a:gd name="connsiteY0" fmla="*/ 0 h 406400"/>
                <a:gd name="connsiteX1" fmla="*/ 12700 w 374650"/>
                <a:gd name="connsiteY1" fmla="*/ 95250 h 406400"/>
                <a:gd name="connsiteX2" fmla="*/ 31750 w 374650"/>
                <a:gd name="connsiteY2" fmla="*/ 158750 h 406400"/>
                <a:gd name="connsiteX3" fmla="*/ 69850 w 374650"/>
                <a:gd name="connsiteY3" fmla="*/ 120650 h 406400"/>
                <a:gd name="connsiteX4" fmla="*/ 127000 w 374650"/>
                <a:gd name="connsiteY4" fmla="*/ 139700 h 406400"/>
                <a:gd name="connsiteX5" fmla="*/ 101600 w 374650"/>
                <a:gd name="connsiteY5" fmla="*/ 203200 h 406400"/>
                <a:gd name="connsiteX6" fmla="*/ 44450 w 374650"/>
                <a:gd name="connsiteY6" fmla="*/ 190500 h 406400"/>
                <a:gd name="connsiteX7" fmla="*/ 76200 w 374650"/>
                <a:gd name="connsiteY7" fmla="*/ 304800 h 406400"/>
                <a:gd name="connsiteX8" fmla="*/ 139700 w 374650"/>
                <a:gd name="connsiteY8" fmla="*/ 317500 h 406400"/>
                <a:gd name="connsiteX9" fmla="*/ 203200 w 374650"/>
                <a:gd name="connsiteY9" fmla="*/ 349250 h 406400"/>
                <a:gd name="connsiteX10" fmla="*/ 298450 w 374650"/>
                <a:gd name="connsiteY10" fmla="*/ 400050 h 406400"/>
                <a:gd name="connsiteX11" fmla="*/ 349250 w 374650"/>
                <a:gd name="connsiteY11" fmla="*/ 406400 h 406400"/>
                <a:gd name="connsiteX12" fmla="*/ 374650 w 374650"/>
                <a:gd name="connsiteY12" fmla="*/ 406400 h 406400"/>
                <a:gd name="connsiteX13" fmla="*/ 0 w 374650"/>
                <a:gd name="connsiteY13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650" h="406400">
                  <a:moveTo>
                    <a:pt x="0" y="0"/>
                  </a:moveTo>
                  <a:lnTo>
                    <a:pt x="12700" y="95250"/>
                  </a:lnTo>
                  <a:lnTo>
                    <a:pt x="31750" y="158750"/>
                  </a:lnTo>
                  <a:lnTo>
                    <a:pt x="69850" y="120650"/>
                  </a:lnTo>
                  <a:lnTo>
                    <a:pt x="127000" y="139700"/>
                  </a:lnTo>
                  <a:lnTo>
                    <a:pt x="101600" y="203200"/>
                  </a:lnTo>
                  <a:lnTo>
                    <a:pt x="44450" y="190500"/>
                  </a:lnTo>
                  <a:lnTo>
                    <a:pt x="76200" y="304800"/>
                  </a:lnTo>
                  <a:lnTo>
                    <a:pt x="139700" y="317500"/>
                  </a:lnTo>
                  <a:lnTo>
                    <a:pt x="203200" y="349250"/>
                  </a:lnTo>
                  <a:lnTo>
                    <a:pt x="298450" y="400050"/>
                  </a:lnTo>
                  <a:lnTo>
                    <a:pt x="349250" y="406400"/>
                  </a:lnTo>
                  <a:lnTo>
                    <a:pt x="374650" y="40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3956489" y="1373364"/>
              <a:ext cx="267965" cy="1496697"/>
            </a:xfrm>
            <a:custGeom>
              <a:avLst/>
              <a:gdLst>
                <a:gd name="connsiteX0" fmla="*/ 108641 w 325925"/>
                <a:gd name="connsiteY0" fmla="*/ 1747318 h 1747318"/>
                <a:gd name="connsiteX1" fmla="*/ 117695 w 325925"/>
                <a:gd name="connsiteY1" fmla="*/ 1647730 h 1747318"/>
                <a:gd name="connsiteX2" fmla="*/ 135802 w 325925"/>
                <a:gd name="connsiteY2" fmla="*/ 1566249 h 1747318"/>
                <a:gd name="connsiteX3" fmla="*/ 208230 w 325925"/>
                <a:gd name="connsiteY3" fmla="*/ 1493821 h 1747318"/>
                <a:gd name="connsiteX4" fmla="*/ 280657 w 325925"/>
                <a:gd name="connsiteY4" fmla="*/ 1439501 h 1747318"/>
                <a:gd name="connsiteX5" fmla="*/ 280657 w 325925"/>
                <a:gd name="connsiteY5" fmla="*/ 1358019 h 1747318"/>
                <a:gd name="connsiteX6" fmla="*/ 280657 w 325925"/>
                <a:gd name="connsiteY6" fmla="*/ 1358019 h 1747318"/>
                <a:gd name="connsiteX7" fmla="*/ 325925 w 325925"/>
                <a:gd name="connsiteY7" fmla="*/ 1204110 h 1747318"/>
                <a:gd name="connsiteX8" fmla="*/ 307818 w 325925"/>
                <a:gd name="connsiteY8" fmla="*/ 1131683 h 1747318"/>
                <a:gd name="connsiteX9" fmla="*/ 217283 w 325925"/>
                <a:gd name="connsiteY9" fmla="*/ 1077362 h 1747318"/>
                <a:gd name="connsiteX10" fmla="*/ 135802 w 325925"/>
                <a:gd name="connsiteY10" fmla="*/ 1068308 h 1747318"/>
                <a:gd name="connsiteX11" fmla="*/ 126748 w 325925"/>
                <a:gd name="connsiteY11" fmla="*/ 995881 h 1747318"/>
                <a:gd name="connsiteX12" fmla="*/ 153909 w 325925"/>
                <a:gd name="connsiteY12" fmla="*/ 914400 h 1747318"/>
                <a:gd name="connsiteX13" fmla="*/ 153909 w 325925"/>
                <a:gd name="connsiteY13" fmla="*/ 805758 h 1747318"/>
                <a:gd name="connsiteX14" fmla="*/ 63374 w 325925"/>
                <a:gd name="connsiteY14" fmla="*/ 787651 h 1747318"/>
                <a:gd name="connsiteX15" fmla="*/ 0 w 325925"/>
                <a:gd name="connsiteY15" fmla="*/ 715223 h 1747318"/>
                <a:gd name="connsiteX16" fmla="*/ 9053 w 325925"/>
                <a:gd name="connsiteY16" fmla="*/ 633742 h 1747318"/>
                <a:gd name="connsiteX17" fmla="*/ 63374 w 325925"/>
                <a:gd name="connsiteY17" fmla="*/ 543207 h 1747318"/>
                <a:gd name="connsiteX18" fmla="*/ 126748 w 325925"/>
                <a:gd name="connsiteY18" fmla="*/ 488887 h 1747318"/>
                <a:gd name="connsiteX19" fmla="*/ 99588 w 325925"/>
                <a:gd name="connsiteY19" fmla="*/ 434566 h 1747318"/>
                <a:gd name="connsiteX20" fmla="*/ 108641 w 325925"/>
                <a:gd name="connsiteY20" fmla="*/ 380245 h 1747318"/>
                <a:gd name="connsiteX21" fmla="*/ 135802 w 325925"/>
                <a:gd name="connsiteY21" fmla="*/ 316871 h 1747318"/>
                <a:gd name="connsiteX22" fmla="*/ 162962 w 325925"/>
                <a:gd name="connsiteY22" fmla="*/ 307817 h 1747318"/>
                <a:gd name="connsiteX23" fmla="*/ 135802 w 325925"/>
                <a:gd name="connsiteY23" fmla="*/ 262550 h 1747318"/>
                <a:gd name="connsiteX24" fmla="*/ 126748 w 325925"/>
                <a:gd name="connsiteY24" fmla="*/ 199176 h 1747318"/>
                <a:gd name="connsiteX25" fmla="*/ 126748 w 325925"/>
                <a:gd name="connsiteY25" fmla="*/ 199176 h 1747318"/>
                <a:gd name="connsiteX26" fmla="*/ 144855 w 325925"/>
                <a:gd name="connsiteY26" fmla="*/ 99588 h 1747318"/>
                <a:gd name="connsiteX27" fmla="*/ 172016 w 325925"/>
                <a:gd name="connsiteY27" fmla="*/ 45267 h 1747318"/>
                <a:gd name="connsiteX28" fmla="*/ 181069 w 325925"/>
                <a:gd name="connsiteY28" fmla="*/ 0 h 174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5925" h="1747318">
                  <a:moveTo>
                    <a:pt x="108641" y="1747318"/>
                  </a:moveTo>
                  <a:lnTo>
                    <a:pt x="117695" y="1647730"/>
                  </a:lnTo>
                  <a:lnTo>
                    <a:pt x="135802" y="1566249"/>
                  </a:lnTo>
                  <a:lnTo>
                    <a:pt x="208230" y="1493821"/>
                  </a:lnTo>
                  <a:lnTo>
                    <a:pt x="280657" y="1439501"/>
                  </a:lnTo>
                  <a:lnTo>
                    <a:pt x="280657" y="1358019"/>
                  </a:lnTo>
                  <a:lnTo>
                    <a:pt x="280657" y="1358019"/>
                  </a:lnTo>
                  <a:lnTo>
                    <a:pt x="325925" y="1204110"/>
                  </a:lnTo>
                  <a:lnTo>
                    <a:pt x="307818" y="1131683"/>
                  </a:lnTo>
                  <a:lnTo>
                    <a:pt x="217283" y="1077362"/>
                  </a:lnTo>
                  <a:lnTo>
                    <a:pt x="135802" y="1068308"/>
                  </a:lnTo>
                  <a:lnTo>
                    <a:pt x="126748" y="995881"/>
                  </a:lnTo>
                  <a:lnTo>
                    <a:pt x="153909" y="914400"/>
                  </a:lnTo>
                  <a:lnTo>
                    <a:pt x="153909" y="805758"/>
                  </a:lnTo>
                  <a:lnTo>
                    <a:pt x="63374" y="787651"/>
                  </a:lnTo>
                  <a:lnTo>
                    <a:pt x="0" y="715223"/>
                  </a:lnTo>
                  <a:lnTo>
                    <a:pt x="9053" y="633742"/>
                  </a:lnTo>
                  <a:lnTo>
                    <a:pt x="63374" y="543207"/>
                  </a:lnTo>
                  <a:lnTo>
                    <a:pt x="126748" y="488887"/>
                  </a:lnTo>
                  <a:lnTo>
                    <a:pt x="99588" y="434566"/>
                  </a:lnTo>
                  <a:lnTo>
                    <a:pt x="108641" y="380245"/>
                  </a:lnTo>
                  <a:lnTo>
                    <a:pt x="135802" y="316871"/>
                  </a:lnTo>
                  <a:lnTo>
                    <a:pt x="162962" y="307817"/>
                  </a:lnTo>
                  <a:lnTo>
                    <a:pt x="135802" y="262550"/>
                  </a:lnTo>
                  <a:lnTo>
                    <a:pt x="126748" y="199176"/>
                  </a:lnTo>
                  <a:lnTo>
                    <a:pt x="126748" y="199176"/>
                  </a:lnTo>
                  <a:lnTo>
                    <a:pt x="144855" y="99588"/>
                  </a:lnTo>
                  <a:lnTo>
                    <a:pt x="172016" y="45267"/>
                  </a:lnTo>
                  <a:lnTo>
                    <a:pt x="181069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3867685" y="1922939"/>
              <a:ext cx="187948" cy="353548"/>
            </a:xfrm>
            <a:custGeom>
              <a:avLst/>
              <a:gdLst>
                <a:gd name="connsiteX0" fmla="*/ 0 w 228600"/>
                <a:gd name="connsiteY0" fmla="*/ 0 h 412750"/>
                <a:gd name="connsiteX1" fmla="*/ 63500 w 228600"/>
                <a:gd name="connsiteY1" fmla="*/ 228600 h 412750"/>
                <a:gd name="connsiteX2" fmla="*/ 101600 w 228600"/>
                <a:gd name="connsiteY2" fmla="*/ 190500 h 412750"/>
                <a:gd name="connsiteX3" fmla="*/ 139700 w 228600"/>
                <a:gd name="connsiteY3" fmla="*/ 209550 h 412750"/>
                <a:gd name="connsiteX4" fmla="*/ 120650 w 228600"/>
                <a:gd name="connsiteY4" fmla="*/ 266700 h 412750"/>
                <a:gd name="connsiteX5" fmla="*/ 76200 w 228600"/>
                <a:gd name="connsiteY5" fmla="*/ 254000 h 412750"/>
                <a:gd name="connsiteX6" fmla="*/ 95250 w 228600"/>
                <a:gd name="connsiteY6" fmla="*/ 381000 h 412750"/>
                <a:gd name="connsiteX7" fmla="*/ 228600 w 228600"/>
                <a:gd name="connsiteY7" fmla="*/ 412750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412750">
                  <a:moveTo>
                    <a:pt x="0" y="0"/>
                  </a:moveTo>
                  <a:lnTo>
                    <a:pt x="63500" y="228600"/>
                  </a:lnTo>
                  <a:lnTo>
                    <a:pt x="101600" y="190500"/>
                  </a:lnTo>
                  <a:lnTo>
                    <a:pt x="139700" y="209550"/>
                  </a:lnTo>
                  <a:lnTo>
                    <a:pt x="120650" y="266700"/>
                  </a:lnTo>
                  <a:lnTo>
                    <a:pt x="76200" y="254000"/>
                  </a:lnTo>
                  <a:lnTo>
                    <a:pt x="95250" y="381000"/>
                  </a:lnTo>
                  <a:lnTo>
                    <a:pt x="228600" y="4127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3319503" y="5104876"/>
              <a:ext cx="334129" cy="609191"/>
            </a:xfrm>
            <a:custGeom>
              <a:avLst/>
              <a:gdLst>
                <a:gd name="connsiteX0" fmla="*/ 406400 w 406400"/>
                <a:gd name="connsiteY0" fmla="*/ 19050 h 711200"/>
                <a:gd name="connsiteX1" fmla="*/ 6350 w 406400"/>
                <a:gd name="connsiteY1" fmla="*/ 711200 h 711200"/>
                <a:gd name="connsiteX2" fmla="*/ 0 w 406400"/>
                <a:gd name="connsiteY2" fmla="*/ 539750 h 711200"/>
                <a:gd name="connsiteX3" fmla="*/ 31750 w 406400"/>
                <a:gd name="connsiteY3" fmla="*/ 495300 h 711200"/>
                <a:gd name="connsiteX4" fmla="*/ 88900 w 406400"/>
                <a:gd name="connsiteY4" fmla="*/ 476250 h 711200"/>
                <a:gd name="connsiteX5" fmla="*/ 101600 w 406400"/>
                <a:gd name="connsiteY5" fmla="*/ 393700 h 711200"/>
                <a:gd name="connsiteX6" fmla="*/ 177800 w 406400"/>
                <a:gd name="connsiteY6" fmla="*/ 273050 h 711200"/>
                <a:gd name="connsiteX7" fmla="*/ 177800 w 406400"/>
                <a:gd name="connsiteY7" fmla="*/ 228600 h 711200"/>
                <a:gd name="connsiteX8" fmla="*/ 177800 w 406400"/>
                <a:gd name="connsiteY8" fmla="*/ 152400 h 711200"/>
                <a:gd name="connsiteX9" fmla="*/ 177800 w 406400"/>
                <a:gd name="connsiteY9" fmla="*/ 114300 h 711200"/>
                <a:gd name="connsiteX10" fmla="*/ 279400 w 406400"/>
                <a:gd name="connsiteY10" fmla="*/ 146050 h 711200"/>
                <a:gd name="connsiteX11" fmla="*/ 285750 w 406400"/>
                <a:gd name="connsiteY11" fmla="*/ 31750 h 711200"/>
                <a:gd name="connsiteX12" fmla="*/ 355600 w 406400"/>
                <a:gd name="connsiteY12" fmla="*/ 0 h 711200"/>
                <a:gd name="connsiteX13" fmla="*/ 406400 w 406400"/>
                <a:gd name="connsiteY13" fmla="*/ 1905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6400" h="711200">
                  <a:moveTo>
                    <a:pt x="406400" y="19050"/>
                  </a:moveTo>
                  <a:lnTo>
                    <a:pt x="6350" y="711200"/>
                  </a:lnTo>
                  <a:lnTo>
                    <a:pt x="0" y="539750"/>
                  </a:lnTo>
                  <a:lnTo>
                    <a:pt x="31750" y="495300"/>
                  </a:lnTo>
                  <a:lnTo>
                    <a:pt x="88900" y="476250"/>
                  </a:lnTo>
                  <a:lnTo>
                    <a:pt x="101600" y="393700"/>
                  </a:lnTo>
                  <a:lnTo>
                    <a:pt x="177800" y="273050"/>
                  </a:lnTo>
                  <a:lnTo>
                    <a:pt x="177800" y="228600"/>
                  </a:lnTo>
                  <a:lnTo>
                    <a:pt x="177800" y="152400"/>
                  </a:lnTo>
                  <a:lnTo>
                    <a:pt x="177800" y="114300"/>
                  </a:lnTo>
                  <a:lnTo>
                    <a:pt x="279400" y="146050"/>
                  </a:lnTo>
                  <a:lnTo>
                    <a:pt x="285750" y="31750"/>
                  </a:lnTo>
                  <a:lnTo>
                    <a:pt x="355600" y="0"/>
                  </a:lnTo>
                  <a:lnTo>
                    <a:pt x="406400" y="190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1537358" y="5010417"/>
              <a:ext cx="2895514" cy="1326089"/>
            </a:xfrm>
            <a:custGeom>
              <a:avLst/>
              <a:gdLst>
                <a:gd name="connsiteX0" fmla="*/ 3521798 w 3521798"/>
                <a:gd name="connsiteY0" fmla="*/ 1548142 h 1548142"/>
                <a:gd name="connsiteX1" fmla="*/ 3431263 w 3521798"/>
                <a:gd name="connsiteY1" fmla="*/ 1412340 h 1548142"/>
                <a:gd name="connsiteX2" fmla="*/ 3385996 w 3521798"/>
                <a:gd name="connsiteY2" fmla="*/ 1204111 h 1548142"/>
                <a:gd name="connsiteX3" fmla="*/ 3295461 w 3521798"/>
                <a:gd name="connsiteY3" fmla="*/ 1032095 h 1548142"/>
                <a:gd name="connsiteX4" fmla="*/ 3204926 w 3521798"/>
                <a:gd name="connsiteY4" fmla="*/ 1013988 h 1548142"/>
                <a:gd name="connsiteX5" fmla="*/ 3150606 w 3521798"/>
                <a:gd name="connsiteY5" fmla="*/ 950614 h 1548142"/>
                <a:gd name="connsiteX6" fmla="*/ 3096285 w 3521798"/>
                <a:gd name="connsiteY6" fmla="*/ 841972 h 1548142"/>
                <a:gd name="connsiteX7" fmla="*/ 2860895 w 3521798"/>
                <a:gd name="connsiteY7" fmla="*/ 878186 h 1548142"/>
                <a:gd name="connsiteX8" fmla="*/ 2697932 w 3521798"/>
                <a:gd name="connsiteY8" fmla="*/ 841972 h 1548142"/>
                <a:gd name="connsiteX9" fmla="*/ 2534970 w 3521798"/>
                <a:gd name="connsiteY9" fmla="*/ 697117 h 1548142"/>
                <a:gd name="connsiteX10" fmla="*/ 2426328 w 3521798"/>
                <a:gd name="connsiteY10" fmla="*/ 715224 h 1548142"/>
                <a:gd name="connsiteX11" fmla="*/ 2353901 w 3521798"/>
                <a:gd name="connsiteY11" fmla="*/ 805758 h 1548142"/>
                <a:gd name="connsiteX12" fmla="*/ 2290526 w 3521798"/>
                <a:gd name="connsiteY12" fmla="*/ 805758 h 1548142"/>
                <a:gd name="connsiteX13" fmla="*/ 2163778 w 3521798"/>
                <a:gd name="connsiteY13" fmla="*/ 724277 h 1548142"/>
                <a:gd name="connsiteX14" fmla="*/ 2037029 w 3521798"/>
                <a:gd name="connsiteY14" fmla="*/ 669956 h 1548142"/>
                <a:gd name="connsiteX15" fmla="*/ 1955548 w 3521798"/>
                <a:gd name="connsiteY15" fmla="*/ 615635 h 1548142"/>
                <a:gd name="connsiteX16" fmla="*/ 1874067 w 3521798"/>
                <a:gd name="connsiteY16" fmla="*/ 642796 h 1548142"/>
                <a:gd name="connsiteX17" fmla="*/ 1747318 w 3521798"/>
                <a:gd name="connsiteY17" fmla="*/ 642796 h 1548142"/>
                <a:gd name="connsiteX18" fmla="*/ 1692998 w 3521798"/>
                <a:gd name="connsiteY18" fmla="*/ 660903 h 1548142"/>
                <a:gd name="connsiteX19" fmla="*/ 1593410 w 3521798"/>
                <a:gd name="connsiteY19" fmla="*/ 706170 h 1548142"/>
                <a:gd name="connsiteX20" fmla="*/ 1511928 w 3521798"/>
                <a:gd name="connsiteY20" fmla="*/ 688063 h 1548142"/>
                <a:gd name="connsiteX21" fmla="*/ 1475714 w 3521798"/>
                <a:gd name="connsiteY21" fmla="*/ 570368 h 1548142"/>
                <a:gd name="connsiteX22" fmla="*/ 1412340 w 3521798"/>
                <a:gd name="connsiteY22" fmla="*/ 516047 h 1548142"/>
                <a:gd name="connsiteX23" fmla="*/ 1367073 w 3521798"/>
                <a:gd name="connsiteY23" fmla="*/ 488887 h 1548142"/>
                <a:gd name="connsiteX24" fmla="*/ 1339913 w 3521798"/>
                <a:gd name="connsiteY24" fmla="*/ 470780 h 1548142"/>
                <a:gd name="connsiteX25" fmla="*/ 1403287 w 3521798"/>
                <a:gd name="connsiteY25" fmla="*/ 316871 h 1548142"/>
                <a:gd name="connsiteX26" fmla="*/ 1222217 w 3521798"/>
                <a:gd name="connsiteY26" fmla="*/ 289711 h 1548142"/>
                <a:gd name="connsiteX27" fmla="*/ 1167897 w 3521798"/>
                <a:gd name="connsiteY27" fmla="*/ 353085 h 1548142"/>
                <a:gd name="connsiteX28" fmla="*/ 896293 w 3521798"/>
                <a:gd name="connsiteY28" fmla="*/ 307818 h 1548142"/>
                <a:gd name="connsiteX29" fmla="*/ 869132 w 3521798"/>
                <a:gd name="connsiteY29" fmla="*/ 271604 h 1548142"/>
                <a:gd name="connsiteX30" fmla="*/ 787651 w 3521798"/>
                <a:gd name="connsiteY30" fmla="*/ 271604 h 1548142"/>
                <a:gd name="connsiteX31" fmla="*/ 715223 w 3521798"/>
                <a:gd name="connsiteY31" fmla="*/ 280657 h 1548142"/>
                <a:gd name="connsiteX32" fmla="*/ 660903 w 3521798"/>
                <a:gd name="connsiteY32" fmla="*/ 325925 h 1548142"/>
                <a:gd name="connsiteX33" fmla="*/ 570368 w 3521798"/>
                <a:gd name="connsiteY33" fmla="*/ 226336 h 1548142"/>
                <a:gd name="connsiteX34" fmla="*/ 606582 w 3521798"/>
                <a:gd name="connsiteY34" fmla="*/ 135802 h 1548142"/>
                <a:gd name="connsiteX35" fmla="*/ 552261 w 3521798"/>
                <a:gd name="connsiteY35" fmla="*/ 190123 h 1548142"/>
                <a:gd name="connsiteX36" fmla="*/ 461726 w 3521798"/>
                <a:gd name="connsiteY36" fmla="*/ 235390 h 1548142"/>
                <a:gd name="connsiteX37" fmla="*/ 307817 w 3521798"/>
                <a:gd name="connsiteY37" fmla="*/ 162962 h 1548142"/>
                <a:gd name="connsiteX38" fmla="*/ 181069 w 3521798"/>
                <a:gd name="connsiteY38" fmla="*/ 108641 h 1548142"/>
                <a:gd name="connsiteX39" fmla="*/ 45267 w 3521798"/>
                <a:gd name="connsiteY39" fmla="*/ 81481 h 1548142"/>
                <a:gd name="connsiteX40" fmla="*/ 0 w 3521798"/>
                <a:gd name="connsiteY40" fmla="*/ 18107 h 1548142"/>
                <a:gd name="connsiteX41" fmla="*/ 0 w 3521798"/>
                <a:gd name="connsiteY41" fmla="*/ 0 h 154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21798" h="1548142">
                  <a:moveTo>
                    <a:pt x="3521798" y="1548142"/>
                  </a:moveTo>
                  <a:lnTo>
                    <a:pt x="3431263" y="1412340"/>
                  </a:lnTo>
                  <a:lnTo>
                    <a:pt x="3385996" y="1204111"/>
                  </a:lnTo>
                  <a:lnTo>
                    <a:pt x="3295461" y="1032095"/>
                  </a:lnTo>
                  <a:lnTo>
                    <a:pt x="3204926" y="1013988"/>
                  </a:lnTo>
                  <a:lnTo>
                    <a:pt x="3150606" y="950614"/>
                  </a:lnTo>
                  <a:lnTo>
                    <a:pt x="3096285" y="841972"/>
                  </a:lnTo>
                  <a:lnTo>
                    <a:pt x="2860895" y="878186"/>
                  </a:lnTo>
                  <a:lnTo>
                    <a:pt x="2697932" y="841972"/>
                  </a:lnTo>
                  <a:lnTo>
                    <a:pt x="2534970" y="697117"/>
                  </a:lnTo>
                  <a:lnTo>
                    <a:pt x="2426328" y="715224"/>
                  </a:lnTo>
                  <a:lnTo>
                    <a:pt x="2353901" y="805758"/>
                  </a:lnTo>
                  <a:lnTo>
                    <a:pt x="2290526" y="805758"/>
                  </a:lnTo>
                  <a:lnTo>
                    <a:pt x="2163778" y="724277"/>
                  </a:lnTo>
                  <a:lnTo>
                    <a:pt x="2037029" y="669956"/>
                  </a:lnTo>
                  <a:lnTo>
                    <a:pt x="1955548" y="615635"/>
                  </a:lnTo>
                  <a:lnTo>
                    <a:pt x="1874067" y="642796"/>
                  </a:lnTo>
                  <a:lnTo>
                    <a:pt x="1747318" y="642796"/>
                  </a:lnTo>
                  <a:lnTo>
                    <a:pt x="1692998" y="660903"/>
                  </a:lnTo>
                  <a:lnTo>
                    <a:pt x="1593410" y="706170"/>
                  </a:lnTo>
                  <a:lnTo>
                    <a:pt x="1511928" y="688063"/>
                  </a:lnTo>
                  <a:lnTo>
                    <a:pt x="1475714" y="570368"/>
                  </a:lnTo>
                  <a:cubicBezTo>
                    <a:pt x="1454589" y="552261"/>
                    <a:pt x="1434598" y="532741"/>
                    <a:pt x="1412340" y="516047"/>
                  </a:cubicBezTo>
                  <a:cubicBezTo>
                    <a:pt x="1398263" y="505489"/>
                    <a:pt x="1381995" y="498213"/>
                    <a:pt x="1367073" y="488887"/>
                  </a:cubicBezTo>
                  <a:cubicBezTo>
                    <a:pt x="1357846" y="483120"/>
                    <a:pt x="1339913" y="470780"/>
                    <a:pt x="1339913" y="470780"/>
                  </a:cubicBezTo>
                  <a:lnTo>
                    <a:pt x="1403287" y="316871"/>
                  </a:lnTo>
                  <a:lnTo>
                    <a:pt x="1222217" y="289711"/>
                  </a:lnTo>
                  <a:lnTo>
                    <a:pt x="1167897" y="353085"/>
                  </a:lnTo>
                  <a:lnTo>
                    <a:pt x="896293" y="307818"/>
                  </a:lnTo>
                  <a:lnTo>
                    <a:pt x="869132" y="271604"/>
                  </a:lnTo>
                  <a:lnTo>
                    <a:pt x="787651" y="271604"/>
                  </a:lnTo>
                  <a:lnTo>
                    <a:pt x="715223" y="280657"/>
                  </a:lnTo>
                  <a:lnTo>
                    <a:pt x="660903" y="325925"/>
                  </a:lnTo>
                  <a:lnTo>
                    <a:pt x="570368" y="226336"/>
                  </a:lnTo>
                  <a:lnTo>
                    <a:pt x="606582" y="135802"/>
                  </a:lnTo>
                  <a:lnTo>
                    <a:pt x="552261" y="190123"/>
                  </a:lnTo>
                  <a:lnTo>
                    <a:pt x="461726" y="235390"/>
                  </a:lnTo>
                  <a:lnTo>
                    <a:pt x="307817" y="162962"/>
                  </a:lnTo>
                  <a:lnTo>
                    <a:pt x="181069" y="108641"/>
                  </a:lnTo>
                  <a:lnTo>
                    <a:pt x="45267" y="81481"/>
                  </a:lnTo>
                  <a:lnTo>
                    <a:pt x="0" y="18107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3309062" y="5572648"/>
              <a:ext cx="15663" cy="135980"/>
            </a:xfrm>
            <a:custGeom>
              <a:avLst/>
              <a:gdLst>
                <a:gd name="connsiteX0" fmla="*/ 0 w 19050"/>
                <a:gd name="connsiteY0" fmla="*/ 0 h 158750"/>
                <a:gd name="connsiteX1" fmla="*/ 19050 w 19050"/>
                <a:gd name="connsiteY1" fmla="*/ 15875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58750">
                  <a:moveTo>
                    <a:pt x="0" y="0"/>
                  </a:moveTo>
                  <a:lnTo>
                    <a:pt x="19050" y="1587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4656022" y="3010780"/>
              <a:ext cx="156623" cy="299157"/>
            </a:xfrm>
            <a:custGeom>
              <a:avLst/>
              <a:gdLst>
                <a:gd name="connsiteX0" fmla="*/ 12700 w 190500"/>
                <a:gd name="connsiteY0" fmla="*/ 349250 h 349250"/>
                <a:gd name="connsiteX1" fmla="*/ 0 w 190500"/>
                <a:gd name="connsiteY1" fmla="*/ 260350 h 349250"/>
                <a:gd name="connsiteX2" fmla="*/ 63500 w 190500"/>
                <a:gd name="connsiteY2" fmla="*/ 260350 h 349250"/>
                <a:gd name="connsiteX3" fmla="*/ 114300 w 190500"/>
                <a:gd name="connsiteY3" fmla="*/ 0 h 349250"/>
                <a:gd name="connsiteX4" fmla="*/ 190500 w 190500"/>
                <a:gd name="connsiteY4" fmla="*/ 63500 h 349250"/>
                <a:gd name="connsiteX5" fmla="*/ 12700 w 190500"/>
                <a:gd name="connsiteY5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349250">
                  <a:moveTo>
                    <a:pt x="12700" y="349250"/>
                  </a:moveTo>
                  <a:lnTo>
                    <a:pt x="0" y="260350"/>
                  </a:lnTo>
                  <a:lnTo>
                    <a:pt x="63500" y="260350"/>
                  </a:lnTo>
                  <a:lnTo>
                    <a:pt x="114300" y="0"/>
                  </a:lnTo>
                  <a:lnTo>
                    <a:pt x="190500" y="63500"/>
                  </a:lnTo>
                  <a:lnTo>
                    <a:pt x="12700" y="3492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4650801" y="3228349"/>
              <a:ext cx="52207" cy="5439"/>
            </a:xfrm>
            <a:custGeom>
              <a:avLst/>
              <a:gdLst>
                <a:gd name="connsiteX0" fmla="*/ 63500 w 63500"/>
                <a:gd name="connsiteY0" fmla="*/ 0 h 6350"/>
                <a:gd name="connsiteX1" fmla="*/ 0 w 63500"/>
                <a:gd name="connsiteY1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6350">
                  <a:moveTo>
                    <a:pt x="63500" y="0"/>
                  </a:moveTo>
                  <a:lnTo>
                    <a:pt x="0" y="63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1716002" y="1947227"/>
              <a:ext cx="1324940" cy="3078700"/>
            </a:xfrm>
            <a:custGeom>
              <a:avLst/>
              <a:gdLst>
                <a:gd name="connsiteX0" fmla="*/ 1231271 w 1611517"/>
                <a:gd name="connsiteY0" fmla="*/ 0 h 3594226"/>
                <a:gd name="connsiteX1" fmla="*/ 1611517 w 1611517"/>
                <a:gd name="connsiteY1" fmla="*/ 561315 h 3594226"/>
                <a:gd name="connsiteX2" fmla="*/ 1475715 w 1611517"/>
                <a:gd name="connsiteY2" fmla="*/ 869133 h 3594226"/>
                <a:gd name="connsiteX3" fmla="*/ 1285592 w 1611517"/>
                <a:gd name="connsiteY3" fmla="*/ 1140737 h 3594226"/>
                <a:gd name="connsiteX4" fmla="*/ 1276538 w 1611517"/>
                <a:gd name="connsiteY4" fmla="*/ 1575303 h 3594226"/>
                <a:gd name="connsiteX5" fmla="*/ 977774 w 1611517"/>
                <a:gd name="connsiteY5" fmla="*/ 1828800 h 3594226"/>
                <a:gd name="connsiteX6" fmla="*/ 914400 w 1611517"/>
                <a:gd name="connsiteY6" fmla="*/ 1973655 h 3594226"/>
                <a:gd name="connsiteX7" fmla="*/ 851026 w 1611517"/>
                <a:gd name="connsiteY7" fmla="*/ 2154725 h 3594226"/>
                <a:gd name="connsiteX8" fmla="*/ 733330 w 1611517"/>
                <a:gd name="connsiteY8" fmla="*/ 2534970 h 3594226"/>
                <a:gd name="connsiteX9" fmla="*/ 633742 w 1611517"/>
                <a:gd name="connsiteY9" fmla="*/ 2743200 h 3594226"/>
                <a:gd name="connsiteX10" fmla="*/ 443620 w 1611517"/>
                <a:gd name="connsiteY10" fmla="*/ 3195873 h 3594226"/>
                <a:gd name="connsiteX11" fmla="*/ 235390 w 1611517"/>
                <a:gd name="connsiteY11" fmla="*/ 3503691 h 3594226"/>
                <a:gd name="connsiteX12" fmla="*/ 0 w 1611517"/>
                <a:gd name="connsiteY12" fmla="*/ 3594226 h 3594226"/>
                <a:gd name="connsiteX13" fmla="*/ 54321 w 1611517"/>
                <a:gd name="connsiteY13" fmla="*/ 3567065 h 35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1517" h="3594226">
                  <a:moveTo>
                    <a:pt x="1231271" y="0"/>
                  </a:moveTo>
                  <a:lnTo>
                    <a:pt x="1611517" y="561315"/>
                  </a:lnTo>
                  <a:lnTo>
                    <a:pt x="1475715" y="869133"/>
                  </a:lnTo>
                  <a:lnTo>
                    <a:pt x="1285592" y="1140737"/>
                  </a:lnTo>
                  <a:lnTo>
                    <a:pt x="1276538" y="1575303"/>
                  </a:lnTo>
                  <a:lnTo>
                    <a:pt x="977774" y="1828800"/>
                  </a:lnTo>
                  <a:lnTo>
                    <a:pt x="914400" y="1973655"/>
                  </a:lnTo>
                  <a:lnTo>
                    <a:pt x="851026" y="2154725"/>
                  </a:lnTo>
                  <a:lnTo>
                    <a:pt x="733330" y="2534970"/>
                  </a:lnTo>
                  <a:lnTo>
                    <a:pt x="633742" y="2743200"/>
                  </a:lnTo>
                  <a:lnTo>
                    <a:pt x="443620" y="3195873"/>
                  </a:lnTo>
                  <a:lnTo>
                    <a:pt x="235390" y="3503691"/>
                  </a:lnTo>
                  <a:lnTo>
                    <a:pt x="0" y="3594226"/>
                  </a:lnTo>
                  <a:lnTo>
                    <a:pt x="54321" y="3567065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2259376" y="4296965"/>
              <a:ext cx="997426" cy="1806894"/>
            </a:xfrm>
            <a:custGeom>
              <a:avLst/>
              <a:gdLst>
                <a:gd name="connsiteX0" fmla="*/ 0 w 1213164"/>
                <a:gd name="connsiteY0" fmla="*/ 0 h 2109457"/>
                <a:gd name="connsiteX1" fmla="*/ 181069 w 1213164"/>
                <a:gd name="connsiteY1" fmla="*/ 425513 h 2109457"/>
                <a:gd name="connsiteX2" fmla="*/ 407406 w 1213164"/>
                <a:gd name="connsiteY2" fmla="*/ 497941 h 2109457"/>
                <a:gd name="connsiteX3" fmla="*/ 1213164 w 1213164"/>
                <a:gd name="connsiteY3" fmla="*/ 715224 h 2109457"/>
                <a:gd name="connsiteX4" fmla="*/ 1195057 w 1213164"/>
                <a:gd name="connsiteY4" fmla="*/ 1122630 h 2109457"/>
                <a:gd name="connsiteX5" fmla="*/ 932507 w 1213164"/>
                <a:gd name="connsiteY5" fmla="*/ 1448554 h 2109457"/>
                <a:gd name="connsiteX6" fmla="*/ 443620 w 1213164"/>
                <a:gd name="connsiteY6" fmla="*/ 2109457 h 2109457"/>
                <a:gd name="connsiteX7" fmla="*/ 443620 w 1213164"/>
                <a:gd name="connsiteY7" fmla="*/ 2109457 h 210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3164" h="2109457">
                  <a:moveTo>
                    <a:pt x="0" y="0"/>
                  </a:moveTo>
                  <a:lnTo>
                    <a:pt x="181069" y="425513"/>
                  </a:lnTo>
                  <a:lnTo>
                    <a:pt x="407406" y="497941"/>
                  </a:lnTo>
                  <a:lnTo>
                    <a:pt x="1213164" y="715224"/>
                  </a:lnTo>
                  <a:lnTo>
                    <a:pt x="1195057" y="1122630"/>
                  </a:lnTo>
                  <a:lnTo>
                    <a:pt x="932507" y="1448554"/>
                  </a:lnTo>
                  <a:lnTo>
                    <a:pt x="443620" y="2109457"/>
                  </a:lnTo>
                  <a:lnTo>
                    <a:pt x="443620" y="2109457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1915529" y="4950694"/>
              <a:ext cx="7443" cy="775491"/>
            </a:xfrm>
            <a:custGeom>
              <a:avLst/>
              <a:gdLst>
                <a:gd name="connsiteX0" fmla="*/ 0 w 9053"/>
                <a:gd name="connsiteY0" fmla="*/ 0 h 905346"/>
                <a:gd name="connsiteX1" fmla="*/ 9053 w 9053"/>
                <a:gd name="connsiteY1" fmla="*/ 905346 h 9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53" h="905346">
                  <a:moveTo>
                    <a:pt x="0" y="0"/>
                  </a:moveTo>
                  <a:cubicBezTo>
                    <a:pt x="3018" y="301782"/>
                    <a:pt x="6035" y="603564"/>
                    <a:pt x="9053" y="905346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3249359" y="2350482"/>
              <a:ext cx="945334" cy="2551365"/>
            </a:xfrm>
            <a:custGeom>
              <a:avLst/>
              <a:gdLst>
                <a:gd name="connsiteX0" fmla="*/ 1140736 w 1149805"/>
                <a:gd name="connsiteY0" fmla="*/ 0 h 2978590"/>
                <a:gd name="connsiteX1" fmla="*/ 1140736 w 1149805"/>
                <a:gd name="connsiteY1" fmla="*/ 0 h 2978590"/>
                <a:gd name="connsiteX2" fmla="*/ 1149790 w 1149805"/>
                <a:gd name="connsiteY2" fmla="*/ 217283 h 2978590"/>
                <a:gd name="connsiteX3" fmla="*/ 1149790 w 1149805"/>
                <a:gd name="connsiteY3" fmla="*/ 271604 h 2978590"/>
                <a:gd name="connsiteX4" fmla="*/ 1013988 w 1149805"/>
                <a:gd name="connsiteY4" fmla="*/ 660903 h 2978590"/>
                <a:gd name="connsiteX5" fmla="*/ 869132 w 1149805"/>
                <a:gd name="connsiteY5" fmla="*/ 1312753 h 2978590"/>
                <a:gd name="connsiteX6" fmla="*/ 642796 w 1149805"/>
                <a:gd name="connsiteY6" fmla="*/ 1964602 h 2978590"/>
                <a:gd name="connsiteX7" fmla="*/ 588475 w 1149805"/>
                <a:gd name="connsiteY7" fmla="*/ 2218099 h 2978590"/>
                <a:gd name="connsiteX8" fmla="*/ 470780 w 1149805"/>
                <a:gd name="connsiteY8" fmla="*/ 2507810 h 2978590"/>
                <a:gd name="connsiteX9" fmla="*/ 316871 w 1149805"/>
                <a:gd name="connsiteY9" fmla="*/ 2806574 h 2978590"/>
                <a:gd name="connsiteX10" fmla="*/ 199176 w 1149805"/>
                <a:gd name="connsiteY10" fmla="*/ 2842788 h 2978590"/>
                <a:gd name="connsiteX11" fmla="*/ 27160 w 1149805"/>
                <a:gd name="connsiteY11" fmla="*/ 2942376 h 2978590"/>
                <a:gd name="connsiteX12" fmla="*/ 0 w 1149805"/>
                <a:gd name="connsiteY12" fmla="*/ 2978590 h 297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9805" h="2978590">
                  <a:moveTo>
                    <a:pt x="1140736" y="0"/>
                  </a:moveTo>
                  <a:lnTo>
                    <a:pt x="1140736" y="0"/>
                  </a:lnTo>
                  <a:cubicBezTo>
                    <a:pt x="1150583" y="187084"/>
                    <a:pt x="1149790" y="114598"/>
                    <a:pt x="1149790" y="217283"/>
                  </a:cubicBezTo>
                  <a:lnTo>
                    <a:pt x="1149790" y="271604"/>
                  </a:lnTo>
                  <a:lnTo>
                    <a:pt x="1013988" y="660903"/>
                  </a:lnTo>
                  <a:lnTo>
                    <a:pt x="869132" y="1312753"/>
                  </a:lnTo>
                  <a:lnTo>
                    <a:pt x="642796" y="1964602"/>
                  </a:lnTo>
                  <a:lnTo>
                    <a:pt x="588475" y="2218099"/>
                  </a:lnTo>
                  <a:lnTo>
                    <a:pt x="470780" y="2507810"/>
                  </a:lnTo>
                  <a:lnTo>
                    <a:pt x="316871" y="2806574"/>
                  </a:lnTo>
                  <a:lnTo>
                    <a:pt x="199176" y="2842788"/>
                  </a:lnTo>
                  <a:lnTo>
                    <a:pt x="27160" y="2942376"/>
                  </a:lnTo>
                  <a:lnTo>
                    <a:pt x="0" y="297859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3674515" y="3885631"/>
              <a:ext cx="922113" cy="321775"/>
            </a:xfrm>
            <a:custGeom>
              <a:avLst/>
              <a:gdLst>
                <a:gd name="connsiteX0" fmla="*/ 996950 w 996950"/>
                <a:gd name="connsiteY0" fmla="*/ 0 h 355600"/>
                <a:gd name="connsiteX1" fmla="*/ 704850 w 996950"/>
                <a:gd name="connsiteY1" fmla="*/ 95250 h 355600"/>
                <a:gd name="connsiteX2" fmla="*/ 546100 w 996950"/>
                <a:gd name="connsiteY2" fmla="*/ 196850 h 355600"/>
                <a:gd name="connsiteX3" fmla="*/ 419100 w 996950"/>
                <a:gd name="connsiteY3" fmla="*/ 298450 h 355600"/>
                <a:gd name="connsiteX4" fmla="*/ 247650 w 996950"/>
                <a:gd name="connsiteY4" fmla="*/ 355600 h 355600"/>
                <a:gd name="connsiteX5" fmla="*/ 0 w 996950"/>
                <a:gd name="connsiteY5" fmla="*/ 9525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50" h="355600">
                  <a:moveTo>
                    <a:pt x="996950" y="0"/>
                  </a:moveTo>
                  <a:lnTo>
                    <a:pt x="704850" y="95250"/>
                  </a:lnTo>
                  <a:lnTo>
                    <a:pt x="546100" y="196850"/>
                  </a:lnTo>
                  <a:lnTo>
                    <a:pt x="419100" y="298450"/>
                  </a:lnTo>
                  <a:lnTo>
                    <a:pt x="247650" y="355600"/>
                  </a:lnTo>
                  <a:lnTo>
                    <a:pt x="0" y="9525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2737245" y="3288421"/>
              <a:ext cx="1451479" cy="1434659"/>
            </a:xfrm>
            <a:custGeom>
              <a:avLst/>
              <a:gdLst>
                <a:gd name="connsiteX0" fmla="*/ 1765425 w 1765425"/>
                <a:gd name="connsiteY0" fmla="*/ 1674892 h 1674892"/>
                <a:gd name="connsiteX1" fmla="*/ 1348966 w 1765425"/>
                <a:gd name="connsiteY1" fmla="*/ 1421395 h 1674892"/>
                <a:gd name="connsiteX2" fmla="*/ 1267485 w 1765425"/>
                <a:gd name="connsiteY2" fmla="*/ 986828 h 1674892"/>
                <a:gd name="connsiteX3" fmla="*/ 860079 w 1765425"/>
                <a:gd name="connsiteY3" fmla="*/ 398353 h 1674892"/>
                <a:gd name="connsiteX4" fmla="*/ 543207 w 1765425"/>
                <a:gd name="connsiteY4" fmla="*/ 262551 h 1674892"/>
                <a:gd name="connsiteX5" fmla="*/ 262550 w 1765425"/>
                <a:gd name="connsiteY5" fmla="*/ 126749 h 1674892"/>
                <a:gd name="connsiteX6" fmla="*/ 0 w 1765425"/>
                <a:gd name="connsiteY6" fmla="*/ 0 h 167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425" h="1674892">
                  <a:moveTo>
                    <a:pt x="1765425" y="1674892"/>
                  </a:moveTo>
                  <a:lnTo>
                    <a:pt x="1348966" y="1421395"/>
                  </a:lnTo>
                  <a:lnTo>
                    <a:pt x="1267485" y="986828"/>
                  </a:lnTo>
                  <a:lnTo>
                    <a:pt x="860079" y="398353"/>
                  </a:lnTo>
                  <a:lnTo>
                    <a:pt x="543207" y="262551"/>
                  </a:lnTo>
                  <a:lnTo>
                    <a:pt x="262550" y="12674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2973983" y="2353894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2207267" y="4225233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2702264" y="3222910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2753978" y="5668373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1711505" y="1468765"/>
              <a:ext cx="203611" cy="146859"/>
            </a:xfrm>
            <a:custGeom>
              <a:avLst/>
              <a:gdLst>
                <a:gd name="connsiteX0" fmla="*/ 76200 w 247650"/>
                <a:gd name="connsiteY0" fmla="*/ 47625 h 171450"/>
                <a:gd name="connsiteX1" fmla="*/ 76200 w 247650"/>
                <a:gd name="connsiteY1" fmla="*/ 47625 h 171450"/>
                <a:gd name="connsiteX2" fmla="*/ 142875 w 247650"/>
                <a:gd name="connsiteY2" fmla="*/ 9525 h 171450"/>
                <a:gd name="connsiteX3" fmla="*/ 228600 w 247650"/>
                <a:gd name="connsiteY3" fmla="*/ 28575 h 171450"/>
                <a:gd name="connsiteX4" fmla="*/ 247650 w 247650"/>
                <a:gd name="connsiteY4" fmla="*/ 114300 h 171450"/>
                <a:gd name="connsiteX5" fmla="*/ 171450 w 247650"/>
                <a:gd name="connsiteY5" fmla="*/ 171450 h 171450"/>
                <a:gd name="connsiteX6" fmla="*/ 28575 w 247650"/>
                <a:gd name="connsiteY6" fmla="*/ 123825 h 171450"/>
                <a:gd name="connsiteX7" fmla="*/ 0 w 247650"/>
                <a:gd name="connsiteY7" fmla="*/ 9525 h 171450"/>
                <a:gd name="connsiteX8" fmla="*/ 38100 w 247650"/>
                <a:gd name="connsiteY8" fmla="*/ 0 h 171450"/>
                <a:gd name="connsiteX9" fmla="*/ 76200 w 247650"/>
                <a:gd name="connsiteY9" fmla="*/ 476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171450">
                  <a:moveTo>
                    <a:pt x="76200" y="47625"/>
                  </a:moveTo>
                  <a:lnTo>
                    <a:pt x="76200" y="47625"/>
                  </a:lnTo>
                  <a:lnTo>
                    <a:pt x="142875" y="9525"/>
                  </a:lnTo>
                  <a:lnTo>
                    <a:pt x="228600" y="28575"/>
                  </a:lnTo>
                  <a:lnTo>
                    <a:pt x="247650" y="114300"/>
                  </a:lnTo>
                  <a:lnTo>
                    <a:pt x="171450" y="171450"/>
                  </a:lnTo>
                  <a:lnTo>
                    <a:pt x="28575" y="123825"/>
                  </a:lnTo>
                  <a:lnTo>
                    <a:pt x="0" y="9525"/>
                  </a:lnTo>
                  <a:lnTo>
                    <a:pt x="38100" y="0"/>
                  </a:lnTo>
                  <a:lnTo>
                    <a:pt x="76200" y="476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3681082" y="3992033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018605" y="2215935"/>
              <a:ext cx="1065038" cy="21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Пошехонье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303741" y="2786558"/>
              <a:ext cx="1065038" cy="21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Брейтово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561694" y="3316372"/>
              <a:ext cx="1065038" cy="21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Н. Некоуз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788110" y="2469930"/>
              <a:ext cx="1065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Рыбинское</a:t>
              </a:r>
            </a:p>
            <a:p>
              <a:pPr algn="ctr"/>
              <a:r>
                <a:rPr lang="ru-RU" sz="8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вдхр</a:t>
              </a:r>
              <a:r>
                <a:rPr lang="ru-RU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767358" y="2980322"/>
              <a:ext cx="12216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Костромская область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535003" y="5198102"/>
              <a:ext cx="12216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Ивановская область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209819" y="5874159"/>
              <a:ext cx="12216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Московская область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67435" y="4568387"/>
              <a:ext cx="12216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Тверская область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997334" y="1360547"/>
              <a:ext cx="10286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Вологодская область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397905" y="3012130"/>
              <a:ext cx="1310687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B23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Тутаев</a:t>
              </a:r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3314271" y="3524258"/>
              <a:ext cx="200974" cy="20162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759512" y="3065100"/>
              <a:ext cx="10650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Рыбинск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896866" y="3924235"/>
              <a:ext cx="1065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Ярославль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070007" y="5262664"/>
              <a:ext cx="1174540" cy="354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>
                  <a:solidFill>
                    <a:srgbClr val="C00000"/>
                  </a:solidFill>
                  <a:latin typeface="Segoe UI Light" panose="020B0502040204020203" pitchFamily="34" charset="0"/>
                </a:defRPr>
              </a:lvl1pPr>
            </a:lstStyle>
            <a:p>
              <a:pPr algn="ctr"/>
              <a:r>
                <a:rPr lang="ru-RU" sz="1050" dirty="0">
                  <a:solidFill>
                    <a:schemeClr val="tx1"/>
                  </a:solidFill>
                  <a:cs typeface="Segoe UI Light" panose="020B0502040204020203" pitchFamily="34" charset="0"/>
                </a:rPr>
                <a:t>Переславль-Залесский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781358" y="4238923"/>
              <a:ext cx="119445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B233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>
                  <a:solidFill>
                    <a:srgbClr val="C00000"/>
                  </a:solidFill>
                  <a:latin typeface="Segoe UI Light" panose="020B0502040204020203" pitchFamily="34" charset="0"/>
                </a:defRPr>
              </a:lvl1pPr>
            </a:lstStyle>
            <a:p>
              <a:pPr algn="ctr"/>
              <a:r>
                <a:rPr lang="ru-RU" sz="1200" dirty="0">
                  <a:cs typeface="Segoe UI Light" panose="020B0502040204020203" pitchFamily="34" charset="0"/>
                </a:rPr>
                <a:t>Гаврилов-Ям</a:t>
              </a:r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3648786" y="4550818"/>
              <a:ext cx="200974" cy="20162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3177923" y="4766124"/>
              <a:ext cx="200974" cy="20162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471281" y="4854364"/>
              <a:ext cx="89855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B23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Ростов</a:t>
              </a:r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2248781" y="3658132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23131" y="3693843"/>
              <a:ext cx="1065038" cy="21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Мышкин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56633" y="4144309"/>
              <a:ext cx="1065038" cy="21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Углич</a:t>
              </a:r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2902807" y="4715612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396025" y="4489547"/>
              <a:ext cx="1209598" cy="21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Борисоглебский</a:t>
              </a:r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4077421" y="2783400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073302" y="2613605"/>
              <a:ext cx="1065038" cy="21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50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Данилов</a:t>
              </a:r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4566305" y="2559865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844837" y="2313798"/>
              <a:ext cx="1065038" cy="21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50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Любим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944564" y="1033446"/>
            <a:ext cx="5821524" cy="1887334"/>
            <a:chOff x="3532955" y="478987"/>
            <a:chExt cx="2574375" cy="2218702"/>
          </a:xfrm>
        </p:grpSpPr>
        <p:sp>
          <p:nvSpPr>
            <p:cNvPr id="152" name="Прямоугольник: скругленные углы 141">
              <a:extLst>
                <a:ext uri="{FF2B5EF4-FFF2-40B4-BE49-F238E27FC236}">
                  <a16:creationId xmlns:a16="http://schemas.microsoft.com/office/drawing/2014/main" id="{FD60E5DC-71C5-DD9B-D77A-3E4CF94E15FA}"/>
                </a:ext>
              </a:extLst>
            </p:cNvPr>
            <p:cNvSpPr/>
            <p:nvPr/>
          </p:nvSpPr>
          <p:spPr>
            <a:xfrm>
              <a:off x="3532955" y="478987"/>
              <a:ext cx="2574375" cy="2218702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82"/>
              <a:endParaRPr lang="ru-RU" sz="2300" dirty="0">
                <a:solidFill>
                  <a:prstClr val="black"/>
                </a:solidFill>
              </a:endParaRPr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id="{DDC9A89F-CC81-5950-DC5C-4DE6EC1B9D19}"/>
                </a:ext>
              </a:extLst>
            </p:cNvPr>
            <p:cNvSpPr/>
            <p:nvPr/>
          </p:nvSpPr>
          <p:spPr>
            <a:xfrm>
              <a:off x="3629414" y="562964"/>
              <a:ext cx="2376982" cy="43417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 lIns="121915" tIns="60957" rIns="121915" bIns="60957">
              <a:spAutoFit/>
            </a:bodyPr>
            <a:lstStyle/>
            <a:p>
              <a:pPr algn="ctr" defTabSz="1233330"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 конца 2024 г. действует льгота по страховым взносам – </a:t>
              </a:r>
              <a:r>
                <a:rPr lang="ru-RU" sz="16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7,6%</a:t>
              </a:r>
            </a:p>
          </p:txBody>
        </p:sp>
        <p:sp>
          <p:nvSpPr>
            <p:cNvPr id="154" name="Прямоугольник: скругленные углы 137">
              <a:extLst>
                <a:ext uri="{FF2B5EF4-FFF2-40B4-BE49-F238E27FC236}">
                  <a16:creationId xmlns:a16="http://schemas.microsoft.com/office/drawing/2014/main" id="{6A62C60B-05FC-525E-6B81-EAD29499B450}"/>
                </a:ext>
              </a:extLst>
            </p:cNvPr>
            <p:cNvSpPr/>
            <p:nvPr/>
          </p:nvSpPr>
          <p:spPr>
            <a:xfrm>
              <a:off x="3713323" y="1768141"/>
              <a:ext cx="2213638" cy="774697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82"/>
              <a:r>
                <a:rPr lang="ru-RU" sz="14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Доступно в </a:t>
              </a:r>
              <a:r>
                <a:rPr lang="ru-RU" sz="14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Ярославской области</a:t>
              </a:r>
              <a:r>
                <a:rPr lang="ru-RU" sz="14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4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– </a:t>
              </a:r>
            </a:p>
            <a:p>
              <a:pPr algn="ctr" defTabSz="1132582"/>
              <a:r>
                <a:rPr lang="ru-RU" sz="1400" b="1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единственном </a:t>
              </a:r>
              <a:r>
                <a:rPr lang="ru-RU" sz="14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регионе </a:t>
              </a:r>
              <a:r>
                <a:rPr lang="ru-RU" sz="1400" b="1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ЦФО</a:t>
              </a:r>
              <a:endPara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5" name="Стрелка: вниз 139">
              <a:extLst>
                <a:ext uri="{FF2B5EF4-FFF2-40B4-BE49-F238E27FC236}">
                  <a16:creationId xmlns:a16="http://schemas.microsoft.com/office/drawing/2014/main" id="{D3C2E833-AF07-FD1B-F4BE-54FDB9013ADD}"/>
                </a:ext>
              </a:extLst>
            </p:cNvPr>
            <p:cNvSpPr/>
            <p:nvPr/>
          </p:nvSpPr>
          <p:spPr>
            <a:xfrm>
              <a:off x="4740236" y="1014652"/>
              <a:ext cx="155337" cy="704082"/>
            </a:xfrm>
            <a:prstGeom prst="downArrow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82"/>
              <a:endParaRPr lang="ru-RU" sz="23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" name="Прямая со стрелкой 4"/>
          <p:cNvCxnSpPr>
            <a:stCxn id="182" idx="3"/>
            <a:endCxn id="152" idx="1"/>
          </p:cNvCxnSpPr>
          <p:nvPr/>
        </p:nvCxnSpPr>
        <p:spPr>
          <a:xfrm flipV="1">
            <a:off x="4636164" y="1977113"/>
            <a:ext cx="1308400" cy="1214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7" name="Прямоугольник 156"/>
          <p:cNvSpPr>
            <a:spLocks noChangeArrowheads="1"/>
          </p:cNvSpPr>
          <p:nvPr/>
        </p:nvSpPr>
        <p:spPr bwMode="auto">
          <a:xfrm>
            <a:off x="5996927" y="3121253"/>
            <a:ext cx="2586275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6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ПРИБЫЛЬ</a:t>
            </a:r>
          </a:p>
        </p:txBody>
      </p:sp>
      <p:sp>
        <p:nvSpPr>
          <p:cNvPr id="208" name="Прямоугольник 32"/>
          <p:cNvSpPr>
            <a:spLocks noChangeArrowheads="1"/>
          </p:cNvSpPr>
          <p:nvPr/>
        </p:nvSpPr>
        <p:spPr bwMode="auto">
          <a:xfrm>
            <a:off x="9104745" y="3134829"/>
            <a:ext cx="2758440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6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ИМУЩЕСТВО</a:t>
            </a:r>
          </a:p>
        </p:txBody>
      </p:sp>
      <p:sp>
        <p:nvSpPr>
          <p:cNvPr id="209" name="Прямоугольник 208"/>
          <p:cNvSpPr>
            <a:spLocks noChangeArrowheads="1"/>
          </p:cNvSpPr>
          <p:nvPr/>
        </p:nvSpPr>
        <p:spPr bwMode="auto">
          <a:xfrm>
            <a:off x="6018456" y="4752893"/>
            <a:ext cx="2551219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6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ЗЕМЕЛЬНЫЙ НАЛОГ</a:t>
            </a:r>
          </a:p>
        </p:txBody>
      </p:sp>
      <p:pic>
        <p:nvPicPr>
          <p:cNvPr id="210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6009907" y="3619702"/>
            <a:ext cx="652436" cy="640473"/>
          </a:xfrm>
          <a:prstGeom prst="rect">
            <a:avLst/>
          </a:prstGeom>
          <a:noFill/>
        </p:spPr>
      </p:pic>
      <p:pic>
        <p:nvPicPr>
          <p:cNvPr id="211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9151506" y="3622915"/>
            <a:ext cx="555129" cy="651289"/>
          </a:xfrm>
          <a:prstGeom prst="rect">
            <a:avLst/>
          </a:prstGeom>
          <a:noFill/>
        </p:spPr>
      </p:pic>
      <p:pic>
        <p:nvPicPr>
          <p:cNvPr id="212" name="Picture 2" descr="D:\Проекты\_Я\2019_04_01 Инвестклимат ЯО\6779fdd118e0b1c28fae07cd5ebc3a1e.pn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50000"/>
          </a:blip>
          <a:srcRect/>
          <a:stretch>
            <a:fillRect/>
          </a:stretch>
        </p:blipFill>
        <p:spPr bwMode="auto">
          <a:xfrm>
            <a:off x="5992074" y="5334391"/>
            <a:ext cx="615125" cy="610105"/>
          </a:xfrm>
          <a:prstGeom prst="rect">
            <a:avLst/>
          </a:prstGeom>
          <a:noFill/>
        </p:spPr>
      </p:pic>
      <p:cxnSp>
        <p:nvCxnSpPr>
          <p:cNvPr id="213" name="Прямая соединительная линия 212"/>
          <p:cNvCxnSpPr/>
          <p:nvPr/>
        </p:nvCxnSpPr>
        <p:spPr>
          <a:xfrm>
            <a:off x="6035845" y="3490579"/>
            <a:ext cx="3007780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9151506" y="3494605"/>
            <a:ext cx="2942146" cy="9538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>
            <a:off x="6018456" y="5159176"/>
            <a:ext cx="2928800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6" name="Таблица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11896"/>
              </p:ext>
            </p:extLst>
          </p:nvPr>
        </p:nvGraphicFramePr>
        <p:xfrm>
          <a:off x="6711625" y="3579583"/>
          <a:ext cx="2304223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r>
                        <a:rPr lang="ru-RU" sz="1600" b="0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первые 5 лет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r>
                        <a:rPr lang="ru-RU" sz="1600" b="0" dirty="0" smtClean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lang="ru-RU" sz="1600" b="0" dirty="0">
                        <a:solidFill>
                          <a:srgbClr val="8D1F09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последующие </a:t>
                      </a:r>
                      <a:r>
                        <a:rPr lang="ru-RU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 лет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7" name="Таблица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12140"/>
              </p:ext>
            </p:extLst>
          </p:nvPr>
        </p:nvGraphicFramePr>
        <p:xfrm>
          <a:off x="9753396" y="3599417"/>
          <a:ext cx="2382506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r>
                        <a:rPr lang="ru-RU" sz="1600" b="0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первые 5 лет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1,1</a:t>
                      </a:r>
                      <a:r>
                        <a:rPr lang="ru-RU" sz="1600" b="0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последующие </a:t>
                      </a:r>
                      <a:r>
                        <a:rPr lang="ru-RU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 лет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8" name="Таблица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87107"/>
              </p:ext>
            </p:extLst>
          </p:nvPr>
        </p:nvGraphicFramePr>
        <p:xfrm>
          <a:off x="6646391" y="5522488"/>
          <a:ext cx="2194091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r>
                        <a:rPr lang="ru-RU" sz="1600" b="0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первые 3 года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9" name="Picture 3" descr="D:\Проекты\_Я\2019_04_01 Инвестклимат ЯО\coal_cart_trolley_tain_track_fossil_lugger-512.png"/>
          <p:cNvPicPr>
            <a:picLocks noChangeAspect="1" noChangeArrowheads="1"/>
          </p:cNvPicPr>
          <p:nvPr/>
        </p:nvPicPr>
        <p:blipFill>
          <a:blip r:embed="rId5" cstate="print">
            <a:lum bright="50000"/>
          </a:blip>
          <a:srcRect/>
          <a:stretch>
            <a:fillRect/>
          </a:stretch>
        </p:blipFill>
        <p:spPr bwMode="auto">
          <a:xfrm>
            <a:off x="5888816" y="6987336"/>
            <a:ext cx="692613" cy="641208"/>
          </a:xfrm>
          <a:prstGeom prst="rect">
            <a:avLst/>
          </a:prstGeom>
          <a:noFill/>
        </p:spPr>
      </p:pic>
      <p:sp>
        <p:nvSpPr>
          <p:cNvPr id="220" name="Прямоугольник 32"/>
          <p:cNvSpPr>
            <a:spLocks noChangeArrowheads="1"/>
          </p:cNvSpPr>
          <p:nvPr/>
        </p:nvSpPr>
        <p:spPr bwMode="auto">
          <a:xfrm>
            <a:off x="8947256" y="4558793"/>
            <a:ext cx="2812770" cy="6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6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</a:t>
            </a:r>
            <a:r>
              <a:rPr lang="ru-RU" sz="16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ДОБЫЧУ</a:t>
            </a:r>
          </a:p>
          <a:p>
            <a:r>
              <a:rPr lang="ru-RU" sz="16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ПОЛЕЗНЫХ ИСКОПАЕМЫХ*</a:t>
            </a:r>
            <a:endParaRPr lang="ru-RU" sz="16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22" name="Таблица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795071"/>
              </p:ext>
            </p:extLst>
          </p:nvPr>
        </p:nvGraphicFramePr>
        <p:xfrm>
          <a:off x="9376497" y="5214554"/>
          <a:ext cx="2688031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 0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 течение 24 </a:t>
                      </a:r>
                      <a:r>
                        <a:rPr lang="ru-RU" altLang="ru-RU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налоговых</a:t>
                      </a:r>
                    </a:p>
                    <a:p>
                      <a:r>
                        <a:rPr lang="ru-RU" altLang="ru-RU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периодов</a:t>
                      </a:r>
                      <a:endParaRPr lang="ru-RU" sz="11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 1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после 120-го </a:t>
                      </a:r>
                      <a:r>
                        <a:rPr lang="ru-RU" altLang="ru-RU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налогового</a:t>
                      </a:r>
                    </a:p>
                    <a:p>
                      <a:r>
                        <a:rPr lang="ru-RU" altLang="ru-RU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периода</a:t>
                      </a:r>
                      <a:endParaRPr lang="ru-RU" sz="11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3" name="Picture 3" descr="D:\Проекты\_Я\2019_04_01 Инвестклимат ЯО\coal_cart_trolley_tain_track_fossil_lugger-512.png"/>
          <p:cNvPicPr>
            <a:picLocks noChangeAspect="1" noChangeArrowheads="1"/>
          </p:cNvPicPr>
          <p:nvPr/>
        </p:nvPicPr>
        <p:blipFill>
          <a:blip r:embed="rId5" cstate="print">
            <a:lum bright="50000"/>
          </a:blip>
          <a:srcRect/>
          <a:stretch>
            <a:fillRect/>
          </a:stretch>
        </p:blipFill>
        <p:spPr bwMode="auto">
          <a:xfrm>
            <a:off x="8887598" y="5354425"/>
            <a:ext cx="607179" cy="562115"/>
          </a:xfrm>
          <a:prstGeom prst="rect">
            <a:avLst/>
          </a:prstGeom>
          <a:noFill/>
        </p:spPr>
      </p:pic>
      <p:sp>
        <p:nvSpPr>
          <p:cNvPr id="225" name="TextBox 224"/>
          <p:cNvSpPr txBox="1"/>
          <p:nvPr/>
        </p:nvSpPr>
        <p:spPr>
          <a:xfrm>
            <a:off x="1167849" y="245624"/>
            <a:ext cx="1039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Территории </a:t>
            </a:r>
            <a:r>
              <a:rPr lang="ru-RU" sz="3200" dirty="0">
                <a:latin typeface="Segoe UI Light" panose="020B0502040204020203" pitchFamily="34" charset="0"/>
              </a:rPr>
              <a:t>опережающего </a:t>
            </a:r>
            <a:r>
              <a:rPr lang="ru-RU" sz="3200" dirty="0" smtClean="0">
                <a:latin typeface="Segoe UI Light" panose="020B0502040204020203" pitchFamily="34" charset="0"/>
              </a:rPr>
              <a:t>развития (ТОР) 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10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3639" y="650088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*коэффициент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характеризующий территорию добычи полезного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ископаемого</a:t>
            </a:r>
            <a:endParaRPr lang="ru-RU" sz="105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 flipV="1">
            <a:off x="9016528" y="5155677"/>
            <a:ext cx="2942146" cy="9538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4222" y="235082"/>
            <a:ext cx="1039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Региональные налоговые льготы и </a:t>
            </a:r>
            <a:r>
              <a:rPr lang="ru-RU" sz="3200" dirty="0" err="1" smtClean="0">
                <a:latin typeface="Segoe UI Light" panose="020B0502040204020203" pitchFamily="34" charset="0"/>
              </a:rPr>
              <a:t>кешбэк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11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pic>
        <p:nvPicPr>
          <p:cNvPr id="37" name="Picture 4" descr="D:\Проекты\_Я\2019_04_01 Инвестклимат ЯО\icon_smallbusines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16220" y="2221668"/>
            <a:ext cx="466007" cy="466007"/>
          </a:xfrm>
          <a:prstGeom prst="rect">
            <a:avLst/>
          </a:prstGeom>
          <a:noFill/>
        </p:spPr>
      </p:pic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346848" y="1553834"/>
            <a:ext cx="3435124" cy="55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ИНВЕСТИЦИОННЫЙ НАЛОГОВЫЙ ВЫЧЕТ </a:t>
            </a:r>
            <a:r>
              <a:rPr lang="ru-RU" sz="14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</a:t>
            </a:r>
            <a:r>
              <a: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НАЛОГУ НА ПРИБЫЛЬ</a:t>
            </a:r>
          </a:p>
        </p:txBody>
      </p:sp>
      <p:pic>
        <p:nvPicPr>
          <p:cNvPr id="40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321815" y="2238735"/>
            <a:ext cx="652436" cy="640473"/>
          </a:xfrm>
          <a:prstGeom prst="rect">
            <a:avLst/>
          </a:prstGeom>
          <a:noFill/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055965"/>
              </p:ext>
            </p:extLst>
          </p:nvPr>
        </p:nvGraphicFramePr>
        <p:xfrm>
          <a:off x="1055009" y="2189220"/>
          <a:ext cx="2726963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суммы расходов = первоначальная стоимость основного средства/величина её изменения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>
            <a:off x="400274" y="2121493"/>
            <a:ext cx="3007780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8146722" y="1692334"/>
            <a:ext cx="3435124" cy="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ТРАНСПОРТНЫЙ НАЛОГ 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8378942" y="2080447"/>
            <a:ext cx="30077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44142"/>
              </p:ext>
            </p:extLst>
          </p:nvPr>
        </p:nvGraphicFramePr>
        <p:xfrm>
          <a:off x="9135925" y="2119167"/>
          <a:ext cx="2304223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для ТС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под проект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64675"/>
              </p:ext>
            </p:extLst>
          </p:nvPr>
        </p:nvGraphicFramePr>
        <p:xfrm>
          <a:off x="4936749" y="2121702"/>
          <a:ext cx="2974417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 100%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для новых объектов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 73%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для модернизированных объектов 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Прямоугольник 32"/>
          <p:cNvSpPr>
            <a:spLocks noChangeArrowheads="1"/>
          </p:cNvSpPr>
          <p:nvPr/>
        </p:nvSpPr>
        <p:spPr bwMode="auto">
          <a:xfrm>
            <a:off x="4585127" y="1587789"/>
            <a:ext cx="2758440" cy="55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ИМУЩЕСТВО</a:t>
            </a:r>
          </a:p>
          <a:p>
            <a:pPr algn="ctr"/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(уменьшение платежа)</a:t>
            </a:r>
          </a:p>
        </p:txBody>
      </p:sp>
      <p:pic>
        <p:nvPicPr>
          <p:cNvPr id="62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4344864" y="2457901"/>
            <a:ext cx="555129" cy="651289"/>
          </a:xfrm>
          <a:prstGeom prst="rect">
            <a:avLst/>
          </a:prstGeom>
          <a:noFill/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4438883" y="2107826"/>
            <a:ext cx="30077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37679" y="1076223"/>
            <a:ext cx="10882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Приоритетные инвестиционные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проекты (ПИП) 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проекты по созданию и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развитию индустриальных 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парков 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262992" y="3646755"/>
            <a:ext cx="6302756" cy="679967"/>
            <a:chOff x="6085012" y="1157482"/>
            <a:chExt cx="6302756" cy="679967"/>
          </a:xfrm>
        </p:grpSpPr>
        <p:sp>
          <p:nvSpPr>
            <p:cNvPr id="66" name="TextBox 65"/>
            <p:cNvSpPr txBox="1"/>
            <p:nvPr/>
          </p:nvSpPr>
          <p:spPr>
            <a:xfrm>
              <a:off x="6096985" y="1252674"/>
              <a:ext cx="6290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Региональные инвестиционные проекты </a:t>
              </a:r>
            </a:p>
            <a:p>
              <a:r>
                <a:rPr lang="ru-RU" sz="1600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(РИП)</a:t>
              </a:r>
              <a:endPara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085012" y="1157482"/>
              <a:ext cx="0" cy="658761"/>
            </a:xfrm>
            <a:prstGeom prst="line">
              <a:avLst/>
            </a:prstGeom>
            <a:ln w="31750">
              <a:solidFill>
                <a:srgbClr val="FAC5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615342"/>
              </p:ext>
            </p:extLst>
          </p:nvPr>
        </p:nvGraphicFramePr>
        <p:xfrm>
          <a:off x="903108" y="4836012"/>
          <a:ext cx="3132561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10%</a:t>
                      </a:r>
                      <a:endParaRPr lang="ru-RU" sz="1600" b="1" dirty="0">
                        <a:solidFill>
                          <a:srgbClr val="8D1F09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начиная с налогового периода, в котором получена первая прибыль от реализации товаров в рамках проекта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заканчивая налоговым периодом, в котором 20% - 10% = капитальные вложения по проекту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9" name="Группа 68"/>
          <p:cNvGrpSpPr/>
          <p:nvPr/>
        </p:nvGrpSpPr>
        <p:grpSpPr>
          <a:xfrm>
            <a:off x="-515774" y="4406165"/>
            <a:ext cx="4761273" cy="2348937"/>
            <a:chOff x="5129325" y="1990222"/>
            <a:chExt cx="4761273" cy="2348937"/>
          </a:xfrm>
        </p:grpSpPr>
        <p:sp>
          <p:nvSpPr>
            <p:cNvPr id="70" name="Прямоугольник 69"/>
            <p:cNvSpPr>
              <a:spLocks noChangeArrowheads="1"/>
            </p:cNvSpPr>
            <p:nvPr/>
          </p:nvSpPr>
          <p:spPr bwMode="auto">
            <a:xfrm>
              <a:off x="5129325" y="1990222"/>
              <a:ext cx="3435124" cy="338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НАЛОГ </a:t>
              </a:r>
              <a:r>
                <a:rPr lang="ru-RU" sz="14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 ПРИБЫЛЬ</a:t>
              </a:r>
            </a:p>
          </p:txBody>
        </p:sp>
        <p:pic>
          <p:nvPicPr>
            <p:cNvPr id="71" name="Picture 5" descr="D:\Проекты\_ЯО\2017_07_04 РЦИ\work\coins.png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 l="13429" t="7135" r="12861" b="20506"/>
            <a:stretch>
              <a:fillRect/>
            </a:stretch>
          </p:blipFill>
          <p:spPr bwMode="auto">
            <a:xfrm flipH="1">
              <a:off x="5895771" y="2670964"/>
              <a:ext cx="620026" cy="608657"/>
            </a:xfrm>
            <a:prstGeom prst="rect">
              <a:avLst/>
            </a:prstGeom>
            <a:noFill/>
          </p:spPr>
        </p:pic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5821930" y="2328770"/>
              <a:ext cx="3858838" cy="17469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Прямоугольник 72"/>
            <p:cNvSpPr>
              <a:spLocks noChangeArrowheads="1"/>
            </p:cNvSpPr>
            <p:nvPr/>
          </p:nvSpPr>
          <p:spPr bwMode="auto">
            <a:xfrm>
              <a:off x="6455474" y="4031388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r>
                <a:rPr 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е более 5 налоговых периодов</a:t>
              </a:r>
              <a:endPara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flipV="1">
            <a:off x="337679" y="3543409"/>
            <a:ext cx="11210189" cy="702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74"/>
          <p:cNvGrpSpPr/>
          <p:nvPr/>
        </p:nvGrpSpPr>
        <p:grpSpPr>
          <a:xfrm>
            <a:off x="4479091" y="3659795"/>
            <a:ext cx="4137372" cy="658761"/>
            <a:chOff x="6085012" y="1157482"/>
            <a:chExt cx="6302755" cy="658761"/>
          </a:xfrm>
        </p:grpSpPr>
        <p:sp>
          <p:nvSpPr>
            <p:cNvPr id="76" name="TextBox 75"/>
            <p:cNvSpPr txBox="1"/>
            <p:nvPr/>
          </p:nvSpPr>
          <p:spPr>
            <a:xfrm>
              <a:off x="6096984" y="1309928"/>
              <a:ext cx="6290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Segoe UI Light" panose="020B0502040204020203" pitchFamily="34" charset="0"/>
                </a:rPr>
                <a:t>Резиденты индустриальных парков</a:t>
              </a:r>
              <a:endParaRPr lang="ru-RU" sz="1600" b="1" dirty="0">
                <a:latin typeface="Segoe UI Light" panose="020B0502040204020203" pitchFamily="34" charset="0"/>
              </a:endParaRPr>
            </a:p>
          </p:txBody>
        </p:sp>
        <p:cxnSp>
          <p:nvCxnSpPr>
            <p:cNvPr id="77" name="Прямая соединительная линия 76"/>
            <p:cNvCxnSpPr/>
            <p:nvPr/>
          </p:nvCxnSpPr>
          <p:spPr>
            <a:xfrm>
              <a:off x="6085012" y="1157482"/>
              <a:ext cx="0" cy="658761"/>
            </a:xfrm>
            <a:prstGeom prst="line">
              <a:avLst/>
            </a:prstGeom>
            <a:ln w="31750">
              <a:solidFill>
                <a:srgbClr val="FAC5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41020"/>
              </p:ext>
            </p:extLst>
          </p:nvPr>
        </p:nvGraphicFramePr>
        <p:xfrm>
          <a:off x="4930253" y="4733474"/>
          <a:ext cx="2980914" cy="92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31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для грузовых автомобилей, используемых в целях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производства с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даты государственной регистрации соответствующих транспортных средств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0868"/>
              </p:ext>
            </p:extLst>
          </p:nvPr>
        </p:nvGraphicFramePr>
        <p:xfrm>
          <a:off x="4936749" y="6199435"/>
          <a:ext cx="3039544" cy="563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4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 даты включения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резидента</a:t>
                      </a:r>
                    </a:p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 региональный реестр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0" name="Группа 79"/>
          <p:cNvGrpSpPr/>
          <p:nvPr/>
        </p:nvGrpSpPr>
        <p:grpSpPr>
          <a:xfrm>
            <a:off x="4068079" y="5755391"/>
            <a:ext cx="2758440" cy="1017209"/>
            <a:chOff x="6430450" y="5214459"/>
            <a:chExt cx="2758440" cy="1017209"/>
          </a:xfrm>
        </p:grpSpPr>
        <p:sp>
          <p:nvSpPr>
            <p:cNvPr id="81" name="Прямоугольник 32"/>
            <p:cNvSpPr>
              <a:spLocks noChangeArrowheads="1"/>
            </p:cNvSpPr>
            <p:nvPr/>
          </p:nvSpPr>
          <p:spPr bwMode="auto">
            <a:xfrm>
              <a:off x="6430450" y="5214459"/>
              <a:ext cx="2758440" cy="338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НАЛОГ НА ИМУЩЕСТВО</a:t>
              </a:r>
            </a:p>
          </p:txBody>
        </p:sp>
        <p:pic>
          <p:nvPicPr>
            <p:cNvPr id="82" name="Picture 2" descr="D:\Проекты\_ЯО\2017_05_17 Меры\work\building.png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 l="13568" r="12780" b="13590"/>
            <a:stretch>
              <a:fillRect/>
            </a:stretch>
          </p:blipFill>
          <p:spPr bwMode="auto">
            <a:xfrm>
              <a:off x="6773377" y="5626656"/>
              <a:ext cx="515685" cy="605012"/>
            </a:xfrm>
            <a:prstGeom prst="rect">
              <a:avLst/>
            </a:prstGeom>
            <a:noFill/>
          </p:spPr>
        </p:pic>
      </p:grpSp>
      <p:grpSp>
        <p:nvGrpSpPr>
          <p:cNvPr id="84" name="Группа 83"/>
          <p:cNvGrpSpPr/>
          <p:nvPr/>
        </p:nvGrpSpPr>
        <p:grpSpPr>
          <a:xfrm>
            <a:off x="3725726" y="4347098"/>
            <a:ext cx="4185440" cy="1049624"/>
            <a:chOff x="6059697" y="3789520"/>
            <a:chExt cx="4185440" cy="1049624"/>
          </a:xfrm>
        </p:grpSpPr>
        <p:pic>
          <p:nvPicPr>
            <p:cNvPr id="85" name="Picture 4" descr="D:\Проекты\_Я\2019_04_01 Инвестклимат ЯО\icon_smallbusines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98216" y="4373137"/>
              <a:ext cx="466007" cy="466007"/>
            </a:xfrm>
            <a:prstGeom prst="rect">
              <a:avLst/>
            </a:prstGeom>
            <a:noFill/>
          </p:spPr>
        </p:pic>
        <p:sp>
          <p:nvSpPr>
            <p:cNvPr id="86" name="Прямоугольник 85"/>
            <p:cNvSpPr>
              <a:spLocks noChangeArrowheads="1"/>
            </p:cNvSpPr>
            <p:nvPr/>
          </p:nvSpPr>
          <p:spPr bwMode="auto">
            <a:xfrm>
              <a:off x="6059697" y="3789520"/>
              <a:ext cx="3435124" cy="338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ТРАНСПОРТНЫЙ НАЛОГ </a:t>
              </a: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6740166" y="4175896"/>
              <a:ext cx="3504971" cy="18646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8" name="Прямая соединительная линия 87"/>
          <p:cNvCxnSpPr/>
          <p:nvPr/>
        </p:nvCxnSpPr>
        <p:spPr>
          <a:xfrm>
            <a:off x="268960" y="912770"/>
            <a:ext cx="0" cy="658761"/>
          </a:xfrm>
          <a:prstGeom prst="line">
            <a:avLst/>
          </a:prstGeom>
          <a:ln w="31750">
            <a:solidFill>
              <a:srgbClr val="FAC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406195" y="6116172"/>
            <a:ext cx="3504971" cy="245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8119923" y="3659795"/>
            <a:ext cx="4156312" cy="658761"/>
            <a:chOff x="6085012" y="1157482"/>
            <a:chExt cx="6331608" cy="658761"/>
          </a:xfrm>
        </p:grpSpPr>
        <p:sp>
          <p:nvSpPr>
            <p:cNvPr id="48" name="TextBox 47"/>
            <p:cNvSpPr txBox="1"/>
            <p:nvPr/>
          </p:nvSpPr>
          <p:spPr>
            <a:xfrm>
              <a:off x="6125837" y="1313060"/>
              <a:ext cx="6290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err="1" smtClean="0">
                  <a:latin typeface="Segoe UI Light" panose="020B0502040204020203" pitchFamily="34" charset="0"/>
                </a:rPr>
                <a:t>Кешбэк</a:t>
              </a:r>
              <a:r>
                <a:rPr lang="ru-RU" sz="1600" b="1" dirty="0" smtClean="0">
                  <a:latin typeface="Segoe UI Light" panose="020B0502040204020203" pitchFamily="34" charset="0"/>
                </a:rPr>
                <a:t> на инвестиционные затраты</a:t>
              </a:r>
              <a:endParaRPr lang="ru-RU" sz="1600" b="1" dirty="0">
                <a:latin typeface="Segoe UI Light" panose="020B0502040204020203" pitchFamily="34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085012" y="1157482"/>
              <a:ext cx="0" cy="658761"/>
            </a:xfrm>
            <a:prstGeom prst="line">
              <a:avLst/>
            </a:prstGeom>
            <a:ln w="31750">
              <a:solidFill>
                <a:srgbClr val="FAC5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8C3B8E2-3740-4994-A7BB-DA3AA2F62BF6}"/>
              </a:ext>
            </a:extLst>
          </p:cNvPr>
          <p:cNvSpPr/>
          <p:nvPr/>
        </p:nvSpPr>
        <p:spPr>
          <a:xfrm>
            <a:off x="8212135" y="5257642"/>
            <a:ext cx="1847579" cy="961802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r>
              <a:rPr lang="ru-RU" sz="1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ДЛЯ:</a:t>
            </a:r>
            <a:r>
              <a:rPr lang="en-US" sz="1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endParaRPr lang="ru-RU" sz="1000" dirty="0" smtClean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r>
              <a:rPr lang="ru-RU" sz="1050" dirty="0" err="1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Брейтовского</a:t>
            </a:r>
            <a:endParaRPr lang="ru-RU" sz="1050" dirty="0" smtClean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r>
              <a:rPr lang="ru-RU" sz="1050" dirty="0" err="1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Любимского</a:t>
            </a:r>
            <a:endParaRPr lang="ru-RU" sz="1050" dirty="0" smtClean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r>
              <a:rPr lang="ru-RU" sz="1050" dirty="0" err="1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Некоузского</a:t>
            </a:r>
            <a:endParaRPr lang="ru-RU" sz="1050" dirty="0" smtClean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r>
              <a:rPr lang="ru-RU" sz="1050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Первомайского</a:t>
            </a:r>
          </a:p>
          <a:p>
            <a:r>
              <a:rPr lang="ru-RU" sz="1050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Пошехонского районов</a:t>
            </a:r>
            <a:endParaRPr lang="ru-RU" sz="10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924B383-50CD-4A5B-9945-888738FEF256}"/>
              </a:ext>
            </a:extLst>
          </p:cNvPr>
          <p:cNvSpPr/>
          <p:nvPr/>
        </p:nvSpPr>
        <p:spPr>
          <a:xfrm>
            <a:off x="8119923" y="4922052"/>
            <a:ext cx="3767372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28700" hangingPunct="0">
              <a:lnSpc>
                <a:spcPct val="90000"/>
              </a:lnSpc>
            </a:pPr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целях открытия новых производств в муниципальных образованиях (в сфере АПК </a:t>
            </a:r>
            <a:r>
              <a:rPr lang="ru-RU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производственных отраслях)</a:t>
            </a:r>
          </a:p>
        </p:txBody>
      </p:sp>
      <p:sp>
        <p:nvSpPr>
          <p:cNvPr id="52" name="Прямоугольник: скругленные углы 137">
            <a:extLst>
              <a:ext uri="{FF2B5EF4-FFF2-40B4-BE49-F238E27FC236}">
                <a16:creationId xmlns:a16="http://schemas.microsoft.com/office/drawing/2014/main" id="{6A62C60B-05FC-525E-6B81-EAD29499B450}"/>
              </a:ext>
            </a:extLst>
          </p:cNvPr>
          <p:cNvSpPr/>
          <p:nvPr/>
        </p:nvSpPr>
        <p:spPr>
          <a:xfrm>
            <a:off x="9398011" y="4283237"/>
            <a:ext cx="1191087" cy="540183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r>
              <a:rPr lang="ru-RU" sz="20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50%</a:t>
            </a:r>
            <a:endParaRPr lang="ru-RU" sz="20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073813" y="248892"/>
            <a:ext cx="946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Инфраструктура и земельные участки для проектов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12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94874" y="987453"/>
            <a:ext cx="49445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10">
              <a:defRPr/>
            </a:pPr>
            <a:r>
              <a:rPr lang="ru-RU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Масштабный инвестиционный проект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 по размещению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объектов социально-культурного и коммунально-бытового назначения (МИП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728474" y="1073043"/>
            <a:ext cx="0" cy="658761"/>
          </a:xfrm>
          <a:prstGeom prst="line">
            <a:avLst/>
          </a:prstGeom>
          <a:ln w="3175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елка вниз 48"/>
          <p:cNvSpPr/>
          <p:nvPr/>
        </p:nvSpPr>
        <p:spPr>
          <a:xfrm>
            <a:off x="9032765" y="1862389"/>
            <a:ext cx="576064" cy="423135"/>
          </a:xfrm>
          <a:prstGeom prst="downArrow">
            <a:avLst/>
          </a:prstGeom>
          <a:solidFill>
            <a:srgbClr val="FAC566"/>
          </a:solidFill>
          <a:ln w="9525">
            <a:noFill/>
            <a:miter lim="800000"/>
            <a:headEnd/>
            <a:tailEnd/>
          </a:ln>
        </p:spPr>
        <p:txBody>
          <a:bodyPr vert="horz" wrap="square" lIns="132385" tIns="66207" rIns="132385" bIns="66207" numCol="1" rtlCol="0" anchor="t" anchorCtr="0" compatLnSpc="1">
            <a:prstTxWarp prst="textNoShape">
              <a:avLst/>
            </a:prstTxWarp>
          </a:bodyPr>
          <a:lstStyle/>
          <a:p>
            <a:pPr algn="ctr" defTabSz="1510072"/>
            <a:endParaRPr lang="ru-RU" sz="3067" dirty="0">
              <a:solidFill>
                <a:prstClr val="black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29021" y="3015801"/>
            <a:ext cx="38762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90076"/>
            <a:r>
              <a:rPr lang="ru-RU" sz="3200" b="1" dirty="0">
                <a:solidFill>
                  <a:srgbClr val="FAC566"/>
                </a:solidFill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rPr>
              <a:t>0,069 %</a:t>
            </a:r>
            <a:r>
              <a:rPr lang="ru-RU" sz="1200" dirty="0"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rPr>
              <a:t> </a:t>
            </a:r>
            <a:r>
              <a:rPr lang="ru-RU" dirty="0"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rPr>
              <a:t>годовых </a:t>
            </a:r>
            <a:endParaRPr lang="ru-RU" dirty="0" smtClean="0">
              <a:latin typeface="Segoe UI Light" panose="020B0502040204020203" pitchFamily="34" charset="0"/>
              <a:ea typeface="Calibri" pitchFamily="34" charset="0"/>
              <a:cs typeface="Segoe UI Light" panose="020B0502040204020203" pitchFamily="34" charset="0"/>
            </a:endParaRPr>
          </a:p>
          <a:p>
            <a:pPr algn="ctr" defTabSz="1390076"/>
            <a:r>
              <a:rPr lang="ru-RU" dirty="0" smtClean="0"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rPr>
              <a:t>от </a:t>
            </a:r>
            <a:r>
              <a:rPr lang="ru-RU" dirty="0"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rPr>
              <a:t>кадастровой стоимости </a:t>
            </a:r>
            <a:r>
              <a:rPr lang="ru-RU" dirty="0" smtClean="0"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rPr>
              <a:t>участка</a:t>
            </a:r>
          </a:p>
          <a:p>
            <a:pPr algn="ctr" defTabSz="1390076"/>
            <a:endParaRPr lang="ru-RU" dirty="0">
              <a:latin typeface="Segoe UI Light" panose="020B0502040204020203" pitchFamily="34" charset="0"/>
              <a:ea typeface="Calibri" pitchFamily="34" charset="0"/>
              <a:cs typeface="Segoe UI Light" panose="020B0502040204020203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60933" y="916725"/>
            <a:ext cx="509967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10">
              <a:defRPr/>
            </a:pPr>
            <a:r>
              <a:rPr lang="ru-RU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Новый инвестиционный проект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</a:t>
            </a:r>
          </a:p>
          <a:p>
            <a:pPr algn="just" defTabSz="1219110">
              <a:defRPr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создание, реконструкция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эксплуатация объектов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основных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 (НИП)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43182" y="987453"/>
            <a:ext cx="0" cy="658761"/>
          </a:xfrm>
          <a:prstGeom prst="line">
            <a:avLst/>
          </a:prstGeom>
          <a:ln w="3175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трелка вниз 70"/>
          <p:cNvSpPr/>
          <p:nvPr/>
        </p:nvSpPr>
        <p:spPr>
          <a:xfrm>
            <a:off x="2383176" y="1860588"/>
            <a:ext cx="576064" cy="423135"/>
          </a:xfrm>
          <a:prstGeom prst="downArrow">
            <a:avLst/>
          </a:prstGeom>
          <a:solidFill>
            <a:srgbClr val="FAC566"/>
          </a:solidFill>
          <a:ln w="9525">
            <a:noFill/>
            <a:miter lim="800000"/>
            <a:headEnd/>
            <a:tailEnd/>
          </a:ln>
        </p:spPr>
        <p:txBody>
          <a:bodyPr vert="horz" wrap="square" lIns="132385" tIns="66207" rIns="132385" bIns="66207" numCol="1" rtlCol="0" anchor="t" anchorCtr="0" compatLnSpc="1">
            <a:prstTxWarp prst="textNoShape">
              <a:avLst/>
            </a:prstTxWarp>
          </a:bodyPr>
          <a:lstStyle/>
          <a:p>
            <a:pPr algn="ctr" defTabSz="1510072"/>
            <a:endParaRPr lang="ru-RU" sz="3067" dirty="0">
              <a:solidFill>
                <a:prstClr val="black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25353" y="4745736"/>
            <a:ext cx="4830938" cy="188451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9B233"/>
            </a:solidFill>
            <a:miter lim="800000"/>
            <a:headEnd/>
            <a:tailEnd/>
          </a:ln>
        </p:spPr>
        <p:txBody>
          <a:bodyPr vert="horz" wrap="square" lIns="132385" tIns="66207" rIns="132385" bIns="66207" numCol="1" rtlCol="0" anchor="t" anchorCtr="0" compatLnSpc="1">
            <a:prstTxWarp prst="textNoShape">
              <a:avLst/>
            </a:prstTxWarp>
          </a:bodyPr>
          <a:lstStyle/>
          <a:p>
            <a:pPr algn="ctr" defTabSz="1219110">
              <a:defRPr/>
            </a:pPr>
            <a:r>
              <a: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КРИТЕРИИ ОТБОРА НИП</a:t>
            </a:r>
          </a:p>
          <a:p>
            <a:pPr defTabSz="1219110">
              <a:defRPr/>
            </a:pPr>
            <a:endParaRPr lang="ru-RU" sz="1400" b="1" dirty="0">
              <a:solidFill>
                <a:prstClr val="black">
                  <a:lumMod val="85000"/>
                  <a:lumOff val="1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594" indent="-228594" defTabSz="121911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стоимость проекта 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 </a:t>
            </a:r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менее 50 млн </a:t>
            </a:r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рублей</a:t>
            </a:r>
            <a:endParaRPr lang="ru-RU" sz="12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594" indent="-228594" defTabSz="1219110">
              <a:buFont typeface="Wingdings" panose="05000000000000000000" pitchFamily="2" charset="2"/>
              <a:buChar char="ü"/>
              <a:defRPr/>
            </a:pPr>
            <a:endParaRPr lang="ru-RU" sz="700" b="1" dirty="0">
              <a:solidFill>
                <a:prstClr val="black">
                  <a:lumMod val="85000"/>
                  <a:lumOff val="1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594" indent="-228594" defTabSz="121911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аличие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соглашения о намерениях реализовать проект</a:t>
            </a:r>
          </a:p>
          <a:p>
            <a:pPr marL="228594" indent="-228594" defTabSz="1219110">
              <a:buFont typeface="Wingdings" panose="05000000000000000000" pitchFamily="2" charset="2"/>
              <a:buChar char="ü"/>
              <a:defRPr/>
            </a:pPr>
            <a:endParaRPr lang="ru-RU" sz="700" dirty="0">
              <a:solidFill>
                <a:prstClr val="black">
                  <a:lumMod val="85000"/>
                  <a:lumOff val="1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594" indent="-228594" defTabSz="121911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отсутствие задолженности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уплате налогов, сборов, страховых взносов, пеней, штрафов и 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процентов</a:t>
            </a:r>
            <a:endParaRPr lang="ru-RU" sz="1200" b="1" dirty="0">
              <a:solidFill>
                <a:prstClr val="black">
                  <a:lumMod val="85000"/>
                  <a:lumOff val="1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43182" y="2285524"/>
            <a:ext cx="5117431" cy="313932"/>
          </a:xfrm>
          <a:prstGeom prst="rect">
            <a:avLst/>
          </a:prstGeom>
          <a:solidFill>
            <a:srgbClr val="FAC566"/>
          </a:solidFill>
        </p:spPr>
        <p:txBody>
          <a:bodyPr wrap="square">
            <a:spAutoFit/>
          </a:bodyPr>
          <a:lstStyle/>
          <a:p>
            <a:pPr algn="ctr" defTabSz="685800" hangingPunct="0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100% возмещение затрат инвестора на инфраструктуру</a:t>
            </a:r>
            <a:endParaRPr lang="ru-RU" sz="16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25353" y="2698101"/>
            <a:ext cx="5035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10"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Выполнение инженерных изысканий, проектирование, экспертиза ПСД и/или результатов изысканий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25353" y="4122508"/>
            <a:ext cx="5035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10072"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Строительство, реконструкция и ввод в эксплуатацию объектов инфраструктуры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25353" y="3297516"/>
            <a:ext cx="50352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10072"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Оплата технологического присоединения объектов капитального строительства к сетям инженерно-технического обеспечения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262847" y="2822516"/>
            <a:ext cx="17480" cy="1688664"/>
          </a:xfrm>
          <a:prstGeom prst="line">
            <a:avLst/>
          </a:prstGeom>
          <a:ln w="38100">
            <a:solidFill>
              <a:srgbClr val="89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6728474" y="2274047"/>
            <a:ext cx="5117431" cy="313932"/>
          </a:xfrm>
          <a:prstGeom prst="rect">
            <a:avLst/>
          </a:prstGeom>
          <a:solidFill>
            <a:srgbClr val="FAC566"/>
          </a:solidFill>
        </p:spPr>
        <p:txBody>
          <a:bodyPr wrap="square">
            <a:spAutoFit/>
          </a:bodyPr>
          <a:lstStyle/>
          <a:p>
            <a:pPr algn="ctr" defTabSz="685800" hangingPunct="0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Аренда земельного участка по льготной ставке</a:t>
            </a:r>
            <a:endParaRPr lang="ru-RU" sz="16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997785" y="4745736"/>
            <a:ext cx="4830938" cy="188451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9B233"/>
            </a:solidFill>
            <a:miter lim="800000"/>
            <a:headEnd/>
            <a:tailEnd/>
          </a:ln>
        </p:spPr>
        <p:txBody>
          <a:bodyPr vert="horz" wrap="square" lIns="132385" tIns="66207" rIns="132385" bIns="66207" numCol="1" rtlCol="0" anchor="t" anchorCtr="0" compatLnSpc="1">
            <a:prstTxWarp prst="textNoShape">
              <a:avLst/>
            </a:prstTxWarp>
          </a:bodyPr>
          <a:lstStyle/>
          <a:p>
            <a:pPr algn="ctr" defTabSz="1219110">
              <a:defRPr/>
            </a:pPr>
            <a:r>
              <a: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КРИТЕРИИ ОТБОРА </a:t>
            </a:r>
            <a:r>
              <a:rPr lang="ru-RU" sz="14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МИП</a:t>
            </a:r>
            <a:endParaRPr lang="ru-RU" sz="14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219110">
              <a:defRPr/>
            </a:pPr>
            <a:endParaRPr lang="ru-RU" sz="1400" b="1" dirty="0">
              <a:solidFill>
                <a:prstClr val="black">
                  <a:lumMod val="85000"/>
                  <a:lumOff val="1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594" indent="-228594" defTabSz="121911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оответствие стратегии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социально-экономического развития 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области или муниципального образования; государственным/муниципальным программам </a:t>
            </a:r>
          </a:p>
          <a:p>
            <a:pPr marL="228594" indent="-228594" defTabSz="121911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рост ежегодных налоговых поступлений в бюджет от деятельности инвестора на земельном участке</a:t>
            </a:r>
          </a:p>
          <a:p>
            <a:pPr marL="228594" indent="-228594" defTabSz="121911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существление инвестиционных затрат и создание рабочих мест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167848" y="245624"/>
            <a:ext cx="946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Инвестиционные площадки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13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8255843" y="995365"/>
            <a:ext cx="3549606" cy="1565157"/>
            <a:chOff x="7934832" y="809029"/>
            <a:chExt cx="3467340" cy="1565157"/>
          </a:xfrm>
        </p:grpSpPr>
        <p:sp>
          <p:nvSpPr>
            <p:cNvPr id="97" name="TextBox 96"/>
            <p:cNvSpPr txBox="1"/>
            <p:nvPr/>
          </p:nvSpPr>
          <p:spPr>
            <a:xfrm>
              <a:off x="8882763" y="961659"/>
              <a:ext cx="2519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свободных площадок</a:t>
              </a:r>
              <a:endParaRPr lang="ru-RU" sz="1600" dirty="0">
                <a:latin typeface="Segoe UI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934832" y="809029"/>
              <a:ext cx="1111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AC5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303</a:t>
              </a:r>
              <a:endParaRPr lang="ru-RU" sz="3200" b="1" dirty="0">
                <a:solidFill>
                  <a:srgbClr val="FAC5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37529" y="1393722"/>
              <a:ext cx="10275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г</a:t>
              </a:r>
              <a:r>
                <a:rPr lang="ru-RU" sz="16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ринфилд</a:t>
              </a:r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818505" y="1283930"/>
              <a:ext cx="1111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AC5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277</a:t>
              </a:r>
              <a:endParaRPr lang="ru-RU" sz="3200" b="1" dirty="0">
                <a:solidFill>
                  <a:srgbClr val="FAC5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820968" y="1921535"/>
              <a:ext cx="11440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б</a:t>
              </a:r>
              <a:r>
                <a:rPr lang="ru-RU" sz="16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раунфилд</a:t>
              </a:r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676551" y="1789411"/>
              <a:ext cx="1111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3200" b="1" dirty="0" smtClean="0">
                  <a:solidFill>
                    <a:srgbClr val="FAC5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ru-RU" sz="3200" b="1" dirty="0">
                <a:solidFill>
                  <a:srgbClr val="FAC5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174543" y="1009029"/>
            <a:ext cx="10131513" cy="5384450"/>
            <a:chOff x="603523" y="1329425"/>
            <a:chExt cx="10131513" cy="5384450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3476364" y="1329425"/>
              <a:ext cx="4582450" cy="5384450"/>
              <a:chOff x="2647689" y="1126963"/>
              <a:chExt cx="4582450" cy="5384450"/>
            </a:xfrm>
          </p:grpSpPr>
          <p:pic>
            <p:nvPicPr>
              <p:cNvPr id="151" name="object 6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47689" y="1126963"/>
                <a:ext cx="4582450" cy="5357119"/>
              </a:xfrm>
              <a:prstGeom prst="rect">
                <a:avLst/>
              </a:prstGeom>
            </p:spPr>
          </p:pic>
          <p:sp>
            <p:nvSpPr>
              <p:cNvPr id="152" name="Полилиния 151"/>
              <p:cNvSpPr/>
              <p:nvPr/>
            </p:nvSpPr>
            <p:spPr>
              <a:xfrm>
                <a:off x="3318387" y="3841955"/>
                <a:ext cx="2743200" cy="2669458"/>
              </a:xfrm>
              <a:custGeom>
                <a:avLst/>
                <a:gdLst>
                  <a:gd name="connsiteX0" fmla="*/ 2595716 w 2743200"/>
                  <a:gd name="connsiteY0" fmla="*/ 1032387 h 2669458"/>
                  <a:gd name="connsiteX1" fmla="*/ 2558845 w 2743200"/>
                  <a:gd name="connsiteY1" fmla="*/ 973393 h 2669458"/>
                  <a:gd name="connsiteX2" fmla="*/ 2507226 w 2743200"/>
                  <a:gd name="connsiteY2" fmla="*/ 936522 h 2669458"/>
                  <a:gd name="connsiteX3" fmla="*/ 2440858 w 2743200"/>
                  <a:gd name="connsiteY3" fmla="*/ 877529 h 2669458"/>
                  <a:gd name="connsiteX4" fmla="*/ 2426110 w 2743200"/>
                  <a:gd name="connsiteY4" fmla="*/ 737419 h 2669458"/>
                  <a:gd name="connsiteX5" fmla="*/ 2352368 w 2743200"/>
                  <a:gd name="connsiteY5" fmla="*/ 671051 h 2669458"/>
                  <a:gd name="connsiteX6" fmla="*/ 2227007 w 2743200"/>
                  <a:gd name="connsiteY6" fmla="*/ 678426 h 2669458"/>
                  <a:gd name="connsiteX7" fmla="*/ 2131142 w 2743200"/>
                  <a:gd name="connsiteY7" fmla="*/ 560439 h 2669458"/>
                  <a:gd name="connsiteX8" fmla="*/ 1983658 w 2743200"/>
                  <a:gd name="connsiteY8" fmla="*/ 582561 h 2669458"/>
                  <a:gd name="connsiteX9" fmla="*/ 1954161 w 2743200"/>
                  <a:gd name="connsiteY9" fmla="*/ 442451 h 2669458"/>
                  <a:gd name="connsiteX10" fmla="*/ 1880419 w 2743200"/>
                  <a:gd name="connsiteY10" fmla="*/ 346587 h 2669458"/>
                  <a:gd name="connsiteX11" fmla="*/ 1791929 w 2743200"/>
                  <a:gd name="connsiteY11" fmla="*/ 221226 h 2669458"/>
                  <a:gd name="connsiteX12" fmla="*/ 1732936 w 2743200"/>
                  <a:gd name="connsiteY12" fmla="*/ 169606 h 2669458"/>
                  <a:gd name="connsiteX13" fmla="*/ 1637071 w 2743200"/>
                  <a:gd name="connsiteY13" fmla="*/ 199103 h 2669458"/>
                  <a:gd name="connsiteX14" fmla="*/ 1423219 w 2743200"/>
                  <a:gd name="connsiteY14" fmla="*/ 287593 h 2669458"/>
                  <a:gd name="connsiteX15" fmla="*/ 1371600 w 2743200"/>
                  <a:gd name="connsiteY15" fmla="*/ 376084 h 2669458"/>
                  <a:gd name="connsiteX16" fmla="*/ 1327355 w 2743200"/>
                  <a:gd name="connsiteY16" fmla="*/ 398206 h 2669458"/>
                  <a:gd name="connsiteX17" fmla="*/ 1246239 w 2743200"/>
                  <a:gd name="connsiteY17" fmla="*/ 368710 h 2669458"/>
                  <a:gd name="connsiteX18" fmla="*/ 1187245 w 2743200"/>
                  <a:gd name="connsiteY18" fmla="*/ 265471 h 2669458"/>
                  <a:gd name="connsiteX19" fmla="*/ 1194619 w 2743200"/>
                  <a:gd name="connsiteY19" fmla="*/ 140110 h 2669458"/>
                  <a:gd name="connsiteX20" fmla="*/ 1047136 w 2743200"/>
                  <a:gd name="connsiteY20" fmla="*/ 22122 h 2669458"/>
                  <a:gd name="connsiteX21" fmla="*/ 966019 w 2743200"/>
                  <a:gd name="connsiteY21" fmla="*/ 0 h 2669458"/>
                  <a:gd name="connsiteX22" fmla="*/ 884903 w 2743200"/>
                  <a:gd name="connsiteY22" fmla="*/ 7374 h 2669458"/>
                  <a:gd name="connsiteX23" fmla="*/ 789039 w 2743200"/>
                  <a:gd name="connsiteY23" fmla="*/ 103239 h 2669458"/>
                  <a:gd name="connsiteX24" fmla="*/ 663678 w 2743200"/>
                  <a:gd name="connsiteY24" fmla="*/ 191729 h 2669458"/>
                  <a:gd name="connsiteX25" fmla="*/ 449826 w 2743200"/>
                  <a:gd name="connsiteY25" fmla="*/ 147484 h 2669458"/>
                  <a:gd name="connsiteX26" fmla="*/ 324465 w 2743200"/>
                  <a:gd name="connsiteY26" fmla="*/ 169606 h 2669458"/>
                  <a:gd name="connsiteX27" fmla="*/ 280219 w 2743200"/>
                  <a:gd name="connsiteY27" fmla="*/ 272845 h 2669458"/>
                  <a:gd name="connsiteX28" fmla="*/ 162232 w 2743200"/>
                  <a:gd name="connsiteY28" fmla="*/ 302342 h 2669458"/>
                  <a:gd name="connsiteX29" fmla="*/ 58994 w 2743200"/>
                  <a:gd name="connsiteY29" fmla="*/ 331839 h 2669458"/>
                  <a:gd name="connsiteX30" fmla="*/ 7374 w 2743200"/>
                  <a:gd name="connsiteY30" fmla="*/ 361335 h 2669458"/>
                  <a:gd name="connsiteX31" fmla="*/ 0 w 2743200"/>
                  <a:gd name="connsiteY31" fmla="*/ 368710 h 2669458"/>
                  <a:gd name="connsiteX32" fmla="*/ 0 w 2743200"/>
                  <a:gd name="connsiteY32" fmla="*/ 494071 h 2669458"/>
                  <a:gd name="connsiteX33" fmla="*/ 7374 w 2743200"/>
                  <a:gd name="connsiteY33" fmla="*/ 582561 h 2669458"/>
                  <a:gd name="connsiteX34" fmla="*/ 44245 w 2743200"/>
                  <a:gd name="connsiteY34" fmla="*/ 678426 h 2669458"/>
                  <a:gd name="connsiteX35" fmla="*/ 73742 w 2743200"/>
                  <a:gd name="connsiteY35" fmla="*/ 766916 h 2669458"/>
                  <a:gd name="connsiteX36" fmla="*/ 125361 w 2743200"/>
                  <a:gd name="connsiteY36" fmla="*/ 892277 h 2669458"/>
                  <a:gd name="connsiteX37" fmla="*/ 265471 w 2743200"/>
                  <a:gd name="connsiteY37" fmla="*/ 988142 h 2669458"/>
                  <a:gd name="connsiteX38" fmla="*/ 464574 w 2743200"/>
                  <a:gd name="connsiteY38" fmla="*/ 1025013 h 2669458"/>
                  <a:gd name="connsiteX39" fmla="*/ 545690 w 2743200"/>
                  <a:gd name="connsiteY39" fmla="*/ 943897 h 2669458"/>
                  <a:gd name="connsiteX40" fmla="*/ 641555 w 2743200"/>
                  <a:gd name="connsiteY40" fmla="*/ 914400 h 2669458"/>
                  <a:gd name="connsiteX41" fmla="*/ 730045 w 2743200"/>
                  <a:gd name="connsiteY41" fmla="*/ 988142 h 2669458"/>
                  <a:gd name="connsiteX42" fmla="*/ 678426 w 2743200"/>
                  <a:gd name="connsiteY42" fmla="*/ 1076632 h 2669458"/>
                  <a:gd name="connsiteX43" fmla="*/ 553065 w 2743200"/>
                  <a:gd name="connsiteY43" fmla="*/ 1172497 h 2669458"/>
                  <a:gd name="connsiteX44" fmla="*/ 486697 w 2743200"/>
                  <a:gd name="connsiteY44" fmla="*/ 1194619 h 2669458"/>
                  <a:gd name="connsiteX45" fmla="*/ 442452 w 2743200"/>
                  <a:gd name="connsiteY45" fmla="*/ 1238864 h 2669458"/>
                  <a:gd name="connsiteX46" fmla="*/ 479323 w 2743200"/>
                  <a:gd name="connsiteY46" fmla="*/ 1290484 h 2669458"/>
                  <a:gd name="connsiteX47" fmla="*/ 530942 w 2743200"/>
                  <a:gd name="connsiteY47" fmla="*/ 1342103 h 2669458"/>
                  <a:gd name="connsiteX48" fmla="*/ 634181 w 2743200"/>
                  <a:gd name="connsiteY48" fmla="*/ 1408471 h 2669458"/>
                  <a:gd name="connsiteX49" fmla="*/ 641555 w 2743200"/>
                  <a:gd name="connsiteY49" fmla="*/ 1474839 h 2669458"/>
                  <a:gd name="connsiteX50" fmla="*/ 641555 w 2743200"/>
                  <a:gd name="connsiteY50" fmla="*/ 1541206 h 2669458"/>
                  <a:gd name="connsiteX51" fmla="*/ 656303 w 2743200"/>
                  <a:gd name="connsiteY51" fmla="*/ 1563329 h 2669458"/>
                  <a:gd name="connsiteX52" fmla="*/ 656303 w 2743200"/>
                  <a:gd name="connsiteY52" fmla="*/ 1644445 h 2669458"/>
                  <a:gd name="connsiteX53" fmla="*/ 612058 w 2743200"/>
                  <a:gd name="connsiteY53" fmla="*/ 1718187 h 2669458"/>
                  <a:gd name="connsiteX54" fmla="*/ 604684 w 2743200"/>
                  <a:gd name="connsiteY54" fmla="*/ 1718187 h 2669458"/>
                  <a:gd name="connsiteX55" fmla="*/ 589936 w 2743200"/>
                  <a:gd name="connsiteY55" fmla="*/ 1740310 h 2669458"/>
                  <a:gd name="connsiteX56" fmla="*/ 582561 w 2743200"/>
                  <a:gd name="connsiteY56" fmla="*/ 1828800 h 2669458"/>
                  <a:gd name="connsiteX57" fmla="*/ 612058 w 2743200"/>
                  <a:gd name="connsiteY57" fmla="*/ 1880419 h 2669458"/>
                  <a:gd name="connsiteX58" fmla="*/ 508819 w 2743200"/>
                  <a:gd name="connsiteY58" fmla="*/ 1946787 h 2669458"/>
                  <a:gd name="connsiteX59" fmla="*/ 530942 w 2743200"/>
                  <a:gd name="connsiteY59" fmla="*/ 2027903 h 2669458"/>
                  <a:gd name="connsiteX60" fmla="*/ 612058 w 2743200"/>
                  <a:gd name="connsiteY60" fmla="*/ 2086897 h 2669458"/>
                  <a:gd name="connsiteX61" fmla="*/ 678426 w 2743200"/>
                  <a:gd name="connsiteY61" fmla="*/ 2131142 h 2669458"/>
                  <a:gd name="connsiteX62" fmla="*/ 766916 w 2743200"/>
                  <a:gd name="connsiteY62" fmla="*/ 2197510 h 2669458"/>
                  <a:gd name="connsiteX63" fmla="*/ 759542 w 2743200"/>
                  <a:gd name="connsiteY63" fmla="*/ 2322871 h 2669458"/>
                  <a:gd name="connsiteX64" fmla="*/ 796413 w 2743200"/>
                  <a:gd name="connsiteY64" fmla="*/ 2396613 h 2669458"/>
                  <a:gd name="connsiteX65" fmla="*/ 855407 w 2743200"/>
                  <a:gd name="connsiteY65" fmla="*/ 2440858 h 2669458"/>
                  <a:gd name="connsiteX66" fmla="*/ 943897 w 2743200"/>
                  <a:gd name="connsiteY66" fmla="*/ 2448232 h 2669458"/>
                  <a:gd name="connsiteX67" fmla="*/ 943897 w 2743200"/>
                  <a:gd name="connsiteY67" fmla="*/ 2448232 h 2669458"/>
                  <a:gd name="connsiteX68" fmla="*/ 1061884 w 2743200"/>
                  <a:gd name="connsiteY68" fmla="*/ 2580968 h 2669458"/>
                  <a:gd name="connsiteX69" fmla="*/ 1113503 w 2743200"/>
                  <a:gd name="connsiteY69" fmla="*/ 2654710 h 2669458"/>
                  <a:gd name="connsiteX70" fmla="*/ 1290484 w 2743200"/>
                  <a:gd name="connsiteY70" fmla="*/ 2669458 h 2669458"/>
                  <a:gd name="connsiteX71" fmla="*/ 1312607 w 2743200"/>
                  <a:gd name="connsiteY71" fmla="*/ 2603090 h 2669458"/>
                  <a:gd name="connsiteX72" fmla="*/ 1452716 w 2743200"/>
                  <a:gd name="connsiteY72" fmla="*/ 2536722 h 2669458"/>
                  <a:gd name="connsiteX73" fmla="*/ 1541207 w 2743200"/>
                  <a:gd name="connsiteY73" fmla="*/ 2507226 h 2669458"/>
                  <a:gd name="connsiteX74" fmla="*/ 1578078 w 2743200"/>
                  <a:gd name="connsiteY74" fmla="*/ 2617839 h 2669458"/>
                  <a:gd name="connsiteX75" fmla="*/ 1806678 w 2743200"/>
                  <a:gd name="connsiteY75" fmla="*/ 2625213 h 2669458"/>
                  <a:gd name="connsiteX76" fmla="*/ 1858297 w 2743200"/>
                  <a:gd name="connsiteY76" fmla="*/ 2558845 h 2669458"/>
                  <a:gd name="connsiteX77" fmla="*/ 1946787 w 2743200"/>
                  <a:gd name="connsiteY77" fmla="*/ 2499851 h 2669458"/>
                  <a:gd name="connsiteX78" fmla="*/ 2101645 w 2743200"/>
                  <a:gd name="connsiteY78" fmla="*/ 2573593 h 2669458"/>
                  <a:gd name="connsiteX79" fmla="*/ 2138516 w 2743200"/>
                  <a:gd name="connsiteY79" fmla="*/ 2499851 h 2669458"/>
                  <a:gd name="connsiteX80" fmla="*/ 2145890 w 2743200"/>
                  <a:gd name="connsiteY80" fmla="*/ 2477729 h 2669458"/>
                  <a:gd name="connsiteX81" fmla="*/ 2168013 w 2743200"/>
                  <a:gd name="connsiteY81" fmla="*/ 2367116 h 2669458"/>
                  <a:gd name="connsiteX82" fmla="*/ 2145890 w 2743200"/>
                  <a:gd name="connsiteY82" fmla="*/ 2278626 h 2669458"/>
                  <a:gd name="connsiteX83" fmla="*/ 2160639 w 2743200"/>
                  <a:gd name="connsiteY83" fmla="*/ 2160639 h 2669458"/>
                  <a:gd name="connsiteX84" fmla="*/ 2160639 w 2743200"/>
                  <a:gd name="connsiteY84" fmla="*/ 2027903 h 2669458"/>
                  <a:gd name="connsiteX85" fmla="*/ 2160639 w 2743200"/>
                  <a:gd name="connsiteY85" fmla="*/ 1880419 h 2669458"/>
                  <a:gd name="connsiteX86" fmla="*/ 2160639 w 2743200"/>
                  <a:gd name="connsiteY86" fmla="*/ 1880419 h 2669458"/>
                  <a:gd name="connsiteX87" fmla="*/ 2219632 w 2743200"/>
                  <a:gd name="connsiteY87" fmla="*/ 1821426 h 2669458"/>
                  <a:gd name="connsiteX88" fmla="*/ 2227007 w 2743200"/>
                  <a:gd name="connsiteY88" fmla="*/ 1747684 h 2669458"/>
                  <a:gd name="connsiteX89" fmla="*/ 2212258 w 2743200"/>
                  <a:gd name="connsiteY89" fmla="*/ 1710813 h 2669458"/>
                  <a:gd name="connsiteX90" fmla="*/ 2263878 w 2743200"/>
                  <a:gd name="connsiteY90" fmla="*/ 1644445 h 2669458"/>
                  <a:gd name="connsiteX91" fmla="*/ 2330245 w 2743200"/>
                  <a:gd name="connsiteY91" fmla="*/ 1607574 h 2669458"/>
                  <a:gd name="connsiteX92" fmla="*/ 2367116 w 2743200"/>
                  <a:gd name="connsiteY92" fmla="*/ 1526458 h 2669458"/>
                  <a:gd name="connsiteX93" fmla="*/ 2381865 w 2743200"/>
                  <a:gd name="connsiteY93" fmla="*/ 1489587 h 2669458"/>
                  <a:gd name="connsiteX94" fmla="*/ 2396613 w 2743200"/>
                  <a:gd name="connsiteY94" fmla="*/ 1467464 h 2669458"/>
                  <a:gd name="connsiteX95" fmla="*/ 2396613 w 2743200"/>
                  <a:gd name="connsiteY95" fmla="*/ 1467464 h 2669458"/>
                  <a:gd name="connsiteX96" fmla="*/ 2440858 w 2743200"/>
                  <a:gd name="connsiteY96" fmla="*/ 1371600 h 2669458"/>
                  <a:gd name="connsiteX97" fmla="*/ 2514600 w 2743200"/>
                  <a:gd name="connsiteY97" fmla="*/ 1349477 h 2669458"/>
                  <a:gd name="connsiteX98" fmla="*/ 2580968 w 2743200"/>
                  <a:gd name="connsiteY98" fmla="*/ 1312606 h 2669458"/>
                  <a:gd name="connsiteX99" fmla="*/ 2603090 w 2743200"/>
                  <a:gd name="connsiteY99" fmla="*/ 1297858 h 2669458"/>
                  <a:gd name="connsiteX100" fmla="*/ 2654710 w 2743200"/>
                  <a:gd name="connsiteY100" fmla="*/ 1268361 h 2669458"/>
                  <a:gd name="connsiteX101" fmla="*/ 2743200 w 2743200"/>
                  <a:gd name="connsiteY101" fmla="*/ 1187245 h 2669458"/>
                  <a:gd name="connsiteX102" fmla="*/ 2721078 w 2743200"/>
                  <a:gd name="connsiteY102" fmla="*/ 1120877 h 2669458"/>
                  <a:gd name="connsiteX103" fmla="*/ 2662084 w 2743200"/>
                  <a:gd name="connsiteY103" fmla="*/ 1069258 h 2669458"/>
                  <a:gd name="connsiteX104" fmla="*/ 2595716 w 2743200"/>
                  <a:gd name="connsiteY104" fmla="*/ 1032387 h 266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43200" h="2669458">
                    <a:moveTo>
                      <a:pt x="2595716" y="1032387"/>
                    </a:moveTo>
                    <a:lnTo>
                      <a:pt x="2558845" y="973393"/>
                    </a:lnTo>
                    <a:lnTo>
                      <a:pt x="2507226" y="936522"/>
                    </a:lnTo>
                    <a:lnTo>
                      <a:pt x="2440858" y="877529"/>
                    </a:lnTo>
                    <a:lnTo>
                      <a:pt x="2426110" y="737419"/>
                    </a:lnTo>
                    <a:lnTo>
                      <a:pt x="2352368" y="671051"/>
                    </a:lnTo>
                    <a:lnTo>
                      <a:pt x="2227007" y="678426"/>
                    </a:lnTo>
                    <a:lnTo>
                      <a:pt x="2131142" y="560439"/>
                    </a:lnTo>
                    <a:lnTo>
                      <a:pt x="1983658" y="582561"/>
                    </a:lnTo>
                    <a:lnTo>
                      <a:pt x="1954161" y="442451"/>
                    </a:lnTo>
                    <a:lnTo>
                      <a:pt x="1880419" y="346587"/>
                    </a:lnTo>
                    <a:lnTo>
                      <a:pt x="1791929" y="221226"/>
                    </a:lnTo>
                    <a:lnTo>
                      <a:pt x="1732936" y="169606"/>
                    </a:lnTo>
                    <a:lnTo>
                      <a:pt x="1637071" y="199103"/>
                    </a:lnTo>
                    <a:lnTo>
                      <a:pt x="1423219" y="287593"/>
                    </a:lnTo>
                    <a:lnTo>
                      <a:pt x="1371600" y="376084"/>
                    </a:lnTo>
                    <a:lnTo>
                      <a:pt x="1327355" y="398206"/>
                    </a:lnTo>
                    <a:lnTo>
                      <a:pt x="1246239" y="368710"/>
                    </a:lnTo>
                    <a:lnTo>
                      <a:pt x="1187245" y="265471"/>
                    </a:lnTo>
                    <a:lnTo>
                      <a:pt x="1194619" y="140110"/>
                    </a:lnTo>
                    <a:lnTo>
                      <a:pt x="1047136" y="22122"/>
                    </a:lnTo>
                    <a:lnTo>
                      <a:pt x="966019" y="0"/>
                    </a:lnTo>
                    <a:lnTo>
                      <a:pt x="884903" y="7374"/>
                    </a:lnTo>
                    <a:lnTo>
                      <a:pt x="789039" y="103239"/>
                    </a:lnTo>
                    <a:lnTo>
                      <a:pt x="663678" y="191729"/>
                    </a:lnTo>
                    <a:lnTo>
                      <a:pt x="449826" y="147484"/>
                    </a:lnTo>
                    <a:lnTo>
                      <a:pt x="324465" y="169606"/>
                    </a:lnTo>
                    <a:lnTo>
                      <a:pt x="280219" y="272845"/>
                    </a:lnTo>
                    <a:lnTo>
                      <a:pt x="162232" y="302342"/>
                    </a:lnTo>
                    <a:lnTo>
                      <a:pt x="58994" y="331839"/>
                    </a:lnTo>
                    <a:lnTo>
                      <a:pt x="7374" y="361335"/>
                    </a:lnTo>
                    <a:lnTo>
                      <a:pt x="0" y="368710"/>
                    </a:lnTo>
                    <a:lnTo>
                      <a:pt x="0" y="494071"/>
                    </a:lnTo>
                    <a:lnTo>
                      <a:pt x="7374" y="582561"/>
                    </a:lnTo>
                    <a:lnTo>
                      <a:pt x="44245" y="678426"/>
                    </a:lnTo>
                    <a:lnTo>
                      <a:pt x="73742" y="766916"/>
                    </a:lnTo>
                    <a:lnTo>
                      <a:pt x="125361" y="892277"/>
                    </a:lnTo>
                    <a:lnTo>
                      <a:pt x="265471" y="988142"/>
                    </a:lnTo>
                    <a:lnTo>
                      <a:pt x="464574" y="1025013"/>
                    </a:lnTo>
                    <a:lnTo>
                      <a:pt x="545690" y="943897"/>
                    </a:lnTo>
                    <a:lnTo>
                      <a:pt x="641555" y="914400"/>
                    </a:lnTo>
                    <a:lnTo>
                      <a:pt x="730045" y="988142"/>
                    </a:lnTo>
                    <a:lnTo>
                      <a:pt x="678426" y="1076632"/>
                    </a:lnTo>
                    <a:lnTo>
                      <a:pt x="553065" y="1172497"/>
                    </a:lnTo>
                    <a:lnTo>
                      <a:pt x="486697" y="1194619"/>
                    </a:lnTo>
                    <a:lnTo>
                      <a:pt x="442452" y="1238864"/>
                    </a:lnTo>
                    <a:lnTo>
                      <a:pt x="479323" y="1290484"/>
                    </a:lnTo>
                    <a:lnTo>
                      <a:pt x="530942" y="1342103"/>
                    </a:lnTo>
                    <a:lnTo>
                      <a:pt x="634181" y="1408471"/>
                    </a:lnTo>
                    <a:lnTo>
                      <a:pt x="641555" y="1474839"/>
                    </a:lnTo>
                    <a:lnTo>
                      <a:pt x="641555" y="1541206"/>
                    </a:lnTo>
                    <a:lnTo>
                      <a:pt x="656303" y="1563329"/>
                    </a:lnTo>
                    <a:lnTo>
                      <a:pt x="656303" y="1644445"/>
                    </a:lnTo>
                    <a:cubicBezTo>
                      <a:pt x="638286" y="1692491"/>
                      <a:pt x="648610" y="1699912"/>
                      <a:pt x="612058" y="1718187"/>
                    </a:cubicBezTo>
                    <a:cubicBezTo>
                      <a:pt x="609859" y="1719286"/>
                      <a:pt x="607142" y="1718187"/>
                      <a:pt x="604684" y="1718187"/>
                    </a:cubicBezTo>
                    <a:lnTo>
                      <a:pt x="589936" y="1740310"/>
                    </a:lnTo>
                    <a:lnTo>
                      <a:pt x="582561" y="1828800"/>
                    </a:lnTo>
                    <a:lnTo>
                      <a:pt x="612058" y="1880419"/>
                    </a:lnTo>
                    <a:lnTo>
                      <a:pt x="508819" y="1946787"/>
                    </a:lnTo>
                    <a:lnTo>
                      <a:pt x="530942" y="2027903"/>
                    </a:lnTo>
                    <a:lnTo>
                      <a:pt x="612058" y="2086897"/>
                    </a:lnTo>
                    <a:lnTo>
                      <a:pt x="678426" y="2131142"/>
                    </a:lnTo>
                    <a:lnTo>
                      <a:pt x="766916" y="2197510"/>
                    </a:lnTo>
                    <a:lnTo>
                      <a:pt x="759542" y="2322871"/>
                    </a:lnTo>
                    <a:lnTo>
                      <a:pt x="796413" y="2396613"/>
                    </a:lnTo>
                    <a:lnTo>
                      <a:pt x="855407" y="2440858"/>
                    </a:lnTo>
                    <a:lnTo>
                      <a:pt x="943897" y="2448232"/>
                    </a:lnTo>
                    <a:lnTo>
                      <a:pt x="943897" y="2448232"/>
                    </a:lnTo>
                    <a:lnTo>
                      <a:pt x="1061884" y="2580968"/>
                    </a:lnTo>
                    <a:lnTo>
                      <a:pt x="1113503" y="2654710"/>
                    </a:lnTo>
                    <a:lnTo>
                      <a:pt x="1290484" y="2669458"/>
                    </a:lnTo>
                    <a:lnTo>
                      <a:pt x="1312607" y="2603090"/>
                    </a:lnTo>
                    <a:lnTo>
                      <a:pt x="1452716" y="2536722"/>
                    </a:lnTo>
                    <a:lnTo>
                      <a:pt x="1541207" y="2507226"/>
                    </a:lnTo>
                    <a:lnTo>
                      <a:pt x="1578078" y="2617839"/>
                    </a:lnTo>
                    <a:lnTo>
                      <a:pt x="1806678" y="2625213"/>
                    </a:lnTo>
                    <a:lnTo>
                      <a:pt x="1858297" y="2558845"/>
                    </a:lnTo>
                    <a:lnTo>
                      <a:pt x="1946787" y="2499851"/>
                    </a:lnTo>
                    <a:lnTo>
                      <a:pt x="2101645" y="2573593"/>
                    </a:lnTo>
                    <a:lnTo>
                      <a:pt x="2138516" y="2499851"/>
                    </a:lnTo>
                    <a:lnTo>
                      <a:pt x="2145890" y="2477729"/>
                    </a:lnTo>
                    <a:lnTo>
                      <a:pt x="2168013" y="2367116"/>
                    </a:lnTo>
                    <a:lnTo>
                      <a:pt x="2145890" y="2278626"/>
                    </a:lnTo>
                    <a:lnTo>
                      <a:pt x="2160639" y="2160639"/>
                    </a:lnTo>
                    <a:lnTo>
                      <a:pt x="2160639" y="2027903"/>
                    </a:lnTo>
                    <a:lnTo>
                      <a:pt x="2160639" y="1880419"/>
                    </a:lnTo>
                    <a:lnTo>
                      <a:pt x="2160639" y="1880419"/>
                    </a:lnTo>
                    <a:lnTo>
                      <a:pt x="2219632" y="1821426"/>
                    </a:lnTo>
                    <a:lnTo>
                      <a:pt x="2227007" y="1747684"/>
                    </a:lnTo>
                    <a:lnTo>
                      <a:pt x="2212258" y="1710813"/>
                    </a:lnTo>
                    <a:lnTo>
                      <a:pt x="2263878" y="1644445"/>
                    </a:lnTo>
                    <a:lnTo>
                      <a:pt x="2330245" y="1607574"/>
                    </a:lnTo>
                    <a:cubicBezTo>
                      <a:pt x="2383486" y="1501091"/>
                      <a:pt x="2345624" y="1583769"/>
                      <a:pt x="2367116" y="1526458"/>
                    </a:cubicBezTo>
                    <a:cubicBezTo>
                      <a:pt x="2371764" y="1514064"/>
                      <a:pt x="2375945" y="1501427"/>
                      <a:pt x="2381865" y="1489587"/>
                    </a:cubicBezTo>
                    <a:cubicBezTo>
                      <a:pt x="2385829" y="1481660"/>
                      <a:pt x="2396613" y="1467464"/>
                      <a:pt x="2396613" y="1467464"/>
                    </a:cubicBezTo>
                    <a:lnTo>
                      <a:pt x="2396613" y="1467464"/>
                    </a:lnTo>
                    <a:lnTo>
                      <a:pt x="2440858" y="1371600"/>
                    </a:lnTo>
                    <a:lnTo>
                      <a:pt x="2514600" y="1349477"/>
                    </a:lnTo>
                    <a:cubicBezTo>
                      <a:pt x="2536723" y="1337187"/>
                      <a:pt x="2559108" y="1325358"/>
                      <a:pt x="2580968" y="1312606"/>
                    </a:cubicBezTo>
                    <a:cubicBezTo>
                      <a:pt x="2588623" y="1308140"/>
                      <a:pt x="2603090" y="1297858"/>
                      <a:pt x="2603090" y="1297858"/>
                    </a:cubicBezTo>
                    <a:lnTo>
                      <a:pt x="2654710" y="1268361"/>
                    </a:lnTo>
                    <a:lnTo>
                      <a:pt x="2743200" y="1187245"/>
                    </a:lnTo>
                    <a:cubicBezTo>
                      <a:pt x="2720215" y="1125949"/>
                      <a:pt x="2721078" y="1149253"/>
                      <a:pt x="2721078" y="1120877"/>
                    </a:cubicBezTo>
                    <a:lnTo>
                      <a:pt x="2662084" y="1069258"/>
                    </a:lnTo>
                    <a:lnTo>
                      <a:pt x="2595716" y="1032387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A6A6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3945194" y="4240161"/>
                <a:ext cx="796412" cy="1039762"/>
              </a:xfrm>
              <a:custGeom>
                <a:avLst/>
                <a:gdLst>
                  <a:gd name="connsiteX0" fmla="*/ 671051 w 796412"/>
                  <a:gd name="connsiteY0" fmla="*/ 0 h 1039762"/>
                  <a:gd name="connsiteX1" fmla="*/ 730045 w 796412"/>
                  <a:gd name="connsiteY1" fmla="*/ 110613 h 1039762"/>
                  <a:gd name="connsiteX2" fmla="*/ 789038 w 796412"/>
                  <a:gd name="connsiteY2" fmla="*/ 258097 h 1039762"/>
                  <a:gd name="connsiteX3" fmla="*/ 796412 w 796412"/>
                  <a:gd name="connsiteY3" fmla="*/ 457200 h 1039762"/>
                  <a:gd name="connsiteX4" fmla="*/ 722671 w 796412"/>
                  <a:gd name="connsiteY4" fmla="*/ 530942 h 1039762"/>
                  <a:gd name="connsiteX5" fmla="*/ 693174 w 796412"/>
                  <a:gd name="connsiteY5" fmla="*/ 530942 h 1039762"/>
                  <a:gd name="connsiteX6" fmla="*/ 656303 w 796412"/>
                  <a:gd name="connsiteY6" fmla="*/ 575187 h 1039762"/>
                  <a:gd name="connsiteX7" fmla="*/ 656303 w 796412"/>
                  <a:gd name="connsiteY7" fmla="*/ 641555 h 1039762"/>
                  <a:gd name="connsiteX8" fmla="*/ 641554 w 796412"/>
                  <a:gd name="connsiteY8" fmla="*/ 715297 h 1039762"/>
                  <a:gd name="connsiteX9" fmla="*/ 752167 w 796412"/>
                  <a:gd name="connsiteY9" fmla="*/ 781665 h 1039762"/>
                  <a:gd name="connsiteX10" fmla="*/ 700548 w 796412"/>
                  <a:gd name="connsiteY10" fmla="*/ 877529 h 1039762"/>
                  <a:gd name="connsiteX11" fmla="*/ 648929 w 796412"/>
                  <a:gd name="connsiteY11" fmla="*/ 899652 h 1039762"/>
                  <a:gd name="connsiteX12" fmla="*/ 641554 w 796412"/>
                  <a:gd name="connsiteY12" fmla="*/ 907026 h 1039762"/>
                  <a:gd name="connsiteX13" fmla="*/ 582561 w 796412"/>
                  <a:gd name="connsiteY13" fmla="*/ 943897 h 1039762"/>
                  <a:gd name="connsiteX14" fmla="*/ 486696 w 796412"/>
                  <a:gd name="connsiteY14" fmla="*/ 877529 h 1039762"/>
                  <a:gd name="connsiteX15" fmla="*/ 457200 w 796412"/>
                  <a:gd name="connsiteY15" fmla="*/ 936523 h 1039762"/>
                  <a:gd name="connsiteX16" fmla="*/ 427703 w 796412"/>
                  <a:gd name="connsiteY16" fmla="*/ 1002891 h 1039762"/>
                  <a:gd name="connsiteX17" fmla="*/ 324464 w 796412"/>
                  <a:gd name="connsiteY17" fmla="*/ 1039762 h 1039762"/>
                  <a:gd name="connsiteX18" fmla="*/ 213851 w 796412"/>
                  <a:gd name="connsiteY18" fmla="*/ 1025013 h 1039762"/>
                  <a:gd name="connsiteX19" fmla="*/ 125361 w 796412"/>
                  <a:gd name="connsiteY19" fmla="*/ 995516 h 1039762"/>
                  <a:gd name="connsiteX20" fmla="*/ 51619 w 796412"/>
                  <a:gd name="connsiteY20" fmla="*/ 1010265 h 1039762"/>
                  <a:gd name="connsiteX21" fmla="*/ 0 w 796412"/>
                  <a:gd name="connsiteY21" fmla="*/ 1002891 h 103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96412" h="1039762">
                    <a:moveTo>
                      <a:pt x="671051" y="0"/>
                    </a:moveTo>
                    <a:lnTo>
                      <a:pt x="730045" y="110613"/>
                    </a:lnTo>
                    <a:lnTo>
                      <a:pt x="789038" y="258097"/>
                    </a:lnTo>
                    <a:lnTo>
                      <a:pt x="796412" y="457200"/>
                    </a:lnTo>
                    <a:lnTo>
                      <a:pt x="722671" y="530942"/>
                    </a:lnTo>
                    <a:lnTo>
                      <a:pt x="693174" y="530942"/>
                    </a:lnTo>
                    <a:lnTo>
                      <a:pt x="656303" y="575187"/>
                    </a:lnTo>
                    <a:lnTo>
                      <a:pt x="656303" y="641555"/>
                    </a:lnTo>
                    <a:lnTo>
                      <a:pt x="641554" y="715297"/>
                    </a:lnTo>
                    <a:lnTo>
                      <a:pt x="752167" y="781665"/>
                    </a:lnTo>
                    <a:lnTo>
                      <a:pt x="700548" y="877529"/>
                    </a:lnTo>
                    <a:lnTo>
                      <a:pt x="648929" y="899652"/>
                    </a:lnTo>
                    <a:lnTo>
                      <a:pt x="641554" y="907026"/>
                    </a:lnTo>
                    <a:lnTo>
                      <a:pt x="582561" y="943897"/>
                    </a:lnTo>
                    <a:lnTo>
                      <a:pt x="486696" y="877529"/>
                    </a:lnTo>
                    <a:lnTo>
                      <a:pt x="457200" y="936523"/>
                    </a:lnTo>
                    <a:lnTo>
                      <a:pt x="427703" y="1002891"/>
                    </a:lnTo>
                    <a:lnTo>
                      <a:pt x="324464" y="1039762"/>
                    </a:lnTo>
                    <a:lnTo>
                      <a:pt x="213851" y="1025013"/>
                    </a:lnTo>
                    <a:lnTo>
                      <a:pt x="125361" y="995516"/>
                    </a:lnTo>
                    <a:lnTo>
                      <a:pt x="51619" y="1010265"/>
                    </a:lnTo>
                    <a:lnTo>
                      <a:pt x="0" y="1002891"/>
                    </a:lnTo>
                  </a:path>
                </a:pathLst>
              </a:custGeom>
              <a:noFill/>
              <a:ln w="15875">
                <a:solidFill>
                  <a:srgbClr val="A6A6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4925961" y="4417142"/>
                <a:ext cx="560439" cy="1378974"/>
              </a:xfrm>
              <a:custGeom>
                <a:avLst/>
                <a:gdLst>
                  <a:gd name="connsiteX0" fmla="*/ 383458 w 560439"/>
                  <a:gd name="connsiteY0" fmla="*/ 0 h 1378974"/>
                  <a:gd name="connsiteX1" fmla="*/ 420329 w 560439"/>
                  <a:gd name="connsiteY1" fmla="*/ 199103 h 1378974"/>
                  <a:gd name="connsiteX2" fmla="*/ 420329 w 560439"/>
                  <a:gd name="connsiteY2" fmla="*/ 199103 h 1378974"/>
                  <a:gd name="connsiteX3" fmla="*/ 258097 w 560439"/>
                  <a:gd name="connsiteY3" fmla="*/ 272845 h 1378974"/>
                  <a:gd name="connsiteX4" fmla="*/ 412955 w 560439"/>
                  <a:gd name="connsiteY4" fmla="*/ 398206 h 1378974"/>
                  <a:gd name="connsiteX5" fmla="*/ 331839 w 560439"/>
                  <a:gd name="connsiteY5" fmla="*/ 501445 h 1378974"/>
                  <a:gd name="connsiteX6" fmla="*/ 250723 w 560439"/>
                  <a:gd name="connsiteY6" fmla="*/ 530942 h 1378974"/>
                  <a:gd name="connsiteX7" fmla="*/ 213852 w 560439"/>
                  <a:gd name="connsiteY7" fmla="*/ 575187 h 1378974"/>
                  <a:gd name="connsiteX8" fmla="*/ 206478 w 560439"/>
                  <a:gd name="connsiteY8" fmla="*/ 634181 h 1378974"/>
                  <a:gd name="connsiteX9" fmla="*/ 206478 w 560439"/>
                  <a:gd name="connsiteY9" fmla="*/ 730045 h 1378974"/>
                  <a:gd name="connsiteX10" fmla="*/ 147484 w 560439"/>
                  <a:gd name="connsiteY10" fmla="*/ 774290 h 1378974"/>
                  <a:gd name="connsiteX11" fmla="*/ 125362 w 560439"/>
                  <a:gd name="connsiteY11" fmla="*/ 818535 h 1378974"/>
                  <a:gd name="connsiteX12" fmla="*/ 36871 w 560439"/>
                  <a:gd name="connsiteY12" fmla="*/ 840658 h 1378974"/>
                  <a:gd name="connsiteX13" fmla="*/ 14749 w 560439"/>
                  <a:gd name="connsiteY13" fmla="*/ 877529 h 1378974"/>
                  <a:gd name="connsiteX14" fmla="*/ 0 w 560439"/>
                  <a:gd name="connsiteY14" fmla="*/ 973393 h 1378974"/>
                  <a:gd name="connsiteX15" fmla="*/ 22123 w 560439"/>
                  <a:gd name="connsiteY15" fmla="*/ 1032387 h 1378974"/>
                  <a:gd name="connsiteX16" fmla="*/ 88491 w 560439"/>
                  <a:gd name="connsiteY16" fmla="*/ 1054510 h 1378974"/>
                  <a:gd name="connsiteX17" fmla="*/ 132736 w 560439"/>
                  <a:gd name="connsiteY17" fmla="*/ 1091381 h 1378974"/>
                  <a:gd name="connsiteX18" fmla="*/ 169607 w 560439"/>
                  <a:gd name="connsiteY18" fmla="*/ 1150374 h 1378974"/>
                  <a:gd name="connsiteX19" fmla="*/ 250723 w 560439"/>
                  <a:gd name="connsiteY19" fmla="*/ 1209368 h 1378974"/>
                  <a:gd name="connsiteX20" fmla="*/ 361336 w 560439"/>
                  <a:gd name="connsiteY20" fmla="*/ 1246239 h 1378974"/>
                  <a:gd name="connsiteX21" fmla="*/ 427704 w 560439"/>
                  <a:gd name="connsiteY21" fmla="*/ 1312606 h 1378974"/>
                  <a:gd name="connsiteX22" fmla="*/ 486697 w 560439"/>
                  <a:gd name="connsiteY22" fmla="*/ 1349477 h 1378974"/>
                  <a:gd name="connsiteX23" fmla="*/ 560439 w 560439"/>
                  <a:gd name="connsiteY23" fmla="*/ 1378974 h 137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60439" h="1378974">
                    <a:moveTo>
                      <a:pt x="383458" y="0"/>
                    </a:moveTo>
                    <a:lnTo>
                      <a:pt x="420329" y="199103"/>
                    </a:lnTo>
                    <a:lnTo>
                      <a:pt x="420329" y="199103"/>
                    </a:lnTo>
                    <a:lnTo>
                      <a:pt x="258097" y="272845"/>
                    </a:lnTo>
                    <a:lnTo>
                      <a:pt x="412955" y="398206"/>
                    </a:lnTo>
                    <a:lnTo>
                      <a:pt x="331839" y="501445"/>
                    </a:lnTo>
                    <a:lnTo>
                      <a:pt x="250723" y="530942"/>
                    </a:lnTo>
                    <a:lnTo>
                      <a:pt x="213852" y="575187"/>
                    </a:lnTo>
                    <a:lnTo>
                      <a:pt x="206478" y="634181"/>
                    </a:lnTo>
                    <a:lnTo>
                      <a:pt x="206478" y="730045"/>
                    </a:lnTo>
                    <a:lnTo>
                      <a:pt x="147484" y="774290"/>
                    </a:lnTo>
                    <a:lnTo>
                      <a:pt x="125362" y="818535"/>
                    </a:lnTo>
                    <a:lnTo>
                      <a:pt x="36871" y="840658"/>
                    </a:lnTo>
                    <a:lnTo>
                      <a:pt x="14749" y="877529"/>
                    </a:lnTo>
                    <a:lnTo>
                      <a:pt x="0" y="973393"/>
                    </a:lnTo>
                    <a:lnTo>
                      <a:pt x="22123" y="1032387"/>
                    </a:lnTo>
                    <a:lnTo>
                      <a:pt x="88491" y="1054510"/>
                    </a:lnTo>
                    <a:lnTo>
                      <a:pt x="132736" y="1091381"/>
                    </a:lnTo>
                    <a:lnTo>
                      <a:pt x="169607" y="1150374"/>
                    </a:lnTo>
                    <a:lnTo>
                      <a:pt x="250723" y="1209368"/>
                    </a:lnTo>
                    <a:lnTo>
                      <a:pt x="361336" y="1246239"/>
                    </a:lnTo>
                    <a:lnTo>
                      <a:pt x="427704" y="1312606"/>
                    </a:lnTo>
                    <a:lnTo>
                      <a:pt x="486697" y="1349477"/>
                    </a:lnTo>
                    <a:lnTo>
                      <a:pt x="560439" y="1378974"/>
                    </a:lnTo>
                  </a:path>
                </a:pathLst>
              </a:custGeom>
              <a:noFill/>
              <a:ln w="15875">
                <a:solidFill>
                  <a:srgbClr val="A6A6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4601497" y="5125065"/>
                <a:ext cx="339213" cy="324464"/>
              </a:xfrm>
              <a:custGeom>
                <a:avLst/>
                <a:gdLst>
                  <a:gd name="connsiteX0" fmla="*/ 339213 w 339213"/>
                  <a:gd name="connsiteY0" fmla="*/ 324464 h 324464"/>
                  <a:gd name="connsiteX1" fmla="*/ 243348 w 339213"/>
                  <a:gd name="connsiteY1" fmla="*/ 287593 h 324464"/>
                  <a:gd name="connsiteX2" fmla="*/ 243348 w 339213"/>
                  <a:gd name="connsiteY2" fmla="*/ 287593 h 324464"/>
                  <a:gd name="connsiteX3" fmla="*/ 169606 w 339213"/>
                  <a:gd name="connsiteY3" fmla="*/ 265470 h 324464"/>
                  <a:gd name="connsiteX4" fmla="*/ 110613 w 339213"/>
                  <a:gd name="connsiteY4" fmla="*/ 228600 h 324464"/>
                  <a:gd name="connsiteX5" fmla="*/ 36871 w 339213"/>
                  <a:gd name="connsiteY5" fmla="*/ 213851 h 324464"/>
                  <a:gd name="connsiteX6" fmla="*/ 0 w 339213"/>
                  <a:gd name="connsiteY6" fmla="*/ 103238 h 324464"/>
                  <a:gd name="connsiteX7" fmla="*/ 58993 w 339213"/>
                  <a:gd name="connsiteY7" fmla="*/ 125361 h 324464"/>
                  <a:gd name="connsiteX8" fmla="*/ 66368 w 339213"/>
                  <a:gd name="connsiteY8" fmla="*/ 125361 h 324464"/>
                  <a:gd name="connsiteX9" fmla="*/ 117987 w 339213"/>
                  <a:gd name="connsiteY9" fmla="*/ 66367 h 324464"/>
                  <a:gd name="connsiteX10" fmla="*/ 103238 w 339213"/>
                  <a:gd name="connsiteY10" fmla="*/ 22122 h 324464"/>
                  <a:gd name="connsiteX11" fmla="*/ 44245 w 339213"/>
                  <a:gd name="connsiteY11" fmla="*/ 0 h 32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9213" h="324464">
                    <a:moveTo>
                      <a:pt x="339213" y="324464"/>
                    </a:moveTo>
                    <a:lnTo>
                      <a:pt x="243348" y="287593"/>
                    </a:lnTo>
                    <a:lnTo>
                      <a:pt x="243348" y="287593"/>
                    </a:lnTo>
                    <a:lnTo>
                      <a:pt x="169606" y="265470"/>
                    </a:lnTo>
                    <a:lnTo>
                      <a:pt x="110613" y="228600"/>
                    </a:lnTo>
                    <a:lnTo>
                      <a:pt x="36871" y="213851"/>
                    </a:lnTo>
                    <a:lnTo>
                      <a:pt x="0" y="103238"/>
                    </a:lnTo>
                    <a:lnTo>
                      <a:pt x="58993" y="125361"/>
                    </a:lnTo>
                    <a:lnTo>
                      <a:pt x="66368" y="125361"/>
                    </a:lnTo>
                    <a:lnTo>
                      <a:pt x="117987" y="66367"/>
                    </a:lnTo>
                    <a:lnTo>
                      <a:pt x="103238" y="22122"/>
                    </a:lnTo>
                    <a:lnTo>
                      <a:pt x="44245" y="0"/>
                    </a:lnTo>
                  </a:path>
                </a:pathLst>
              </a:custGeom>
              <a:noFill/>
              <a:ln w="15875">
                <a:solidFill>
                  <a:srgbClr val="A6A6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3771900" y="4000500"/>
                <a:ext cx="295275" cy="838200"/>
              </a:xfrm>
              <a:custGeom>
                <a:avLst/>
                <a:gdLst>
                  <a:gd name="connsiteX0" fmla="*/ 219075 w 295275"/>
                  <a:gd name="connsiteY0" fmla="*/ 0 h 838200"/>
                  <a:gd name="connsiteX1" fmla="*/ 295275 w 295275"/>
                  <a:gd name="connsiteY1" fmla="*/ 104775 h 838200"/>
                  <a:gd name="connsiteX2" fmla="*/ 171450 w 295275"/>
                  <a:gd name="connsiteY2" fmla="*/ 152400 h 838200"/>
                  <a:gd name="connsiteX3" fmla="*/ 114300 w 295275"/>
                  <a:gd name="connsiteY3" fmla="*/ 219075 h 838200"/>
                  <a:gd name="connsiteX4" fmla="*/ 142875 w 295275"/>
                  <a:gd name="connsiteY4" fmla="*/ 285750 h 838200"/>
                  <a:gd name="connsiteX5" fmla="*/ 219075 w 295275"/>
                  <a:gd name="connsiteY5" fmla="*/ 371475 h 838200"/>
                  <a:gd name="connsiteX6" fmla="*/ 47625 w 295275"/>
                  <a:gd name="connsiteY6" fmla="*/ 600075 h 838200"/>
                  <a:gd name="connsiteX7" fmla="*/ 47625 w 295275"/>
                  <a:gd name="connsiteY7" fmla="*/ 704850 h 838200"/>
                  <a:gd name="connsiteX8" fmla="*/ 0 w 295275"/>
                  <a:gd name="connsiteY8" fmla="*/ 83820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75" h="838200">
                    <a:moveTo>
                      <a:pt x="219075" y="0"/>
                    </a:moveTo>
                    <a:lnTo>
                      <a:pt x="295275" y="104775"/>
                    </a:lnTo>
                    <a:lnTo>
                      <a:pt x="171450" y="152400"/>
                    </a:lnTo>
                    <a:lnTo>
                      <a:pt x="114300" y="219075"/>
                    </a:lnTo>
                    <a:lnTo>
                      <a:pt x="142875" y="285750"/>
                    </a:lnTo>
                    <a:lnTo>
                      <a:pt x="219075" y="371475"/>
                    </a:lnTo>
                    <a:lnTo>
                      <a:pt x="47625" y="600075"/>
                    </a:lnTo>
                    <a:lnTo>
                      <a:pt x="47625" y="704850"/>
                    </a:lnTo>
                    <a:lnTo>
                      <a:pt x="0" y="838200"/>
                    </a:lnTo>
                  </a:path>
                </a:pathLst>
              </a:custGeom>
              <a:noFill/>
              <a:ln w="15875">
                <a:solidFill>
                  <a:srgbClr val="70B4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Овал 156"/>
              <p:cNvSpPr/>
              <p:nvPr/>
            </p:nvSpPr>
            <p:spPr>
              <a:xfrm>
                <a:off x="5762625" y="4417142"/>
                <a:ext cx="137578" cy="1548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Овал 157"/>
              <p:cNvSpPr/>
              <p:nvPr/>
            </p:nvSpPr>
            <p:spPr>
              <a:xfrm>
                <a:off x="3998386" y="3723968"/>
                <a:ext cx="137578" cy="1548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" name="Овал 109"/>
            <p:cNvSpPr/>
            <p:nvPr/>
          </p:nvSpPr>
          <p:spPr>
            <a:xfrm>
              <a:off x="6501199" y="3857981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7078765" y="4518039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6182131" y="5023437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5653749" y="6258349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6068291" y="3644463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5034888" y="3157270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6385981" y="3418096"/>
              <a:ext cx="227679" cy="203129"/>
            </a:xfrm>
            <a:prstGeom prst="ellipse">
              <a:avLst/>
            </a:prstGeom>
            <a:solidFill>
              <a:srgbClr val="F9B2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142720" y="2664650"/>
              <a:ext cx="2419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 Light" panose="020B0502040204020203" pitchFamily="34" charset="0"/>
                  <a:cs typeface="Arial" panose="020B0604020202020204" pitchFamily="34" charset="0"/>
                </a:rPr>
                <a:t>Инвестиционная площадка </a:t>
              </a:r>
              <a:r>
                <a:rPr 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</a:t>
              </a:r>
              <a:r>
                <a:rPr lang="ru-RU" sz="1200" b="1" dirty="0" err="1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Копаево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»</a:t>
              </a:r>
            </a:p>
            <a:p>
              <a:pPr algn="ctr"/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latin typeface="Segoe UI Light" panose="020B0502040204020203" pitchFamily="34" charset="0"/>
                  <a:cs typeface="Arial" panose="020B0604020202020204" pitchFamily="34" charset="0"/>
                </a:rPr>
                <a:t>гринфилд</a:t>
              </a:r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Segoe UI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513637" y="5651991"/>
              <a:ext cx="2419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Технопарк</a:t>
              </a:r>
            </a:p>
            <a:p>
              <a:pPr algn="ctr"/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</a:t>
              </a:r>
              <a:r>
                <a:rPr lang="ru-RU" sz="1200" b="1" dirty="0" err="1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Переславский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»</a:t>
              </a:r>
            </a:p>
            <a:p>
              <a:pPr algn="ctr"/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latin typeface="Segoe UI Light" panose="020B0502040204020203" pitchFamily="34" charset="0"/>
                  <a:cs typeface="Arial" panose="020B0604020202020204" pitchFamily="34" charset="0"/>
                </a:rPr>
                <a:t>браунфилд</a:t>
              </a:r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Segoe UI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895850" y="5840091"/>
              <a:ext cx="173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Переславль-Залесский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97066" y="3325101"/>
              <a:ext cx="957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Рыбинск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712710" y="3415603"/>
              <a:ext cx="957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Тутаев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119898" y="3997455"/>
              <a:ext cx="11498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Ярославль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26269" y="5189027"/>
              <a:ext cx="721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Ростов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70639" y="4624888"/>
              <a:ext cx="1199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Гаврилов-Ям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058814" y="3029569"/>
              <a:ext cx="2419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 Light" panose="020B0502040204020203" pitchFamily="34" charset="0"/>
                  <a:cs typeface="Arial" panose="020B0604020202020204" pitchFamily="34" charset="0"/>
                </a:rPr>
                <a:t>Индустриальный парк </a:t>
              </a:r>
              <a:endParaRPr lang="ru-RU" sz="1200" dirty="0" smtClean="0">
                <a:latin typeface="Segoe UI Light" panose="020B0502040204020203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</a:t>
              </a:r>
              <a:r>
                <a:rPr 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Тутаев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» </a:t>
              </a:r>
            </a:p>
            <a:p>
              <a:pPr algn="ctr"/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latin typeface="Segoe UI Light" panose="020B0502040204020203" pitchFamily="34" charset="0"/>
                  <a:cs typeface="Arial" panose="020B0604020202020204" pitchFamily="34" charset="0"/>
                </a:rPr>
                <a:t>гринфилд</a:t>
              </a:r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Segoe UI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900817" y="4344086"/>
              <a:ext cx="2687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 Light" panose="020B0502040204020203" pitchFamily="34" charset="0"/>
                  <a:cs typeface="Arial" panose="020B0604020202020204" pitchFamily="34" charset="0"/>
                </a:rPr>
                <a:t>Промышленный </a:t>
              </a:r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технопарк 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</a:t>
              </a:r>
              <a:r>
                <a:rPr lang="ru-RU" sz="1200" b="1" dirty="0" err="1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Локаловъ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» </a:t>
              </a:r>
            </a:p>
            <a:p>
              <a:pPr algn="ctr"/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latin typeface="Segoe UI Light" panose="020B0502040204020203" pitchFamily="34" charset="0"/>
                  <a:cs typeface="Arial" panose="020B0604020202020204" pitchFamily="34" charset="0"/>
                </a:rPr>
                <a:t>браунфилд</a:t>
              </a:r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Segoe UI Light" panose="020B0502040204020203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0" name="Прямая соединительная линия 129"/>
            <p:cNvCxnSpPr>
              <a:stCxn id="115" idx="5"/>
            </p:cNvCxnSpPr>
            <p:nvPr/>
          </p:nvCxnSpPr>
          <p:spPr>
            <a:xfrm>
              <a:off x="6376467" y="5196818"/>
              <a:ext cx="472008" cy="58964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7385648" y="5142860"/>
              <a:ext cx="2687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 Light" panose="020B0502040204020203" pitchFamily="34" charset="0"/>
                  <a:cs typeface="Arial" panose="020B0604020202020204" pitchFamily="34" charset="0"/>
                </a:rPr>
                <a:t>Инвестиционная площадка </a:t>
              </a:r>
              <a:r>
                <a:rPr 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«Ростовская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» </a:t>
              </a:r>
            </a:p>
            <a:p>
              <a:pPr algn="ctr"/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latin typeface="Segoe UI Light" panose="020B0502040204020203" pitchFamily="34" charset="0"/>
                  <a:cs typeface="Arial" panose="020B0604020202020204" pitchFamily="34" charset="0"/>
                </a:rPr>
                <a:t>гринфилд</a:t>
              </a:r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Segoe UI Light" panose="020B0502040204020203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2" name="Прямая соединительная линия 131"/>
            <p:cNvCxnSpPr>
              <a:endCxn id="124" idx="3"/>
            </p:cNvCxnSpPr>
            <p:nvPr/>
          </p:nvCxnSpPr>
          <p:spPr>
            <a:xfrm flipH="1" flipV="1">
              <a:off x="6670280" y="3554103"/>
              <a:ext cx="1442033" cy="115789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6126894" y="3746029"/>
              <a:ext cx="1985419" cy="558865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8081852" y="3667633"/>
              <a:ext cx="2419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 Light" panose="020B0502040204020203" pitchFamily="34" charset="0"/>
                  <a:cs typeface="Arial" panose="020B0604020202020204" pitchFamily="34" charset="0"/>
                </a:rPr>
                <a:t>Промышленный </a:t>
              </a:r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парк</a:t>
              </a:r>
            </a:p>
            <a:p>
              <a:pPr algn="ctr"/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</a:t>
              </a:r>
              <a:r>
                <a:rPr 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Мастер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» </a:t>
              </a:r>
            </a:p>
            <a:p>
              <a:pPr algn="ctr"/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latin typeface="Segoe UI Light" panose="020B0502040204020203" pitchFamily="34" charset="0"/>
                  <a:cs typeface="Arial" panose="020B0604020202020204" pitchFamily="34" charset="0"/>
                </a:rPr>
                <a:t>браунфилд</a:t>
              </a:r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Segoe UI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323058" y="4493814"/>
              <a:ext cx="2419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 Light" panose="020B0502040204020203" pitchFamily="34" charset="0"/>
                  <a:cs typeface="Arial" panose="020B0604020202020204" pitchFamily="34" charset="0"/>
                </a:rPr>
                <a:t>Индустриальный парк </a:t>
              </a:r>
              <a:r>
                <a:rPr 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«Новоселки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» </a:t>
              </a:r>
            </a:p>
            <a:p>
              <a:pPr algn="ctr"/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latin typeface="Segoe UI Light" panose="020B0502040204020203" pitchFamily="34" charset="0"/>
                  <a:cs typeface="Arial" panose="020B0604020202020204" pitchFamily="34" charset="0"/>
                </a:rPr>
                <a:t>гринфилд</a:t>
              </a:r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Segoe UI Ligh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03523" y="1637668"/>
              <a:ext cx="3138670" cy="584775"/>
            </a:xfrm>
            <a:prstGeom prst="rect">
              <a:avLst/>
            </a:prstGeom>
            <a:noFill/>
            <a:ln>
              <a:solidFill>
                <a:srgbClr val="F6932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Планируется создание </a:t>
              </a:r>
              <a:endPara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/>
              <a:r>
                <a:rPr lang="ru-RU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Особой </a:t>
              </a:r>
              <a:r>
                <a:rPr lang="ru-RU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Экономической Зоны </a:t>
              </a:r>
              <a:endPara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37" name="Прямая соединительная линия 136"/>
            <p:cNvCxnSpPr>
              <a:stCxn id="136" idx="3"/>
              <a:endCxn id="118" idx="1"/>
            </p:cNvCxnSpPr>
            <p:nvPr/>
          </p:nvCxnSpPr>
          <p:spPr>
            <a:xfrm>
              <a:off x="3742193" y="1930056"/>
              <a:ext cx="1326038" cy="1256962"/>
            </a:xfrm>
            <a:prstGeom prst="line">
              <a:avLst/>
            </a:prstGeom>
            <a:ln>
              <a:solidFill>
                <a:srgbClr val="F693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8089657" y="3666053"/>
              <a:ext cx="2618954" cy="7676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7200696" y="4633958"/>
              <a:ext cx="911617" cy="387195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6851650" y="5780846"/>
              <a:ext cx="3860348" cy="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 flipH="1">
              <a:off x="1014590" y="6343785"/>
              <a:ext cx="4752999" cy="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>
              <a:stCxn id="125" idx="0"/>
            </p:cNvCxnSpPr>
            <p:nvPr/>
          </p:nvCxnSpPr>
          <p:spPr>
            <a:xfrm flipH="1">
              <a:off x="3989886" y="3997455"/>
              <a:ext cx="2704942" cy="1206121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flipH="1">
              <a:off x="1030727" y="5201318"/>
              <a:ext cx="2978323" cy="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1039869" y="3382744"/>
              <a:ext cx="2445637" cy="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>
              <a:endCxn id="118" idx="2"/>
            </p:cNvCxnSpPr>
            <p:nvPr/>
          </p:nvCxnSpPr>
          <p:spPr>
            <a:xfrm flipV="1">
              <a:off x="3476364" y="3258835"/>
              <a:ext cx="1558524" cy="123909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1132913" y="3600252"/>
              <a:ext cx="2419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 Light" panose="020B0502040204020203" pitchFamily="34" charset="0"/>
                  <a:cs typeface="Arial" panose="020B0604020202020204" pitchFamily="34" charset="0"/>
                </a:rPr>
                <a:t>Индустриальный парк </a:t>
              </a:r>
              <a:r>
                <a:rPr 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«Технопарк АРМ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» </a:t>
              </a:r>
            </a:p>
            <a:p>
              <a:pPr algn="ctr"/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latin typeface="Segoe UI Light" panose="020B0502040204020203" pitchFamily="34" charset="0"/>
                  <a:cs typeface="Arial" panose="020B0604020202020204" pitchFamily="34" charset="0"/>
                </a:rPr>
                <a:t>браунфилд</a:t>
              </a:r>
              <a:r>
                <a:rPr lang="ru-RU" sz="1200" dirty="0" smtClean="0"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Segoe UI Light" panose="020B0502040204020203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7" name="Прямая соединительная линия 146"/>
            <p:cNvCxnSpPr/>
            <p:nvPr/>
          </p:nvCxnSpPr>
          <p:spPr>
            <a:xfrm>
              <a:off x="1030727" y="4269315"/>
              <a:ext cx="2454779" cy="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>
              <a:stCxn id="118" idx="4"/>
            </p:cNvCxnSpPr>
            <p:nvPr/>
          </p:nvCxnSpPr>
          <p:spPr>
            <a:xfrm flipH="1">
              <a:off x="3461884" y="3360399"/>
              <a:ext cx="1686844" cy="912618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8081852" y="4293623"/>
              <a:ext cx="2653184" cy="13977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8076086" y="5014165"/>
              <a:ext cx="2653184" cy="13977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Box 158"/>
          <p:cNvSpPr txBox="1"/>
          <p:nvPr/>
        </p:nvSpPr>
        <p:spPr>
          <a:xfrm>
            <a:off x="3934351" y="2035222"/>
            <a:ext cx="106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Рыбинское</a:t>
            </a:r>
          </a:p>
          <a:p>
            <a:pPr algn="ctr"/>
            <a:r>
              <a:rPr lang="ru-RU" sz="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вдхр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cxnSp>
        <p:nvCxnSpPr>
          <p:cNvPr id="61" name="Прямая соединительная линия 60"/>
          <p:cNvCxnSpPr>
            <a:stCxn id="136" idx="3"/>
            <a:endCxn id="110" idx="1"/>
          </p:cNvCxnSpPr>
          <p:nvPr/>
        </p:nvCxnSpPr>
        <p:spPr>
          <a:xfrm>
            <a:off x="3313213" y="1609660"/>
            <a:ext cx="2792349" cy="1957673"/>
          </a:xfrm>
          <a:prstGeom prst="line">
            <a:avLst/>
          </a:prstGeom>
          <a:ln>
            <a:solidFill>
              <a:srgbClr val="F69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6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847" y="245624"/>
            <a:ext cx="1039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Государственно-частное партнерство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14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562114" y="1521966"/>
            <a:ext cx="5452292" cy="2463882"/>
            <a:chOff x="294216" y="2061657"/>
            <a:chExt cx="5452292" cy="2463882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294216" y="2061657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ТРАНСПОРТ</a:t>
              </a:r>
              <a:endParaRPr lang="ru-RU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311696" y="2351010"/>
              <a:ext cx="5434812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ЖКХ</a:t>
              </a:r>
              <a:endParaRPr lang="ru-RU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" name="Прямоугольник 9"/>
            <p:cNvSpPr>
              <a:spLocks noChangeArrowheads="1"/>
            </p:cNvSpPr>
            <p:nvPr/>
          </p:nvSpPr>
          <p:spPr bwMode="auto">
            <a:xfrm>
              <a:off x="311696" y="2668865"/>
              <a:ext cx="5434812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ГОРОДСКАЯ СРЕДА</a:t>
              </a:r>
              <a:endParaRPr lang="ru-RU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Прямоугольник 10"/>
            <p:cNvSpPr>
              <a:spLocks noChangeArrowheads="1"/>
            </p:cNvSpPr>
            <p:nvPr/>
          </p:nvSpPr>
          <p:spPr bwMode="auto">
            <a:xfrm>
              <a:off x="320436" y="3274418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ИТ</a:t>
              </a:r>
              <a:endParaRPr lang="ru-RU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" name="Прямоугольник 11"/>
            <p:cNvSpPr>
              <a:spLocks noChangeArrowheads="1"/>
            </p:cNvSpPr>
            <p:nvPr/>
          </p:nvSpPr>
          <p:spPr bwMode="auto">
            <a:xfrm>
              <a:off x="302956" y="2974981"/>
              <a:ext cx="5434812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СОЦИАЛЬНАЯ СФЕРА</a:t>
              </a:r>
              <a:endParaRPr lang="ru-RU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02956" y="2107050"/>
              <a:ext cx="17480" cy="2418489"/>
            </a:xfrm>
            <a:prstGeom prst="line">
              <a:avLst/>
            </a:prstGeom>
            <a:ln w="38100">
              <a:solidFill>
                <a:srgbClr val="89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>
              <a:spLocks noChangeArrowheads="1"/>
            </p:cNvSpPr>
            <p:nvPr/>
          </p:nvSpPr>
          <p:spPr bwMode="auto">
            <a:xfrm>
              <a:off x="311696" y="3588868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ПРОМЫШЛЕННОСТЬ</a:t>
              </a:r>
              <a:endParaRPr lang="ru-RU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/>
          </p:nvSpPr>
          <p:spPr bwMode="auto">
            <a:xfrm>
              <a:off x="302956" y="3903318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СЕЛЬСКОЕ ХОЗЯЙСТВО</a:t>
              </a:r>
              <a:endParaRPr lang="ru-RU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/>
          </p:nvSpPr>
          <p:spPr bwMode="auto">
            <a:xfrm>
              <a:off x="302148" y="4217768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5" tIns="60957" rIns="121915" bIns="60957" anchor="ctr">
              <a:spAutoFit/>
            </a:bodyPr>
            <a:lstStyle/>
            <a:p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ЛОГИСТИКА</a:t>
              </a:r>
              <a:endParaRPr lang="ru-RU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79800" y="4283630"/>
            <a:ext cx="4750028" cy="1984808"/>
            <a:chOff x="3252456" y="1869044"/>
            <a:chExt cx="4932998" cy="1984808"/>
          </a:xfrm>
        </p:grpSpPr>
        <p:sp>
          <p:nvSpPr>
            <p:cNvPr id="20" name="TextBox 19"/>
            <p:cNvSpPr txBox="1"/>
            <p:nvPr/>
          </p:nvSpPr>
          <p:spPr>
            <a:xfrm>
              <a:off x="3404968" y="1869044"/>
              <a:ext cx="2943486" cy="400110"/>
            </a:xfrm>
            <a:prstGeom prst="rect">
              <a:avLst/>
            </a:prstGeom>
            <a:solidFill>
              <a:srgbClr val="FAC566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Segoe UI Light" panose="020B0502040204020203" pitchFamily="34" charset="0"/>
                </a:rPr>
                <a:t>Модели ГЧП</a:t>
              </a:r>
              <a:endParaRPr lang="ru-RU" sz="2000" dirty="0">
                <a:latin typeface="Segoe UI Light" panose="020B0502040204020203" pitchFamily="34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3252456" y="2339770"/>
              <a:ext cx="4932998" cy="1514082"/>
              <a:chOff x="3131876" y="2298161"/>
              <a:chExt cx="4932998" cy="1514082"/>
            </a:xfrm>
          </p:grpSpPr>
          <p:sp>
            <p:nvSpPr>
              <p:cNvPr id="22" name="Прямоугольник 21"/>
              <p:cNvSpPr>
                <a:spLocks noChangeArrowheads="1"/>
              </p:cNvSpPr>
              <p:nvPr/>
            </p:nvSpPr>
            <p:spPr bwMode="auto">
              <a:xfrm>
                <a:off x="3270128" y="2298161"/>
                <a:ext cx="4794746" cy="707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1915" tIns="60957" rIns="121915" bIns="60957" anchor="ctr">
                <a:spAutoFit/>
              </a:bodyPr>
              <a:lstStyle/>
              <a:p>
                <a:r>
                  <a:rPr lang="ru-RU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Концессионное </a:t>
                </a:r>
                <a:r>
                  <a:rPr lang="ru-RU" sz="1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соглашение </a:t>
                </a:r>
              </a:p>
              <a:p>
                <a:r>
                  <a:rPr lang="ru-RU" sz="1200" dirty="0" smtClean="0">
                    <a:solidFill>
                      <a:schemeClr val="bg1">
                        <a:lumMod val="50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(ИП, юридическое лицо, </a:t>
                </a:r>
              </a:p>
              <a:p>
                <a:r>
                  <a:rPr lang="ru-RU" sz="1200" dirty="0" smtClean="0">
                    <a:solidFill>
                      <a:schemeClr val="bg1">
                        <a:lumMod val="50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простое товарищество)</a:t>
                </a:r>
                <a:endParaRPr lang="ru-RU" sz="12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3" name="Прямоугольник 22"/>
              <p:cNvSpPr>
                <a:spLocks noChangeArrowheads="1"/>
              </p:cNvSpPr>
              <p:nvPr/>
            </p:nvSpPr>
            <p:spPr bwMode="auto">
              <a:xfrm>
                <a:off x="3226771" y="3073585"/>
                <a:ext cx="3435124" cy="738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1915" tIns="60957" rIns="121915" bIns="60957" anchor="ctr">
                <a:spAutoFit/>
              </a:bodyPr>
              <a:lstStyle/>
              <a:p>
                <a:r>
                  <a:rPr lang="ru-RU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Соглашение о государственно-частном (</a:t>
                </a:r>
                <a:r>
                  <a:rPr lang="ru-RU" sz="14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муниципально</a:t>
                </a:r>
                <a:r>
                  <a:rPr lang="ru-RU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-частном) </a:t>
                </a:r>
                <a:r>
                  <a:rPr lang="ru-RU" sz="1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партнерстве</a:t>
                </a:r>
              </a:p>
              <a:p>
                <a:r>
                  <a:rPr lang="ru-RU" sz="1200" dirty="0" smtClean="0">
                    <a:solidFill>
                      <a:schemeClr val="bg1">
                        <a:lumMod val="50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(российское юридическое лицо)</a:t>
                </a:r>
                <a:endParaRPr lang="ru-RU" sz="12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3131876" y="2652101"/>
                <a:ext cx="10335" cy="8239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3142211" y="2652101"/>
                <a:ext cx="24300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3131876" y="3476087"/>
                <a:ext cx="24300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539301" y="1102120"/>
            <a:ext cx="2943486" cy="400110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</a:rPr>
              <a:t>Сферы ГЧП</a:t>
            </a:r>
            <a:endParaRPr lang="ru-RU" sz="2000" dirty="0">
              <a:latin typeface="Segoe UI Light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00293" y="1113845"/>
            <a:ext cx="2943486" cy="400110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Segoe UI Light" panose="020B0502040204020203" pitchFamily="34" charset="0"/>
              </a:rPr>
              <a:t>ГЧП в регионе</a:t>
            </a:r>
            <a:endParaRPr lang="ru-RU" sz="2000" dirty="0">
              <a:latin typeface="Segoe UI Light" panose="020B0502040204020203" pitchFamily="34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6253870" y="1671841"/>
            <a:ext cx="3435124" cy="8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Центр компетенций </a:t>
            </a:r>
            <a:r>
              <a:rPr lang="ru-RU" sz="2400" b="1" dirty="0" smtClean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ГЧП ЯО</a:t>
            </a:r>
            <a:endParaRPr lang="ru-RU" sz="2400" b="1" dirty="0">
              <a:solidFill>
                <a:srgbClr val="F9B23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7776568" y="2641262"/>
            <a:ext cx="372247" cy="629476"/>
          </a:xfrm>
          <a:prstGeom prst="downArrow">
            <a:avLst/>
          </a:prstGeom>
          <a:solidFill>
            <a:schemeClr val="bg1"/>
          </a:solidFill>
          <a:ln>
            <a:solidFill>
              <a:srgbClr val="F9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6299170" y="3346672"/>
            <a:ext cx="3545731" cy="6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Сопровождение подготовки и реализации проектов ГЧП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19809" y="4186940"/>
            <a:ext cx="3993455" cy="2081498"/>
          </a:xfrm>
          <a:prstGeom prst="round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сбор информации для подготовки проектов;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</a:t>
            </a: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концепций проектов, финансовых моделей;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</a:t>
            </a: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конкурсной документации;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</a:t>
            </a: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предложений по нормативно правовой базе;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консультативная </a:t>
            </a: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методическая помощь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847" y="245624"/>
            <a:ext cx="1039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Офсетные контракты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15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60933" y="985299"/>
            <a:ext cx="1123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10">
              <a:defRPr/>
            </a:pPr>
            <a:r>
              <a:rPr lang="ru-RU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Офсетный контракт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поставка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товара для обеспечения государственных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нужд со встречными инвестиционными обязательствами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поставщика-инвестора по созданию или модернизации и (или) освоению производства этого товара на территории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региона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60933" y="978660"/>
            <a:ext cx="0" cy="658761"/>
          </a:xfrm>
          <a:prstGeom prst="line">
            <a:avLst/>
          </a:prstGeom>
          <a:ln w="3175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60934" y="2468494"/>
            <a:ext cx="3163491" cy="426031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ОБЪЕМ ИНВЕСТИЦИЙ</a:t>
            </a:r>
            <a:endParaRPr lang="ru-RU" sz="1467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58858" y="2468494"/>
            <a:ext cx="3163491" cy="426031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 КОНТРАКТА</a:t>
            </a:r>
            <a:endParaRPr lang="ru-RU" sz="1467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60933" y="3930947"/>
            <a:ext cx="3163491" cy="426031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ПОСТАВЩНИК-ИНВЕСТОР</a:t>
            </a:r>
            <a:endParaRPr lang="ru-RU" sz="1467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58858" y="3930947"/>
            <a:ext cx="3163491" cy="426031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ПОСТАВЛЯЕМЫЙ ТОВАР</a:t>
            </a:r>
            <a:endParaRPr lang="ru-RU" sz="1467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62" y="3102520"/>
            <a:ext cx="2479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sz="3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млн рублей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00886" y="3102521"/>
            <a:ext cx="2479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 </a:t>
            </a:r>
            <a:r>
              <a:rPr lang="ru-RU" sz="3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лет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0945" y="4480068"/>
            <a:ext cx="295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Российское юридическое лицо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06941" y="4480069"/>
            <a:ext cx="3115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Товар российского происхождения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7770028" y="2261312"/>
            <a:ext cx="3545731" cy="6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Преимущества инструмента</a:t>
            </a:r>
          </a:p>
          <a:p>
            <a:pPr algn="ctr"/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д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ля инвестора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770028" y="3000987"/>
            <a:ext cx="3725092" cy="2274397"/>
          </a:xfrm>
          <a:prstGeom prst="round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платежеспособный потребитель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долгосрочная гарантия сбыта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включение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реестр единственных поставщиков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0933" y="6118908"/>
            <a:ext cx="6025567" cy="258532"/>
          </a:xfrm>
          <a:prstGeom prst="rect">
            <a:avLst/>
          </a:prstGeom>
          <a:ln>
            <a:solidFill>
              <a:srgbClr val="FAC566"/>
            </a:solidFill>
            <a:prstDash val="dashDot"/>
          </a:ln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Регулируется статьей </a:t>
            </a: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111.4 Федерального </a:t>
            </a:r>
            <a:r>
              <a: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закона № </a:t>
            </a: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44-ФЗ «О контрактной системе…»  </a:t>
            </a:r>
          </a:p>
        </p:txBody>
      </p:sp>
    </p:spTree>
    <p:extLst>
      <p:ext uri="{BB962C8B-B14F-4D97-AF65-F5344CB8AC3E}">
        <p14:creationId xmlns:p14="http://schemas.microsoft.com/office/powerpoint/2010/main" val="844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трелка вправо 40"/>
          <p:cNvSpPr/>
          <p:nvPr/>
        </p:nvSpPr>
        <p:spPr>
          <a:xfrm rot="5400000">
            <a:off x="3255727" y="1419894"/>
            <a:ext cx="1774574" cy="2421147"/>
          </a:xfrm>
          <a:prstGeom prst="rightArrow">
            <a:avLst>
              <a:gd name="adj1" fmla="val 100000"/>
              <a:gd name="adj2" fmla="val 28123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vert270" wrap="square" lIns="99284" tIns="49653" rIns="99284" bIns="49653" numCol="1" rtlCol="0" anchor="t" anchorCtr="0" compatLnSpc="1">
            <a:prstTxWarp prst="textNoShape">
              <a:avLst/>
            </a:prstTxWarp>
          </a:bodyPr>
          <a:lstStyle/>
          <a:p>
            <a:pPr algn="ctr" defTabSz="1132526"/>
            <a:endParaRPr lang="ru-RU" sz="1100" dirty="0">
              <a:solidFill>
                <a:prstClr val="black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49125" y="229849"/>
            <a:ext cx="1039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Привлечение федеральных мер поддержки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16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608763" y="1423572"/>
            <a:ext cx="1774574" cy="2421147"/>
          </a:xfrm>
          <a:prstGeom prst="rightArrow">
            <a:avLst>
              <a:gd name="adj1" fmla="val 100000"/>
              <a:gd name="adj2" fmla="val 28123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vert270" wrap="square" lIns="99284" tIns="49653" rIns="99284" bIns="49653" numCol="1" rtlCol="0" anchor="t" anchorCtr="0" compatLnSpc="1">
            <a:prstTxWarp prst="textNoShape">
              <a:avLst/>
            </a:prstTxWarp>
          </a:bodyPr>
          <a:lstStyle/>
          <a:p>
            <a:pPr algn="ctr" defTabSz="1132526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4866" y="1041745"/>
            <a:ext cx="447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 Light" panose="020B0502040204020203" pitchFamily="34" charset="0"/>
              </a:rPr>
              <a:t>Специальные инвестиционные контракты</a:t>
            </a:r>
            <a:endParaRPr lang="ru-RU" b="1" dirty="0">
              <a:latin typeface="Segoe UI Light" panose="020B0502040204020203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85476" y="1029315"/>
            <a:ext cx="0" cy="658761"/>
          </a:xfrm>
          <a:prstGeom prst="line">
            <a:avLst/>
          </a:prstGeom>
          <a:ln w="31750">
            <a:solidFill>
              <a:srgbClr val="FAC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566513" y="3604269"/>
            <a:ext cx="2127447" cy="4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</a:t>
            </a:r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ПРИБЫЛЬ</a:t>
            </a:r>
          </a:p>
          <a:p>
            <a:pPr algn="ctr"/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ИМУЩЕСТВО</a:t>
            </a:r>
            <a:endParaRPr lang="ru-RU" sz="12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8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900088" y="4231095"/>
            <a:ext cx="457470" cy="449082"/>
          </a:xfrm>
          <a:prstGeom prst="rect">
            <a:avLst/>
          </a:prstGeom>
          <a:noFill/>
        </p:spPr>
      </p:pic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29826"/>
              </p:ext>
            </p:extLst>
          </p:nvPr>
        </p:nvGraphicFramePr>
        <p:xfrm>
          <a:off x="1543855" y="4087354"/>
          <a:ext cx="672075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r>
                        <a:rPr lang="ru-RU" sz="16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0" name="Прямая соединительная линия 49"/>
          <p:cNvCxnSpPr/>
          <p:nvPr/>
        </p:nvCxnSpPr>
        <p:spPr>
          <a:xfrm>
            <a:off x="590583" y="4100943"/>
            <a:ext cx="2116041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803389" y="1725317"/>
            <a:ext cx="2679249" cy="17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531">
              <a:lnSpc>
                <a:spcPct val="120000"/>
              </a:lnSpc>
            </a:pPr>
            <a:r>
              <a: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</a:t>
            </a:r>
          </a:p>
          <a:p>
            <a:pPr algn="ctr" defTabSz="1042531">
              <a:lnSpc>
                <a:spcPct val="120000"/>
              </a:lnSpc>
            </a:pPr>
            <a:endParaRPr lang="ru-RU" sz="1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1042531">
              <a:lnSpc>
                <a:spcPct val="120000"/>
              </a:lnSpc>
            </a:pPr>
            <a:r>
              <a:rPr lang="ru-RU" sz="100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</a:t>
            </a:r>
            <a:r>
              <a:rPr lang="ru-RU" sz="120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15 </a:t>
            </a:r>
            <a:r>
              <a:rPr lang="ru-RU" sz="100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ЛЕТ</a:t>
            </a:r>
            <a:endParaRPr lang="ru-RU" sz="1200" b="1" dirty="0">
              <a:solidFill>
                <a:srgbClr val="8D1F0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1042531">
              <a:lnSpc>
                <a:spcPct val="120000"/>
              </a:lnSpc>
            </a:pPr>
            <a:r>
              <a:rPr lang="ru-RU" sz="105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(инвестиции </a:t>
            </a:r>
            <a:r>
              <a:rPr lang="ru-RU" sz="1050" b="1" dirty="0"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 50 </a:t>
            </a:r>
            <a:r>
              <a:rPr lang="ru-RU" sz="1050" b="1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млрд </a:t>
            </a:r>
            <a:r>
              <a:rPr lang="ru-RU" sz="1050" b="1" dirty="0"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руб.)</a:t>
            </a:r>
          </a:p>
          <a:p>
            <a:pPr algn="ctr" defTabSz="1042531">
              <a:lnSpc>
                <a:spcPct val="120000"/>
              </a:lnSpc>
            </a:pPr>
            <a:endParaRPr lang="ru-RU" sz="100" b="1" dirty="0">
              <a:solidFill>
                <a:srgbClr val="8D1F09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Symbol" panose="05050102010706020507" pitchFamily="18" charset="2"/>
            </a:endParaRPr>
          </a:p>
          <a:p>
            <a:pPr algn="ctr" defTabSz="1042531">
              <a:lnSpc>
                <a:spcPct val="120000"/>
              </a:lnSpc>
            </a:pPr>
            <a:r>
              <a:rPr lang="ru-RU" sz="100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ДО</a:t>
            </a:r>
            <a:r>
              <a:rPr lang="ru-RU" sz="120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 20 </a:t>
            </a:r>
            <a:r>
              <a:rPr lang="ru-RU" sz="1000" b="1" dirty="0" smtClean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ЛЕТ</a:t>
            </a:r>
            <a:endParaRPr lang="ru-RU" sz="1000" b="1" dirty="0">
              <a:solidFill>
                <a:srgbClr val="8D1F09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Symbol" panose="05050102010706020507" pitchFamily="18" charset="2"/>
            </a:endParaRPr>
          </a:p>
          <a:p>
            <a:pPr algn="ctr" defTabSz="1042531">
              <a:lnSpc>
                <a:spcPct val="120000"/>
              </a:lnSpc>
            </a:pPr>
            <a:r>
              <a:rPr lang="ru-RU" sz="1050" b="1" dirty="0"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(инвестиции</a:t>
            </a:r>
            <a:r>
              <a:rPr lang="en-US" sz="1050" b="1" dirty="0"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 &gt; </a:t>
            </a:r>
            <a:r>
              <a:rPr lang="ru-RU" sz="1050" b="1" dirty="0"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50 </a:t>
            </a:r>
            <a:r>
              <a:rPr lang="ru-RU" sz="1050" b="1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млрд </a:t>
            </a:r>
            <a:r>
              <a:rPr lang="ru-RU" sz="1050" b="1" dirty="0"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руб.)</a:t>
            </a:r>
          </a:p>
          <a:p>
            <a:pPr algn="ctr" defTabSz="1042531">
              <a:lnSpc>
                <a:spcPct val="120000"/>
              </a:lnSpc>
            </a:pPr>
            <a:endParaRPr lang="ru-RU" sz="100" b="1" dirty="0">
              <a:solidFill>
                <a:srgbClr val="8D1F09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Symbol" panose="05050102010706020507" pitchFamily="18" charset="2"/>
            </a:endParaRPr>
          </a:p>
          <a:p>
            <a:pPr algn="ctr" defTabSz="1042531">
              <a:lnSpc>
                <a:spcPct val="120000"/>
              </a:lnSpc>
            </a:pPr>
            <a:r>
              <a:rPr lang="ru-RU" sz="11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Минимальный объем инвестиций</a:t>
            </a:r>
            <a:r>
              <a:rPr lang="ru-RU" sz="105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 </a:t>
            </a:r>
            <a:r>
              <a:rPr lang="ru-RU" sz="105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 </a:t>
            </a:r>
          </a:p>
          <a:p>
            <a:pPr algn="ctr" defTabSz="1042531">
              <a:lnSpc>
                <a:spcPct val="120000"/>
              </a:lnSpc>
            </a:pPr>
            <a:r>
              <a:rPr lang="ru-RU" sz="1050" b="1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отсутствует </a:t>
            </a:r>
            <a:endParaRPr lang="ru-RU" sz="105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050" dirty="0"/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290436" y="4707666"/>
            <a:ext cx="3435124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НЕУХУДШЕНИЕ НАЛОГОВЫХ УСЛОВИЙ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272956" y="5038360"/>
            <a:ext cx="5434812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ВОЗМОЖНОСТЬ ПОЛУЧЕНИЯ СТАТУСА ЕДИНСТВЕННОГО ПОСТАВЩИКА</a:t>
            </a: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272956" y="5391976"/>
            <a:ext cx="5434812" cy="4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ОСОБЫЕ УСЛОВИЯ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ДОСТУПА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 СУБСИДИАРНЫМ ПРОГРАММАМ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 АРЕНДЕ ЗЕМЕЛЬНЫХ УЧАСТКОВ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272956" y="6356153"/>
            <a:ext cx="3435124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СТАТУС «СДЕЛАНО В РОССИИ»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272956" y="5863717"/>
            <a:ext cx="5434812" cy="4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ВЫДАЧА СВИДЕТЕЛЬСТВ О ВОЗМОЖНОСТИ ПРИМЕНЕНИЯ УСКОРЕННОЙ АМОРТИЗАЦИИ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255476" y="4821374"/>
            <a:ext cx="17480" cy="1688664"/>
          </a:xfrm>
          <a:prstGeom prst="line">
            <a:avLst/>
          </a:prstGeom>
          <a:ln w="38100">
            <a:solidFill>
              <a:srgbClr val="89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984043" y="1041745"/>
            <a:ext cx="428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 Light" panose="020B0502040204020203" pitchFamily="34" charset="0"/>
              </a:rPr>
              <a:t>Соглашения о защите и поощрении капиталовложений (СЗПК)</a:t>
            </a:r>
            <a:endParaRPr lang="ru-RU" b="1" dirty="0">
              <a:latin typeface="Segoe UI Light" panose="020B0502040204020203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894653" y="1029315"/>
            <a:ext cx="0" cy="658761"/>
          </a:xfrm>
          <a:prstGeom prst="line">
            <a:avLst/>
          </a:prstGeom>
          <a:ln w="31750">
            <a:solidFill>
              <a:srgbClr val="FAC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5984043" y="1813924"/>
            <a:ext cx="41886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719440" bIns="6096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Стабилизация законодательства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 стабилизации = срок действия СЗПК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6055328" y="3778547"/>
            <a:ext cx="5041891" cy="2721202"/>
            <a:chOff x="6430714" y="3480257"/>
            <a:chExt cx="5041891" cy="272120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7394579" y="3480257"/>
              <a:ext cx="3163491" cy="426031"/>
            </a:xfrm>
            <a:prstGeom prst="rect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67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ВОЗМЕЩЕНИЕ ЗАТРАТ</a:t>
              </a: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 flipH="1">
              <a:off x="6920866" y="3683932"/>
              <a:ext cx="5301" cy="4892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Прямоугольник 63"/>
            <p:cNvSpPr/>
            <p:nvPr/>
          </p:nvSpPr>
          <p:spPr>
            <a:xfrm>
              <a:off x="6430714" y="4231263"/>
              <a:ext cx="2161568" cy="3676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 обеспечивающую инфраструктуру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9308907" y="4231263"/>
              <a:ext cx="2163696" cy="3676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 сопутствующую инфраструктуру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30714" y="4715120"/>
              <a:ext cx="2161568" cy="29745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33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50% понесенных затрат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302896" y="4711983"/>
              <a:ext cx="2169709" cy="29745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33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100% понесенных затрат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FE43CB0C-0919-4819-A0DC-2663CF6D5789}"/>
                </a:ext>
              </a:extLst>
            </p:cNvPr>
            <p:cNvSpPr/>
            <p:nvPr/>
          </p:nvSpPr>
          <p:spPr>
            <a:xfrm>
              <a:off x="7160787" y="5274488"/>
              <a:ext cx="3939812" cy="92697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9B233"/>
              </a:solidFill>
              <a:miter lim="800000"/>
              <a:headEnd/>
              <a:tailEnd/>
            </a:ln>
          </p:spPr>
          <p:txBody>
            <a:bodyPr vert="horz" wrap="square" lIns="132379" tIns="66204" rIns="132379" bIns="66204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Начало 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возмещения</a:t>
              </a:r>
              <a:endPara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just"/>
              <a:r>
                <a:rPr lang="ru-RU" sz="12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</a:t>
              </a:r>
              <a:r>
                <a:rPr lang="ru-RU" sz="12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позднее 3-х лет после ввода в эксплуатацию и регистрации имущественных прав на объект СЗПК и </a:t>
              </a:r>
              <a:r>
                <a:rPr lang="ru-RU" sz="12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инфраструктуру</a:t>
              </a:r>
              <a:endPara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6926167" y="3676813"/>
              <a:ext cx="469241" cy="12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0561097" y="3691615"/>
              <a:ext cx="431452" cy="102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 flipH="1">
              <a:off x="10979078" y="3701876"/>
              <a:ext cx="13471" cy="451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Прямоугольник 71"/>
          <p:cNvSpPr/>
          <p:nvPr/>
        </p:nvSpPr>
        <p:spPr>
          <a:xfrm>
            <a:off x="6005049" y="2423141"/>
            <a:ext cx="4007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Без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конкурсных или иных отборочных процедур</a:t>
            </a:r>
            <a:endParaRPr lang="ru-RU" sz="14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005168" y="2835123"/>
            <a:ext cx="4503333" cy="66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Минимальный объем инвестиций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≥</a:t>
            </a:r>
            <a:r>
              <a:rPr lang="ru-RU" sz="1400" b="1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 млн рублей </a:t>
            </a:r>
            <a:r>
              <a:rPr lang="ru-RU" sz="14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(без участия РФ)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≥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750 млн до 10 млрд рублей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(при участии РФ в зависимости от отрасли)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5894653" y="1872121"/>
            <a:ext cx="0" cy="1718985"/>
          </a:xfrm>
          <a:prstGeom prst="line">
            <a:avLst/>
          </a:prstGeom>
          <a:ln w="38100">
            <a:solidFill>
              <a:srgbClr val="89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6425" y="1971947"/>
            <a:ext cx="2679249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531">
              <a:lnSpc>
                <a:spcPct val="120000"/>
              </a:lnSpc>
            </a:pPr>
            <a:r>
              <a: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</a:t>
            </a:r>
          </a:p>
          <a:p>
            <a:pPr algn="ctr" defTabSz="1042531">
              <a:lnSpc>
                <a:spcPct val="120000"/>
              </a:lnSpc>
            </a:pPr>
            <a:endParaRPr lang="ru-RU" sz="1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1042531">
              <a:lnSpc>
                <a:spcPct val="120000"/>
              </a:lnSpc>
            </a:pPr>
            <a:r>
              <a:rPr lang="ru-RU" sz="100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</a:t>
            </a:r>
            <a:r>
              <a:rPr lang="ru-RU" sz="120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200" b="1" dirty="0" smtClean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</a:t>
            </a:r>
            <a:r>
              <a:rPr lang="ru-RU" sz="100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ЛЕТ</a:t>
            </a:r>
            <a:endParaRPr lang="ru-RU" sz="1200" b="1" dirty="0">
              <a:solidFill>
                <a:srgbClr val="8D1F0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1042531">
              <a:lnSpc>
                <a:spcPct val="120000"/>
              </a:lnSpc>
            </a:pPr>
            <a:endParaRPr lang="ru-RU" sz="100" b="1" dirty="0">
              <a:solidFill>
                <a:srgbClr val="8D1F09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Symbol" panose="05050102010706020507" pitchFamily="18" charset="2"/>
            </a:endParaRPr>
          </a:p>
          <a:p>
            <a:pPr algn="ctr" defTabSz="1042531">
              <a:lnSpc>
                <a:spcPct val="120000"/>
              </a:lnSpc>
            </a:pPr>
            <a:r>
              <a:rPr lang="ru-RU" sz="11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Минимальный объем инвестиций</a:t>
            </a:r>
            <a:r>
              <a:rPr lang="ru-RU" sz="105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 </a:t>
            </a:r>
            <a:r>
              <a:rPr lang="ru-RU" sz="105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 </a:t>
            </a:r>
          </a:p>
          <a:p>
            <a:pPr algn="ctr" defTabSz="1042531">
              <a:lnSpc>
                <a:spcPct val="120000"/>
              </a:lnSpc>
            </a:pPr>
            <a:r>
              <a:rPr lang="ru-RU" sz="1050" b="1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750 млн рублей</a:t>
            </a:r>
            <a:endParaRPr lang="ru-RU" sz="105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050" dirty="0"/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2976627" y="3591106"/>
            <a:ext cx="2208021" cy="4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СТРАХОВЫЕ ВЗНОСЫ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(только для СПИК 1.0)</a:t>
            </a:r>
            <a:endParaRPr lang="ru-RU" sz="1200" b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976627" y="4096705"/>
            <a:ext cx="2116041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3149572" y="4227297"/>
            <a:ext cx="457470" cy="449082"/>
          </a:xfrm>
          <a:prstGeom prst="rect">
            <a:avLst/>
          </a:prstGeom>
          <a:noFill/>
        </p:spPr>
      </p:pic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97018"/>
              </p:ext>
            </p:extLst>
          </p:nvPr>
        </p:nvGraphicFramePr>
        <p:xfrm>
          <a:off x="3906348" y="4083542"/>
          <a:ext cx="939972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7,6%</a:t>
                      </a:r>
                      <a:endParaRPr lang="ru-RU" sz="1600" b="1" dirty="0">
                        <a:solidFill>
                          <a:srgbClr val="8D1F09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7276" y="1383531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СПИК 1.0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11687" y="141107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СПИК 2.0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8703" y="236480"/>
            <a:ext cx="1039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Привлечение федеральных мер поддержки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4866" y="1149433"/>
            <a:ext cx="499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 Light" panose="020B0502040204020203" pitchFamily="34" charset="0"/>
              </a:rPr>
              <a:t>Программы </a:t>
            </a:r>
            <a:r>
              <a:rPr lang="ru-RU" b="1" dirty="0" err="1" smtClean="0">
                <a:latin typeface="Segoe UI Light" panose="020B0502040204020203" pitchFamily="34" charset="0"/>
              </a:rPr>
              <a:t>госкорпорации</a:t>
            </a:r>
            <a:r>
              <a:rPr lang="ru-RU" b="1" dirty="0" smtClean="0">
                <a:latin typeface="Segoe UI Light" panose="020B0502040204020203" pitchFamily="34" charset="0"/>
              </a:rPr>
              <a:t> ВЭБ.РФ</a:t>
            </a:r>
            <a:endParaRPr lang="ru-RU" b="1" dirty="0">
              <a:latin typeface="Segoe UI Light" panose="020B0502040204020203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86031" y="1064464"/>
            <a:ext cx="0" cy="488632"/>
          </a:xfrm>
          <a:prstGeom prst="line">
            <a:avLst/>
          </a:prstGeom>
          <a:ln w="31750">
            <a:solidFill>
              <a:srgbClr val="FAC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272956" y="5352156"/>
            <a:ext cx="5621697" cy="686147"/>
            <a:chOff x="5894653" y="1029315"/>
            <a:chExt cx="5621697" cy="686147"/>
          </a:xfrm>
        </p:grpSpPr>
        <p:sp>
          <p:nvSpPr>
            <p:cNvPr id="58" name="TextBox 57"/>
            <p:cNvSpPr txBox="1"/>
            <p:nvPr/>
          </p:nvSpPr>
          <p:spPr>
            <a:xfrm>
              <a:off x="5996563" y="1069131"/>
              <a:ext cx="5519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Segoe UI Light" panose="020B0502040204020203" pitchFamily="34" charset="0"/>
                </a:rPr>
                <a:t>Программы Фонда развития </a:t>
              </a:r>
            </a:p>
            <a:p>
              <a:r>
                <a:rPr lang="ru-RU" b="1" dirty="0" smtClean="0">
                  <a:latin typeface="Segoe UI Light" panose="020B0502040204020203" pitchFamily="34" charset="0"/>
                </a:rPr>
                <a:t>промышленности РФ (ФРП)</a:t>
              </a:r>
              <a:endParaRPr lang="ru-RU" b="1" dirty="0">
                <a:latin typeface="Segoe UI Light" panose="020B0502040204020203" pitchFamily="34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894653" y="1029315"/>
              <a:ext cx="0" cy="658761"/>
            </a:xfrm>
            <a:prstGeom prst="line">
              <a:avLst/>
            </a:prstGeom>
            <a:ln w="31750">
              <a:solidFill>
                <a:srgbClr val="FAC5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5935794" y="4789824"/>
            <a:ext cx="4408245" cy="1791406"/>
            <a:chOff x="5965977" y="3133517"/>
            <a:chExt cx="4408245" cy="179140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6973939" y="3216880"/>
              <a:ext cx="2865" cy="1673478"/>
            </a:xfrm>
            <a:prstGeom prst="line">
              <a:avLst/>
            </a:prstGeom>
            <a:ln w="38100">
              <a:solidFill>
                <a:srgbClr val="89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5965977" y="3379858"/>
              <a:ext cx="1286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hangingPunct="0">
                <a:lnSpc>
                  <a:spcPct val="90000"/>
                </a:lnSpc>
              </a:pPr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Размер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7152378" y="3133517"/>
              <a:ext cx="32218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</a:t>
              </a:r>
              <a:r>
                <a:rPr lang="ru-RU" sz="3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36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 </a:t>
              </a:r>
              <a:r>
                <a:rPr lang="ru-RU" sz="20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млн</a:t>
              </a:r>
              <a:r>
                <a:rPr lang="ru-RU" sz="3600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</a:t>
              </a:r>
              <a:r>
                <a:rPr lang="ru-RU" sz="2000" b="1" dirty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36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  <a:r>
                <a:rPr lang="ru-RU" sz="20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млрд</a:t>
              </a:r>
              <a:r>
                <a:rPr lang="ru-RU" sz="2000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0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руб.</a:t>
              </a:r>
              <a:endParaRPr lang="ru-RU" sz="20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965977" y="3882259"/>
              <a:ext cx="1286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hangingPunct="0">
                <a:lnSpc>
                  <a:spcPct val="90000"/>
                </a:lnSpc>
              </a:pPr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Ставка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7152378" y="3756812"/>
              <a:ext cx="19426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ru-RU" sz="36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1-5</a:t>
              </a:r>
              <a:r>
                <a:rPr lang="ru-RU" sz="20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ru-RU" sz="2000" b="1" dirty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годовых</a:t>
              </a:r>
              <a:endParaRPr lang="ru-RU" sz="2000" dirty="0">
                <a:solidFill>
                  <a:srgbClr val="9C674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972600" y="4521026"/>
              <a:ext cx="9132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hangingPunct="0">
                <a:lnSpc>
                  <a:spcPct val="90000"/>
                </a:lnSpc>
              </a:pPr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Срок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7152378" y="4278592"/>
              <a:ext cx="13612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</a:t>
              </a:r>
              <a:r>
                <a:rPr lang="ru-RU" sz="20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36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10</a:t>
              </a:r>
              <a:r>
                <a:rPr lang="ru-RU" sz="20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лет</a:t>
              </a: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4438760" y="5496870"/>
            <a:ext cx="1286900" cy="369332"/>
          </a:xfrm>
          <a:prstGeom prst="rect">
            <a:avLst/>
          </a:prstGeom>
          <a:solidFill>
            <a:srgbClr val="FAC566"/>
          </a:solidFill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Займы</a:t>
            </a:r>
            <a:endParaRPr lang="ru-RU" sz="2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5476" y="1733746"/>
            <a:ext cx="5117431" cy="535531"/>
          </a:xfrm>
          <a:prstGeom prst="rect">
            <a:avLst/>
          </a:prstGeom>
          <a:solidFill>
            <a:srgbClr val="FAC566"/>
          </a:solidFill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Льготные кредиты предприятиям на территории моногородов (Тутаев, Ростов, Гаврилов-Ям)</a:t>
            </a:r>
            <a:endParaRPr lang="ru-RU" sz="16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5476" y="2226272"/>
            <a:ext cx="4102359" cy="1799183"/>
            <a:chOff x="255475" y="2122995"/>
            <a:chExt cx="4102359" cy="1799183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55475" y="2326094"/>
              <a:ext cx="1286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hangingPunct="0">
                <a:lnSpc>
                  <a:spcPct val="90000"/>
                </a:lnSpc>
              </a:pPr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Размер</a:t>
              </a: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1265834" y="2122995"/>
              <a:ext cx="30920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</a:t>
              </a:r>
              <a:r>
                <a:rPr lang="ru-RU" sz="3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36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 </a:t>
              </a:r>
              <a:r>
                <a:rPr lang="ru-RU" sz="20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млн </a:t>
              </a:r>
              <a:r>
                <a:rPr lang="ru-RU" sz="20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</a:t>
              </a:r>
              <a:r>
                <a:rPr lang="ru-RU" sz="2000" b="1" dirty="0" smtClean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36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r>
                <a:rPr lang="ru-RU" sz="20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млрд</a:t>
              </a:r>
              <a:r>
                <a:rPr lang="ru-RU" sz="2000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0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руб.</a:t>
              </a:r>
              <a:endParaRPr lang="ru-RU" sz="20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55475" y="2829815"/>
              <a:ext cx="1286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hangingPunct="0">
                <a:lnSpc>
                  <a:spcPct val="90000"/>
                </a:lnSpc>
              </a:pPr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Ставка</a:t>
              </a: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1232228" y="2682031"/>
              <a:ext cx="19426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ru-RU" sz="36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1-5</a:t>
              </a:r>
              <a:r>
                <a:rPr lang="ru-RU" sz="20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ru-RU" sz="2000" b="1" dirty="0" smtClean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годовых</a:t>
              </a:r>
              <a:endParaRPr lang="ru-RU" sz="2000" dirty="0">
                <a:solidFill>
                  <a:srgbClr val="9C674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55475" y="3424886"/>
              <a:ext cx="9132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hangingPunct="0">
                <a:lnSpc>
                  <a:spcPct val="90000"/>
                </a:lnSpc>
              </a:pPr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Срок</a:t>
              </a: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1248765" y="3236269"/>
              <a:ext cx="13612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ru-RU" sz="2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</a:t>
              </a:r>
              <a:r>
                <a:rPr lang="ru-RU" sz="20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36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15</a:t>
              </a:r>
              <a:r>
                <a:rPr lang="ru-RU" sz="20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0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лет</a:t>
              </a: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238163" y="2248700"/>
              <a:ext cx="2865" cy="1673478"/>
            </a:xfrm>
            <a:prstGeom prst="line">
              <a:avLst/>
            </a:prstGeom>
            <a:ln w="38100">
              <a:solidFill>
                <a:srgbClr val="89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272956" y="4139146"/>
            <a:ext cx="295150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16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80%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ВЭБ.РФ</a:t>
            </a:r>
          </a:p>
          <a:p>
            <a:pPr defTabSz="685800" hangingPunct="0">
              <a:lnSpc>
                <a:spcPct val="90000"/>
              </a:lnSpc>
            </a:pPr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 менее 20% - инвестор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5935794" y="1733746"/>
            <a:ext cx="6081748" cy="1911419"/>
            <a:chOff x="285476" y="4738232"/>
            <a:chExt cx="6081748" cy="1911419"/>
          </a:xfrm>
          <a:solidFill>
            <a:srgbClr val="FAC566"/>
          </a:solidFill>
        </p:grpSpPr>
        <p:sp>
          <p:nvSpPr>
            <p:cNvPr id="83" name="Прямоугольник 82"/>
            <p:cNvSpPr/>
            <p:nvPr/>
          </p:nvSpPr>
          <p:spPr>
            <a:xfrm>
              <a:off x="285476" y="4738232"/>
              <a:ext cx="5489393" cy="5355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685800" hangingPunct="0">
                <a:lnSpc>
                  <a:spcPct val="90000"/>
                </a:lnSpc>
              </a:pPr>
              <a:r>
                <a:rPr lang="ru-RU" sz="1600" b="1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Безвозвратное финансирование предприятиям на территории моногородов</a:t>
              </a:r>
              <a:endParaRPr lang="ru-RU" sz="1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099" y="5346112"/>
              <a:ext cx="403368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Доля ВЭБ.РФ</a:t>
              </a:r>
              <a:r>
                <a:rPr lang="ru-RU" sz="2000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000" b="1" dirty="0" smtClean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 </a:t>
              </a:r>
              <a:r>
                <a:rPr lang="ru-RU" sz="20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95% </a:t>
              </a:r>
              <a:endParaRPr lang="ru-RU" sz="2000" b="1" dirty="0" smtClean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от </a:t>
              </a:r>
              <a:r>
                <a:rPr lang="ru-RU" sz="1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сметной стоимости объекта инфраструктуры, но не более 750 млн рублей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099" y="6280319"/>
              <a:ext cx="60751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Инженерная </a:t>
              </a:r>
              <a:r>
                <a:rPr lang="ru-RU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и транспортная </a:t>
              </a:r>
              <a:r>
                <a:rPr lang="ru-RU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инфраструктура для проекта </a:t>
              </a:r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17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1684" y="3545330"/>
            <a:ext cx="2621223" cy="1089529"/>
          </a:xfrm>
          <a:prstGeom prst="rect">
            <a:avLst/>
          </a:prstGeom>
          <a:ln>
            <a:solidFill>
              <a:srgbClr val="FAC566"/>
            </a:solidFill>
            <a:prstDash val="dashDot"/>
          </a:ln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Обеспечение:</a:t>
            </a:r>
          </a:p>
          <a:p>
            <a:pPr marL="285750" indent="-285750" defTabSz="685800" hangingPunct="0">
              <a:lnSpc>
                <a:spcPct val="90000"/>
              </a:lnSpc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залоги</a:t>
            </a:r>
          </a:p>
          <a:p>
            <a:pPr marL="285750" indent="-285750" defTabSz="685800" hangingPunct="0">
              <a:lnSpc>
                <a:spcPct val="90000"/>
              </a:lnSpc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банковская </a:t>
            </a: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гарантия</a:t>
            </a:r>
          </a:p>
          <a:p>
            <a:pPr marL="285750" indent="-285750" defTabSz="685800" hangingPunct="0">
              <a:lnSpc>
                <a:spcPct val="90000"/>
              </a:lnSpc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гарантия </a:t>
            </a: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АО «Корпорация «МСП</a:t>
            </a:r>
            <a:r>
              <a: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  <a:p>
            <a:pPr marL="285750" indent="-285750" defTabSz="685800" hangingPunct="0">
              <a:lnSpc>
                <a:spcPct val="90000"/>
              </a:lnSpc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</a:t>
            </a:r>
            <a:r>
              <a: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арантия субъекта РФ</a:t>
            </a:r>
            <a:endParaRPr lang="ru-RU" sz="12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064843" y="5576638"/>
            <a:ext cx="2621223" cy="923330"/>
          </a:xfrm>
          <a:prstGeom prst="rect">
            <a:avLst/>
          </a:prstGeom>
          <a:ln>
            <a:solidFill>
              <a:srgbClr val="FAC566"/>
            </a:solidFill>
            <a:prstDash val="dashDot"/>
          </a:ln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Снижение ставки при наличии:</a:t>
            </a:r>
            <a:endParaRPr lang="ru-RU" sz="12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defTabSz="685800" hangingPunct="0">
              <a:lnSpc>
                <a:spcPct val="90000"/>
              </a:lnSpc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банковской гарантии</a:t>
            </a:r>
            <a:endParaRPr lang="ru-RU" sz="12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defTabSz="685800" hangingPunct="0">
              <a:lnSpc>
                <a:spcPct val="90000"/>
              </a:lnSpc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гарантии ВЭБ.РФ, АО «Корпорация «МСП»</a:t>
            </a:r>
          </a:p>
          <a:p>
            <a:pPr marL="285750" indent="-285750" defTabSz="685800" hangingPunct="0">
              <a:lnSpc>
                <a:spcPct val="90000"/>
              </a:lnSpc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гарантии субъекта РФ</a:t>
            </a:r>
            <a:endParaRPr lang="ru-RU" sz="12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255476" y="4804178"/>
            <a:ext cx="11210189" cy="702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1122975" y="244857"/>
            <a:ext cx="946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Поддержка МСП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1128277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18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171986" y="962115"/>
            <a:ext cx="3423892" cy="551843"/>
          </a:xfrm>
          <a:prstGeom prst="rect">
            <a:avLst/>
          </a:prstGeom>
          <a:solidFill>
            <a:srgbClr val="FAC566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НАЛОГОВЫЕ ЛЬГОТЫ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263331" y="995676"/>
            <a:ext cx="3199625" cy="551843"/>
          </a:xfrm>
          <a:prstGeom prst="rect">
            <a:avLst/>
          </a:prstGeom>
          <a:solidFill>
            <a:srgbClr val="FAC566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ФИНАНСОВАЯ</a:t>
            </a:r>
            <a:endParaRPr lang="ru-RU" sz="11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15F0789B-1F52-4891-845F-AFE1E8EDF6EB}"/>
              </a:ext>
            </a:extLst>
          </p:cNvPr>
          <p:cNvSpPr/>
          <p:nvPr/>
        </p:nvSpPr>
        <p:spPr>
          <a:xfrm>
            <a:off x="8114905" y="1785942"/>
            <a:ext cx="1154103" cy="756068"/>
          </a:xfrm>
          <a:prstGeom prst="rect">
            <a:avLst/>
          </a:prstGeom>
        </p:spPr>
        <p:txBody>
          <a:bodyPr wrap="square" lIns="62955" tIns="31478" rIns="62955" bIns="31478" anchor="ctr">
            <a:spAutoFit/>
          </a:bodyPr>
          <a:lstStyle/>
          <a:p>
            <a:pPr defTabSz="914355"/>
            <a:r>
              <a:rPr lang="ru-RU" sz="12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МСП</a:t>
            </a:r>
          </a:p>
          <a:p>
            <a:pPr defTabSz="914355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05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отдельным видам деятельности)</a:t>
            </a:r>
            <a:endParaRPr lang="ru-RU" sz="900" i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2" name="Таблица 171"/>
          <p:cNvGraphicFramePr>
            <a:graphicFrameLocks noGrp="1"/>
          </p:cNvGraphicFramePr>
          <p:nvPr>
            <p:extLst/>
          </p:nvPr>
        </p:nvGraphicFramePr>
        <p:xfrm>
          <a:off x="9104340" y="1668709"/>
          <a:ext cx="2491538" cy="859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941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</a:t>
                      </a:r>
                      <a:r>
                        <a:rPr lang="ru-RU" sz="1600" b="1" baseline="0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1 </a:t>
                      </a:r>
                      <a:r>
                        <a:rPr lang="ru-RU" sz="16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lang="ru-RU" sz="16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 объектам  «доходы»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01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5%</a:t>
                      </a:r>
                      <a:endParaRPr lang="ru-RU" sz="16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 объектам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«доходы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–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расходы»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91309"/>
                  </a:ext>
                </a:extLst>
              </a:tr>
            </a:tbl>
          </a:graphicData>
        </a:graphic>
      </p:graphicFrame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15F0789B-1F52-4891-845F-AFE1E8EDF6EB}"/>
              </a:ext>
            </a:extLst>
          </p:cNvPr>
          <p:cNvSpPr/>
          <p:nvPr/>
        </p:nvSpPr>
        <p:spPr>
          <a:xfrm>
            <a:off x="8139318" y="2998246"/>
            <a:ext cx="1154103" cy="248237"/>
          </a:xfrm>
          <a:prstGeom prst="rect">
            <a:avLst/>
          </a:prstGeom>
        </p:spPr>
        <p:txBody>
          <a:bodyPr wrap="square" lIns="62955" tIns="31478" rIns="62955" bIns="31478" anchor="ctr">
            <a:spAutoFit/>
          </a:bodyPr>
          <a:lstStyle/>
          <a:p>
            <a:pPr defTabSz="914355"/>
            <a:r>
              <a:rPr lang="en-US" sz="12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</a:t>
            </a:r>
            <a:r>
              <a:rPr lang="ru-RU" sz="12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-компании</a:t>
            </a:r>
            <a:endParaRPr lang="ru-RU" sz="1050" b="1" i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4" name="Таблица 173"/>
          <p:cNvGraphicFramePr>
            <a:graphicFrameLocks noGrp="1"/>
          </p:cNvGraphicFramePr>
          <p:nvPr>
            <p:extLst/>
          </p:nvPr>
        </p:nvGraphicFramePr>
        <p:xfrm>
          <a:off x="9291655" y="2679761"/>
          <a:ext cx="2304223" cy="859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941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1%</a:t>
                      </a:r>
                      <a:endParaRPr lang="ru-RU" sz="16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 объектам  «доходы»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01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5%</a:t>
                      </a:r>
                      <a:endParaRPr lang="ru-RU" sz="16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 объектам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«доходы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–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расходы»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91309"/>
                  </a:ext>
                </a:extLst>
              </a:tr>
            </a:tbl>
          </a:graphicData>
        </a:graphic>
      </p:graphicFrame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15F0789B-1F52-4891-845F-AFE1E8EDF6EB}"/>
              </a:ext>
            </a:extLst>
          </p:cNvPr>
          <p:cNvSpPr/>
          <p:nvPr/>
        </p:nvSpPr>
        <p:spPr>
          <a:xfrm>
            <a:off x="8139318" y="3763603"/>
            <a:ext cx="1154103" cy="432903"/>
          </a:xfrm>
          <a:prstGeom prst="rect">
            <a:avLst/>
          </a:prstGeom>
        </p:spPr>
        <p:txBody>
          <a:bodyPr wrap="square" lIns="62955" tIns="31478" rIns="62955" bIns="31478" anchor="ctr">
            <a:spAutoFit/>
          </a:bodyPr>
          <a:lstStyle/>
          <a:p>
            <a:pPr defTabSz="914355"/>
            <a:r>
              <a:rPr lang="ru-RU" sz="12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ИП </a:t>
            </a:r>
          </a:p>
          <a:p>
            <a:pPr defTabSz="914355"/>
            <a:r>
              <a:rPr lang="ru-RU" sz="12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ПСН и УСН </a:t>
            </a:r>
            <a:endParaRPr lang="ru-RU" sz="12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15F0789B-1F52-4891-845F-AFE1E8EDF6EB}"/>
              </a:ext>
            </a:extLst>
          </p:cNvPr>
          <p:cNvSpPr/>
          <p:nvPr/>
        </p:nvSpPr>
        <p:spPr>
          <a:xfrm>
            <a:off x="8114905" y="4728182"/>
            <a:ext cx="1154103" cy="248237"/>
          </a:xfrm>
          <a:prstGeom prst="rect">
            <a:avLst/>
          </a:prstGeom>
        </p:spPr>
        <p:txBody>
          <a:bodyPr wrap="square" lIns="62955" tIns="31478" rIns="62955" bIns="31478" anchor="ctr">
            <a:spAutoFit/>
          </a:bodyPr>
          <a:lstStyle/>
          <a:p>
            <a:pPr defTabSz="914355"/>
            <a:r>
              <a:rPr lang="ru-RU" sz="1200" b="1" dirty="0" err="1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Самозанятые</a:t>
            </a:r>
            <a:endParaRPr lang="ru-RU" sz="12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9" name="Таблица 178"/>
          <p:cNvGraphicFramePr>
            <a:graphicFrameLocks noGrp="1"/>
          </p:cNvGraphicFramePr>
          <p:nvPr>
            <p:extLst/>
          </p:nvPr>
        </p:nvGraphicFramePr>
        <p:xfrm>
          <a:off x="9291655" y="4442167"/>
          <a:ext cx="2304223" cy="920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941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4%</a:t>
                      </a:r>
                      <a:endParaRPr lang="ru-RU" sz="16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 работе с физлицами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01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6%</a:t>
                      </a:r>
                      <a:endParaRPr lang="ru-RU" sz="16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 работе с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юрлицами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и ИП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9130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9291655" y="3800070"/>
          <a:ext cx="2304223" cy="494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020">
                  <a:extLst>
                    <a:ext uri="{9D8B030D-6E8A-4147-A177-3AD203B41FA5}">
                      <a16:colId xmlns:a16="http://schemas.microsoft.com/office/drawing/2014/main" val="7752331"/>
                    </a:ext>
                  </a:extLst>
                </a:gridCol>
                <a:gridCol w="1141203">
                  <a:extLst>
                    <a:ext uri="{9D8B030D-6E8A-4147-A177-3AD203B41FA5}">
                      <a16:colId xmlns:a16="http://schemas.microsoft.com/office/drawing/2014/main" val="1011712075"/>
                    </a:ext>
                  </a:extLst>
                </a:gridCol>
              </a:tblGrid>
              <a:tr h="4942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Налоговые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каникулы</a:t>
                      </a:r>
                      <a:endParaRPr lang="ru-RU" sz="11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первые 2 года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863137"/>
                  </a:ext>
                </a:extLst>
              </a:tr>
            </a:tbl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161989" y="1634668"/>
            <a:ext cx="3126240" cy="1398206"/>
            <a:chOff x="231988" y="1583545"/>
            <a:chExt cx="3126240" cy="1398206"/>
          </a:xfrm>
        </p:grpSpPr>
        <p:sp>
          <p:nvSpPr>
            <p:cNvPr id="194" name="Прямоугольник 193">
              <a:extLst>
                <a:ext uri="{FF2B5EF4-FFF2-40B4-BE49-F238E27FC236}">
                  <a16:creationId xmlns:a16="http://schemas.microsoft.com/office/drawing/2014/main" id="{15F0789B-1F52-4891-845F-AFE1E8EDF6EB}"/>
                </a:ext>
              </a:extLst>
            </p:cNvPr>
            <p:cNvSpPr/>
            <p:nvPr/>
          </p:nvSpPr>
          <p:spPr>
            <a:xfrm>
              <a:off x="263332" y="1583545"/>
              <a:ext cx="1154103" cy="248237"/>
            </a:xfrm>
            <a:prstGeom prst="rect">
              <a:avLst/>
            </a:prstGeom>
          </p:spPr>
          <p:txBody>
            <a:bodyPr wrap="square" lIns="62955" tIns="31478" rIns="62955" bIns="31478" anchor="ctr">
              <a:spAutoFit/>
            </a:bodyPr>
            <a:lstStyle/>
            <a:p>
              <a:pPr defTabSz="914355"/>
              <a:r>
                <a:rPr lang="ru-RU" sz="1200" b="1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Займы</a:t>
              </a:r>
              <a:endParaRPr lang="ru-RU" sz="105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31988" y="1831782"/>
              <a:ext cx="3126240" cy="1149969"/>
              <a:chOff x="250172" y="2122995"/>
              <a:chExt cx="3126240" cy="1149969"/>
            </a:xfrm>
          </p:grpSpPr>
          <p:sp>
            <p:nvSpPr>
              <p:cNvPr id="197" name="Прямоугольник 196"/>
              <p:cNvSpPr/>
              <p:nvPr/>
            </p:nvSpPr>
            <p:spPr>
              <a:xfrm>
                <a:off x="255475" y="2201484"/>
                <a:ext cx="1286900" cy="25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hangingPunct="0">
                  <a:lnSpc>
                    <a:spcPct val="90000"/>
                  </a:lnSpc>
                </a:pPr>
                <a:r>
                  <a:rPr lang="ru-RU" sz="12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Размер</a:t>
                </a:r>
              </a:p>
            </p:txBody>
          </p:sp>
          <p:sp>
            <p:nvSpPr>
              <p:cNvPr id="198" name="Прямоугольник 197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65834" y="2122995"/>
                <a:ext cx="21105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ru-RU" sz="12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от</a:t>
                </a:r>
                <a:r>
                  <a:rPr lang="ru-RU" sz="20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20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10 </a:t>
                </a:r>
                <a:r>
                  <a:rPr lang="ru-RU" sz="1200" b="1" dirty="0" err="1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тыс</a:t>
                </a:r>
                <a:r>
                  <a:rPr lang="ru-RU" sz="20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до</a:t>
                </a:r>
                <a:r>
                  <a:rPr lang="ru-RU" sz="1200" b="1" dirty="0" smtClean="0">
                    <a:solidFill>
                      <a:srgbClr val="9C674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20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20</a:t>
                </a:r>
                <a:r>
                  <a:rPr lang="ru-RU" sz="12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млн руб.</a:t>
                </a:r>
                <a:endParaRPr 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99" name="Прямоугольник 198"/>
              <p:cNvSpPr/>
              <p:nvPr/>
            </p:nvSpPr>
            <p:spPr>
              <a:xfrm>
                <a:off x="251356" y="2587758"/>
                <a:ext cx="1286900" cy="25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hangingPunct="0">
                  <a:lnSpc>
                    <a:spcPct val="90000"/>
                  </a:lnSpc>
                </a:pPr>
                <a:r>
                  <a:rPr lang="ru-RU" sz="12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Ставка</a:t>
                </a:r>
              </a:p>
            </p:txBody>
          </p:sp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13504" y="2480196"/>
                <a:ext cx="1206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ru-RU" sz="20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1-7</a:t>
                </a:r>
                <a:r>
                  <a:rPr lang="ru-RU" sz="12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ru-RU" sz="1200" b="1" dirty="0" smtClean="0">
                    <a:solidFill>
                      <a:srgbClr val="9C674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12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годовых</a:t>
                </a:r>
                <a:endParaRPr lang="ru-RU" sz="1200" dirty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01" name="Прямоугольник 200"/>
              <p:cNvSpPr/>
              <p:nvPr/>
            </p:nvSpPr>
            <p:spPr>
              <a:xfrm>
                <a:off x="250172" y="2950877"/>
                <a:ext cx="913297" cy="25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hangingPunct="0">
                  <a:lnSpc>
                    <a:spcPct val="90000"/>
                  </a:lnSpc>
                </a:pPr>
                <a:r>
                  <a:rPr lang="ru-RU" sz="12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Срок</a:t>
                </a:r>
              </a:p>
            </p:txBody>
          </p:sp>
          <p:sp>
            <p:nvSpPr>
              <p:cNvPr id="202" name="Прямоугольник 201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22925" y="2872854"/>
                <a:ext cx="7777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ru-RU" sz="12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до</a:t>
                </a:r>
                <a:r>
                  <a:rPr lang="ru-RU" sz="1200" b="1" dirty="0">
                    <a:solidFill>
                      <a:srgbClr val="C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20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  <a:r>
                  <a:rPr lang="ru-RU" sz="12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12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лет</a:t>
                </a:r>
              </a:p>
            </p:txBody>
          </p:sp>
          <p:cxnSp>
            <p:nvCxnSpPr>
              <p:cNvPr id="203" name="Прямая соединительная линия 202"/>
              <p:cNvCxnSpPr/>
              <p:nvPr/>
            </p:nvCxnSpPr>
            <p:spPr>
              <a:xfrm>
                <a:off x="1144089" y="2224812"/>
                <a:ext cx="4419" cy="954167"/>
              </a:xfrm>
              <a:prstGeom prst="line">
                <a:avLst/>
              </a:prstGeom>
              <a:ln w="38100">
                <a:solidFill>
                  <a:srgbClr val="891A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167795" y="3028975"/>
            <a:ext cx="2291973" cy="1385858"/>
            <a:chOff x="231988" y="3036569"/>
            <a:chExt cx="2291973" cy="1385858"/>
          </a:xfrm>
        </p:grpSpPr>
        <p:sp>
          <p:nvSpPr>
            <p:cNvPr id="204" name="Прямоугольник 203">
              <a:extLst>
                <a:ext uri="{FF2B5EF4-FFF2-40B4-BE49-F238E27FC236}">
                  <a16:creationId xmlns:a16="http://schemas.microsoft.com/office/drawing/2014/main" id="{15F0789B-1F52-4891-845F-AFE1E8EDF6EB}"/>
                </a:ext>
              </a:extLst>
            </p:cNvPr>
            <p:cNvSpPr/>
            <p:nvPr/>
          </p:nvSpPr>
          <p:spPr>
            <a:xfrm>
              <a:off x="231988" y="3036569"/>
              <a:ext cx="1368387" cy="248237"/>
            </a:xfrm>
            <a:prstGeom prst="rect">
              <a:avLst/>
            </a:prstGeom>
          </p:spPr>
          <p:txBody>
            <a:bodyPr wrap="square" lIns="62955" tIns="31478" rIns="62955" bIns="31478" anchor="ctr">
              <a:spAutoFit/>
            </a:bodyPr>
            <a:lstStyle/>
            <a:p>
              <a:pPr defTabSz="914355"/>
              <a:r>
                <a:rPr lang="ru-RU" sz="1200" b="1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Поручительство</a:t>
              </a:r>
              <a:endParaRPr lang="ru-RU" sz="105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205" name="Группа 204"/>
            <p:cNvGrpSpPr/>
            <p:nvPr/>
          </p:nvGrpSpPr>
          <p:grpSpPr>
            <a:xfrm>
              <a:off x="231988" y="3272458"/>
              <a:ext cx="2291973" cy="1149969"/>
              <a:chOff x="250172" y="2122995"/>
              <a:chExt cx="2291973" cy="1149969"/>
            </a:xfrm>
          </p:grpSpPr>
          <p:sp>
            <p:nvSpPr>
              <p:cNvPr id="206" name="Прямоугольник 205"/>
              <p:cNvSpPr/>
              <p:nvPr/>
            </p:nvSpPr>
            <p:spPr>
              <a:xfrm>
                <a:off x="255475" y="2201484"/>
                <a:ext cx="1286900" cy="25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hangingPunct="0">
                  <a:lnSpc>
                    <a:spcPct val="90000"/>
                  </a:lnSpc>
                </a:pPr>
                <a:r>
                  <a:rPr lang="ru-RU" sz="12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Размер</a:t>
                </a: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65834" y="2122995"/>
                <a:ext cx="12763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ru-RU" sz="1200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до</a:t>
                </a:r>
                <a:r>
                  <a:rPr lang="ru-RU" sz="1200" b="1" dirty="0" smtClean="0">
                    <a:solidFill>
                      <a:srgbClr val="9C674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20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25</a:t>
                </a:r>
                <a:r>
                  <a:rPr lang="ru-RU" sz="12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млн руб.</a:t>
                </a:r>
                <a:endParaRPr 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251356" y="2587758"/>
                <a:ext cx="1286900" cy="25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hangingPunct="0">
                  <a:lnSpc>
                    <a:spcPct val="90000"/>
                  </a:lnSpc>
                </a:pPr>
                <a:r>
                  <a:rPr lang="ru-RU" sz="1200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Комиссия</a:t>
                </a:r>
                <a:endParaRPr lang="ru-RU" sz="12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13504" y="2480196"/>
                <a:ext cx="12083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ru-RU" sz="20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0,5</a:t>
                </a:r>
                <a:r>
                  <a:rPr lang="ru-RU" sz="12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ru-RU" sz="1200" b="1" dirty="0" smtClean="0">
                    <a:solidFill>
                      <a:srgbClr val="9C674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12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годовых</a:t>
                </a:r>
                <a:endParaRPr lang="ru-RU" sz="1200" dirty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10" name="Прямоугольник 209"/>
              <p:cNvSpPr/>
              <p:nvPr/>
            </p:nvSpPr>
            <p:spPr>
              <a:xfrm>
                <a:off x="250172" y="2950877"/>
                <a:ext cx="913297" cy="25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hangingPunct="0">
                  <a:lnSpc>
                    <a:spcPct val="90000"/>
                  </a:lnSpc>
                </a:pPr>
                <a:r>
                  <a:rPr lang="ru-RU" sz="12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Срок</a:t>
                </a:r>
              </a:p>
            </p:txBody>
          </p:sp>
          <p:sp>
            <p:nvSpPr>
              <p:cNvPr id="211" name="Прямоугольник 210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22925" y="2872854"/>
                <a:ext cx="7777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ru-RU" sz="12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до</a:t>
                </a:r>
                <a:r>
                  <a:rPr lang="ru-RU" sz="1200" b="1" dirty="0">
                    <a:solidFill>
                      <a:srgbClr val="C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20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5</a:t>
                </a:r>
                <a:r>
                  <a:rPr lang="ru-RU" sz="12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12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лет</a:t>
                </a:r>
              </a:p>
            </p:txBody>
          </p:sp>
          <p:cxnSp>
            <p:nvCxnSpPr>
              <p:cNvPr id="212" name="Прямая соединительная линия 211"/>
              <p:cNvCxnSpPr/>
              <p:nvPr/>
            </p:nvCxnSpPr>
            <p:spPr>
              <a:xfrm>
                <a:off x="1144089" y="2224812"/>
                <a:ext cx="4419" cy="954167"/>
              </a:xfrm>
              <a:prstGeom prst="line">
                <a:avLst/>
              </a:prstGeom>
              <a:ln w="38100">
                <a:solidFill>
                  <a:srgbClr val="891A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1" name="Прямоугольник 260"/>
          <p:cNvSpPr/>
          <p:nvPr/>
        </p:nvSpPr>
        <p:spPr>
          <a:xfrm>
            <a:off x="1912519" y="5915568"/>
            <a:ext cx="1872068" cy="551843"/>
          </a:xfrm>
          <a:prstGeom prst="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Консультационная и образовательная</a:t>
            </a:r>
            <a:endParaRPr lang="ru-RU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7762295" y="5915570"/>
            <a:ext cx="1872068" cy="551843"/>
          </a:xfrm>
          <a:prstGeom prst="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Продвижение и маркетинг</a:t>
            </a:r>
            <a:endParaRPr lang="ru-RU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4256627" y="995676"/>
            <a:ext cx="3142704" cy="551843"/>
          </a:xfrm>
          <a:prstGeom prst="rect">
            <a:avLst/>
          </a:prstGeom>
          <a:solidFill>
            <a:srgbClr val="FAC566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ИМУЩЕСТВЕННАЯ</a:t>
            </a:r>
            <a:endParaRPr lang="ru-RU" sz="11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189764" y="1689898"/>
            <a:ext cx="3294428" cy="1340967"/>
            <a:chOff x="4346265" y="1689898"/>
            <a:chExt cx="3294428" cy="1340967"/>
          </a:xfrm>
        </p:grpSpPr>
        <p:sp>
          <p:nvSpPr>
            <p:cNvPr id="266" name="Прямоугольник 265"/>
            <p:cNvSpPr/>
            <p:nvPr/>
          </p:nvSpPr>
          <p:spPr>
            <a:xfrm>
              <a:off x="4781371" y="2087927"/>
              <a:ext cx="2859322" cy="471730"/>
            </a:xfrm>
            <a:prstGeom prst="rect">
              <a:avLst/>
            </a:prstGeom>
          </p:spPr>
          <p:txBody>
            <a:bodyPr wrap="square" lIns="70926" tIns="35464" rIns="70926" bIns="35464">
              <a:spAutoFit/>
            </a:bodyPr>
            <a:lstStyle/>
            <a:p>
              <a:pPr defTabSz="709218"/>
              <a:r>
                <a:rPr lang="ru-RU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с</a:t>
              </a:r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вободная площадь </a:t>
              </a:r>
              <a:r>
                <a:rPr lang="ru-RU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для сдачи </a:t>
              </a:r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в аренду</a:t>
              </a:r>
            </a:p>
            <a:p>
              <a:pPr defTabSz="709218"/>
              <a:r>
                <a:rPr lang="ru-RU" sz="12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4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1,305</a:t>
              </a:r>
              <a:r>
                <a:rPr lang="ru-RU" sz="12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2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тыс. м</a:t>
              </a:r>
              <a:r>
                <a:rPr lang="ru-RU" sz="1200" baseline="300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67" name="Прямоугольник 266"/>
            <p:cNvSpPr/>
            <p:nvPr/>
          </p:nvSpPr>
          <p:spPr>
            <a:xfrm>
              <a:off x="4346265" y="1689898"/>
              <a:ext cx="1796555" cy="431988"/>
            </a:xfrm>
            <a:prstGeom prst="rect">
              <a:avLst/>
            </a:prstGeom>
          </p:spPr>
          <p:txBody>
            <a:bodyPr wrap="square" lIns="62048" tIns="31025" rIns="62048" bIns="31025">
              <a:spAutoFit/>
            </a:bodyPr>
            <a:lstStyle/>
            <a:p>
              <a:pPr defTabSz="707717"/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ea typeface="Calibri" pitchFamily="34" charset="0"/>
                  <a:cs typeface="Segoe UI Light" panose="020B0502040204020203" pitchFamily="34" charset="0"/>
                </a:rPr>
                <a:t>БИЗНЕС-ИНКУБАТОР</a:t>
              </a:r>
            </a:p>
            <a:p>
              <a:pPr defTabSz="707717"/>
              <a:r>
                <a:rPr lang="ru-RU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ea typeface="Calibri" pitchFamily="34" charset="0"/>
                  <a:cs typeface="Segoe UI Light" panose="020B0502040204020203" pitchFamily="34" charset="0"/>
                </a:rPr>
                <a:t>г. </a:t>
              </a:r>
              <a:r>
                <a:rPr lang="ru-RU" sz="1200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ea typeface="Calibri" pitchFamily="34" charset="0"/>
                  <a:cs typeface="Segoe UI Light" panose="020B0502040204020203" pitchFamily="34" charset="0"/>
                </a:rPr>
                <a:t>Ярославль</a:t>
              </a:r>
              <a:endParaRPr lang="ru-RU" sz="7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8" name="Прямоугольник 267"/>
            <p:cNvSpPr/>
            <p:nvPr/>
          </p:nvSpPr>
          <p:spPr>
            <a:xfrm>
              <a:off x="4771839" y="2559135"/>
              <a:ext cx="1704829" cy="471730"/>
            </a:xfrm>
            <a:prstGeom prst="rect">
              <a:avLst/>
            </a:prstGeom>
          </p:spPr>
          <p:txBody>
            <a:bodyPr wrap="square" lIns="70926" tIns="35464" rIns="70926" bIns="35464">
              <a:spAutoFit/>
            </a:bodyPr>
            <a:lstStyle/>
            <a:p>
              <a:pPr defTabSz="709218"/>
              <a:r>
                <a:rPr lang="ru-RU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стоимость </a:t>
              </a:r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аренды </a:t>
              </a:r>
            </a:p>
            <a:p>
              <a:pPr defTabSz="709218"/>
              <a:r>
                <a:rPr lang="ru-RU" sz="12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 </a:t>
              </a:r>
              <a:r>
                <a:rPr lang="ru-RU" sz="14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232</a:t>
              </a:r>
              <a:r>
                <a:rPr lang="ru-RU" sz="12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2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руб./м</a:t>
              </a:r>
              <a:r>
                <a:rPr lang="ru-RU" sz="1200" baseline="300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pic>
          <p:nvPicPr>
            <p:cNvPr id="269" name="Picture 5" descr="D:\Проекты\_ЯО\2017_07_04 РЦИ\work\coins.png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 l="13429" t="7135" r="12861" b="20506"/>
            <a:stretch>
              <a:fillRect/>
            </a:stretch>
          </p:blipFill>
          <p:spPr bwMode="auto">
            <a:xfrm flipH="1">
              <a:off x="4422991" y="2636570"/>
              <a:ext cx="325596" cy="319626"/>
            </a:xfrm>
            <a:prstGeom prst="rect">
              <a:avLst/>
            </a:prstGeom>
            <a:noFill/>
          </p:spPr>
        </p:pic>
        <p:pic>
          <p:nvPicPr>
            <p:cNvPr id="270" name="Рисунок 269" descr="Склад">
              <a:extLst>
                <a:ext uri="{FF2B5EF4-FFF2-40B4-BE49-F238E27FC236}">
                  <a16:creationId xmlns:a16="http://schemas.microsoft.com/office/drawing/2014/main" id="{24C20EC4-6085-452C-AED0-E01EDF175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19216" y="2087927"/>
              <a:ext cx="362155" cy="362155"/>
            </a:xfrm>
            <a:prstGeom prst="rect">
              <a:avLst/>
            </a:prstGeom>
          </p:spPr>
        </p:pic>
      </p:grpSp>
      <p:sp>
        <p:nvSpPr>
          <p:cNvPr id="277" name="Прямоугольник 276"/>
          <p:cNvSpPr/>
          <p:nvPr/>
        </p:nvSpPr>
        <p:spPr>
          <a:xfrm>
            <a:off x="5821694" y="5915567"/>
            <a:ext cx="1872068" cy="551843"/>
          </a:xfrm>
          <a:prstGeom prst="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 инноваций</a:t>
            </a:r>
            <a:endParaRPr lang="ru-RU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3881093" y="5917328"/>
            <a:ext cx="1872068" cy="551843"/>
          </a:xfrm>
          <a:prstGeom prst="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Инжиниринг и лизинг</a:t>
            </a:r>
            <a:endParaRPr lang="ru-RU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6090" y="4548198"/>
            <a:ext cx="2426539" cy="957030"/>
            <a:chOff x="161989" y="5865107"/>
            <a:chExt cx="2426539" cy="957030"/>
          </a:xfrm>
        </p:grpSpPr>
        <p:sp>
          <p:nvSpPr>
            <p:cNvPr id="280" name="Прямоугольник 279">
              <a:extLst>
                <a:ext uri="{FF2B5EF4-FFF2-40B4-BE49-F238E27FC236}">
                  <a16:creationId xmlns:a16="http://schemas.microsoft.com/office/drawing/2014/main" id="{15F0789B-1F52-4891-845F-AFE1E8EDF6EB}"/>
                </a:ext>
              </a:extLst>
            </p:cNvPr>
            <p:cNvSpPr/>
            <p:nvPr/>
          </p:nvSpPr>
          <p:spPr>
            <a:xfrm>
              <a:off x="161989" y="5865107"/>
              <a:ext cx="2047252" cy="432903"/>
            </a:xfrm>
            <a:prstGeom prst="rect">
              <a:avLst/>
            </a:prstGeom>
          </p:spPr>
          <p:txBody>
            <a:bodyPr wrap="square" lIns="62955" tIns="31478" rIns="62955" bIns="31478" anchor="ctr">
              <a:spAutoFit/>
            </a:bodyPr>
            <a:lstStyle/>
            <a:p>
              <a:pPr defTabSz="914355"/>
              <a:r>
                <a:rPr lang="ru-RU" sz="1200" b="1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Гранты социальным предприятиям</a:t>
              </a:r>
              <a:endParaRPr lang="ru-RU" sz="105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1" name="Прямоугольник 280"/>
            <p:cNvSpPr/>
            <p:nvPr/>
          </p:nvSpPr>
          <p:spPr>
            <a:xfrm>
              <a:off x="173968" y="6473056"/>
              <a:ext cx="1286900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hangingPunct="0">
                <a:lnSpc>
                  <a:spcPct val="90000"/>
                </a:lnSpc>
              </a:pPr>
              <a:r>
                <a:rPr lang="ru-RU" sz="12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Размер</a:t>
              </a:r>
            </a:p>
          </p:txBody>
        </p:sp>
        <p:cxnSp>
          <p:nvCxnSpPr>
            <p:cNvPr id="282" name="Прямая соединительная линия 281"/>
            <p:cNvCxnSpPr/>
            <p:nvPr/>
          </p:nvCxnSpPr>
          <p:spPr>
            <a:xfrm>
              <a:off x="1124294" y="6430850"/>
              <a:ext cx="5017" cy="391287"/>
            </a:xfrm>
            <a:prstGeom prst="line">
              <a:avLst/>
            </a:prstGeom>
            <a:ln w="38100">
              <a:solidFill>
                <a:srgbClr val="89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Прямоугольник 282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1177564" y="6368349"/>
              <a:ext cx="14109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ru-RU" sz="12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</a:t>
              </a:r>
              <a:r>
                <a:rPr lang="ru-RU" sz="1200" b="1" dirty="0" smtClean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0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500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200" b="1" dirty="0" err="1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тыс</a:t>
              </a:r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руб.</a:t>
              </a:r>
              <a:endPara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00557" y="5471004"/>
            <a:ext cx="264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ИНАЯ ПОДДЕРЖКА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181845" y="3125734"/>
            <a:ext cx="3500563" cy="2198480"/>
            <a:chOff x="4338346" y="3125734"/>
            <a:chExt cx="3500563" cy="2198480"/>
          </a:xfrm>
        </p:grpSpPr>
        <p:sp>
          <p:nvSpPr>
            <p:cNvPr id="271" name="Прямоугольник 270"/>
            <p:cNvSpPr/>
            <p:nvPr/>
          </p:nvSpPr>
          <p:spPr>
            <a:xfrm>
              <a:off x="4368892" y="3125734"/>
              <a:ext cx="1796555" cy="431988"/>
            </a:xfrm>
            <a:prstGeom prst="rect">
              <a:avLst/>
            </a:prstGeom>
          </p:spPr>
          <p:txBody>
            <a:bodyPr wrap="square" lIns="62048" tIns="31025" rIns="62048" bIns="31025">
              <a:spAutoFit/>
            </a:bodyPr>
            <a:lstStyle/>
            <a:p>
              <a:pPr defTabSz="707717"/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ea typeface="Calibri" pitchFamily="34" charset="0"/>
                  <a:cs typeface="Segoe UI Light" panose="020B0502040204020203" pitchFamily="34" charset="0"/>
                </a:rPr>
                <a:t>ПРОМПАРК «МАСТЕР»</a:t>
              </a:r>
            </a:p>
            <a:p>
              <a:pPr defTabSz="707717"/>
              <a:r>
                <a:rPr lang="ru-RU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ea typeface="Calibri" pitchFamily="34" charset="0"/>
                  <a:cs typeface="Segoe UI Light" panose="020B0502040204020203" pitchFamily="34" charset="0"/>
                </a:rPr>
                <a:t>г</a:t>
              </a:r>
              <a:r>
                <a:rPr lang="ru-RU" sz="1200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ea typeface="Calibri" pitchFamily="34" charset="0"/>
                  <a:cs typeface="Segoe UI Light" panose="020B0502040204020203" pitchFamily="34" charset="0"/>
                </a:rPr>
                <a:t>. Тутаев</a:t>
              </a:r>
              <a:endParaRPr lang="ru-RU" sz="7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72" name="Рисунок 271" descr="Склад">
              <a:extLst>
                <a:ext uri="{FF2B5EF4-FFF2-40B4-BE49-F238E27FC236}">
                  <a16:creationId xmlns:a16="http://schemas.microsoft.com/office/drawing/2014/main" id="{24C20EC4-6085-452C-AED0-E01EDF175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344756" y="3629615"/>
              <a:ext cx="362155" cy="362155"/>
            </a:xfrm>
            <a:prstGeom prst="rect">
              <a:avLst/>
            </a:prstGeom>
          </p:spPr>
        </p:pic>
        <p:sp>
          <p:nvSpPr>
            <p:cNvPr id="273" name="Прямоугольник 272"/>
            <p:cNvSpPr/>
            <p:nvPr/>
          </p:nvSpPr>
          <p:spPr>
            <a:xfrm>
              <a:off x="4706911" y="3670332"/>
              <a:ext cx="2808768" cy="471740"/>
            </a:xfrm>
            <a:prstGeom prst="rect">
              <a:avLst/>
            </a:prstGeom>
          </p:spPr>
          <p:txBody>
            <a:bodyPr wrap="square" lIns="70938" tIns="35469" rIns="70938" bIns="35469">
              <a:spAutoFit/>
            </a:bodyPr>
            <a:lstStyle/>
            <a:p>
              <a:pPr defTabSz="709326"/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свободная площадь для сдачи в аренду</a:t>
              </a:r>
            </a:p>
            <a:p>
              <a:pPr defTabSz="709326"/>
              <a:r>
                <a:rPr lang="ru-RU" sz="14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2,7</a:t>
              </a:r>
              <a:r>
                <a:rPr lang="ru-RU" sz="12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тыс. м</a:t>
              </a:r>
              <a:r>
                <a:rPr lang="ru-RU" sz="1200" baseline="300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ru-RU" sz="1200" baseline="30000" dirty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4" name="Прямоугольник 273"/>
            <p:cNvSpPr/>
            <p:nvPr/>
          </p:nvSpPr>
          <p:spPr>
            <a:xfrm>
              <a:off x="4735099" y="4852474"/>
              <a:ext cx="2432320" cy="471740"/>
            </a:xfrm>
            <a:prstGeom prst="rect">
              <a:avLst/>
            </a:prstGeom>
          </p:spPr>
          <p:txBody>
            <a:bodyPr wrap="square" lIns="70938" tIns="35469" rIns="70938" bIns="35469">
              <a:spAutoFit/>
            </a:bodyPr>
            <a:lstStyle/>
            <a:p>
              <a:pPr defTabSz="709326"/>
              <a:r>
                <a:rPr lang="ru-RU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допустимый класс опасности производств </a:t>
              </a: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– </a:t>
              </a:r>
              <a:r>
                <a:rPr lang="en-US" sz="14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IV</a:t>
              </a:r>
              <a:endParaRPr lang="ru-RU" sz="1400" baseline="30000" dirty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75" name="Picture 2" descr="C:\Users\lebedevate\Desktop\Презентации\Icons Maps\Icons_3\h.png">
              <a:extLst>
                <a:ext uri="{FF2B5EF4-FFF2-40B4-BE49-F238E27FC236}">
                  <a16:creationId xmlns:a16="http://schemas.microsoft.com/office/drawing/2014/main" id="{3DD12C3C-08B2-44AB-9359-D90C9CDF2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346" y="4920070"/>
              <a:ext cx="356969" cy="336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" name="Picture 5" descr="D:\Проекты\_ЯО\2017_07_04 РЦИ\work\coins.png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 l="13429" t="7135" r="12861" b="20506"/>
            <a:stretch>
              <a:fillRect/>
            </a:stretch>
          </p:blipFill>
          <p:spPr bwMode="auto">
            <a:xfrm flipH="1">
              <a:off x="4338346" y="4338547"/>
              <a:ext cx="325596" cy="319626"/>
            </a:xfrm>
            <a:prstGeom prst="rect">
              <a:avLst/>
            </a:prstGeom>
            <a:noFill/>
          </p:spPr>
        </p:pic>
        <p:sp>
          <p:nvSpPr>
            <p:cNvPr id="284" name="Прямоугольник 283"/>
            <p:cNvSpPr/>
            <p:nvPr/>
          </p:nvSpPr>
          <p:spPr>
            <a:xfrm>
              <a:off x="4727023" y="4160747"/>
              <a:ext cx="3111886" cy="748739"/>
            </a:xfrm>
            <a:prstGeom prst="rect">
              <a:avLst/>
            </a:prstGeom>
          </p:spPr>
          <p:txBody>
            <a:bodyPr wrap="square" lIns="70938" tIns="35469" rIns="70938" bIns="35469">
              <a:spAutoFit/>
            </a:bodyPr>
            <a:lstStyle/>
            <a:p>
              <a:pPr defTabSz="709326"/>
              <a:r>
                <a:rPr lang="ru-RU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средняя стоимость </a:t>
              </a:r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аренды: </a:t>
              </a:r>
            </a:p>
            <a:p>
              <a:pPr defTabSz="709326"/>
              <a:r>
                <a:rPr lang="ru-RU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• </a:t>
              </a:r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производственные площади </a:t>
              </a:r>
              <a:r>
                <a:rPr lang="ru-RU" sz="12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</a:t>
              </a:r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2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150 </a:t>
              </a:r>
              <a:r>
                <a:rPr lang="ru-RU" sz="12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руб./</a:t>
              </a:r>
              <a:r>
                <a:rPr lang="ru-RU" sz="12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</a:t>
              </a:r>
              <a:r>
                <a:rPr lang="ru-RU" sz="1200" baseline="300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  <a:p>
              <a:pPr defTabSz="709326"/>
              <a:r>
                <a:rPr lang="ru-RU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• </a:t>
              </a:r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офисные помещения </a:t>
              </a:r>
              <a:r>
                <a:rPr lang="ru-RU" sz="12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</a:t>
              </a:r>
              <a:r>
                <a: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2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200 </a:t>
              </a:r>
              <a:r>
                <a:rPr lang="ru-RU" sz="12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руб./м</a:t>
              </a:r>
              <a:r>
                <a:rPr lang="ru-RU" sz="1200" baseline="300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  <a:p>
              <a:pPr defTabSz="709326"/>
              <a:endParaRPr lang="ru-RU" sz="1200" baseline="30000" dirty="0">
                <a:solidFill>
                  <a:srgbClr val="9C674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7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6962425" y="5487172"/>
            <a:ext cx="3208757" cy="1125668"/>
            <a:chOff x="552712" y="2427734"/>
            <a:chExt cx="3208757" cy="11256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52712" y="2601743"/>
              <a:ext cx="3188264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36" tIns="41968" rIns="83936" bIns="41968" rtlCol="0" anchor="ctr"/>
            <a:lstStyle/>
            <a:p>
              <a:pPr algn="just"/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" name="Прямоугольник 26"/>
            <p:cNvSpPr>
              <a:spLocks noChangeArrowheads="1"/>
            </p:cNvSpPr>
            <p:nvPr/>
          </p:nvSpPr>
          <p:spPr bwMode="auto">
            <a:xfrm>
              <a:off x="1326731" y="2427734"/>
              <a:ext cx="1604339" cy="300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4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КООПЕРАЦИЯ</a:t>
              </a:r>
              <a:endParaRPr lang="ru-RU" alt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235553" y="2776939"/>
              <a:ext cx="621558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5,6</a:t>
              </a:r>
              <a:endParaRPr lang="ru-RU" sz="28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17423" y="2893928"/>
              <a:ext cx="1044046" cy="281733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16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млрд руб.</a:t>
              </a:r>
              <a:endParaRPr lang="ru-RU" sz="16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23728" y="3099314"/>
              <a:ext cx="1506958" cy="454088"/>
            </a:xfrm>
            <a:prstGeom prst="rect">
              <a:avLst/>
            </a:prstGeom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СУММА </a:t>
              </a:r>
            </a:p>
            <a:p>
              <a:pPr algn="ctr"/>
              <a:r>
                <a:rPr lang="ru-RU" alt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КОНТРАКТОВ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87343" y="2788024"/>
              <a:ext cx="674458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140</a:t>
              </a:r>
              <a:endParaRPr lang="ru-RU" sz="28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2555" y="3155192"/>
              <a:ext cx="1697521" cy="269422"/>
            </a:xfrm>
            <a:prstGeom prst="rect">
              <a:avLst/>
            </a:prstGeom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ПРЕДПРИЯТИЙ</a:t>
              </a:r>
              <a:endPara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2975" y="244857"/>
            <a:ext cx="946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Поддержка МСП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128277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19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389609" y="4400112"/>
            <a:ext cx="4583399" cy="1340980"/>
            <a:chOff x="4350557" y="1515168"/>
            <a:chExt cx="3616366" cy="1144784"/>
          </a:xfrm>
        </p:grpSpPr>
        <p:sp>
          <p:nvSpPr>
            <p:cNvPr id="75" name="Прямоугольник 33">
              <a:extLst>
                <a:ext uri="{FF2B5EF4-FFF2-40B4-BE49-F238E27FC236}">
                  <a16:creationId xmlns:a16="http://schemas.microsoft.com/office/drawing/2014/main" id="{0A7B6D84-084B-4E92-92FF-59686338A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557" y="1515168"/>
              <a:ext cx="3572035" cy="24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1995" tIns="30998" rIns="61995" bIns="30998">
              <a:spAutoFit/>
            </a:bodyPr>
            <a:lstStyle/>
            <a:p>
              <a:pPr algn="ctr"/>
              <a:r>
                <a:rPr lang="ru-RU" altLang="ru-RU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КОЛИЧЕСТВО ПОЛУЧАТЕЛЕЙ ПОДДЕРЖКИ</a:t>
              </a:r>
            </a:p>
          </p:txBody>
        </p:sp>
        <p:sp>
          <p:nvSpPr>
            <p:cNvPr id="76" name="Прямоугольник 86">
              <a:extLst>
                <a:ext uri="{FF2B5EF4-FFF2-40B4-BE49-F238E27FC236}">
                  <a16:creationId xmlns:a16="http://schemas.microsoft.com/office/drawing/2014/main" id="{C7F33E2D-5676-4EC9-8171-ABC943DE6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979" y="1860201"/>
              <a:ext cx="1206054" cy="2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2006" tIns="31003" rIns="62006" bIns="31003">
              <a:spAutoFit/>
            </a:bodyPr>
            <a:lstStyle/>
            <a:p>
              <a:pPr algn="ctr" defTabSz="70623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2753</a:t>
              </a:r>
              <a:endParaRPr lang="ru-RU" sz="105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7" name="Прямоугольник 86">
              <a:extLst>
                <a:ext uri="{FF2B5EF4-FFF2-40B4-BE49-F238E27FC236}">
                  <a16:creationId xmlns:a16="http://schemas.microsoft.com/office/drawing/2014/main" id="{1FC2B977-87AC-4C8A-BECE-EAEA3977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979" y="1860201"/>
              <a:ext cx="908433" cy="2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2006" tIns="31003" rIns="62006" bIns="31003">
              <a:spAutoFit/>
            </a:bodyPr>
            <a:lstStyle/>
            <a:p>
              <a:pPr algn="ctr" defTabSz="70623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2757</a:t>
              </a:r>
              <a:endParaRPr lang="ru-RU" sz="105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8" name="Прямоугольник 86">
              <a:extLst>
                <a:ext uri="{FF2B5EF4-FFF2-40B4-BE49-F238E27FC236}">
                  <a16:creationId xmlns:a16="http://schemas.microsoft.com/office/drawing/2014/main" id="{DD6E62C9-F150-40C7-B711-DB2731DC1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473" y="1860678"/>
              <a:ext cx="648427" cy="2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2006" tIns="31003" rIns="62006" bIns="31003">
              <a:spAutoFit/>
            </a:bodyPr>
            <a:lstStyle/>
            <a:p>
              <a:pPr algn="ctr" defTabSz="70623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2841</a:t>
              </a:r>
              <a:endParaRPr lang="ru-RU" sz="105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79" name="Прямая со стрелкой 78">
              <a:extLst>
                <a:ext uri="{FF2B5EF4-FFF2-40B4-BE49-F238E27FC236}">
                  <a16:creationId xmlns:a16="http://schemas.microsoft.com/office/drawing/2014/main" id="{89219175-8C60-4538-9470-6EEFCC2176AF}"/>
                </a:ext>
              </a:extLst>
            </p:cNvPr>
            <p:cNvCxnSpPr>
              <a:cxnSpLocks/>
            </p:cNvCxnSpPr>
            <p:nvPr/>
          </p:nvCxnSpPr>
          <p:spPr>
            <a:xfrm>
              <a:off x="4522103" y="2302105"/>
              <a:ext cx="3444820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65965ABF-9951-4B1F-ADF2-76F43EED4CA7}"/>
                </a:ext>
              </a:extLst>
            </p:cNvPr>
            <p:cNvSpPr/>
            <p:nvPr/>
          </p:nvSpPr>
          <p:spPr>
            <a:xfrm>
              <a:off x="4539964" y="2387388"/>
              <a:ext cx="529146" cy="269430"/>
            </a:xfrm>
            <a:prstGeom prst="rect">
              <a:avLst/>
            </a:prstGeom>
            <a:noFill/>
          </p:spPr>
          <p:txBody>
            <a:bodyPr wrap="square" lIns="83944" tIns="41972" rIns="83944" bIns="41972">
              <a:spAutoFit/>
            </a:bodyPr>
            <a:lstStyle/>
            <a:p>
              <a:pPr algn="ctr"/>
              <a:r>
                <a:rPr lang="ru-RU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2019</a:t>
              </a: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B0A7BC68-1914-4723-B461-565F602E90BC}"/>
                </a:ext>
              </a:extLst>
            </p:cNvPr>
            <p:cNvSpPr/>
            <p:nvPr/>
          </p:nvSpPr>
          <p:spPr>
            <a:xfrm>
              <a:off x="5104076" y="2390522"/>
              <a:ext cx="529146" cy="269430"/>
            </a:xfrm>
            <a:prstGeom prst="rect">
              <a:avLst/>
            </a:prstGeom>
            <a:noFill/>
          </p:spPr>
          <p:txBody>
            <a:bodyPr wrap="square" lIns="83944" tIns="41972" rIns="83944" bIns="41972">
              <a:spAutoFit/>
            </a:bodyPr>
            <a:lstStyle/>
            <a:p>
              <a:pPr algn="ctr"/>
              <a:r>
                <a:rPr lang="ru-RU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2020</a:t>
              </a: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E6561C27-A579-4D8C-9C22-617E531C0523}"/>
                </a:ext>
              </a:extLst>
            </p:cNvPr>
            <p:cNvSpPr/>
            <p:nvPr/>
          </p:nvSpPr>
          <p:spPr>
            <a:xfrm>
              <a:off x="5397627" y="2387387"/>
              <a:ext cx="1178426" cy="269430"/>
            </a:xfrm>
            <a:prstGeom prst="rect">
              <a:avLst/>
            </a:prstGeom>
            <a:noFill/>
          </p:spPr>
          <p:txBody>
            <a:bodyPr wrap="square" lIns="83944" tIns="41972" rIns="83944" bIns="41972">
              <a:spAutoFit/>
            </a:bodyPr>
            <a:lstStyle/>
            <a:p>
              <a:pPr algn="ctr"/>
              <a:r>
                <a:rPr lang="ru-RU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2021</a:t>
              </a:r>
              <a:endPara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E6561C27-A579-4D8C-9C22-617E531C0523}"/>
                </a:ext>
              </a:extLst>
            </p:cNvPr>
            <p:cNvSpPr/>
            <p:nvPr/>
          </p:nvSpPr>
          <p:spPr>
            <a:xfrm>
              <a:off x="6005272" y="2390522"/>
              <a:ext cx="1178426" cy="269430"/>
            </a:xfrm>
            <a:prstGeom prst="rect">
              <a:avLst/>
            </a:prstGeom>
            <a:noFill/>
          </p:spPr>
          <p:txBody>
            <a:bodyPr wrap="square" lIns="83944" tIns="41972" rIns="83944" bIns="41972">
              <a:spAutoFit/>
            </a:bodyPr>
            <a:lstStyle/>
            <a:p>
              <a:pPr algn="ctr"/>
              <a:r>
                <a:rPr lang="ru-RU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2022</a:t>
              </a:r>
              <a:endPara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4" name="Прямоугольник 86">
              <a:extLst>
                <a:ext uri="{FF2B5EF4-FFF2-40B4-BE49-F238E27FC236}">
                  <a16:creationId xmlns:a16="http://schemas.microsoft.com/office/drawing/2014/main" id="{1FC2B977-87AC-4C8A-BECE-EAEA3977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124" y="1856278"/>
              <a:ext cx="908433" cy="2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2006" tIns="31003" rIns="62006" bIns="31003">
              <a:spAutoFit/>
            </a:bodyPr>
            <a:lstStyle/>
            <a:p>
              <a:pPr algn="ctr" defTabSz="70623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2820</a:t>
              </a:r>
              <a:endParaRPr lang="ru-RU" sz="105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6517310" y="2249257"/>
              <a:ext cx="88051" cy="97700"/>
            </a:xfrm>
            <a:prstGeom prst="ellipse">
              <a:avLst/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82"/>
              <a:endParaRPr lang="ru-RU" sz="23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E6561C27-A579-4D8C-9C22-617E531C0523}"/>
                </a:ext>
              </a:extLst>
            </p:cNvPr>
            <p:cNvSpPr/>
            <p:nvPr/>
          </p:nvSpPr>
          <p:spPr>
            <a:xfrm>
              <a:off x="6605360" y="2392152"/>
              <a:ext cx="1178426" cy="230010"/>
            </a:xfrm>
            <a:prstGeom prst="rect">
              <a:avLst/>
            </a:prstGeom>
            <a:noFill/>
          </p:spPr>
          <p:txBody>
            <a:bodyPr wrap="square" lIns="83944" tIns="41972" rIns="83944" bIns="41972">
              <a:spAutoFit/>
            </a:bodyPr>
            <a:lstStyle/>
            <a:p>
              <a:pPr algn="ctr"/>
              <a:r>
                <a:rPr lang="ru-RU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2023</a:t>
              </a:r>
            </a:p>
          </p:txBody>
        </p:sp>
        <p:sp>
          <p:nvSpPr>
            <p:cNvPr id="90" name="Прямоугольник 86">
              <a:extLst>
                <a:ext uri="{FF2B5EF4-FFF2-40B4-BE49-F238E27FC236}">
                  <a16:creationId xmlns:a16="http://schemas.microsoft.com/office/drawing/2014/main" id="{1FC2B977-87AC-4C8A-BECE-EAEA3977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5214" y="1857908"/>
              <a:ext cx="908433" cy="2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2006" tIns="31003" rIns="62006" bIns="31003">
              <a:spAutoFit/>
            </a:bodyPr>
            <a:lstStyle/>
            <a:p>
              <a:pPr algn="ctr" defTabSz="70623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4245</a:t>
              </a:r>
              <a:endParaRPr lang="ru-RU" sz="105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6862632" y="3675944"/>
            <a:ext cx="3188264" cy="1125668"/>
            <a:chOff x="552712" y="2427734"/>
            <a:chExt cx="3188264" cy="1125668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552712" y="2601743"/>
              <a:ext cx="3188264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36" tIns="41968" rIns="83936" bIns="41968" rtlCol="0" anchor="ctr"/>
            <a:lstStyle/>
            <a:p>
              <a:pPr algn="just"/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4" name="Прямоугольник 26"/>
            <p:cNvSpPr>
              <a:spLocks noChangeArrowheads="1"/>
            </p:cNvSpPr>
            <p:nvPr/>
          </p:nvSpPr>
          <p:spPr bwMode="auto">
            <a:xfrm>
              <a:off x="1326731" y="2427734"/>
              <a:ext cx="1604339" cy="300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400" b="1" dirty="0" smtClean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ИНЖИНИРИНГ</a:t>
              </a:r>
              <a:endParaRPr lang="ru-RU" altLang="ru-RU" sz="1400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427874" y="2774585"/>
              <a:ext cx="1347911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1400" b="1" dirty="0" smtClean="0"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550</a:t>
              </a:r>
              <a:endParaRPr lang="ru-RU" sz="28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253069" y="3144107"/>
              <a:ext cx="1697521" cy="269422"/>
            </a:xfrm>
            <a:prstGeom prst="rect">
              <a:avLst/>
            </a:prstGeom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УСЛУГ</a:t>
              </a:r>
              <a:endPara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889368" y="1680532"/>
            <a:ext cx="3566159" cy="2267108"/>
            <a:chOff x="552712" y="1836698"/>
            <a:chExt cx="3188264" cy="1992647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552712" y="2601743"/>
              <a:ext cx="3188264" cy="1227602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36" tIns="41968" rIns="83936" bIns="41968" rtlCol="0" anchor="ctr"/>
            <a:lstStyle/>
            <a:p>
              <a:pPr algn="just"/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3" name="Прямоугольник 26"/>
            <p:cNvSpPr>
              <a:spLocks noChangeArrowheads="1"/>
            </p:cNvSpPr>
            <p:nvPr/>
          </p:nvSpPr>
          <p:spPr bwMode="auto">
            <a:xfrm>
              <a:off x="1326731" y="2427734"/>
              <a:ext cx="1604339" cy="300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4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 5 ЛЕТ</a:t>
              </a:r>
              <a:endParaRPr lang="ru-RU" alt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1598850" y="2766976"/>
              <a:ext cx="1095987" cy="377473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19,5 </a:t>
              </a:r>
              <a:r>
                <a:rPr lang="ru-RU" sz="14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ТЫС.</a:t>
              </a:r>
              <a:endParaRPr lang="ru-RU" sz="28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1233549" y="3148489"/>
              <a:ext cx="1697521" cy="638754"/>
            </a:xfrm>
            <a:prstGeom prst="rect">
              <a:avLst/>
            </a:prstGeom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СУБЪЕКТОВ МСП ПОЛУЧИЛИ ПОДДЕРЖКУ</a:t>
              </a:r>
              <a:endPara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1187694" y="1836698"/>
              <a:ext cx="1872068" cy="551843"/>
            </a:xfrm>
            <a:prstGeom prst="rect">
              <a:avLst/>
            </a:prstGeom>
            <a:solidFill>
              <a:srgbClr val="FAC566"/>
            </a:solidFill>
          </p:spPr>
          <p:txBody>
            <a:bodyPr wrap="square" lIns="82060" tIns="41031" rIns="82060" bIns="41031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100" b="1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ЦЕНТР «МОЙ БИЗНЕС»</a:t>
              </a:r>
              <a:endParaRPr lang="ru-RU" sz="11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4766733" y="2228425"/>
            <a:ext cx="3654593" cy="788936"/>
            <a:chOff x="329767" y="2495522"/>
            <a:chExt cx="3654593" cy="788936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366984" y="2601743"/>
              <a:ext cx="3568508" cy="682715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36" tIns="41968" rIns="83936" bIns="41968" rtlCol="0" anchor="ctr"/>
            <a:lstStyle/>
            <a:p>
              <a:pPr algn="just"/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1" name="Прямоугольник 26"/>
            <p:cNvSpPr>
              <a:spLocks noChangeArrowheads="1"/>
            </p:cNvSpPr>
            <p:nvPr/>
          </p:nvSpPr>
          <p:spPr bwMode="auto">
            <a:xfrm>
              <a:off x="1411136" y="2495522"/>
              <a:ext cx="1604339" cy="2571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936" tIns="41968" rIns="83936" bIns="41968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ЗАЙМЫ</a:t>
              </a:r>
              <a:endPara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2530586" y="2763605"/>
              <a:ext cx="1453774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2,2 </a:t>
              </a:r>
              <a:r>
                <a:rPr lang="ru-RU" sz="12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МЛРД РУБ.</a:t>
              </a:r>
              <a:endParaRPr lang="ru-RU" sz="12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329767" y="2750553"/>
              <a:ext cx="2340811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1,1 </a:t>
              </a:r>
              <a:r>
                <a:rPr lang="ru-RU" sz="14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ТЫС. </a:t>
              </a:r>
              <a:r>
                <a:rPr lang="ru-RU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НА СУММУ</a:t>
              </a:r>
              <a:endParaRPr lang="ru-RU" sz="1200" b="1" dirty="0"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8480619" y="2228425"/>
            <a:ext cx="3376909" cy="788936"/>
            <a:chOff x="472228" y="2495522"/>
            <a:chExt cx="3376909" cy="788936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472229" y="2601743"/>
              <a:ext cx="3376908" cy="682715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36" tIns="41968" rIns="83936" bIns="41968" rtlCol="0" anchor="ctr"/>
            <a:lstStyle/>
            <a:p>
              <a:pPr algn="just"/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Прямоугольник 26"/>
            <p:cNvSpPr>
              <a:spLocks noChangeArrowheads="1"/>
            </p:cNvSpPr>
            <p:nvPr/>
          </p:nvSpPr>
          <p:spPr bwMode="auto">
            <a:xfrm>
              <a:off x="1373205" y="2495522"/>
              <a:ext cx="1691969" cy="2571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936" tIns="41968" rIns="83936" bIns="41968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ПОРУЧИТЕЛЬСТВА</a:t>
              </a:r>
              <a:endPara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2499559" y="2763605"/>
              <a:ext cx="1349578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2,7</a:t>
              </a:r>
              <a:r>
                <a:rPr lang="ru-RU" sz="12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МЛРД РУБ.</a:t>
              </a:r>
              <a:endParaRPr lang="ru-RU" sz="12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472228" y="2758449"/>
              <a:ext cx="2134024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280 </a:t>
              </a:r>
              <a:r>
                <a:rPr lang="ru-RU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НА СУММУ</a:t>
              </a:r>
              <a:endParaRPr lang="ru-RU" sz="1200" b="1" dirty="0"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</p:grpSp>
      <p:sp>
        <p:nvSpPr>
          <p:cNvPr id="123" name="Прямоугольник 122"/>
          <p:cNvSpPr/>
          <p:nvPr/>
        </p:nvSpPr>
        <p:spPr>
          <a:xfrm>
            <a:off x="7359391" y="903992"/>
            <a:ext cx="1872068" cy="551843"/>
          </a:xfrm>
          <a:prstGeom prst="rect">
            <a:avLst/>
          </a:prstGeom>
          <a:solidFill>
            <a:srgbClr val="FAC566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5 ЛЕТ</a:t>
            </a:r>
            <a:endParaRPr lang="ru-RU" sz="11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9" name="Прямоугольник 128"/>
          <p:cNvSpPr>
            <a:spLocks noChangeArrowheads="1"/>
          </p:cNvSpPr>
          <p:nvPr/>
        </p:nvSpPr>
        <p:spPr bwMode="auto">
          <a:xfrm>
            <a:off x="7457025" y="4988883"/>
            <a:ext cx="2767209" cy="4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36" tIns="41968" rIns="83936" bIns="41968">
            <a:spAutoFit/>
          </a:bodyPr>
          <a:lstStyle/>
          <a:p>
            <a:pPr algn="ctr">
              <a:defRPr/>
            </a:pPr>
            <a:r>
              <a:rPr lang="ru-RU" altLang="ru-RU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КООРДИНАЦИОННЫЙ СОВЕТ ПО ПРОИЗВОДСТВЕННОЙ </a:t>
            </a:r>
            <a:r>
              <a:rPr lang="ru-RU" altLang="ru-RU" sz="1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КООПЕРАЦИИ</a:t>
            </a:r>
            <a:endParaRPr lang="ru-RU" altLang="ru-RU" sz="1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6922529" y="4928740"/>
            <a:ext cx="560439" cy="560439"/>
            <a:chOff x="6970777" y="4948651"/>
            <a:chExt cx="560439" cy="560439"/>
          </a:xfrm>
        </p:grpSpPr>
        <p:sp>
          <p:nvSpPr>
            <p:cNvPr id="132" name="Овал 131"/>
            <p:cNvSpPr/>
            <p:nvPr/>
          </p:nvSpPr>
          <p:spPr>
            <a:xfrm>
              <a:off x="6970777" y="4948651"/>
              <a:ext cx="560439" cy="560439"/>
            </a:xfrm>
            <a:prstGeom prst="ellipse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5" descr="D:\Проекты\меры поддержки пром-ти\work\handshake-outline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40000"/>
            </a:blip>
            <a:stretch>
              <a:fillRect/>
            </a:stretch>
          </p:blipFill>
          <p:spPr bwMode="auto">
            <a:xfrm>
              <a:off x="7077399" y="5069702"/>
              <a:ext cx="347193" cy="3471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38533" r="7351" b="38532"/>
          <a:stretch/>
        </p:blipFill>
        <p:spPr>
          <a:xfrm>
            <a:off x="7379318" y="3077452"/>
            <a:ext cx="2248822" cy="616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32800" r="9481" b="33125"/>
          <a:stretch/>
        </p:blipFill>
        <p:spPr>
          <a:xfrm>
            <a:off x="7354266" y="1464737"/>
            <a:ext cx="1877193" cy="785627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6561C27-A579-4D8C-9C22-617E531C0523}"/>
              </a:ext>
            </a:extLst>
          </p:cNvPr>
          <p:cNvSpPr/>
          <p:nvPr/>
        </p:nvSpPr>
        <p:spPr>
          <a:xfrm>
            <a:off x="3946026" y="5425421"/>
            <a:ext cx="1493543" cy="454096"/>
          </a:xfrm>
          <a:prstGeom prst="rect">
            <a:avLst/>
          </a:prstGeom>
          <a:noFill/>
        </p:spPr>
        <p:txBody>
          <a:bodyPr wrap="square" lIns="83944" tIns="41972" rIns="83944" bIns="41972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</a:t>
            </a:r>
          </a:p>
          <a:p>
            <a:pPr algn="ctr"/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Прямоугольник 86">
            <a:extLst>
              <a:ext uri="{FF2B5EF4-FFF2-40B4-BE49-F238E27FC236}">
                <a16:creationId xmlns:a16="http://schemas.microsoft.com/office/drawing/2014/main" id="{1FC2B977-87AC-4C8A-BECE-EAEA3977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255" y="4799617"/>
            <a:ext cx="1151352" cy="3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06" tIns="31003" rIns="62006" bIns="31003">
            <a:spAutoFit/>
          </a:bodyPr>
          <a:lstStyle/>
          <a:p>
            <a:pPr algn="ctr" defTabSz="70623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4500</a:t>
            </a:r>
            <a:endParaRPr lang="ru-RU" sz="1050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605338" y="5259945"/>
            <a:ext cx="113473" cy="114444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923484" y="5264694"/>
            <a:ext cx="111596" cy="114444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375030" y="5256464"/>
            <a:ext cx="111596" cy="114444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624818" y="5256464"/>
            <a:ext cx="111596" cy="114444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905454" y="5261998"/>
            <a:ext cx="111596" cy="114444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7848" y="245624"/>
            <a:ext cx="820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Обращение </a:t>
            </a:r>
            <a:r>
              <a:rPr lang="ru-RU" sz="3200" dirty="0" smtClean="0">
                <a:latin typeface="Segoe UI Light" panose="020B0502040204020203" pitchFamily="34" charset="0"/>
              </a:rPr>
              <a:t>к инвестору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cxnSp>
        <p:nvCxnSpPr>
          <p:cNvPr id="209" name="Прямая соединительная линия 208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89580" y="943021"/>
            <a:ext cx="700747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Уважаемый инвестор</a:t>
            </a:r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!</a:t>
            </a:r>
          </a:p>
          <a:p>
            <a:endParaRPr lang="ru-RU" sz="1200" i="1" dirty="0">
              <a:solidFill>
                <a:srgbClr val="706F6F"/>
              </a:solidFill>
              <a:latin typeface="Segoe UI Light" panose="020B0502040204020203" pitchFamily="34" charset="0"/>
            </a:endParaRPr>
          </a:p>
          <a:p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Ярославская область – динамично развивающийся регион, открытый к любым формам и видам инвестиций. Мы готовы поддерживать и сопровождать каждый проект от идеи до её реализации в полном объеме</a:t>
            </a:r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.</a:t>
            </a:r>
          </a:p>
          <a:p>
            <a:endParaRPr lang="ru-RU" sz="1200" i="1" dirty="0">
              <a:solidFill>
                <a:srgbClr val="706F6F"/>
              </a:solidFill>
              <a:latin typeface="Segoe UI Light" panose="020B0502040204020203" pitchFamily="34" charset="0"/>
            </a:endParaRPr>
          </a:p>
          <a:p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Для этого Правительство области предоставляет все необходимые условия и принимает на себя следующие обязательства:</a:t>
            </a:r>
          </a:p>
          <a:p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- недопущение ухудшения условий реализации инвестиционных </a:t>
            </a:r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проектов;</a:t>
            </a:r>
            <a:endParaRPr lang="ru-RU" sz="1200" i="1" dirty="0">
              <a:solidFill>
                <a:srgbClr val="706F6F"/>
              </a:solidFill>
              <a:latin typeface="Segoe UI Light" panose="020B0502040204020203" pitchFamily="34" charset="0"/>
            </a:endParaRPr>
          </a:p>
          <a:p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- общедоступность информации о мерах государственной поддержки и неукоснительное соблюдение условий </a:t>
            </a:r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их предоставления;</a:t>
            </a:r>
            <a:endParaRPr lang="ru-RU" sz="1200" i="1" dirty="0">
              <a:solidFill>
                <a:srgbClr val="706F6F"/>
              </a:solidFill>
              <a:latin typeface="Segoe UI Light" panose="020B0502040204020203" pitchFamily="34" charset="0"/>
            </a:endParaRPr>
          </a:p>
          <a:p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- соблюдение органами и организациями сроков согласования и предоставления разрешительной документации, необходимой для ведения </a:t>
            </a:r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бизнеса;</a:t>
            </a:r>
            <a:endParaRPr lang="ru-RU" sz="1200" i="1" dirty="0">
              <a:solidFill>
                <a:srgbClr val="706F6F"/>
              </a:solidFill>
              <a:latin typeface="Segoe UI Light" panose="020B0502040204020203" pitchFamily="34" charset="0"/>
            </a:endParaRPr>
          </a:p>
          <a:p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- оперативное </a:t>
            </a:r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рассмотрение споров, возникающих при реализации инвестиционных </a:t>
            </a:r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проектов.</a:t>
            </a:r>
          </a:p>
          <a:p>
            <a:endParaRPr lang="ru-RU" sz="1200" i="1" dirty="0">
              <a:solidFill>
                <a:srgbClr val="706F6F"/>
              </a:solidFill>
              <a:latin typeface="Segoe UI Light" panose="020B0502040204020203" pitchFamily="34" charset="0"/>
            </a:endParaRPr>
          </a:p>
          <a:p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Для </a:t>
            </a:r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реализации Вашего проекта предусмотрены льготные налоговые режимы и предоставление земельных </a:t>
            </a:r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участков без торгов, </a:t>
            </a:r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готовые инвестиционные площадки </a:t>
            </a:r>
            <a:r>
              <a:rPr lang="ru-RU" sz="1200" i="1" dirty="0" err="1">
                <a:solidFill>
                  <a:srgbClr val="706F6F"/>
                </a:solidFill>
                <a:latin typeface="Segoe UI Light" panose="020B0502040204020203" pitchFamily="34" charset="0"/>
              </a:rPr>
              <a:t>гринфилд</a:t>
            </a:r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 и </a:t>
            </a:r>
            <a:r>
              <a:rPr lang="ru-RU" sz="1200" i="1" dirty="0" err="1">
                <a:solidFill>
                  <a:srgbClr val="706F6F"/>
                </a:solidFill>
                <a:latin typeface="Segoe UI Light" panose="020B0502040204020203" pitchFamily="34" charset="0"/>
              </a:rPr>
              <a:t>браунфилд</a:t>
            </a:r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, программы льготного кредитования и финансирования, строительство инфраструктуры. Активное взаимодействие с федеральными органами власти и институтами </a:t>
            </a:r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развития позволяет оперативно привлекать дополнительное финансирование и участие в федеральных программах.</a:t>
            </a:r>
            <a:endParaRPr lang="ru-RU" sz="1200" i="1" dirty="0">
              <a:solidFill>
                <a:srgbClr val="706F6F"/>
              </a:solidFill>
              <a:latin typeface="Segoe UI Light" panose="020B0502040204020203" pitchFamily="34" charset="0"/>
            </a:endParaRPr>
          </a:p>
          <a:p>
            <a:endParaRPr lang="ru-RU" sz="1200" i="1" dirty="0" smtClean="0">
              <a:solidFill>
                <a:srgbClr val="706F6F"/>
              </a:solidFill>
              <a:latin typeface="Segoe UI Light" panose="020B0502040204020203" pitchFamily="34" charset="0"/>
            </a:endParaRPr>
          </a:p>
          <a:p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Наш </a:t>
            </a:r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регион – один из наиболее развитых в сфере промышленного производства. Мы всесторонне поддерживаем действующие и </a:t>
            </a:r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создаваемые промышленные </a:t>
            </a:r>
            <a:r>
              <a:rPr lang="ru-RU" sz="1200" i="1" dirty="0">
                <a:solidFill>
                  <a:srgbClr val="706F6F"/>
                </a:solidFill>
                <a:latin typeface="Segoe UI Light" panose="020B0502040204020203" pitchFamily="34" charset="0"/>
              </a:rPr>
              <a:t>предприятия на пути совершенствования и внедрения новых технологий, содействуем развитию инновационных разработок</a:t>
            </a:r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.</a:t>
            </a:r>
          </a:p>
          <a:p>
            <a:endParaRPr lang="ru-RU" sz="1200" i="1" dirty="0">
              <a:solidFill>
                <a:srgbClr val="706F6F"/>
              </a:solidFill>
              <a:latin typeface="Segoe UI Light" panose="020B0502040204020203" pitchFamily="34" charset="0"/>
            </a:endParaRPr>
          </a:p>
          <a:p>
            <a:r>
              <a:rPr lang="ru-RU" sz="1200" i="1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Имея низкий уровень административного давления и высокую степень защиты бизнеса от преступности, мы гарантируем Вам стабильность и надежность в реализации Ваших проектов на территории Ярославской области! </a:t>
            </a:r>
            <a:endParaRPr lang="ru-RU" sz="1200" i="1" dirty="0">
              <a:solidFill>
                <a:srgbClr val="706F6F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2" y="943021"/>
            <a:ext cx="4213587" cy="28062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5993" y="3788050"/>
            <a:ext cx="207415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ЕВРАЕВ</a:t>
            </a:r>
          </a:p>
          <a:p>
            <a:r>
              <a:rPr lang="ru-RU" b="1" dirty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Михаил </a:t>
            </a:r>
            <a:r>
              <a:rPr lang="ru-RU" b="1" dirty="0" smtClean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Яковлевич</a:t>
            </a:r>
          </a:p>
          <a:p>
            <a:endParaRPr lang="ru-RU" b="1" dirty="0">
              <a:solidFill>
                <a:srgbClr val="891A1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Губернатор</a:t>
            </a:r>
          </a:p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Ярославской области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332" y="3788050"/>
            <a:ext cx="112661" cy="1281147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01</a:t>
            </a:r>
            <a:endParaRPr lang="ru-RU" sz="40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118937" y="219173"/>
            <a:ext cx="946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Поддержка </a:t>
            </a:r>
            <a:r>
              <a:rPr lang="ru-RU" sz="3200" dirty="0" smtClean="0">
                <a:latin typeface="Segoe UI Light" panose="020B0502040204020203" pitchFamily="34" charset="0"/>
              </a:rPr>
              <a:t>экспортеров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20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4866" y="1149433"/>
            <a:ext cx="535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 Light" panose="020B0502040204020203" pitchFamily="34" charset="0"/>
              </a:rPr>
              <a:t>Программы Центра экспорта Ярославской области</a:t>
            </a:r>
            <a:endParaRPr lang="ru-RU" b="1" dirty="0">
              <a:latin typeface="Segoe UI Light" panose="020B0502040204020203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86031" y="1064464"/>
            <a:ext cx="0" cy="488632"/>
          </a:xfrm>
          <a:prstGeom prst="line">
            <a:avLst/>
          </a:prstGeom>
          <a:ln w="31750">
            <a:solidFill>
              <a:srgbClr val="FAC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86031" y="1663915"/>
            <a:ext cx="3163491" cy="426031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МЕРЫ ПОДДЕРЖКИ</a:t>
            </a:r>
            <a:endParaRPr lang="ru-RU" sz="1467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7061353" y="2437207"/>
            <a:ext cx="4270309" cy="1797557"/>
            <a:chOff x="552711" y="1811723"/>
            <a:chExt cx="4270309" cy="1797557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552711" y="2601743"/>
              <a:ext cx="4270309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36" tIns="41968" rIns="83936" bIns="41968" rtlCol="0" anchor="ctr"/>
            <a:lstStyle/>
            <a:p>
              <a:pPr algn="just"/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6" name="Прямоугольник 26"/>
            <p:cNvSpPr>
              <a:spLocks noChangeArrowheads="1"/>
            </p:cNvSpPr>
            <p:nvPr/>
          </p:nvSpPr>
          <p:spPr bwMode="auto">
            <a:xfrm>
              <a:off x="1829032" y="2444669"/>
              <a:ext cx="1604339" cy="300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4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УЧАСТНИКИ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332773" y="2805748"/>
              <a:ext cx="1088867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90</a:t>
              </a:r>
              <a:endParaRPr lang="ru-RU" sz="28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374312" y="2885770"/>
              <a:ext cx="1448708" cy="269422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1500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млн долл. США</a:t>
              </a:r>
              <a:endParaRPr lang="ru-RU" sz="1500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687865" y="3127253"/>
              <a:ext cx="1506958" cy="454088"/>
            </a:xfrm>
            <a:prstGeom prst="rect">
              <a:avLst/>
            </a:prstGeom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СУММА </a:t>
              </a:r>
            </a:p>
            <a:p>
              <a:pPr algn="ctr"/>
              <a:r>
                <a:rPr lang="ru-RU" alt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КОНТРАКТОВ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87522" y="2788024"/>
              <a:ext cx="1474099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ОКОЛО</a:t>
              </a: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1000</a:t>
              </a:r>
              <a:endParaRPr lang="ru-RU" sz="28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22555" y="3155192"/>
              <a:ext cx="1697521" cy="454088"/>
            </a:xfrm>
            <a:prstGeom prst="rect">
              <a:avLst/>
            </a:prstGeom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ЭКСПОРТНЫХ КОНТРАКТОВ</a:t>
              </a:r>
              <a:endPara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695167" y="1811723"/>
              <a:ext cx="1872068" cy="551843"/>
            </a:xfrm>
            <a:prstGeom prst="rect">
              <a:avLst/>
            </a:prstGeom>
            <a:solidFill>
              <a:srgbClr val="FAC566"/>
            </a:solidFill>
          </p:spPr>
          <p:txBody>
            <a:bodyPr wrap="square" lIns="82060" tIns="41031" rIns="82060" bIns="41031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100" b="1" dirty="0" smtClean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 5 ЛЕТ</a:t>
              </a:r>
              <a:endParaRPr lang="ru-RU" sz="11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4681" y="2407365"/>
            <a:ext cx="69829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Сопровождение экспортного контракта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Поиск иностранного покупателя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Международные бизнес-миссии и </a:t>
            </a: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выставочно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-ярморочные мероприятия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Выход на электронные торговые площадки (включая временное хранение продукции за рубежом)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Консультационные услуги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Обучающие мероприятия по темам ВЭД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Содействие сертификации и оформлении товарного знака за рубежом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Маркетинговые исследования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Транспортировка продукции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Акселерация (комплексная обучающая программа по выходу на экспорт)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61D3F99-DEE8-94DA-8E8E-D93408A1C55D}"/>
              </a:ext>
            </a:extLst>
          </p:cNvPr>
          <p:cNvSpPr/>
          <p:nvPr/>
        </p:nvSpPr>
        <p:spPr>
          <a:xfrm>
            <a:off x="286030" y="2242347"/>
            <a:ext cx="2072157" cy="389721"/>
          </a:xfrm>
          <a:prstGeom prst="rect">
            <a:avLst/>
          </a:prstGeom>
          <a:solidFill>
            <a:srgbClr val="FAC566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Бесплатно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5EC5AD-2A36-B203-6841-AF6CAC861F1C}"/>
              </a:ext>
            </a:extLst>
          </p:cNvPr>
          <p:cNvSpPr/>
          <p:nvPr/>
        </p:nvSpPr>
        <p:spPr>
          <a:xfrm>
            <a:off x="286030" y="4238618"/>
            <a:ext cx="1983323" cy="551843"/>
          </a:xfrm>
          <a:prstGeom prst="rect">
            <a:avLst/>
          </a:prstGeom>
          <a:solidFill>
            <a:srgbClr val="FAC566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условиях софинансирования (до 80%)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96000" y="54376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167847" y="245624"/>
            <a:ext cx="1039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Комбинирование мер поддержки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02135" y="1527233"/>
            <a:ext cx="10419239" cy="597538"/>
            <a:chOff x="558049" y="1547886"/>
            <a:chExt cx="10419239" cy="597538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03330" y="1547886"/>
              <a:ext cx="10373958" cy="597538"/>
              <a:chOff x="603330" y="1547886"/>
              <a:chExt cx="10373958" cy="597538"/>
            </a:xfrm>
          </p:grpSpPr>
          <p:sp>
            <p:nvSpPr>
              <p:cNvPr id="39" name="object 10"/>
              <p:cNvSpPr/>
              <p:nvPr/>
            </p:nvSpPr>
            <p:spPr>
              <a:xfrm>
                <a:off x="4751283" y="1547886"/>
                <a:ext cx="2087743" cy="597538"/>
              </a:xfrm>
              <a:custGeom>
                <a:avLst/>
                <a:gdLst/>
                <a:ahLst/>
                <a:cxnLst/>
                <a:rect l="l" t="t" r="r" b="b"/>
                <a:pathLst>
                  <a:path w="713739" h="72390">
                    <a:moveTo>
                      <a:pt x="713435" y="0"/>
                    </a:moveTo>
                    <a:lnTo>
                      <a:pt x="0" y="0"/>
                    </a:lnTo>
                    <a:lnTo>
                      <a:pt x="0" y="71996"/>
                    </a:lnTo>
                    <a:lnTo>
                      <a:pt x="713435" y="71996"/>
                    </a:lnTo>
                    <a:lnTo>
                      <a:pt x="713435" y="0"/>
                    </a:lnTo>
                    <a:close/>
                  </a:path>
                </a:pathLst>
              </a:custGeom>
              <a:solidFill>
                <a:srgbClr val="F2653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6817839" y="1547886"/>
                <a:ext cx="2070951" cy="597538"/>
              </a:xfrm>
              <a:custGeom>
                <a:avLst/>
                <a:gdLst/>
                <a:ahLst/>
                <a:cxnLst/>
                <a:rect l="l" t="t" r="r" b="b"/>
                <a:pathLst>
                  <a:path w="713739" h="72390">
                    <a:moveTo>
                      <a:pt x="713435" y="0"/>
                    </a:moveTo>
                    <a:lnTo>
                      <a:pt x="0" y="0"/>
                    </a:lnTo>
                    <a:lnTo>
                      <a:pt x="0" y="71996"/>
                    </a:lnTo>
                    <a:lnTo>
                      <a:pt x="713435" y="71996"/>
                    </a:lnTo>
                    <a:lnTo>
                      <a:pt x="713435" y="0"/>
                    </a:lnTo>
                    <a:close/>
                  </a:path>
                </a:pathLst>
              </a:custGeom>
              <a:solidFill>
                <a:srgbClr val="F0503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8884395" y="1547886"/>
                <a:ext cx="2092893" cy="597538"/>
              </a:xfrm>
              <a:custGeom>
                <a:avLst/>
                <a:gdLst/>
                <a:ahLst/>
                <a:cxnLst/>
                <a:rect l="l" t="t" r="r" b="b"/>
                <a:pathLst>
                  <a:path w="713739" h="72390">
                    <a:moveTo>
                      <a:pt x="713435" y="0"/>
                    </a:moveTo>
                    <a:lnTo>
                      <a:pt x="0" y="0"/>
                    </a:lnTo>
                    <a:lnTo>
                      <a:pt x="0" y="71996"/>
                    </a:lnTo>
                    <a:lnTo>
                      <a:pt x="713435" y="71996"/>
                    </a:lnTo>
                    <a:lnTo>
                      <a:pt x="713435" y="0"/>
                    </a:lnTo>
                    <a:close/>
                  </a:path>
                </a:pathLst>
              </a:custGeom>
              <a:solidFill>
                <a:srgbClr val="C027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2611232" y="1547886"/>
                <a:ext cx="2140050" cy="597538"/>
              </a:xfrm>
              <a:custGeom>
                <a:avLst/>
                <a:gdLst/>
                <a:ahLst/>
                <a:cxnLst/>
                <a:rect l="l" t="t" r="r" b="b"/>
                <a:pathLst>
                  <a:path w="713739" h="72390">
                    <a:moveTo>
                      <a:pt x="713435" y="0"/>
                    </a:moveTo>
                    <a:lnTo>
                      <a:pt x="0" y="0"/>
                    </a:lnTo>
                    <a:lnTo>
                      <a:pt x="0" y="71996"/>
                    </a:lnTo>
                    <a:lnTo>
                      <a:pt x="713435" y="71996"/>
                    </a:lnTo>
                    <a:lnTo>
                      <a:pt x="713435" y="0"/>
                    </a:lnTo>
                    <a:close/>
                  </a:path>
                </a:pathLst>
              </a:custGeom>
              <a:solidFill>
                <a:srgbClr val="F794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14"/>
              <p:cNvSpPr/>
              <p:nvPr/>
            </p:nvSpPr>
            <p:spPr>
              <a:xfrm>
                <a:off x="603330" y="1547886"/>
                <a:ext cx="2049588" cy="597538"/>
              </a:xfrm>
              <a:custGeom>
                <a:avLst/>
                <a:gdLst/>
                <a:ahLst/>
                <a:cxnLst/>
                <a:rect l="l" t="t" r="r" b="b"/>
                <a:pathLst>
                  <a:path w="711200" h="72390">
                    <a:moveTo>
                      <a:pt x="710768" y="0"/>
                    </a:moveTo>
                    <a:lnTo>
                      <a:pt x="0" y="0"/>
                    </a:lnTo>
                    <a:lnTo>
                      <a:pt x="0" y="71996"/>
                    </a:lnTo>
                    <a:lnTo>
                      <a:pt x="710768" y="71996"/>
                    </a:lnTo>
                    <a:lnTo>
                      <a:pt x="710768" y="0"/>
                    </a:lnTo>
                    <a:close/>
                  </a:path>
                </a:pathLst>
              </a:custGeom>
              <a:solidFill>
                <a:srgbClr val="FBAD3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" name="object 15"/>
            <p:cNvSpPr txBox="1"/>
            <p:nvPr/>
          </p:nvSpPr>
          <p:spPr>
            <a:xfrm rot="5400000">
              <a:off x="5655751" y="848580"/>
              <a:ext cx="369332" cy="1954844"/>
            </a:xfrm>
            <a:prstGeom prst="rect">
              <a:avLst/>
            </a:prstGeom>
          </p:spPr>
          <p:txBody>
            <a:bodyPr vert="vert270" wrap="square" lIns="0" tIns="381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30"/>
                </a:spcBef>
              </a:pPr>
              <a:r>
                <a:rPr lang="ru-RU" sz="1200" b="1" spc="7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Налог </a:t>
              </a:r>
              <a:r>
                <a:rPr lang="ru-RU" sz="1200" b="1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</a:t>
              </a:r>
            </a:p>
            <a:p>
              <a:pPr marL="12700" algn="ctr">
                <a:lnSpc>
                  <a:spcPct val="100000"/>
                </a:lnSpc>
              </a:pPr>
              <a:r>
                <a:rPr lang="ru-RU" sz="1200" b="1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имущество</a:t>
              </a:r>
              <a:endParaRPr lang="ru-RU" sz="1200" b="1" spc="-45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3" name="object 16"/>
            <p:cNvSpPr txBox="1"/>
            <p:nvPr/>
          </p:nvSpPr>
          <p:spPr>
            <a:xfrm rot="5400000">
              <a:off x="7787504" y="809354"/>
              <a:ext cx="184666" cy="2017906"/>
            </a:xfrm>
            <a:prstGeom prst="rect">
              <a:avLst/>
            </a:prstGeom>
          </p:spPr>
          <p:txBody>
            <a:bodyPr vert="vert270" wrap="square" lIns="0" tIns="381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30"/>
                </a:spcBef>
              </a:pPr>
              <a:r>
                <a:rPr sz="1200" b="1" spc="-7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</a:t>
              </a:r>
              <a:r>
                <a:rPr sz="1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paнcпo</a:t>
              </a:r>
              <a:r>
                <a:rPr sz="1200" b="1" spc="-1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</a:t>
              </a:r>
              <a:r>
                <a:rPr sz="1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тный  </a:t>
              </a:r>
              <a:r>
                <a:rPr sz="1200" b="1" spc="6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нaлoг</a:t>
              </a:r>
              <a:endParaRPr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4" name="object 17"/>
            <p:cNvSpPr txBox="1"/>
            <p:nvPr/>
          </p:nvSpPr>
          <p:spPr>
            <a:xfrm rot="5400000">
              <a:off x="9911385" y="873140"/>
              <a:ext cx="184666" cy="1890333"/>
            </a:xfrm>
            <a:prstGeom prst="rect">
              <a:avLst/>
            </a:prstGeom>
          </p:spPr>
          <p:txBody>
            <a:bodyPr vert="vert270" wrap="square" lIns="0" tIns="381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30"/>
                </a:spcBef>
              </a:pPr>
              <a:r>
                <a:rPr sz="1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3eмeльный  </a:t>
              </a:r>
              <a:r>
                <a:rPr sz="1200" b="1" spc="65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нaлoг</a:t>
              </a:r>
              <a:endParaRPr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5" name="object 18"/>
            <p:cNvSpPr txBox="1"/>
            <p:nvPr/>
          </p:nvSpPr>
          <p:spPr>
            <a:xfrm rot="5400000">
              <a:off x="1364961" y="825651"/>
              <a:ext cx="369332" cy="1983156"/>
            </a:xfrm>
            <a:prstGeom prst="rect">
              <a:avLst/>
            </a:prstGeom>
          </p:spPr>
          <p:txBody>
            <a:bodyPr vert="vert270" wrap="square" lIns="0" tIns="381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30"/>
                </a:spcBef>
              </a:pPr>
              <a:r>
                <a:rPr lang="ru-RU" sz="1200" b="1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Налог на прибыль</a:t>
              </a:r>
              <a:endParaRPr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2700" algn="ctr">
                <a:lnSpc>
                  <a:spcPct val="100000"/>
                </a:lnSpc>
              </a:pPr>
              <a:r>
                <a:rPr sz="1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(фeд.cтaвкa)</a:t>
              </a:r>
            </a:p>
          </p:txBody>
        </p:sp>
        <p:sp>
          <p:nvSpPr>
            <p:cNvPr id="38" name="object 19"/>
            <p:cNvSpPr txBox="1"/>
            <p:nvPr/>
          </p:nvSpPr>
          <p:spPr>
            <a:xfrm rot="5400000">
              <a:off x="3501506" y="809116"/>
              <a:ext cx="369332" cy="2066503"/>
            </a:xfrm>
            <a:prstGeom prst="rect">
              <a:avLst/>
            </a:prstGeom>
          </p:spPr>
          <p:txBody>
            <a:bodyPr vert="vert270" wrap="square" lIns="0" tIns="381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30"/>
                </a:spcBef>
              </a:pPr>
              <a:r>
                <a:rPr lang="ru-RU" sz="1200" b="1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Налог на прибыль</a:t>
              </a:r>
              <a:endParaRPr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2700" algn="ctr">
                <a:lnSpc>
                  <a:spcPct val="100000"/>
                </a:lnSpc>
              </a:pPr>
              <a:r>
                <a:rPr sz="1200" b="1" spc="1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(peг.cтaвкa)</a:t>
              </a:r>
              <a:endParaRPr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21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3332" y="953509"/>
            <a:ext cx="870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UI Light" panose="020B0502040204020203" pitchFamily="34" charset="0"/>
              </a:rPr>
              <a:t>Сравнение льготных налоговых режимов</a:t>
            </a:r>
            <a:endParaRPr lang="ru-RU" sz="2400" b="1" dirty="0">
              <a:latin typeface="Segoe UI Light" panose="020B0502040204020203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70231" y="953187"/>
            <a:ext cx="0" cy="488632"/>
          </a:xfrm>
          <a:prstGeom prst="line">
            <a:avLst/>
          </a:prstGeom>
          <a:ln w="31750">
            <a:solidFill>
              <a:srgbClr val="FAC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44157"/>
              </p:ext>
            </p:extLst>
          </p:nvPr>
        </p:nvGraphicFramePr>
        <p:xfrm>
          <a:off x="247416" y="2138652"/>
          <a:ext cx="10373960" cy="3859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792">
                  <a:extLst>
                    <a:ext uri="{9D8B030D-6E8A-4147-A177-3AD203B41FA5}">
                      <a16:colId xmlns:a16="http://schemas.microsoft.com/office/drawing/2014/main" val="3852807732"/>
                    </a:ext>
                  </a:extLst>
                </a:gridCol>
                <a:gridCol w="2074792">
                  <a:extLst>
                    <a:ext uri="{9D8B030D-6E8A-4147-A177-3AD203B41FA5}">
                      <a16:colId xmlns:a16="http://schemas.microsoft.com/office/drawing/2014/main" val="4277203698"/>
                    </a:ext>
                  </a:extLst>
                </a:gridCol>
                <a:gridCol w="2074792">
                  <a:extLst>
                    <a:ext uri="{9D8B030D-6E8A-4147-A177-3AD203B41FA5}">
                      <a16:colId xmlns:a16="http://schemas.microsoft.com/office/drawing/2014/main" val="2232828052"/>
                    </a:ext>
                  </a:extLst>
                </a:gridCol>
                <a:gridCol w="2074792">
                  <a:extLst>
                    <a:ext uri="{9D8B030D-6E8A-4147-A177-3AD203B41FA5}">
                      <a16:colId xmlns:a16="http://schemas.microsoft.com/office/drawing/2014/main" val="3855708337"/>
                    </a:ext>
                  </a:extLst>
                </a:gridCol>
                <a:gridCol w="2074792">
                  <a:extLst>
                    <a:ext uri="{9D8B030D-6E8A-4147-A177-3AD203B41FA5}">
                      <a16:colId xmlns:a16="http://schemas.microsoft.com/office/drawing/2014/main" val="1777474938"/>
                    </a:ext>
                  </a:extLst>
                </a:gridCol>
              </a:tblGrid>
              <a:tr h="17049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БЕЗ ПОДДЕРЖКИ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578903"/>
                  </a:ext>
                </a:extLst>
              </a:tr>
              <a:tr h="170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2,2%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Зависит от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л.с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0,3-1,5%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02086"/>
                  </a:ext>
                </a:extLst>
              </a:tr>
              <a:tr h="17049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ПИП ЯO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 период господдержки)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96456"/>
                  </a:ext>
                </a:extLst>
              </a:tr>
              <a:tr h="7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Инвестиционный 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вычет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90 </a:t>
                      </a: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 суммы расходов, возможен перенос остатка вычета на срок господдержки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уменьшение платежа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 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0,3-1,5%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05783"/>
                  </a:ext>
                </a:extLst>
              </a:tr>
              <a:tr h="17049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TOP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 период функционирования)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88895"/>
                  </a:ext>
                </a:extLst>
              </a:tr>
              <a:tr h="705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(5 лет)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(&gt; 5 лет)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(5 лет)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(&gt; 5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(5 лет)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1,1 %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(&gt; 5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(3 года)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112743"/>
                  </a:ext>
                </a:extLst>
              </a:tr>
              <a:tr h="348888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+ льгота по налогу на добычу полезных ископаемых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(коэффициент, характеризующий территорию добычи полезного ископаемого)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025571"/>
                  </a:ext>
                </a:extLst>
              </a:tr>
              <a:tr h="17049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CПИK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46262"/>
                  </a:ext>
                </a:extLst>
              </a:tr>
              <a:tr h="170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0,3-1,5%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808006"/>
                  </a:ext>
                </a:extLst>
              </a:tr>
              <a:tr h="17049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РИП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198849"/>
                  </a:ext>
                </a:extLst>
              </a:tr>
              <a:tr h="170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17402"/>
                  </a:ext>
                </a:extLst>
              </a:tr>
              <a:tr h="17049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Резиденты индустриальных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парков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236384"/>
                  </a:ext>
                </a:extLst>
              </a:tr>
              <a:tr h="34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(5 лет)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(5 лет)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0,3-1,5%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55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8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7847" y="245624"/>
            <a:ext cx="1039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Комбинирование мер поддержки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ject 17"/>
          <p:cNvSpPr txBox="1"/>
          <p:nvPr/>
        </p:nvSpPr>
        <p:spPr>
          <a:xfrm rot="5400000">
            <a:off x="4785354" y="1380095"/>
            <a:ext cx="307777" cy="888217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000" b="1" dirty="0">
                <a:solidFill>
                  <a:schemeClr val="bg1"/>
                </a:solidFill>
                <a:latin typeface="Trebuchet MS"/>
                <a:cs typeface="Trebuchet MS"/>
              </a:rPr>
              <a:t>3eмeльный  </a:t>
            </a:r>
            <a:r>
              <a:rPr sz="1000" b="1" spc="65" dirty="0">
                <a:solidFill>
                  <a:schemeClr val="bg1"/>
                </a:solidFill>
                <a:latin typeface="Trebuchet MS"/>
                <a:cs typeface="Trebuchet MS"/>
              </a:rPr>
              <a:t>нaлoг</a:t>
            </a:r>
            <a:endParaRPr sz="1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703287"/>
              </p:ext>
            </p:extLst>
          </p:nvPr>
        </p:nvGraphicFramePr>
        <p:xfrm>
          <a:off x="263332" y="930929"/>
          <a:ext cx="6533122" cy="3741245"/>
        </p:xfrm>
        <a:graphic>
          <a:graphicData uri="http://schemas.openxmlformats.org/drawingml/2006/table">
            <a:tbl>
              <a:tblPr firstRow="1" firstCol="1" bandRow="1"/>
              <a:tblGrid>
                <a:gridCol w="876692">
                  <a:extLst>
                    <a:ext uri="{9D8B030D-6E8A-4147-A177-3AD203B41FA5}">
                      <a16:colId xmlns:a16="http://schemas.microsoft.com/office/drawing/2014/main" val="2559163746"/>
                    </a:ext>
                  </a:extLst>
                </a:gridCol>
                <a:gridCol w="639374">
                  <a:extLst>
                    <a:ext uri="{9D8B030D-6E8A-4147-A177-3AD203B41FA5}">
                      <a16:colId xmlns:a16="http://schemas.microsoft.com/office/drawing/2014/main" val="1625138547"/>
                    </a:ext>
                  </a:extLst>
                </a:gridCol>
                <a:gridCol w="612110">
                  <a:extLst>
                    <a:ext uri="{9D8B030D-6E8A-4147-A177-3AD203B41FA5}">
                      <a16:colId xmlns:a16="http://schemas.microsoft.com/office/drawing/2014/main" val="811632101"/>
                    </a:ext>
                  </a:extLst>
                </a:gridCol>
                <a:gridCol w="624254">
                  <a:extLst>
                    <a:ext uri="{9D8B030D-6E8A-4147-A177-3AD203B41FA5}">
                      <a16:colId xmlns:a16="http://schemas.microsoft.com/office/drawing/2014/main" val="4189218431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2187182587"/>
                    </a:ext>
                  </a:extLst>
                </a:gridCol>
                <a:gridCol w="624254">
                  <a:extLst>
                    <a:ext uri="{9D8B030D-6E8A-4147-A177-3AD203B41FA5}">
                      <a16:colId xmlns:a16="http://schemas.microsoft.com/office/drawing/2014/main" val="674129190"/>
                    </a:ext>
                  </a:extLst>
                </a:gridCol>
                <a:gridCol w="615461">
                  <a:extLst>
                    <a:ext uri="{9D8B030D-6E8A-4147-A177-3AD203B41FA5}">
                      <a16:colId xmlns:a16="http://schemas.microsoft.com/office/drawing/2014/main" val="159800092"/>
                    </a:ext>
                  </a:extLst>
                </a:gridCol>
                <a:gridCol w="639091">
                  <a:extLst>
                    <a:ext uri="{9D8B030D-6E8A-4147-A177-3AD203B41FA5}">
                      <a16:colId xmlns:a16="http://schemas.microsoft.com/office/drawing/2014/main" val="4188083255"/>
                    </a:ext>
                  </a:extLst>
                </a:gridCol>
                <a:gridCol w="635794">
                  <a:extLst>
                    <a:ext uri="{9D8B030D-6E8A-4147-A177-3AD203B41FA5}">
                      <a16:colId xmlns:a16="http://schemas.microsoft.com/office/drawing/2014/main" val="1443700090"/>
                    </a:ext>
                  </a:extLst>
                </a:gridCol>
                <a:gridCol w="624254">
                  <a:extLst>
                    <a:ext uri="{9D8B030D-6E8A-4147-A177-3AD203B41FA5}">
                      <a16:colId xmlns:a16="http://schemas.microsoft.com/office/drawing/2014/main" val="2045909168"/>
                    </a:ext>
                  </a:extLst>
                </a:gridCol>
              </a:tblGrid>
              <a:tr h="185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ПИП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СЗПК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СПИК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2.0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ТОР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РИП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НИП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МИП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ВЭБ.РФ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ФРП 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498693"/>
                  </a:ext>
                </a:extLst>
              </a:tr>
              <a:tr h="371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ПИП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5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34767"/>
                  </a:ext>
                </a:extLst>
              </a:tr>
              <a:tr h="371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СЗПК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12828"/>
                  </a:ext>
                </a:extLst>
              </a:tr>
              <a:tr h="371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СПИК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2.0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5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5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69689"/>
                  </a:ext>
                </a:extLst>
              </a:tr>
              <a:tr h="330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ТОР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5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59191"/>
                  </a:ext>
                </a:extLst>
              </a:tr>
              <a:tr h="371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РИП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10047"/>
                  </a:ext>
                </a:extLst>
              </a:tr>
              <a:tr h="371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НИП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57187"/>
                  </a:ext>
                </a:extLst>
              </a:tr>
              <a:tr h="371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МИП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589050"/>
                  </a:ext>
                </a:extLst>
              </a:tr>
              <a:tr h="371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ВЭБ.РФ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7538"/>
                  </a:ext>
                </a:extLst>
              </a:tr>
              <a:tr h="371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ФРП РФ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4487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41289" y="5203193"/>
            <a:ext cx="33901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Segoe UI Light" panose="020B0502040204020203" pitchFamily="34" charset="0"/>
                <a:cs typeface="Arial" panose="020B0604020202020204" pitchFamily="34" charset="0"/>
              </a:rPr>
              <a:t>- возможно комбинирование мер поддержки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95134" y="5142632"/>
            <a:ext cx="3753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Segoe UI Light" panose="020B0502040204020203" pitchFamily="34" charset="0"/>
                <a:cs typeface="Arial" panose="020B0604020202020204" pitchFamily="34" charset="0"/>
              </a:rPr>
              <a:t>- возможно комбинирование, но налоговые льготы не </a:t>
            </a:r>
            <a:r>
              <a:rPr lang="ru-RU" sz="10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должны </a:t>
            </a:r>
            <a:r>
              <a:rPr lang="ru-RU" sz="1000" dirty="0">
                <a:latin typeface="Segoe UI Light" panose="020B0502040204020203" pitchFamily="34" charset="0"/>
                <a:cs typeface="Arial" panose="020B0604020202020204" pitchFamily="34" charset="0"/>
              </a:rPr>
              <a:t>пересекаться </a:t>
            </a:r>
            <a:r>
              <a:rPr lang="ru-RU" sz="10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в отношении</a:t>
            </a:r>
            <a:endParaRPr lang="ru-RU" sz="1000" dirty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b="1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ТОР </a:t>
            </a:r>
            <a:r>
              <a:rPr lang="ru-RU" sz="1000" b="1" dirty="0">
                <a:latin typeface="Segoe UI Light" panose="020B0502040204020203" pitchFamily="34" charset="0"/>
                <a:cs typeface="Arial" panose="020B0604020202020204" pitchFamily="34" charset="0"/>
              </a:rPr>
              <a:t>и СПИК </a:t>
            </a:r>
            <a:r>
              <a:rPr lang="ru-RU" sz="1000" dirty="0">
                <a:latin typeface="Segoe UI Light" panose="020B0502040204020203" pitchFamily="34" charset="0"/>
                <a:cs typeface="Arial" panose="020B0604020202020204" pitchFamily="34" charset="0"/>
              </a:rPr>
              <a:t>– инвестор может осуществлять деятельность на территории ТОР, но не являться резидентом ТОР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b="1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ПИП </a:t>
            </a:r>
            <a:r>
              <a:rPr lang="ru-RU" sz="1000" b="1" dirty="0">
                <a:latin typeface="Segoe UI Light" panose="020B0502040204020203" pitchFamily="34" charset="0"/>
                <a:cs typeface="Arial" panose="020B0604020202020204" pitchFamily="34" charset="0"/>
              </a:rPr>
              <a:t>и СПИК </a:t>
            </a:r>
            <a:r>
              <a:rPr lang="ru-RU" sz="1000" dirty="0">
                <a:latin typeface="Segoe UI Light" panose="020B0502040204020203" pitchFamily="34" charset="0"/>
                <a:cs typeface="Arial" panose="020B0604020202020204" pitchFamily="34" charset="0"/>
              </a:rPr>
              <a:t>– налоговые льготы, которые предоставляются и в </a:t>
            </a:r>
            <a:r>
              <a:rPr lang="ru-RU" sz="10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ПИП, </a:t>
            </a:r>
            <a:r>
              <a:rPr lang="ru-RU" sz="1000" dirty="0">
                <a:latin typeface="Segoe UI Light" panose="020B0502040204020203" pitchFamily="34" charset="0"/>
                <a:cs typeface="Arial" panose="020B0604020202020204" pitchFamily="34" charset="0"/>
              </a:rPr>
              <a:t>и СПИК не должны </a:t>
            </a:r>
            <a:r>
              <a:rPr lang="ru-RU" sz="10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пересекаться</a:t>
            </a:r>
            <a:endParaRPr lang="ru-RU" sz="10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54765" y="5144790"/>
            <a:ext cx="244035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Segoe UI Light" panose="020B0502040204020203" pitchFamily="34" charset="0"/>
                <a:cs typeface="Arial" panose="020B0604020202020204" pitchFamily="34" charset="0"/>
              </a:rPr>
              <a:t>-  комбинирование мер поддержки не предусмотрено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3332" y="5191656"/>
            <a:ext cx="663874" cy="3632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6" name="Прямоугольник 75"/>
          <p:cNvSpPr/>
          <p:nvPr/>
        </p:nvSpPr>
        <p:spPr>
          <a:xfrm>
            <a:off x="3817177" y="5203193"/>
            <a:ext cx="663874" cy="363251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7" name="Прямоугольник 76"/>
          <p:cNvSpPr/>
          <p:nvPr/>
        </p:nvSpPr>
        <p:spPr>
          <a:xfrm>
            <a:off x="8365719" y="5191656"/>
            <a:ext cx="663874" cy="363251"/>
          </a:xfrm>
          <a:prstGeom prst="rect">
            <a:avLst/>
          </a:prstGeom>
          <a:solidFill>
            <a:srgbClr val="FF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0" name="TextBox 29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22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87775" y="930929"/>
            <a:ext cx="5221485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5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ПИП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3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инвестиционный налоговый вычет, льготы по налогу на имущество и транспортному налогу</a:t>
            </a:r>
          </a:p>
          <a:p>
            <a:pPr marL="12700">
              <a:spcBef>
                <a:spcPts val="100"/>
              </a:spcBef>
            </a:pPr>
            <a:r>
              <a:rPr lang="ru-RU" sz="1200" b="1" spc="25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СЗПК</a:t>
            </a:r>
          </a:p>
          <a:p>
            <a:pPr marL="12700">
              <a:spcBef>
                <a:spcPts val="100"/>
              </a:spcBef>
            </a:pPr>
            <a:r>
              <a:rPr lang="ru-RU" sz="1200" spc="25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стабилизационная оговорка, возмещение затрат на инфраструктуру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>
              <a:spcBef>
                <a:spcPts val="100"/>
              </a:spcBef>
            </a:pPr>
            <a:r>
              <a:rPr lang="ru-RU" sz="1200" b="1" spc="55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CПИK 2.0</a:t>
            </a:r>
          </a:p>
          <a:p>
            <a:pPr marL="12700">
              <a:spcBef>
                <a:spcPts val="100"/>
              </a:spcBef>
            </a:pPr>
            <a:r>
              <a:rPr lang="ru-RU" sz="1200" spc="25" dirty="0">
                <a:latin typeface="Segoe UI Light" panose="020B0502040204020203" pitchFamily="34" charset="0"/>
                <a:cs typeface="Segoe UI Light" panose="020B0502040204020203" pitchFamily="34" charset="0"/>
              </a:rPr>
              <a:t>льготы по налогу на прибыль, имущество, земельный налог </a:t>
            </a:r>
          </a:p>
          <a:p>
            <a:pPr marL="12700">
              <a:spcBef>
                <a:spcPts val="100"/>
              </a:spcBef>
            </a:pPr>
            <a:r>
              <a:rPr lang="ru-RU" sz="1200" b="1" spc="3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TOP</a:t>
            </a:r>
          </a:p>
          <a:p>
            <a:pPr marL="12700">
              <a:spcBef>
                <a:spcPts val="100"/>
              </a:spcBef>
            </a:pPr>
            <a:r>
              <a:rPr lang="ru-RU" sz="1200" spc="15" dirty="0">
                <a:latin typeface="Segoe UI Light" panose="020B0502040204020203" pitchFamily="34" charset="0"/>
                <a:cs typeface="Segoe UI Light" panose="020B0502040204020203" pitchFamily="34" charset="0"/>
              </a:rPr>
              <a:t>льготы по страховым взносам, налогу на  прибыль, имущество, транспортному налогу, налогу по добыче полезных ископаемых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30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РИП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3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льгота </a:t>
            </a:r>
            <a:r>
              <a:rPr lang="ru-RU" sz="1200" spc="3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 налогу на прибыль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30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НИП</a:t>
            </a:r>
          </a:p>
          <a:p>
            <a:pPr marL="12700">
              <a:lnSpc>
                <a:spcPct val="100000"/>
              </a:lnSpc>
            </a:pPr>
            <a:r>
              <a:rPr lang="ru-RU" sz="1200" spc="3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возмещение </a:t>
            </a:r>
            <a:r>
              <a:rPr lang="ru-RU" sz="1200" spc="3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затрат на инфраструктуру</a:t>
            </a:r>
          </a:p>
          <a:p>
            <a:pPr marL="12700">
              <a:lnSpc>
                <a:spcPct val="100000"/>
              </a:lnSpc>
            </a:pPr>
            <a:r>
              <a:rPr lang="ru-RU" sz="1200" b="1" spc="30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МИП</a:t>
            </a:r>
          </a:p>
          <a:p>
            <a:pPr marL="12700">
              <a:lnSpc>
                <a:spcPct val="100000"/>
              </a:lnSpc>
            </a:pPr>
            <a:r>
              <a:rPr lang="ru-RU" sz="1200" spc="3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предоставление </a:t>
            </a:r>
            <a:r>
              <a:rPr lang="ru-RU" sz="1200" spc="3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земельных участков по льготной арендной ставке</a:t>
            </a:r>
          </a:p>
          <a:p>
            <a:pPr marL="12700">
              <a:lnSpc>
                <a:spcPct val="100000"/>
              </a:lnSpc>
            </a:pPr>
            <a:r>
              <a:rPr lang="ru-RU" sz="1200" b="1" spc="30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ВЭБ.РФ</a:t>
            </a:r>
          </a:p>
          <a:p>
            <a:pPr marL="12700">
              <a:lnSpc>
                <a:spcPct val="100000"/>
              </a:lnSpc>
            </a:pPr>
            <a:r>
              <a:rPr lang="ru-RU" sz="1200" spc="3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льготное </a:t>
            </a:r>
            <a:r>
              <a:rPr lang="ru-RU" sz="1200" spc="3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кредитование, </a:t>
            </a:r>
            <a:r>
              <a:rPr lang="ru-RU" sz="1200" spc="3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софинансирование</a:t>
            </a:r>
            <a:r>
              <a:rPr lang="ru-RU" sz="1200" spc="30" dirty="0">
                <a:latin typeface="Segoe UI Light" panose="020B0502040204020203" pitchFamily="34" charset="0"/>
                <a:cs typeface="Segoe UI Light" panose="020B0502040204020203" pitchFamily="34" charset="0"/>
              </a:rPr>
              <a:t> строительства инфраструктуры</a:t>
            </a:r>
          </a:p>
          <a:p>
            <a:pPr marL="12700">
              <a:lnSpc>
                <a:spcPct val="100000"/>
              </a:lnSpc>
            </a:pPr>
            <a:r>
              <a:rPr lang="ru-RU" sz="1200" b="1" spc="3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ФРП </a:t>
            </a:r>
            <a:r>
              <a:rPr lang="ru-RU" sz="1200" b="1" spc="30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РФ</a:t>
            </a:r>
          </a:p>
          <a:p>
            <a:pPr marL="12700">
              <a:lnSpc>
                <a:spcPct val="100000"/>
              </a:lnSpc>
            </a:pPr>
            <a:r>
              <a:rPr lang="ru-RU" sz="1200" spc="3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льготные </a:t>
            </a:r>
            <a:r>
              <a:rPr lang="ru-RU" sz="1200" spc="3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займы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274344" y="3255843"/>
            <a:ext cx="2522110" cy="1488401"/>
            <a:chOff x="4274344" y="3186113"/>
            <a:chExt cx="2522110" cy="1488401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4274344" y="3186113"/>
              <a:ext cx="2522110" cy="148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4274344" y="3186113"/>
              <a:ext cx="626269" cy="3738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4900613" y="3555286"/>
              <a:ext cx="656690" cy="3738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5536589" y="3929143"/>
              <a:ext cx="633596" cy="371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6170185" y="4300658"/>
              <a:ext cx="626269" cy="3738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4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191612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91612" y="159223"/>
            <a:ext cx="1039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Нам доверяют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23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53" y="921846"/>
            <a:ext cx="59882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ООО «ПСМ </a:t>
            </a:r>
            <a:r>
              <a:rPr lang="ru-RU" sz="1600" b="1" dirty="0" err="1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Прайм</a:t>
            </a:r>
            <a:r>
              <a:rPr lang="ru-RU" sz="16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</a:t>
            </a:r>
          </a:p>
          <a:p>
            <a:pPr algn="ctr"/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Организация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производства </a:t>
            </a:r>
            <a:r>
              <a:rPr lang="ru-RU" sz="1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блочно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-комплектных </a:t>
            </a:r>
            <a:endParaRPr 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электростанций 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большой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мощности</a:t>
            </a:r>
          </a:p>
          <a:p>
            <a:pPr algn="ctr"/>
            <a:r>
              <a:rPr lang="ru-RU" sz="14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Инвестиции</a:t>
            </a:r>
            <a:r>
              <a:rPr lang="ru-RU" sz="1400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&gt;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400 млн руб.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7" y="2007673"/>
            <a:ext cx="4527755" cy="254686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255814" y="4628494"/>
            <a:ext cx="1159103" cy="537528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Возмещение затрат на инфраструктуру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03324" y="4618722"/>
            <a:ext cx="1159103" cy="569148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Займы ВЭБ.РФ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1280802" y="4719941"/>
            <a:ext cx="455518" cy="407558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226492" y="868900"/>
            <a:ext cx="56247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АО «Р-</a:t>
            </a:r>
            <a:r>
              <a:rPr lang="ru-RU" sz="1600" b="1" dirty="0" err="1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Фарм</a:t>
            </a:r>
            <a:r>
              <a:rPr lang="ru-RU" sz="16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</a:t>
            </a:r>
          </a:p>
          <a:p>
            <a:pPr algn="ctr"/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нового биотехнологического производства. </a:t>
            </a:r>
          </a:p>
          <a:p>
            <a:pPr algn="ctr"/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Производство вакцин Спутник </a:t>
            </a: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  <a:endParaRPr 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Инвестиции</a:t>
            </a:r>
            <a:r>
              <a:rPr lang="ru-RU" sz="1400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&gt;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2,5 млрд руб.</a:t>
            </a:r>
          </a:p>
        </p:txBody>
      </p:sp>
      <p:sp>
        <p:nvSpPr>
          <p:cNvPr id="26" name="Равно 25"/>
          <p:cNvSpPr/>
          <p:nvPr/>
        </p:nvSpPr>
        <p:spPr>
          <a:xfrm>
            <a:off x="2861911" y="5305991"/>
            <a:ext cx="405798" cy="299167"/>
          </a:xfrm>
          <a:prstGeom prst="mathEqual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12105" y="4585576"/>
            <a:ext cx="1349613" cy="589427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Инвестиционный налоговый вычет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625264" y="4584540"/>
            <a:ext cx="1254790" cy="603329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СЗПК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1447" y="4628494"/>
            <a:ext cx="1159103" cy="537528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Резидент ТОР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Плюс 29"/>
          <p:cNvSpPr/>
          <p:nvPr/>
        </p:nvSpPr>
        <p:spPr>
          <a:xfrm>
            <a:off x="2837051" y="4719941"/>
            <a:ext cx="455518" cy="407558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люс 30"/>
          <p:cNvSpPr/>
          <p:nvPr/>
        </p:nvSpPr>
        <p:spPr>
          <a:xfrm>
            <a:off x="4426517" y="4707197"/>
            <a:ext cx="455518" cy="407558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872236" y="4628494"/>
            <a:ext cx="1159103" cy="537528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Земельный участок по льготной аренде</a:t>
            </a:r>
            <a:endParaRPr lang="ru-RU" sz="105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Плюс 32"/>
          <p:cNvSpPr/>
          <p:nvPr/>
        </p:nvSpPr>
        <p:spPr>
          <a:xfrm>
            <a:off x="8965731" y="4666480"/>
            <a:ext cx="455518" cy="407558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 33"/>
          <p:cNvSpPr/>
          <p:nvPr/>
        </p:nvSpPr>
        <p:spPr>
          <a:xfrm>
            <a:off x="8990591" y="5279980"/>
            <a:ext cx="405798" cy="299167"/>
          </a:xfrm>
          <a:prstGeom prst="mathEqual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81778" y="5605158"/>
            <a:ext cx="4270309" cy="1108733"/>
            <a:chOff x="552711" y="2444669"/>
            <a:chExt cx="4270309" cy="110873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52711" y="2601743"/>
              <a:ext cx="4270309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36" tIns="41968" rIns="83936" bIns="41968" rtlCol="0" anchor="ctr"/>
            <a:lstStyle/>
            <a:p>
              <a:pPr algn="just"/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7" name="Прямоугольник 26"/>
            <p:cNvSpPr>
              <a:spLocks noChangeArrowheads="1"/>
            </p:cNvSpPr>
            <p:nvPr/>
          </p:nvSpPr>
          <p:spPr bwMode="auto">
            <a:xfrm>
              <a:off x="1829032" y="2444669"/>
              <a:ext cx="1604339" cy="5156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4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Общий объем поддержки</a:t>
              </a:r>
              <a:endParaRPr lang="ru-RU" alt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920568" y="2902653"/>
              <a:ext cx="1279623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400</a:t>
              </a:r>
              <a:endParaRPr lang="ru-RU" sz="28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782440" y="3233270"/>
              <a:ext cx="1697521" cy="269422"/>
            </a:xfrm>
            <a:prstGeom prst="rect">
              <a:avLst/>
            </a:prstGeom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</a:t>
              </a:r>
              <a:r>
                <a:rPr lang="ru-RU" alt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лн рублей</a:t>
              </a:r>
              <a:endPara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058335" y="5605158"/>
            <a:ext cx="4270309" cy="1108733"/>
            <a:chOff x="552711" y="2444669"/>
            <a:chExt cx="4270309" cy="110873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2711" y="2601743"/>
              <a:ext cx="4270309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36" tIns="41968" rIns="83936" bIns="41968" rtlCol="0" anchor="ctr"/>
            <a:lstStyle/>
            <a:p>
              <a:pPr algn="just"/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2" name="Прямоугольник 26"/>
            <p:cNvSpPr>
              <a:spLocks noChangeArrowheads="1"/>
            </p:cNvSpPr>
            <p:nvPr/>
          </p:nvSpPr>
          <p:spPr bwMode="auto">
            <a:xfrm>
              <a:off x="1829032" y="2444669"/>
              <a:ext cx="1604339" cy="5156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4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Общий объем поддержки</a:t>
              </a:r>
              <a:endParaRPr lang="ru-RU" alt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93793" y="2902653"/>
              <a:ext cx="1274814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520</a:t>
              </a:r>
              <a:endParaRPr lang="ru-RU" sz="28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782440" y="3233270"/>
              <a:ext cx="1697521" cy="269422"/>
            </a:xfrm>
            <a:prstGeom prst="rect">
              <a:avLst/>
            </a:prstGeom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</a:t>
              </a:r>
              <a:r>
                <a:rPr lang="ru-RU" alt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лн рублей</a:t>
              </a:r>
              <a:endPara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1026" name="Picture 2" descr="https://i.ibb.co/ZLgJWgr/DSC0000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964929"/>
            <a:ext cx="3832226" cy="25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192553" y="809740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68993" y="172008"/>
            <a:ext cx="946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Нам доверяют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24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4" y="868901"/>
            <a:ext cx="5988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ООО «</a:t>
            </a:r>
            <a:r>
              <a:rPr lang="ru-RU" sz="1600" b="1" dirty="0" err="1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Айсберри</a:t>
            </a:r>
            <a:r>
              <a:rPr lang="ru-RU" sz="16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-ФМ» </a:t>
            </a:r>
          </a:p>
          <a:p>
            <a:pPr algn="ctr"/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Строительство фабрики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 производству мороженного 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Инвестиции</a:t>
            </a:r>
            <a:r>
              <a:rPr lang="ru-RU" sz="1400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&gt;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2,2 млрд руб.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9" y="1803278"/>
            <a:ext cx="4060520" cy="270833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292760" y="4614950"/>
            <a:ext cx="1566443" cy="537528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Софинансирование</a:t>
            </a:r>
            <a:r>
              <a:rPr lang="ru-RU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инфраструктуры ВЭБ.РФ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Плюс 25"/>
          <p:cNvSpPr/>
          <p:nvPr/>
        </p:nvSpPr>
        <p:spPr>
          <a:xfrm>
            <a:off x="1791910" y="4706397"/>
            <a:ext cx="455518" cy="407558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 26"/>
          <p:cNvSpPr/>
          <p:nvPr/>
        </p:nvSpPr>
        <p:spPr>
          <a:xfrm>
            <a:off x="2853798" y="5237058"/>
            <a:ext cx="405798" cy="299167"/>
          </a:xfrm>
          <a:prstGeom prst="mathEqual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2555" y="4614950"/>
            <a:ext cx="1159103" cy="537528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Резидент ТОР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Плюс 28"/>
          <p:cNvSpPr/>
          <p:nvPr/>
        </p:nvSpPr>
        <p:spPr>
          <a:xfrm>
            <a:off x="4020210" y="4679935"/>
            <a:ext cx="455518" cy="407558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36735" y="4599140"/>
            <a:ext cx="1159103" cy="569148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Земельный участок по льготной аренде</a:t>
            </a:r>
            <a:endParaRPr lang="ru-RU" sz="105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940826" y="5620805"/>
            <a:ext cx="4270309" cy="1108733"/>
            <a:chOff x="552711" y="2444669"/>
            <a:chExt cx="4270309" cy="110873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52711" y="2601743"/>
              <a:ext cx="4270309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36" tIns="41968" rIns="83936" bIns="41968" rtlCol="0" anchor="ctr"/>
            <a:lstStyle/>
            <a:p>
              <a:pPr algn="just"/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3" name="Прямоугольник 26"/>
            <p:cNvSpPr>
              <a:spLocks noChangeArrowheads="1"/>
            </p:cNvSpPr>
            <p:nvPr/>
          </p:nvSpPr>
          <p:spPr bwMode="auto">
            <a:xfrm>
              <a:off x="1829032" y="2444669"/>
              <a:ext cx="1604339" cy="5156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4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Общий объем поддержки</a:t>
              </a:r>
              <a:endParaRPr lang="ru-RU" alt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137774" y="2902653"/>
              <a:ext cx="845209" cy="429465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1</a:t>
              </a:r>
              <a:endParaRPr lang="ru-RU" sz="28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82440" y="3233270"/>
              <a:ext cx="1697521" cy="269422"/>
            </a:xfrm>
            <a:prstGeom prst="rect">
              <a:avLst/>
            </a:prstGeom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млрд рублей</a:t>
              </a:r>
              <a:endPara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477803" y="1645921"/>
            <a:ext cx="4961140" cy="2953220"/>
            <a:chOff x="552712" y="1836698"/>
            <a:chExt cx="3188264" cy="199264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52712" y="2601743"/>
              <a:ext cx="3188264" cy="1227602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36" tIns="41968" rIns="83936" bIns="41968" rtlCol="0" anchor="ctr"/>
            <a:lstStyle/>
            <a:p>
              <a:pPr algn="just"/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8" name="Прямоугольник 26"/>
            <p:cNvSpPr>
              <a:spLocks noChangeArrowheads="1"/>
            </p:cNvSpPr>
            <p:nvPr/>
          </p:nvSpPr>
          <p:spPr bwMode="auto">
            <a:xfrm>
              <a:off x="1326731" y="2427734"/>
              <a:ext cx="1604339" cy="3894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6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 5 ЛЕТ</a:t>
              </a:r>
            </a:p>
            <a:p>
              <a:pPr algn="ctr"/>
              <a:r>
                <a:rPr lang="ru-RU" altLang="ru-RU" sz="16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РЕАЛИЗОВАНО*</a:t>
              </a:r>
              <a:endParaRPr lang="ru-RU" altLang="ru-RU" sz="16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89315" y="2856384"/>
              <a:ext cx="796758" cy="289776"/>
            </a:xfrm>
            <a:prstGeom prst="rect">
              <a:avLst/>
            </a:prstGeom>
          </p:spPr>
          <p:txBody>
            <a:bodyPr wrap="none" lIns="83936" tIns="41968" rIns="83936" bIns="41968">
              <a:spAutoFit/>
            </a:bodyPr>
            <a:lstStyle/>
            <a:p>
              <a:pPr algn="ctr" defTabSz="839376">
                <a:lnSpc>
                  <a:spcPct val="80000"/>
                </a:lnSpc>
              </a:pPr>
              <a:r>
                <a:rPr lang="ru-RU" sz="1600" b="1" dirty="0" smtClean="0"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800" b="1" dirty="0" smtClean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65</a:t>
              </a:r>
              <a:endParaRPr lang="ru-RU" sz="28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00634" y="3215544"/>
              <a:ext cx="1174121" cy="306390"/>
            </a:xfrm>
            <a:prstGeom prst="rect">
              <a:avLst/>
            </a:prstGeom>
          </p:spPr>
          <p:txBody>
            <a:bodyPr wrap="square" lIns="83936" tIns="41968" rIns="83936" bIns="41968">
              <a:spAutoFit/>
            </a:bodyPr>
            <a:lstStyle/>
            <a:p>
              <a:pPr algn="ctr"/>
              <a:r>
                <a:rPr lang="ru-RU" alt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ИНВЕСТИЦИОННЫХ</a:t>
              </a:r>
            </a:p>
            <a:p>
              <a:pPr algn="ctr"/>
              <a:r>
                <a:rPr lang="ru-RU" alt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ПРОЕКТОВ</a:t>
              </a:r>
              <a:endPara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187694" y="1836698"/>
              <a:ext cx="1872068" cy="551843"/>
            </a:xfrm>
            <a:prstGeom prst="rect">
              <a:avLst/>
            </a:prstGeom>
            <a:solidFill>
              <a:srgbClr val="FAC566"/>
            </a:solidFill>
          </p:spPr>
          <p:txBody>
            <a:bodyPr wrap="square" lIns="82060" tIns="41031" rIns="82060" bIns="41031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b="1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ВСЕГО В ЯРОСЛАВСКОЙ ОБЛАСТИ</a:t>
              </a:r>
              <a:endParaRPr lang="ru-RU" sz="1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6477803" y="4807009"/>
            <a:ext cx="5008664" cy="4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*В СФЕРАХ ПРОМЫШЛЕННОСТИ, ТУРИЗМА И АГРОПРОМЫШЛЕННОГО КОМПЛЕКСА</a:t>
            </a:r>
            <a:endParaRPr lang="ru-RU" sz="1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35460" y="3159853"/>
            <a:ext cx="1495452" cy="429465"/>
          </a:xfrm>
          <a:prstGeom prst="rect">
            <a:avLst/>
          </a:prstGeom>
        </p:spPr>
        <p:txBody>
          <a:bodyPr wrap="none" lIns="83936" tIns="41968" rIns="83936" bIns="41968">
            <a:spAutoFit/>
          </a:bodyPr>
          <a:lstStyle/>
          <a:p>
            <a:pPr algn="ctr" defTabSz="839376">
              <a:lnSpc>
                <a:spcPct val="80000"/>
              </a:lnSpc>
            </a:pPr>
            <a:r>
              <a:rPr lang="ru-RU" sz="2800" b="1" dirty="0" smtClean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70 </a:t>
            </a:r>
            <a:r>
              <a:rPr lang="ru-RU" sz="1200" b="1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млрд рублей</a:t>
            </a:r>
            <a:endParaRPr lang="ru-RU" sz="2800" b="1" dirty="0">
              <a:latin typeface="Segoe UI Light" panose="020B0502040204020203" pitchFamily="34" charset="0"/>
              <a:cs typeface="Segoe UI Light" panose="020B0502040204020203" pitchFamily="34" charset="0"/>
              <a:sym typeface="Wingding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147841" y="3702201"/>
            <a:ext cx="1827006" cy="454088"/>
          </a:xfrm>
          <a:prstGeom prst="rect">
            <a:avLst/>
          </a:prstGeom>
        </p:spPr>
        <p:txBody>
          <a:bodyPr wrap="square" lIns="83936" tIns="41968" rIns="83936" bIns="41968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ОБЪЕМ</a:t>
            </a:r>
          </a:p>
          <a:p>
            <a:pPr algn="ctr"/>
            <a:r>
              <a:rPr lang="ru-RU" alt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ИНВЕСТИЦИЙ</a:t>
            </a:r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927537" y="3689450"/>
            <a:ext cx="1511406" cy="454088"/>
          </a:xfrm>
          <a:prstGeom prst="rect">
            <a:avLst/>
          </a:prstGeom>
        </p:spPr>
        <p:txBody>
          <a:bodyPr wrap="square" lIns="83936" tIns="41968" rIns="83936" bIns="41968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РАБОЧИХ </a:t>
            </a:r>
          </a:p>
          <a:p>
            <a:pPr algn="ctr"/>
            <a:r>
              <a:rPr lang="ru-RU" alt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МЕСТ</a:t>
            </a:r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880594" y="3157156"/>
            <a:ext cx="1605289" cy="429465"/>
          </a:xfrm>
          <a:prstGeom prst="rect">
            <a:avLst/>
          </a:prstGeom>
        </p:spPr>
        <p:txBody>
          <a:bodyPr wrap="none" lIns="83936" tIns="41968" rIns="83936" bIns="41968">
            <a:spAutoFit/>
          </a:bodyPr>
          <a:lstStyle/>
          <a:p>
            <a:pPr algn="ctr" defTabSz="839376">
              <a:lnSpc>
                <a:spcPct val="80000"/>
              </a:lnSpc>
            </a:pP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БОЛЕЕ</a:t>
            </a:r>
            <a:r>
              <a:rPr lang="ru-RU" sz="2800" b="1" dirty="0" smtClean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 7500</a:t>
            </a:r>
            <a:endParaRPr lang="ru-RU" sz="2800" b="1" dirty="0">
              <a:solidFill>
                <a:srgbClr val="802723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409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4241961" y="881067"/>
            <a:ext cx="3237111" cy="1299471"/>
          </a:xfrm>
          <a:prstGeom prst="roundRect">
            <a:avLst/>
          </a:prstGeom>
          <a:noFill/>
          <a:ln>
            <a:solidFill>
              <a:srgbClr val="FAC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92553" y="800596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8993" y="172008"/>
            <a:ext cx="946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Система поддержки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25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006" y="1816862"/>
            <a:ext cx="2762286" cy="307777"/>
          </a:xfrm>
          <a:prstGeom prst="rect">
            <a:avLst/>
          </a:prstGeom>
          <a:noFill/>
          <a:ln>
            <a:solidFill>
              <a:srgbClr val="F9B2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 инвесторов</a:t>
            </a:r>
            <a:endParaRPr lang="ru-RU" sz="1400" b="1" dirty="0">
              <a:solidFill>
                <a:srgbClr val="F9B23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1838425" y="1260909"/>
            <a:ext cx="2403536" cy="9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479072" y="1249777"/>
            <a:ext cx="2403536" cy="9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838425" y="1270535"/>
            <a:ext cx="4799" cy="5574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9877809" y="1259403"/>
            <a:ext cx="4799" cy="5574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7196909" y="1826488"/>
            <a:ext cx="4118943" cy="4908378"/>
            <a:chOff x="-746263" y="1827994"/>
            <a:chExt cx="4118943" cy="4908378"/>
          </a:xfrm>
        </p:grpSpPr>
        <p:sp>
          <p:nvSpPr>
            <p:cNvPr id="21" name="TextBox 20"/>
            <p:cNvSpPr txBox="1"/>
            <p:nvPr/>
          </p:nvSpPr>
          <p:spPr>
            <a:xfrm>
              <a:off x="622555" y="1827994"/>
              <a:ext cx="2577194" cy="307777"/>
            </a:xfrm>
            <a:prstGeom prst="rect">
              <a:avLst/>
            </a:prstGeom>
            <a:noFill/>
            <a:ln>
              <a:solidFill>
                <a:srgbClr val="F9B23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Поддержка МСП</a:t>
              </a:r>
              <a:endParaRPr lang="ru-RU" sz="1400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9194" y="4973356"/>
              <a:ext cx="3352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Региональный центр инжиниринга</a:t>
              </a:r>
              <a:endPara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19194" y="5905375"/>
              <a:ext cx="3352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Региональный центр компетенций</a:t>
              </a:r>
              <a:endParaRPr lang="ru-RU" sz="1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-19189" y="3068283"/>
              <a:ext cx="3352951" cy="538769"/>
              <a:chOff x="-296646" y="3141666"/>
              <a:chExt cx="3352951" cy="53876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-296646" y="3141666"/>
                <a:ext cx="33529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Центр поддержки предпринимательства</a:t>
                </a:r>
                <a:endParaRPr lang="ru-RU" sz="14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-116589" y="3372658"/>
                <a:ext cx="31728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Комплексная поддержка</a:t>
                </a:r>
                <a:endParaRPr lang="ru-RU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-66355" y="3613864"/>
              <a:ext cx="3400116" cy="564168"/>
              <a:chOff x="-343812" y="3841314"/>
              <a:chExt cx="3400116" cy="56416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-296647" y="3841314"/>
                <a:ext cx="33529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Региональная лизинговая компания</a:t>
                </a:r>
                <a:endParaRPr lang="ru-RU" sz="14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-343812" y="4097705"/>
                <a:ext cx="34001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Льготные ставки по договорам лизинга</a:t>
                </a:r>
                <a:endParaRPr lang="ru-RU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-27430" y="4170868"/>
              <a:ext cx="3400110" cy="820558"/>
              <a:chOff x="-328307" y="4244251"/>
              <a:chExt cx="3400110" cy="820558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-320071" y="4244251"/>
                <a:ext cx="33529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Фонд поддержки МСП</a:t>
                </a:r>
                <a:endParaRPr lang="ru-RU" sz="14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-320071" y="4488118"/>
                <a:ext cx="33529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Фонд регионального развития</a:t>
                </a:r>
                <a:endParaRPr lang="ru-RU" sz="14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-328307" y="4757032"/>
                <a:ext cx="34001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Льготные займы и поручительства</a:t>
                </a:r>
                <a:endParaRPr lang="ru-RU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-707338" y="5227177"/>
              <a:ext cx="4080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Инженерные услуги, анализ </a:t>
              </a:r>
              <a:r>
                <a:rPr lang="ru-RU" sz="1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потенциала предприятий, </a:t>
              </a: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международная </a:t>
              </a:r>
              <a:r>
                <a:rPr lang="ru-RU" sz="1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сертификация предприятий по ISO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746263" y="6213152"/>
              <a:ext cx="4080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Повышение эффективности производственных процессов</a:t>
              </a:r>
              <a:endParaRPr lang="ru-RU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405004" y="5331581"/>
            <a:ext cx="4299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Услуги по составлению бизнес-планов и финансовых моделей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05005" y="3589121"/>
            <a:ext cx="3787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Дополнительные услуги</a:t>
            </a:r>
          </a:p>
          <a:p>
            <a:pPr defTabSz="685800"/>
            <a:endParaRPr lang="ru-RU" sz="400" b="1" dirty="0" smtClean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685800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Передача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субаренду земельных участков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05005" y="4754344"/>
            <a:ext cx="4299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Услуги водоотведения и водоснабжения (транспортировка)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05005" y="4151619"/>
            <a:ext cx="4814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Услуги по предоставлению в пользование земельных участков (аренда/сервитуты)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05005" y="3187100"/>
            <a:ext cx="4992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Индивидуальное комплексное сопровождение инвесторов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5" y="931417"/>
            <a:ext cx="2347005" cy="12491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27242" r="14485" b="29869"/>
          <a:stretch/>
        </p:blipFill>
        <p:spPr>
          <a:xfrm>
            <a:off x="9111131" y="2149226"/>
            <a:ext cx="1533355" cy="943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8" b="25467"/>
          <a:stretch/>
        </p:blipFill>
        <p:spPr>
          <a:xfrm>
            <a:off x="693862" y="2236879"/>
            <a:ext cx="2109956" cy="10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16792174"/>
              </p:ext>
            </p:extLst>
          </p:nvPr>
        </p:nvGraphicFramePr>
        <p:xfrm>
          <a:off x="960316" y="1466328"/>
          <a:ext cx="10620888" cy="225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96958" y="1394093"/>
            <a:ext cx="8064883" cy="4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МЫ ГАРАНТИРУЕМ СТАБИЛЬНОСТЬ И НАДЕЖНОСТЬ</a:t>
            </a:r>
            <a:endParaRPr lang="ru-RU" sz="20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7246" y="3797463"/>
            <a:ext cx="3760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 Light" panose="020B0502040204020203" pitchFamily="34" charset="0"/>
              </a:rPr>
              <a:t>г</a:t>
            </a:r>
            <a:r>
              <a:rPr lang="ru-RU" sz="1400" dirty="0" smtClean="0">
                <a:latin typeface="Segoe UI Light" panose="020B0502040204020203" pitchFamily="34" charset="0"/>
              </a:rPr>
              <a:t>. Ярославль</a:t>
            </a:r>
            <a:r>
              <a:rPr lang="ru-RU" sz="1400" dirty="0">
                <a:latin typeface="Segoe UI Light" panose="020B0502040204020203" pitchFamily="34" charset="0"/>
              </a:rPr>
              <a:t>, ул Свободы, </a:t>
            </a:r>
            <a:r>
              <a:rPr lang="en-US" sz="1400" dirty="0" smtClean="0">
                <a:latin typeface="Segoe UI Light" panose="020B0502040204020203" pitchFamily="34" charset="0"/>
              </a:rPr>
              <a:t>62</a:t>
            </a:r>
            <a:endParaRPr lang="ru-RU" sz="1400" dirty="0">
              <a:latin typeface="Segoe UI Light" panose="020B0502040204020203" pitchFamily="34" charset="0"/>
            </a:endParaRPr>
          </a:p>
          <a:p>
            <a:r>
              <a:rPr lang="ru-RU" sz="1400" dirty="0">
                <a:latin typeface="Segoe UI Light" panose="020B0502040204020203" pitchFamily="34" charset="0"/>
              </a:rPr>
              <a:t>тел.: +7 (4852) </a:t>
            </a:r>
            <a:r>
              <a:rPr lang="en-US" sz="1400" dirty="0" smtClean="0">
                <a:latin typeface="Segoe UI Light" panose="020B0502040204020203" pitchFamily="34" charset="0"/>
              </a:rPr>
              <a:t>401-9</a:t>
            </a:r>
            <a:r>
              <a:rPr lang="ru-RU" sz="1400" dirty="0" smtClean="0">
                <a:latin typeface="Segoe UI Light" panose="020B0502040204020203" pitchFamily="34" charset="0"/>
              </a:rPr>
              <a:t>10, +7 (</a:t>
            </a:r>
            <a:r>
              <a:rPr lang="en-US" sz="1400" dirty="0" smtClean="0">
                <a:latin typeface="Segoe UI Light" panose="020B0502040204020203" pitchFamily="34" charset="0"/>
              </a:rPr>
              <a:t>9</a:t>
            </a:r>
            <a:r>
              <a:rPr lang="ru-RU" sz="1400" dirty="0" smtClean="0">
                <a:latin typeface="Segoe UI Light" panose="020B0502040204020203" pitchFamily="34" charset="0"/>
              </a:rPr>
              <a:t>20) 107 62-41</a:t>
            </a:r>
            <a:endParaRPr lang="ru-RU" sz="1400" dirty="0">
              <a:latin typeface="Segoe UI Light" panose="020B0502040204020203" pitchFamily="34" charset="0"/>
            </a:endParaRPr>
          </a:p>
          <a:p>
            <a:r>
              <a:rPr lang="en-US" sz="1400" dirty="0">
                <a:latin typeface="Segoe UI Light" panose="020B0502040204020203" pitchFamily="34" charset="0"/>
              </a:rPr>
              <a:t>e-mail</a:t>
            </a:r>
            <a:r>
              <a:rPr lang="ru-RU" sz="1400" dirty="0">
                <a:latin typeface="Segoe UI Light" panose="020B0502040204020203" pitchFamily="34" charset="0"/>
              </a:rPr>
              <a:t>: </a:t>
            </a:r>
            <a:r>
              <a:rPr lang="en-US" sz="1400" dirty="0" smtClean="0">
                <a:latin typeface="Segoe UI Light" panose="020B0502040204020203" pitchFamily="34" charset="0"/>
                <a:hlinkClick r:id="rId8"/>
              </a:rPr>
              <a:t>invest@yarregion.ru</a:t>
            </a:r>
            <a:r>
              <a:rPr lang="en-US" sz="1400" dirty="0" smtClean="0">
                <a:latin typeface="Segoe UI Light" panose="020B0502040204020203" pitchFamily="34" charset="0"/>
              </a:rPr>
              <a:t> 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92553" y="800596"/>
            <a:ext cx="7620358" cy="29803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68993" y="172008"/>
            <a:ext cx="946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Контакты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26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1482" y="3467029"/>
            <a:ext cx="2629614" cy="1399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1482" y="5092863"/>
            <a:ext cx="376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egoe UI Light" panose="020B0502040204020203" pitchFamily="34" charset="0"/>
              </a:rPr>
              <a:t>Инвестиционный портал</a:t>
            </a:r>
          </a:p>
          <a:p>
            <a:r>
              <a:rPr lang="ru-RU" sz="1400" dirty="0" smtClean="0">
                <a:latin typeface="Segoe UI Light" panose="020B0502040204020203" pitchFamily="34" charset="0"/>
              </a:rPr>
              <a:t>Ярославской области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1348" y="5200584"/>
            <a:ext cx="376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Light" panose="020B0502040204020203" pitchFamily="34" charset="0"/>
                <a:hlinkClick r:id="rId10"/>
              </a:rPr>
              <a:t>https://invest76.ru</a:t>
            </a:r>
            <a:r>
              <a:rPr lang="en-US" sz="1400" dirty="0" smtClean="0">
                <a:latin typeface="Segoe UI Light" panose="020B0502040204020203" pitchFamily="34" charset="0"/>
                <a:hlinkClick r:id="rId10"/>
              </a:rPr>
              <a:t>/</a:t>
            </a:r>
            <a:r>
              <a:rPr lang="ru-RU" sz="1400" dirty="0" smtClean="0">
                <a:latin typeface="Segoe UI Light" panose="020B0502040204020203" pitchFamily="34" charset="0"/>
              </a:rPr>
              <a:t> </a:t>
            </a:r>
            <a:endParaRPr lang="en-US" sz="1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65916" y="236730"/>
            <a:ext cx="946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Население и кадровый </a:t>
            </a:r>
            <a:r>
              <a:rPr lang="ru-RU" sz="3200" dirty="0">
                <a:latin typeface="Segoe UI Light" panose="020B0502040204020203" pitchFamily="34" charset="0"/>
              </a:rPr>
              <a:t>потенциал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03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479106" y="4208050"/>
            <a:ext cx="11088219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84560" y="4914329"/>
            <a:ext cx="270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</a:rPr>
              <a:t>Профессиональное </a:t>
            </a:r>
            <a:r>
              <a:rPr lang="ru-RU" dirty="0" smtClean="0">
                <a:latin typeface="Segoe UI Light" panose="020B0502040204020203" pitchFamily="34" charset="0"/>
              </a:rPr>
              <a:t>образование</a:t>
            </a:r>
            <a:endParaRPr lang="ru-RU" dirty="0">
              <a:latin typeface="Segoe UI Light" panose="020B0502040204020203" pitchFamily="34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445717" y="4901899"/>
            <a:ext cx="0" cy="658761"/>
          </a:xfrm>
          <a:prstGeom prst="line">
            <a:avLst/>
          </a:prstGeom>
          <a:ln w="31750">
            <a:solidFill>
              <a:srgbClr val="FAC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256559" y="4562070"/>
            <a:ext cx="111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AC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</a:t>
            </a:r>
            <a:endParaRPr lang="ru-RU" sz="3200" b="1" dirty="0">
              <a:solidFill>
                <a:srgbClr val="FAC5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22532" y="4991612"/>
            <a:ext cx="798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Segoe UI Light" panose="020B0502040204020203" pitchFamily="34" charset="0"/>
              </a:rPr>
              <a:t>школ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87266" y="4562070"/>
            <a:ext cx="111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AC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RU" sz="3200" b="1" dirty="0">
              <a:solidFill>
                <a:srgbClr val="FAC5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63841" y="5022390"/>
            <a:ext cx="121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Segoe UI Light" panose="020B0502040204020203" pitchFamily="34" charset="0"/>
              </a:rPr>
              <a:t>Колледж, техникум</a:t>
            </a:r>
            <a:endParaRPr lang="ru-RU" sz="1200" dirty="0">
              <a:latin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404906" y="4562070"/>
            <a:ext cx="111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AC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3200" b="1" dirty="0">
              <a:solidFill>
                <a:srgbClr val="FAC5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70879" y="4991612"/>
            <a:ext cx="798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Segoe UI Light" panose="020B0502040204020203" pitchFamily="34" charset="0"/>
              </a:rPr>
              <a:t>ВУЗов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915265" y="4233290"/>
            <a:ext cx="2107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1500" dirty="0">
                <a:solidFill>
                  <a:srgbClr val="706F6F"/>
                </a:solidFill>
                <a:latin typeface="Segoe UI Light" panose="020B0502040204020203" pitchFamily="34" charset="0"/>
              </a:rPr>
              <a:t>БОЛЕЕ</a:t>
            </a:r>
          </a:p>
        </p:txBody>
      </p:sp>
      <p:sp>
        <p:nvSpPr>
          <p:cNvPr id="96" name="Нашивка 54"/>
          <p:cNvSpPr/>
          <p:nvPr/>
        </p:nvSpPr>
        <p:spPr>
          <a:xfrm>
            <a:off x="6398667" y="4321835"/>
            <a:ext cx="403122" cy="461665"/>
          </a:xfrm>
          <a:prstGeom prst="chevron">
            <a:avLst/>
          </a:prstGeom>
          <a:noFill/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Нашивка 56"/>
          <p:cNvSpPr/>
          <p:nvPr/>
        </p:nvSpPr>
        <p:spPr>
          <a:xfrm>
            <a:off x="6582009" y="4418537"/>
            <a:ext cx="403122" cy="461665"/>
          </a:xfrm>
          <a:prstGeom prst="chevr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67669" y="4215904"/>
            <a:ext cx="4659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800" dirty="0">
                <a:solidFill>
                  <a:srgbClr val="706F6F"/>
                </a:solidFill>
                <a:latin typeface="Segoe UI Light" panose="020B0502040204020203" pitchFamily="34" charset="0"/>
              </a:rPr>
              <a:t>В КОТОРЫХ ОБУЧАЮТСЯ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711098" y="4556475"/>
            <a:ext cx="160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AC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31,1 </a:t>
            </a:r>
            <a:r>
              <a:rPr lang="ru-RU" sz="1600" b="1" dirty="0">
                <a:solidFill>
                  <a:srgbClr val="FAC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943643" y="4987361"/>
            <a:ext cx="1064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Segoe UI Light" panose="020B0502040204020203" pitchFamily="34" charset="0"/>
              </a:rPr>
              <a:t>студентов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409719" y="4556475"/>
            <a:ext cx="160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AC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357</a:t>
            </a:r>
            <a:endParaRPr lang="ru-RU" sz="1600" b="1" dirty="0">
              <a:solidFill>
                <a:srgbClr val="FAC5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755993" y="4987360"/>
            <a:ext cx="113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</a:rPr>
              <a:t>аспирантов</a:t>
            </a:r>
            <a:endParaRPr lang="ru-RU" sz="1400" dirty="0">
              <a:latin typeface="Segoe UI Light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157356" y="5578548"/>
            <a:ext cx="560439" cy="560439"/>
            <a:chOff x="3918108" y="5578897"/>
            <a:chExt cx="560439" cy="560439"/>
          </a:xfrm>
        </p:grpSpPr>
        <p:sp>
          <p:nvSpPr>
            <p:cNvPr id="103" name="Овал 102"/>
            <p:cNvSpPr/>
            <p:nvPr/>
          </p:nvSpPr>
          <p:spPr>
            <a:xfrm>
              <a:off x="3918108" y="5578897"/>
              <a:ext cx="560439" cy="560439"/>
            </a:xfrm>
            <a:prstGeom prst="ellipse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" name="Picture 2" descr="https://cdn-icons-png.flaticon.com/512/2201/220155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689" y="5643572"/>
              <a:ext cx="373276" cy="37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TextBox 104"/>
          <p:cNvSpPr txBox="1"/>
          <p:nvPr/>
        </p:nvSpPr>
        <p:spPr>
          <a:xfrm>
            <a:off x="6845008" y="5532847"/>
            <a:ext cx="2067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Совместная </a:t>
            </a:r>
          </a:p>
          <a:p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научная деятельность </a:t>
            </a:r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университетов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и </a:t>
            </a:r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промышленных предприятий</a:t>
            </a:r>
            <a:endParaRPr lang="ru-RU" sz="12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818954" y="5607240"/>
            <a:ext cx="560439" cy="560439"/>
            <a:chOff x="6579706" y="5607589"/>
            <a:chExt cx="560439" cy="560439"/>
          </a:xfrm>
        </p:grpSpPr>
        <p:sp>
          <p:nvSpPr>
            <p:cNvPr id="106" name="Овал 105"/>
            <p:cNvSpPr/>
            <p:nvPr/>
          </p:nvSpPr>
          <p:spPr>
            <a:xfrm>
              <a:off x="6579706" y="5607589"/>
              <a:ext cx="560439" cy="560439"/>
            </a:xfrm>
            <a:prstGeom prst="ellipse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7" name="Picture 2" descr="https://cdn-icons-png.flaticon.com/512/2201/220155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287" y="5672264"/>
              <a:ext cx="373276" cy="37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TextBox 110"/>
          <p:cNvSpPr txBox="1"/>
          <p:nvPr/>
        </p:nvSpPr>
        <p:spPr>
          <a:xfrm>
            <a:off x="9409719" y="5532847"/>
            <a:ext cx="2619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Дуальное 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Программы обучения </a:t>
            </a:r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стандартам компаний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Практика </a:t>
            </a:r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период обучения</a:t>
            </a:r>
            <a:endParaRPr lang="ru-RU" sz="12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Наставничество </a:t>
            </a:r>
            <a:endParaRPr lang="ru-RU" sz="12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22532" y="5578829"/>
            <a:ext cx="560439" cy="560439"/>
            <a:chOff x="1183284" y="5579178"/>
            <a:chExt cx="560439" cy="560439"/>
          </a:xfrm>
        </p:grpSpPr>
        <p:sp>
          <p:nvSpPr>
            <p:cNvPr id="112" name="Овал 111"/>
            <p:cNvSpPr/>
            <p:nvPr/>
          </p:nvSpPr>
          <p:spPr>
            <a:xfrm>
              <a:off x="1183284" y="5579178"/>
              <a:ext cx="560439" cy="560439"/>
            </a:xfrm>
            <a:prstGeom prst="ellipse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3" name="Picture 2" descr="https://cdn-icons-png.flaticon.com/512/2201/220155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865" y="5643853"/>
              <a:ext cx="373276" cy="37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TextBox 113"/>
          <p:cNvSpPr txBox="1"/>
          <p:nvPr/>
        </p:nvSpPr>
        <p:spPr>
          <a:xfrm>
            <a:off x="3996247" y="5611435"/>
            <a:ext cx="206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</a:rPr>
              <a:t>6 </a:t>
            </a:r>
            <a:r>
              <a:rPr lang="ru-RU" sz="1200" b="1" dirty="0" err="1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кванториумов</a:t>
            </a:r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</a:rPr>
              <a:t> </a:t>
            </a:r>
            <a:r>
              <a:rPr lang="ru-RU" sz="1200" dirty="0" smtClean="0">
                <a:latin typeface="Segoe UI Light" panose="020B0502040204020203" pitchFamily="34" charset="0"/>
              </a:rPr>
              <a:t>на базе ВУЗов, колледжей и гимназий </a:t>
            </a:r>
            <a:endParaRPr lang="ru-RU" sz="12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1038907" y="1019792"/>
            <a:ext cx="147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UI Light" panose="020B0502040204020203" pitchFamily="34" charset="0"/>
              </a:rPr>
              <a:t>1,2</a:t>
            </a:r>
            <a:endParaRPr lang="ru-RU" sz="4000" b="1" dirty="0">
              <a:latin typeface="Segoe UI Light" panose="020B0502040204020203" pitchFamily="34" charset="0"/>
            </a:endParaRPr>
          </a:p>
        </p:txBody>
      </p: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B471ADE8-0FC0-F140-AE88-215F218A6C5B}"/>
              </a:ext>
            </a:extLst>
          </p:cNvPr>
          <p:cNvCxnSpPr/>
          <p:nvPr/>
        </p:nvCxnSpPr>
        <p:spPr>
          <a:xfrm>
            <a:off x="2212795" y="1105976"/>
            <a:ext cx="0" cy="590330"/>
          </a:xfrm>
          <a:prstGeom prst="line">
            <a:avLst/>
          </a:prstGeom>
          <a:ln w="38100">
            <a:solidFill>
              <a:srgbClr val="F27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F982C704-6261-494C-B891-1DF97F715D45}"/>
              </a:ext>
            </a:extLst>
          </p:cNvPr>
          <p:cNvSpPr txBox="1"/>
          <p:nvPr/>
        </p:nvSpPr>
        <p:spPr>
          <a:xfrm>
            <a:off x="2486142" y="1109853"/>
            <a:ext cx="220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891A1C"/>
                </a:solidFill>
                <a:latin typeface="Segoe UI Light" panose="020B0502040204020203" pitchFamily="34" charset="0"/>
              </a:rPr>
              <a:t>Население</a:t>
            </a:r>
          </a:p>
          <a:p>
            <a:r>
              <a:rPr lang="ru-RU" sz="1600" dirty="0">
                <a:solidFill>
                  <a:srgbClr val="891A1C"/>
                </a:solidFill>
                <a:latin typeface="Segoe UI Light" panose="020B0502040204020203" pitchFamily="34" charset="0"/>
              </a:rPr>
              <a:t>региона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6A85F66-4C3F-BF47-BB63-4F97560AD039}"/>
              </a:ext>
            </a:extLst>
          </p:cNvPr>
          <p:cNvSpPr txBox="1"/>
          <p:nvPr/>
        </p:nvSpPr>
        <p:spPr>
          <a:xfrm>
            <a:off x="1111233" y="1740291"/>
            <a:ext cx="147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UI Light" panose="020B0502040204020203" pitchFamily="34" charset="0"/>
              </a:rPr>
              <a:t>71</a:t>
            </a:r>
            <a:endParaRPr lang="ru-RU" sz="4000" b="1" dirty="0">
              <a:latin typeface="Segoe UI Light" panose="020B0502040204020203" pitchFamily="34" charset="0"/>
            </a:endParaRPr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B10A027C-6A72-B541-9494-F43F1BECA218}"/>
              </a:ext>
            </a:extLst>
          </p:cNvPr>
          <p:cNvCxnSpPr/>
          <p:nvPr/>
        </p:nvCxnSpPr>
        <p:spPr>
          <a:xfrm>
            <a:off x="2216889" y="1804870"/>
            <a:ext cx="0" cy="590330"/>
          </a:xfrm>
          <a:prstGeom prst="line">
            <a:avLst/>
          </a:prstGeom>
          <a:ln w="38100"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BA3F098A-A9DA-1640-8EA3-7BC337916F45}"/>
              </a:ext>
            </a:extLst>
          </p:cNvPr>
          <p:cNvSpPr txBox="1"/>
          <p:nvPr/>
        </p:nvSpPr>
        <p:spPr>
          <a:xfrm>
            <a:off x="2197942" y="1929007"/>
            <a:ext cx="449779" cy="3051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</a:rPr>
              <a:t>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982C704-6261-494C-B891-1DF97F715D45}"/>
              </a:ext>
            </a:extLst>
          </p:cNvPr>
          <p:cNvSpPr txBox="1"/>
          <p:nvPr/>
        </p:nvSpPr>
        <p:spPr>
          <a:xfrm>
            <a:off x="2486142" y="1821775"/>
            <a:ext cx="2501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891A1C"/>
                </a:solidFill>
                <a:latin typeface="Segoe UI Light" panose="020B0502040204020203" pitchFamily="34" charset="0"/>
              </a:rPr>
              <a:t>Экономически активное население</a:t>
            </a:r>
          </a:p>
        </p:txBody>
      </p:sp>
      <p:grpSp>
        <p:nvGrpSpPr>
          <p:cNvPr id="122" name="Группа 121"/>
          <p:cNvGrpSpPr/>
          <p:nvPr/>
        </p:nvGrpSpPr>
        <p:grpSpPr>
          <a:xfrm>
            <a:off x="1044883" y="3328043"/>
            <a:ext cx="3931145" cy="707886"/>
            <a:chOff x="5288665" y="3126276"/>
            <a:chExt cx="3931145" cy="707886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6A85F66-4C3F-BF47-BB63-4F97560AD039}"/>
                </a:ext>
              </a:extLst>
            </p:cNvPr>
            <p:cNvSpPr txBox="1"/>
            <p:nvPr/>
          </p:nvSpPr>
          <p:spPr>
            <a:xfrm>
              <a:off x="5288665" y="3126276"/>
              <a:ext cx="1475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Segoe UI Light" panose="020B0502040204020203" pitchFamily="34" charset="0"/>
                </a:rPr>
                <a:t>0</a:t>
              </a:r>
              <a:r>
                <a:rPr lang="ru-RU" sz="4000" b="1" dirty="0" smtClean="0">
                  <a:latin typeface="Segoe UI Light" panose="020B0502040204020203" pitchFamily="34" charset="0"/>
                </a:rPr>
                <a:t>,4</a:t>
              </a:r>
              <a:endParaRPr lang="ru-RU" sz="4000" b="1" dirty="0">
                <a:latin typeface="Segoe UI Light" panose="020B0502040204020203" pitchFamily="34" charset="0"/>
              </a:endParaRPr>
            </a:p>
          </p:txBody>
        </p: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B10A027C-6A72-B541-9494-F43F1BECA218}"/>
                </a:ext>
              </a:extLst>
            </p:cNvPr>
            <p:cNvCxnSpPr/>
            <p:nvPr/>
          </p:nvCxnSpPr>
          <p:spPr>
            <a:xfrm>
              <a:off x="6460671" y="3214649"/>
              <a:ext cx="0" cy="590330"/>
            </a:xfrm>
            <a:prstGeom prst="line">
              <a:avLst/>
            </a:prstGeom>
            <a:ln w="38100">
              <a:solidFill>
                <a:srgbClr val="FDC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A3F098A-A9DA-1640-8EA3-7BC337916F45}"/>
                </a:ext>
              </a:extLst>
            </p:cNvPr>
            <p:cNvSpPr txBox="1"/>
            <p:nvPr/>
          </p:nvSpPr>
          <p:spPr>
            <a:xfrm>
              <a:off x="6453701" y="3327662"/>
              <a:ext cx="449779" cy="30511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sz="1100" dirty="0">
                  <a:latin typeface="Segoe UI Light" panose="020B0502040204020203" pitchFamily="34" charset="0"/>
                </a:rPr>
                <a:t>%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F982C704-6261-494C-B891-1DF97F715D45}"/>
                </a:ext>
              </a:extLst>
            </p:cNvPr>
            <p:cNvSpPr txBox="1"/>
            <p:nvPr/>
          </p:nvSpPr>
          <p:spPr>
            <a:xfrm>
              <a:off x="6718652" y="3218073"/>
              <a:ext cx="2501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891A1C"/>
                  </a:solidFill>
                  <a:latin typeface="Segoe UI Light" panose="020B0502040204020203" pitchFamily="34" charset="0"/>
                </a:rPr>
                <a:t>Уровень регистрируемой безработицы</a:t>
              </a:r>
              <a:endParaRPr lang="ru-RU" sz="1600" dirty="0">
                <a:solidFill>
                  <a:srgbClr val="891A1C"/>
                </a:solidFill>
                <a:latin typeface="Segoe UI Light" panose="020B0502040204020203" pitchFamily="34" charset="0"/>
              </a:endParaRPr>
            </a:p>
          </p:txBody>
        </p:sp>
      </p:grpSp>
      <p:cxnSp>
        <p:nvCxnSpPr>
          <p:cNvPr id="127" name="Прямая соединительная линия 126"/>
          <p:cNvCxnSpPr/>
          <p:nvPr/>
        </p:nvCxnSpPr>
        <p:spPr>
          <a:xfrm>
            <a:off x="1439667" y="2361529"/>
            <a:ext cx="0" cy="383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1439667" y="2745482"/>
            <a:ext cx="4002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1827707" y="2468450"/>
            <a:ext cx="69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UI Light" panose="020B0502040204020203" pitchFamily="34" charset="0"/>
              </a:rPr>
              <a:t>95</a:t>
            </a:r>
            <a:endParaRPr lang="ru-RU" sz="2400" b="1" dirty="0">
              <a:latin typeface="Segoe UI Light" panose="020B0502040204020203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982C704-6261-494C-B891-1DF97F715D45}"/>
              </a:ext>
            </a:extLst>
          </p:cNvPr>
          <p:cNvSpPr txBox="1"/>
          <p:nvPr/>
        </p:nvSpPr>
        <p:spPr>
          <a:xfrm>
            <a:off x="2535211" y="2530687"/>
            <a:ext cx="220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Занятое население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>
            <a:off x="1439667" y="2738138"/>
            <a:ext cx="0" cy="383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1439667" y="3128699"/>
            <a:ext cx="4002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1864561" y="2897866"/>
            <a:ext cx="69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Segoe UI Light" panose="020B0502040204020203" pitchFamily="34" charset="0"/>
              </a:rPr>
              <a:t>5</a:t>
            </a:r>
            <a:endParaRPr lang="ru-RU" sz="2400" b="1" dirty="0">
              <a:latin typeface="Segoe UI Light" panose="020B0502040204020203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A3F098A-A9DA-1640-8EA3-7BC337916F45}"/>
              </a:ext>
            </a:extLst>
          </p:cNvPr>
          <p:cNvSpPr txBox="1"/>
          <p:nvPr/>
        </p:nvSpPr>
        <p:spPr>
          <a:xfrm>
            <a:off x="2301928" y="2551581"/>
            <a:ext cx="449779" cy="3051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</a:rPr>
              <a:t>%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A3F098A-A9DA-1640-8EA3-7BC337916F45}"/>
              </a:ext>
            </a:extLst>
          </p:cNvPr>
          <p:cNvSpPr txBox="1"/>
          <p:nvPr/>
        </p:nvSpPr>
        <p:spPr>
          <a:xfrm>
            <a:off x="2301927" y="2948322"/>
            <a:ext cx="449779" cy="3051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</a:rPr>
              <a:t>%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982C704-6261-494C-B891-1DF97F715D45}"/>
              </a:ext>
            </a:extLst>
          </p:cNvPr>
          <p:cNvSpPr txBox="1"/>
          <p:nvPr/>
        </p:nvSpPr>
        <p:spPr>
          <a:xfrm>
            <a:off x="2565236" y="2952468"/>
            <a:ext cx="220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Безработные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37" name="Диаграмма 136"/>
          <p:cNvGraphicFramePr/>
          <p:nvPr>
            <p:extLst>
              <p:ext uri="{D42A27DB-BD31-4B8C-83A1-F6EECF244321}">
                <p14:modId xmlns:p14="http://schemas.microsoft.com/office/powerpoint/2010/main" val="3804672883"/>
              </p:ext>
            </p:extLst>
          </p:nvPr>
        </p:nvGraphicFramePr>
        <p:xfrm>
          <a:off x="5829587" y="879484"/>
          <a:ext cx="5665533" cy="313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8" name="Picture 2" descr="https://cdn-icons-png.flaticon.com/512/2201/22015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98" y="2356299"/>
            <a:ext cx="462928" cy="4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Группа 138"/>
          <p:cNvGrpSpPr/>
          <p:nvPr/>
        </p:nvGrpSpPr>
        <p:grpSpPr>
          <a:xfrm>
            <a:off x="376628" y="3444176"/>
            <a:ext cx="560439" cy="560439"/>
            <a:chOff x="376628" y="3444176"/>
            <a:chExt cx="560439" cy="560439"/>
          </a:xfrm>
        </p:grpSpPr>
        <p:sp>
          <p:nvSpPr>
            <p:cNvPr id="140" name="Овал 139"/>
            <p:cNvSpPr/>
            <p:nvPr/>
          </p:nvSpPr>
          <p:spPr>
            <a:xfrm>
              <a:off x="376628" y="3444176"/>
              <a:ext cx="560439" cy="560439"/>
            </a:xfrm>
            <a:prstGeom prst="ellipse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2" descr="https://static.tildacdn.com/tild3731-6332-4261-a337-626362343631/_-3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8" y="3506803"/>
              <a:ext cx="424979" cy="42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2" name="Группа 141"/>
          <p:cNvGrpSpPr/>
          <p:nvPr/>
        </p:nvGrpSpPr>
        <p:grpSpPr>
          <a:xfrm>
            <a:off x="373711" y="1161556"/>
            <a:ext cx="560439" cy="560439"/>
            <a:chOff x="376628" y="3444176"/>
            <a:chExt cx="560439" cy="560439"/>
          </a:xfrm>
        </p:grpSpPr>
        <p:sp>
          <p:nvSpPr>
            <p:cNvPr id="143" name="Овал 142"/>
            <p:cNvSpPr/>
            <p:nvPr/>
          </p:nvSpPr>
          <p:spPr>
            <a:xfrm>
              <a:off x="376628" y="3444176"/>
              <a:ext cx="560439" cy="560439"/>
            </a:xfrm>
            <a:prstGeom prst="ellipse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4" name="Picture 2" descr="https://static.tildacdn.com/tild3731-6332-4261-a337-626362343631/_-3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55" y="3506226"/>
              <a:ext cx="424979" cy="42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5" name="Группа 144"/>
          <p:cNvGrpSpPr/>
          <p:nvPr/>
        </p:nvGrpSpPr>
        <p:grpSpPr>
          <a:xfrm>
            <a:off x="373709" y="1852020"/>
            <a:ext cx="560439" cy="560439"/>
            <a:chOff x="376628" y="3444176"/>
            <a:chExt cx="560439" cy="560439"/>
          </a:xfrm>
        </p:grpSpPr>
        <p:sp>
          <p:nvSpPr>
            <p:cNvPr id="146" name="Овал 145"/>
            <p:cNvSpPr/>
            <p:nvPr/>
          </p:nvSpPr>
          <p:spPr>
            <a:xfrm>
              <a:off x="376628" y="3444176"/>
              <a:ext cx="560439" cy="560439"/>
            </a:xfrm>
            <a:prstGeom prst="ellipse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7" name="Picture 2" descr="https://static.tildacdn.com/tild3731-6332-4261-a337-626362343631/_-3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57" y="3512438"/>
              <a:ext cx="424979" cy="42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A3F098A-A9DA-1640-8EA3-7BC337916F45}"/>
              </a:ext>
            </a:extLst>
          </p:cNvPr>
          <p:cNvSpPr txBox="1"/>
          <p:nvPr/>
        </p:nvSpPr>
        <p:spPr>
          <a:xfrm>
            <a:off x="2218028" y="1063108"/>
            <a:ext cx="353943" cy="6732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</a:rPr>
              <a:t>м</a:t>
            </a:r>
            <a:r>
              <a:rPr lang="ru-RU" sz="1100" dirty="0" smtClean="0">
                <a:latin typeface="Segoe UI Light" panose="020B0502040204020203" pitchFamily="34" charset="0"/>
              </a:rPr>
              <a:t>лн чел.</a:t>
            </a:r>
            <a:endParaRPr lang="ru-RU" sz="11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76661" y="236797"/>
            <a:ext cx="820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Экономический </a:t>
            </a:r>
            <a:r>
              <a:rPr lang="ru-RU" sz="3200" dirty="0" smtClean="0">
                <a:latin typeface="Segoe UI Light" panose="020B0502040204020203" pitchFamily="34" charset="0"/>
              </a:rPr>
              <a:t>потенциал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04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99729" y="1029852"/>
            <a:ext cx="234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BE2325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30,3%</a:t>
            </a:r>
          </a:p>
          <a:p>
            <a:r>
              <a:rPr lang="ru-RU" sz="1400" b="1" dirty="0" smtClean="0">
                <a:solidFill>
                  <a:srgbClr val="BE2325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Промышленность</a:t>
            </a:r>
            <a:endParaRPr lang="ru-RU" sz="1400" b="1" dirty="0">
              <a:solidFill>
                <a:srgbClr val="BE2325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99729" y="1770852"/>
            <a:ext cx="2480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25,6%</a:t>
            </a:r>
          </a:p>
          <a:p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Агропромышленный комплекс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93536" y="2792190"/>
            <a:ext cx="198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14,8%</a:t>
            </a:r>
          </a:p>
          <a:p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Торговля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65510" y="1235088"/>
            <a:ext cx="1566958" cy="954396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1" name="TextBox 60"/>
          <p:cNvSpPr txBox="1"/>
          <p:nvPr/>
        </p:nvSpPr>
        <p:spPr>
          <a:xfrm>
            <a:off x="320653" y="1175392"/>
            <a:ext cx="179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UI Light" panose="020B0502040204020203" pitchFamily="34" charset="0"/>
              </a:rPr>
              <a:t>748,3</a:t>
            </a:r>
            <a:endParaRPr lang="ru-RU" sz="3600" dirty="0">
              <a:latin typeface="Segoe UI Light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3993" y="1711350"/>
            <a:ext cx="192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 Light" panose="020B0502040204020203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лрд </a:t>
            </a:r>
            <a:r>
              <a:rPr lang="ru-RU" dirty="0">
                <a:latin typeface="Segoe UI Light" panose="020B0502040204020203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53583" y="2244754"/>
            <a:ext cx="2245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3"/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Валовый</a:t>
            </a:r>
            <a:r>
              <a:rPr lang="ru-RU" sz="1600" spc="-75" dirty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Segoe UI Light" panose="020B0502040204020203" pitchFamily="34" charset="0"/>
                <a:cs typeface="Arial" panose="020B0604020202020204" pitchFamily="34" charset="0"/>
              </a:rPr>
              <a:t>региональный</a:t>
            </a:r>
            <a:endParaRPr lang="ru-RU" sz="1600" dirty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marL="32383"/>
            <a:r>
              <a:rPr lang="ru-RU" sz="1600" spc="-2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продукт</a:t>
            </a:r>
            <a:endParaRPr lang="ru-RU" sz="1600" b="1" dirty="0">
              <a:solidFill>
                <a:srgbClr val="C00000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720344" y="4038082"/>
            <a:ext cx="3917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5"/>
              </a:spcBef>
            </a:pPr>
            <a:r>
              <a:rPr lang="ru-RU" spc="-20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средняя </a:t>
            </a:r>
            <a:r>
              <a:rPr lang="ru-RU" spc="-20" dirty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заработная плата </a:t>
            </a:r>
            <a:endParaRPr lang="ru-RU" spc="-20" dirty="0" smtClean="0">
              <a:solidFill>
                <a:srgbClr val="2C363A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1572" y="3795243"/>
            <a:ext cx="1032387" cy="801848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386571" y="3782544"/>
            <a:ext cx="117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 Light" panose="020B0502040204020203" pitchFamily="34" charset="0"/>
              </a:rPr>
              <a:t>54 119</a:t>
            </a:r>
            <a:endParaRPr lang="ru-RU" sz="2400" dirty="0">
              <a:latin typeface="Segoe UI Light" panose="020B05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8777" y="4207997"/>
            <a:ext cx="12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Segoe UI Light" panose="020B0502040204020203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ублей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441756" y="3445089"/>
            <a:ext cx="4744229" cy="7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032468" y="2189484"/>
            <a:ext cx="1168814" cy="7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2396691" y="1322240"/>
            <a:ext cx="0" cy="874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2396691" y="2197013"/>
            <a:ext cx="0" cy="874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2396691" y="1323089"/>
            <a:ext cx="8045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396691" y="3071786"/>
            <a:ext cx="8045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7" name="Группа 76"/>
          <p:cNvGrpSpPr/>
          <p:nvPr/>
        </p:nvGrpSpPr>
        <p:grpSpPr>
          <a:xfrm>
            <a:off x="5854189" y="1123040"/>
            <a:ext cx="6337811" cy="5136027"/>
            <a:chOff x="5948061" y="1208368"/>
            <a:chExt cx="6337811" cy="5136027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8461516" y="2300748"/>
              <a:ext cx="516224" cy="507254"/>
            </a:xfrm>
            <a:prstGeom prst="line">
              <a:avLst/>
            </a:prstGeom>
            <a:ln>
              <a:solidFill>
                <a:srgbClr val="706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8870448" y="3792917"/>
              <a:ext cx="790361" cy="0"/>
            </a:xfrm>
            <a:prstGeom prst="line">
              <a:avLst/>
            </a:prstGeom>
            <a:ln>
              <a:solidFill>
                <a:srgbClr val="706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8461516" y="4782500"/>
              <a:ext cx="558870" cy="556925"/>
            </a:xfrm>
            <a:prstGeom prst="line">
              <a:avLst/>
            </a:prstGeom>
            <a:ln>
              <a:solidFill>
                <a:srgbClr val="706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7474267" y="5220928"/>
              <a:ext cx="0" cy="775584"/>
            </a:xfrm>
            <a:prstGeom prst="line">
              <a:avLst/>
            </a:prstGeom>
            <a:ln>
              <a:solidFill>
                <a:srgbClr val="706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7474267" y="1652064"/>
              <a:ext cx="0" cy="717510"/>
            </a:xfrm>
            <a:prstGeom prst="line">
              <a:avLst/>
            </a:prstGeom>
            <a:ln>
              <a:solidFill>
                <a:srgbClr val="706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Дуга 99"/>
            <p:cNvSpPr/>
            <p:nvPr/>
          </p:nvSpPr>
          <p:spPr>
            <a:xfrm>
              <a:off x="5948061" y="2367806"/>
              <a:ext cx="2922387" cy="2851676"/>
            </a:xfrm>
            <a:prstGeom prst="arc">
              <a:avLst>
                <a:gd name="adj1" fmla="val 16373894"/>
                <a:gd name="adj2" fmla="val 5224656"/>
              </a:avLst>
            </a:prstGeom>
            <a:noFill/>
            <a:ln w="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grpSp>
          <p:nvGrpSpPr>
            <p:cNvPr id="101" name="Группа 100"/>
            <p:cNvGrpSpPr/>
            <p:nvPr/>
          </p:nvGrpSpPr>
          <p:grpSpPr>
            <a:xfrm>
              <a:off x="6126179" y="3511413"/>
              <a:ext cx="599973" cy="564461"/>
              <a:chOff x="4424311" y="4218039"/>
              <a:chExt cx="766916" cy="766916"/>
            </a:xfrm>
          </p:grpSpPr>
          <p:cxnSp>
            <p:nvCxnSpPr>
              <p:cNvPr id="142" name="Прямая со стрелкой 141"/>
              <p:cNvCxnSpPr/>
              <p:nvPr/>
            </p:nvCxnSpPr>
            <p:spPr>
              <a:xfrm flipV="1">
                <a:off x="4798142" y="4267200"/>
                <a:ext cx="0" cy="334297"/>
              </a:xfrm>
              <a:prstGeom prst="straightConnector1">
                <a:avLst/>
              </a:prstGeom>
              <a:ln>
                <a:solidFill>
                  <a:srgbClr val="706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 стрелкой 142"/>
              <p:cNvCxnSpPr/>
              <p:nvPr/>
            </p:nvCxnSpPr>
            <p:spPr>
              <a:xfrm>
                <a:off x="4798142" y="4601497"/>
                <a:ext cx="294968" cy="171171"/>
              </a:xfrm>
              <a:prstGeom prst="straightConnector1">
                <a:avLst/>
              </a:prstGeom>
              <a:ln>
                <a:solidFill>
                  <a:srgbClr val="706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 стрелкой 143"/>
              <p:cNvCxnSpPr/>
              <p:nvPr/>
            </p:nvCxnSpPr>
            <p:spPr>
              <a:xfrm flipH="1">
                <a:off x="4532671" y="4601497"/>
                <a:ext cx="265471" cy="181003"/>
              </a:xfrm>
              <a:prstGeom prst="straightConnector1">
                <a:avLst/>
              </a:prstGeom>
              <a:ln>
                <a:solidFill>
                  <a:srgbClr val="706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Овал 144"/>
              <p:cNvSpPr/>
              <p:nvPr/>
            </p:nvSpPr>
            <p:spPr>
              <a:xfrm>
                <a:off x="4424311" y="4218039"/>
                <a:ext cx="766916" cy="766916"/>
              </a:xfrm>
              <a:prstGeom prst="ellipse">
                <a:avLst/>
              </a:prstGeom>
              <a:noFill/>
              <a:ln>
                <a:solidFill>
                  <a:srgbClr val="706F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6810924" y="3285087"/>
              <a:ext cx="18582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Segoe UI Light" panose="020B0502040204020203" pitchFamily="34" charset="0"/>
                </a:rPr>
                <a:t>Приоритетные</a:t>
              </a:r>
            </a:p>
            <a:p>
              <a:r>
                <a:rPr lang="ru-RU" sz="2000" dirty="0">
                  <a:latin typeface="Segoe UI Light" panose="020B0502040204020203" pitchFamily="34" charset="0"/>
                </a:rPr>
                <a:t>Направления</a:t>
              </a:r>
            </a:p>
            <a:p>
              <a:r>
                <a:rPr lang="ru-RU" sz="2000" dirty="0">
                  <a:latin typeface="Segoe UI Light" panose="020B0502040204020203" pitchFamily="34" charset="0"/>
                </a:rPr>
                <a:t>Развития</a:t>
              </a:r>
            </a:p>
          </p:txBody>
        </p:sp>
        <p:grpSp>
          <p:nvGrpSpPr>
            <p:cNvPr id="103" name="Группа 102"/>
            <p:cNvGrpSpPr/>
            <p:nvPr/>
          </p:nvGrpSpPr>
          <p:grpSpPr>
            <a:xfrm>
              <a:off x="7299516" y="1208368"/>
              <a:ext cx="432619" cy="432619"/>
              <a:chOff x="7299516" y="1208368"/>
              <a:chExt cx="432619" cy="432619"/>
            </a:xfrm>
          </p:grpSpPr>
          <p:sp>
            <p:nvSpPr>
              <p:cNvPr id="140" name="Овал 139"/>
              <p:cNvSpPr/>
              <p:nvPr/>
            </p:nvSpPr>
            <p:spPr>
              <a:xfrm>
                <a:off x="7299516" y="1208368"/>
                <a:ext cx="432619" cy="432619"/>
              </a:xfrm>
              <a:prstGeom prst="ellipse">
                <a:avLst/>
              </a:prstGeom>
              <a:solidFill>
                <a:srgbClr val="FAC5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1" name="object 47"/>
              <p:cNvPicPr/>
              <p:nvPr/>
            </p:nvPicPr>
            <p:blipFill>
              <a:blip r:embed="rId2" cstate="print">
                <a:biLevel thresh="75000"/>
              </a:blip>
              <a:stretch>
                <a:fillRect/>
              </a:stretch>
            </p:blipFill>
            <p:spPr>
              <a:xfrm>
                <a:off x="7363856" y="1277391"/>
                <a:ext cx="303937" cy="292458"/>
              </a:xfrm>
              <a:prstGeom prst="rect">
                <a:avLst/>
              </a:prstGeom>
            </p:spPr>
          </p:pic>
        </p:grpSp>
        <p:grpSp>
          <p:nvGrpSpPr>
            <p:cNvPr id="104" name="Группа 103"/>
            <p:cNvGrpSpPr/>
            <p:nvPr/>
          </p:nvGrpSpPr>
          <p:grpSpPr>
            <a:xfrm>
              <a:off x="8870448" y="5176101"/>
              <a:ext cx="432619" cy="432619"/>
              <a:chOff x="8870448" y="5176101"/>
              <a:chExt cx="432619" cy="432619"/>
            </a:xfrm>
          </p:grpSpPr>
          <p:sp>
            <p:nvSpPr>
              <p:cNvPr id="138" name="Овал 137"/>
              <p:cNvSpPr/>
              <p:nvPr/>
            </p:nvSpPr>
            <p:spPr>
              <a:xfrm>
                <a:off x="8870448" y="5176101"/>
                <a:ext cx="432619" cy="432619"/>
              </a:xfrm>
              <a:prstGeom prst="ellipse">
                <a:avLst/>
              </a:prstGeom>
              <a:solidFill>
                <a:srgbClr val="FAC5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9" name="object 48"/>
              <p:cNvPicPr/>
              <p:nvPr/>
            </p:nvPicPr>
            <p:blipFill>
              <a:blip r:embed="rId3" cstate="print">
                <a:biLevel thresh="75000"/>
              </a:blip>
              <a:stretch>
                <a:fillRect/>
              </a:stretch>
            </p:blipFill>
            <p:spPr>
              <a:xfrm>
                <a:off x="8926830" y="5194005"/>
                <a:ext cx="311940" cy="324558"/>
              </a:xfrm>
              <a:prstGeom prst="rect">
                <a:avLst/>
              </a:prstGeom>
            </p:spPr>
          </p:pic>
        </p:grpSp>
        <p:grpSp>
          <p:nvGrpSpPr>
            <p:cNvPr id="106" name="Группа 105"/>
            <p:cNvGrpSpPr/>
            <p:nvPr/>
          </p:nvGrpSpPr>
          <p:grpSpPr>
            <a:xfrm>
              <a:off x="8926830" y="1965520"/>
              <a:ext cx="432619" cy="432619"/>
              <a:chOff x="8926830" y="1965520"/>
              <a:chExt cx="432619" cy="432619"/>
            </a:xfrm>
          </p:grpSpPr>
          <p:sp>
            <p:nvSpPr>
              <p:cNvPr id="127" name="Овал 126"/>
              <p:cNvSpPr/>
              <p:nvPr/>
            </p:nvSpPr>
            <p:spPr>
              <a:xfrm>
                <a:off x="8926830" y="1965520"/>
                <a:ext cx="432619" cy="432619"/>
              </a:xfrm>
              <a:prstGeom prst="ellipse">
                <a:avLst/>
              </a:prstGeom>
              <a:solidFill>
                <a:srgbClr val="FAC5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8" name="object 16"/>
              <p:cNvPicPr/>
              <p:nvPr/>
            </p:nvPicPr>
            <p:blipFill>
              <a:blip r:embed="rId4" cstate="print">
                <a:biLevel thresh="75000"/>
              </a:blip>
              <a:stretch>
                <a:fillRect/>
              </a:stretch>
            </p:blipFill>
            <p:spPr>
              <a:xfrm>
                <a:off x="8998074" y="2017239"/>
                <a:ext cx="290130" cy="264842"/>
              </a:xfrm>
              <a:prstGeom prst="rect">
                <a:avLst/>
              </a:prstGeom>
            </p:spPr>
          </p:pic>
        </p:grpSp>
        <p:grpSp>
          <p:nvGrpSpPr>
            <p:cNvPr id="109" name="Группа 108"/>
            <p:cNvGrpSpPr/>
            <p:nvPr/>
          </p:nvGrpSpPr>
          <p:grpSpPr>
            <a:xfrm>
              <a:off x="9656756" y="3555953"/>
              <a:ext cx="432619" cy="432619"/>
              <a:chOff x="9656756" y="3555953"/>
              <a:chExt cx="432619" cy="432619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9656756" y="3555953"/>
                <a:ext cx="432619" cy="432619"/>
              </a:xfrm>
              <a:prstGeom prst="ellipse">
                <a:avLst/>
              </a:prstGeom>
              <a:solidFill>
                <a:srgbClr val="FAC5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6" name="Picture 2" descr="http://cdn.onlinewebfonts.com/svg/img_54693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1433" y="3590949"/>
                <a:ext cx="335350" cy="297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0" name="Группа 109"/>
            <p:cNvGrpSpPr/>
            <p:nvPr/>
          </p:nvGrpSpPr>
          <p:grpSpPr>
            <a:xfrm>
              <a:off x="7257957" y="5857262"/>
              <a:ext cx="432619" cy="432619"/>
              <a:chOff x="7257957" y="5857262"/>
              <a:chExt cx="432619" cy="432619"/>
            </a:xfrm>
          </p:grpSpPr>
          <p:sp>
            <p:nvSpPr>
              <p:cNvPr id="122" name="Овал 121"/>
              <p:cNvSpPr/>
              <p:nvPr/>
            </p:nvSpPr>
            <p:spPr>
              <a:xfrm>
                <a:off x="7257957" y="5857262"/>
                <a:ext cx="432619" cy="432619"/>
              </a:xfrm>
              <a:prstGeom prst="ellipse">
                <a:avLst/>
              </a:prstGeom>
              <a:solidFill>
                <a:srgbClr val="FAC5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3" name="Picture 4" descr="https://banner2.cleanpng.com/20180906/irw/kisspng-computer-icons-company-mortgage-loan-service-real-housestylea-svg-png-icon-free-download-2-8162-5b91e2e2273427.3136031615362874581606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11" b="100000" l="0" r="100000">
                            <a14:foregroundMark x1="34889" y1="53444" x2="34889" y2="53444"/>
                            <a14:foregroundMark x1="76333" y1="51111" x2="76333" y2="511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7065" y="5942438"/>
                <a:ext cx="262266" cy="262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TextBox 111"/>
            <p:cNvSpPr txBox="1"/>
            <p:nvPr/>
          </p:nvSpPr>
          <p:spPr>
            <a:xfrm>
              <a:off x="9454539" y="1951672"/>
              <a:ext cx="13598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BE2325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Туризм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134052" y="3416295"/>
              <a:ext cx="21518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BE2325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Обрабатывающая промышленность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348953" y="5076755"/>
              <a:ext cx="2480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BE2325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Агропромышленный комплекс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32133" y="1238954"/>
              <a:ext cx="1359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Segoe UI Light" panose="020B0502040204020203" pitchFamily="34" charset="0"/>
                  <a:cs typeface="Arial" panose="020B0604020202020204" pitchFamily="34" charset="0"/>
                </a:rPr>
                <a:t>Транспорт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684000" y="5821175"/>
              <a:ext cx="404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Segoe UI Light" panose="020B0502040204020203" pitchFamily="34" charset="0"/>
                  <a:cs typeface="Arial" panose="020B0604020202020204" pitchFamily="34" charset="0"/>
                </a:rPr>
                <a:t>Строительство </a:t>
              </a:r>
            </a:p>
            <a:p>
              <a:r>
                <a:rPr lang="ru-RU" sz="1400" dirty="0">
                  <a:latin typeface="Segoe UI Light" panose="020B0502040204020203" pitchFamily="34" charset="0"/>
                  <a:cs typeface="Arial" panose="020B0604020202020204" pitchFamily="34" charset="0"/>
                </a:rPr>
                <a:t>и производство стройматериалов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229BFD1B-A360-D33C-ACF1-38BDC37F1661}"/>
              </a:ext>
            </a:extLst>
          </p:cNvPr>
          <p:cNvGrpSpPr/>
          <p:nvPr/>
        </p:nvGrpSpPr>
        <p:grpSpPr>
          <a:xfrm>
            <a:off x="376146" y="4891665"/>
            <a:ext cx="5731460" cy="793945"/>
            <a:chOff x="165449" y="3459831"/>
            <a:chExt cx="5731460" cy="793945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F63E518D-0C11-456F-83FB-BE6A994C7173}"/>
                </a:ext>
              </a:extLst>
            </p:cNvPr>
            <p:cNvSpPr/>
            <p:nvPr/>
          </p:nvSpPr>
          <p:spPr>
            <a:xfrm>
              <a:off x="254813" y="3459831"/>
              <a:ext cx="1038449" cy="793945"/>
            </a:xfrm>
            <a:prstGeom prst="rect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bject 14">
              <a:extLst>
                <a:ext uri="{FF2B5EF4-FFF2-40B4-BE49-F238E27FC236}">
                  <a16:creationId xmlns:a16="http://schemas.microsoft.com/office/drawing/2014/main" id="{E448A6F8-E82B-9277-F823-9612959D1AD7}"/>
                </a:ext>
              </a:extLst>
            </p:cNvPr>
            <p:cNvSpPr txBox="1"/>
            <p:nvPr/>
          </p:nvSpPr>
          <p:spPr>
            <a:xfrm>
              <a:off x="1619134" y="3702418"/>
              <a:ext cx="427777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/>
              <a:r>
                <a:rPr lang="ru-RU" spc="-20" dirty="0">
                  <a:solidFill>
                    <a:srgbClr val="2C363A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ЦФО по темпу роста инвестиций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871CCC8-5F12-F894-E152-B5392E0BCB5A}"/>
                </a:ext>
              </a:extLst>
            </p:cNvPr>
            <p:cNvSpPr txBox="1"/>
            <p:nvPr/>
          </p:nvSpPr>
          <p:spPr>
            <a:xfrm>
              <a:off x="165449" y="3493387"/>
              <a:ext cx="11798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5-е </a:t>
              </a:r>
              <a:r>
                <a:rPr lang="ru-RU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место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87E98CFD-E40F-A05C-7712-2F81024A10CB}"/>
              </a:ext>
            </a:extLst>
          </p:cNvPr>
          <p:cNvGrpSpPr/>
          <p:nvPr/>
        </p:nvGrpSpPr>
        <p:grpSpPr>
          <a:xfrm>
            <a:off x="353583" y="5905418"/>
            <a:ext cx="5754023" cy="776615"/>
            <a:chOff x="132752" y="3616843"/>
            <a:chExt cx="5754023" cy="776615"/>
          </a:xfrm>
        </p:grpSpPr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5F6D692-9745-B04B-9CF8-103E44AC4FA1}"/>
                </a:ext>
              </a:extLst>
            </p:cNvPr>
            <p:cNvSpPr/>
            <p:nvPr/>
          </p:nvSpPr>
          <p:spPr>
            <a:xfrm>
              <a:off x="244679" y="3616843"/>
              <a:ext cx="1038449" cy="776615"/>
            </a:xfrm>
            <a:prstGeom prst="rect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B881D83-643D-2A9D-E587-008DB982B71A}"/>
                </a:ext>
              </a:extLst>
            </p:cNvPr>
            <p:cNvSpPr txBox="1"/>
            <p:nvPr/>
          </p:nvSpPr>
          <p:spPr>
            <a:xfrm>
              <a:off x="132752" y="3651206"/>
              <a:ext cx="11798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3-е место</a:t>
              </a:r>
            </a:p>
          </p:txBody>
        </p:sp>
        <p:sp>
          <p:nvSpPr>
            <p:cNvPr id="90" name="object 14">
              <a:extLst>
                <a:ext uri="{FF2B5EF4-FFF2-40B4-BE49-F238E27FC236}">
                  <a16:creationId xmlns:a16="http://schemas.microsoft.com/office/drawing/2014/main" id="{9471DEBD-7829-ABA3-C769-6305266690F8}"/>
                </a:ext>
              </a:extLst>
            </p:cNvPr>
            <p:cNvSpPr txBox="1"/>
            <p:nvPr/>
          </p:nvSpPr>
          <p:spPr>
            <a:xfrm>
              <a:off x="1609000" y="3721738"/>
              <a:ext cx="4277775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/>
              <a:r>
                <a:rPr lang="ru-RU" spc="-20" dirty="0">
                  <a:solidFill>
                    <a:srgbClr val="2C363A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ЦФО по полученным займам</a:t>
              </a:r>
            </a:p>
            <a:p>
              <a:pPr marL="12700" marR="5080"/>
              <a:r>
                <a:rPr lang="ru-RU" spc="-20" dirty="0">
                  <a:solidFill>
                    <a:srgbClr val="2C363A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 Фонда развития промышленности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5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единительная линия 56"/>
          <p:cNvCxnSpPr/>
          <p:nvPr/>
        </p:nvCxnSpPr>
        <p:spPr>
          <a:xfrm>
            <a:off x="1201788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99480" y="245346"/>
            <a:ext cx="1014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Развитие промышленности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05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5377513" y="968604"/>
            <a:ext cx="2888936" cy="1163699"/>
            <a:chOff x="4387842" y="1280685"/>
            <a:chExt cx="2888936" cy="1163699"/>
          </a:xfrm>
        </p:grpSpPr>
        <p:sp>
          <p:nvSpPr>
            <p:cNvPr id="96" name="TextBox 95"/>
            <p:cNvSpPr txBox="1"/>
            <p:nvPr/>
          </p:nvSpPr>
          <p:spPr>
            <a:xfrm>
              <a:off x="6106639" y="1504651"/>
              <a:ext cx="1079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Segoe UI Light" panose="020B0502040204020203" pitchFamily="34" charset="0"/>
                </a:rPr>
                <a:t>налогов</a:t>
              </a:r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4387842" y="1280685"/>
              <a:ext cx="2888936" cy="1163699"/>
              <a:chOff x="4387842" y="1280685"/>
              <a:chExt cx="2888936" cy="1163699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5218803" y="1312083"/>
                <a:ext cx="9907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50%</a:t>
                </a:r>
              </a:p>
            </p:txBody>
          </p:sp>
          <p:grpSp>
            <p:nvGrpSpPr>
              <p:cNvPr id="100" name="Группа 99"/>
              <p:cNvGrpSpPr/>
              <p:nvPr/>
            </p:nvGrpSpPr>
            <p:grpSpPr>
              <a:xfrm>
                <a:off x="4387842" y="1280685"/>
                <a:ext cx="2888936" cy="1163699"/>
                <a:chOff x="4387842" y="1280685"/>
                <a:chExt cx="2888936" cy="1163699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>
                  <a:off x="4481924" y="1504651"/>
                  <a:ext cx="9390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>
                      <a:latin typeface="Segoe UI Light" panose="020B0502040204020203" pitchFamily="34" charset="0"/>
                    </a:rPr>
                    <a:t>около</a:t>
                  </a:r>
                </a:p>
              </p:txBody>
            </p:sp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>
                  <a:off x="4387842" y="1280685"/>
                  <a:ext cx="0" cy="1163699"/>
                </a:xfrm>
                <a:prstGeom prst="line">
                  <a:avLst/>
                </a:prstGeom>
                <a:ln w="38100">
                  <a:gradFill>
                    <a:gsLst>
                      <a:gs pos="100000">
                        <a:srgbClr val="FFDF60"/>
                      </a:gs>
                      <a:gs pos="74000">
                        <a:srgbClr val="F69322"/>
                      </a:gs>
                      <a:gs pos="57918">
                        <a:srgbClr val="F27925"/>
                      </a:gs>
                      <a:gs pos="31000">
                        <a:srgbClr val="BE2325"/>
                      </a:gs>
                      <a:gs pos="0">
                        <a:srgbClr val="891A1C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>
                  <a:off x="4467321" y="1855577"/>
                  <a:ext cx="28094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smtClean="0">
                      <a:latin typeface="Segoe UI Light" panose="020B0502040204020203" pitchFamily="34" charset="0"/>
                    </a:rPr>
                    <a:t>в </a:t>
                  </a:r>
                  <a:r>
                    <a:rPr lang="ru-RU" sz="1200" dirty="0">
                      <a:latin typeface="Segoe UI Light" panose="020B0502040204020203" pitchFamily="34" charset="0"/>
                    </a:rPr>
                    <a:t>консолидированный </a:t>
                  </a:r>
                  <a:r>
                    <a:rPr lang="ru-RU" sz="1200" dirty="0" smtClean="0">
                      <a:latin typeface="Segoe UI Light" panose="020B0502040204020203" pitchFamily="34" charset="0"/>
                    </a:rPr>
                    <a:t>бюджет</a:t>
                  </a:r>
                  <a:endParaRPr lang="en-US" sz="1200" dirty="0" smtClean="0">
                    <a:latin typeface="Segoe UI Light" panose="020B0502040204020203" pitchFamily="34" charset="0"/>
                  </a:endParaRPr>
                </a:p>
                <a:p>
                  <a:pPr algn="ctr"/>
                  <a:r>
                    <a:rPr lang="ru-RU" sz="1200" dirty="0" smtClean="0">
                      <a:latin typeface="Segoe UI Light" panose="020B0502040204020203" pitchFamily="34" charset="0"/>
                    </a:rPr>
                    <a:t>области</a:t>
                  </a:r>
                  <a:endParaRPr lang="ru-RU" sz="1200" dirty="0">
                    <a:latin typeface="Segoe UI Light" panose="020B0502040204020203" pitchFamily="34" charset="0"/>
                  </a:endParaRPr>
                </a:p>
              </p:txBody>
            </p: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>
                  <a:off x="4582851" y="1858586"/>
                  <a:ext cx="2578399" cy="0"/>
                </a:xfrm>
                <a:prstGeom prst="line">
                  <a:avLst/>
                </a:prstGeom>
                <a:ln>
                  <a:solidFill>
                    <a:srgbClr val="706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Группа 111"/>
          <p:cNvGrpSpPr/>
          <p:nvPr/>
        </p:nvGrpSpPr>
        <p:grpSpPr>
          <a:xfrm>
            <a:off x="8463444" y="916938"/>
            <a:ext cx="3301190" cy="1163699"/>
            <a:chOff x="8377290" y="1280685"/>
            <a:chExt cx="3301190" cy="1163699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>
              <a:off x="8377290" y="1280685"/>
              <a:ext cx="0" cy="1163699"/>
            </a:xfrm>
            <a:prstGeom prst="line">
              <a:avLst/>
            </a:prstGeom>
            <a:ln w="38100">
              <a:gradFill>
                <a:gsLst>
                  <a:gs pos="100000">
                    <a:srgbClr val="FFDF60"/>
                  </a:gs>
                  <a:gs pos="74000">
                    <a:srgbClr val="F69322"/>
                  </a:gs>
                  <a:gs pos="57918">
                    <a:srgbClr val="F27925"/>
                  </a:gs>
                  <a:gs pos="31000">
                    <a:srgbClr val="BE2325"/>
                  </a:gs>
                  <a:gs pos="0">
                    <a:srgbClr val="891A1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8606904" y="1329425"/>
              <a:ext cx="1229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151,1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687534" y="1560743"/>
              <a:ext cx="1632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Segoe UI Light" panose="020B0502040204020203" pitchFamily="34" charset="0"/>
                </a:rPr>
                <a:t>тыс. человек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26501" y="1931253"/>
              <a:ext cx="3251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 Light" panose="020B0502040204020203" pitchFamily="34" charset="0"/>
                </a:rPr>
                <a:t>к</a:t>
              </a:r>
              <a:r>
                <a:rPr lang="ru-RU" sz="1200" dirty="0" smtClean="0">
                  <a:latin typeface="Segoe UI Light" panose="020B0502040204020203" pitchFamily="34" charset="0"/>
                </a:rPr>
                <a:t>оличество </a:t>
              </a:r>
              <a:r>
                <a:rPr lang="ru-RU" sz="1200" dirty="0">
                  <a:latin typeface="Segoe UI Light" panose="020B0502040204020203" pitchFamily="34" charset="0"/>
                </a:rPr>
                <a:t>занятых работников в </a:t>
              </a:r>
              <a:r>
                <a:rPr lang="ru-RU" sz="1200" dirty="0" smtClean="0">
                  <a:latin typeface="Segoe UI Light" panose="020B0502040204020203" pitchFamily="34" charset="0"/>
                </a:rPr>
                <a:t>промышленном производстве</a:t>
              </a:r>
              <a:endParaRPr lang="ru-RU" sz="1200" dirty="0">
                <a:latin typeface="Segoe UI Light" panose="020B0502040204020203" pitchFamily="34" charset="0"/>
              </a:endParaRPr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8591258" y="1899297"/>
              <a:ext cx="2922466" cy="0"/>
            </a:xfrm>
            <a:prstGeom prst="line">
              <a:avLst/>
            </a:prstGeom>
            <a:ln>
              <a:solidFill>
                <a:srgbClr val="706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Группа 117"/>
          <p:cNvGrpSpPr/>
          <p:nvPr/>
        </p:nvGrpSpPr>
        <p:grpSpPr>
          <a:xfrm>
            <a:off x="2855211" y="957743"/>
            <a:ext cx="2809457" cy="1163699"/>
            <a:chOff x="463456" y="2711850"/>
            <a:chExt cx="2809457" cy="1163699"/>
          </a:xfrm>
        </p:grpSpPr>
        <p:sp>
          <p:nvSpPr>
            <p:cNvPr id="119" name="TextBox 118"/>
            <p:cNvSpPr txBox="1"/>
            <p:nvPr/>
          </p:nvSpPr>
          <p:spPr>
            <a:xfrm>
              <a:off x="1963625" y="2746644"/>
              <a:ext cx="374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189298" y="2964678"/>
              <a:ext cx="829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Segoe UI Light" panose="020B0502040204020203" pitchFamily="34" charset="0"/>
                </a:rPr>
                <a:t>месте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63456" y="3321613"/>
              <a:ext cx="280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 Light" panose="020B0502040204020203" pitchFamily="34" charset="0"/>
                </a:rPr>
                <a:t>в</a:t>
              </a:r>
              <a:r>
                <a:rPr lang="ru-RU" sz="1200" dirty="0" smtClean="0">
                  <a:latin typeface="Segoe UI Light" panose="020B0502040204020203" pitchFamily="34" charset="0"/>
                </a:rPr>
                <a:t> </a:t>
              </a:r>
              <a:r>
                <a:rPr lang="ru-RU" sz="1200" dirty="0">
                  <a:latin typeface="Segoe UI Light" panose="020B0502040204020203" pitchFamily="34" charset="0"/>
                </a:rPr>
                <a:t>структуре добавленной </a:t>
              </a:r>
              <a:endParaRPr lang="en-US" sz="1200" dirty="0" smtClean="0">
                <a:latin typeface="Segoe UI Light" panose="020B0502040204020203" pitchFamily="34" charset="0"/>
              </a:endParaRPr>
            </a:p>
            <a:p>
              <a:pPr algn="ctr"/>
              <a:r>
                <a:rPr lang="ru-RU" sz="1200" dirty="0" smtClean="0">
                  <a:latin typeface="Segoe UI Light" panose="020B0502040204020203" pitchFamily="34" charset="0"/>
                </a:rPr>
                <a:t>стоимости</a:t>
              </a:r>
              <a:endParaRPr lang="ru-RU" sz="1200" dirty="0">
                <a:latin typeface="Segoe UI Light" panose="020B0502040204020203" pitchFamily="34" charset="0"/>
              </a:endParaRPr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 flipV="1">
              <a:off x="578985" y="3310079"/>
              <a:ext cx="2205951" cy="11534"/>
            </a:xfrm>
            <a:prstGeom prst="line">
              <a:avLst/>
            </a:prstGeom>
            <a:ln>
              <a:solidFill>
                <a:srgbClr val="706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463456" y="2711850"/>
              <a:ext cx="0" cy="1163699"/>
            </a:xfrm>
            <a:prstGeom prst="line">
              <a:avLst/>
            </a:prstGeom>
            <a:ln w="38100">
              <a:gradFill>
                <a:gsLst>
                  <a:gs pos="100000">
                    <a:srgbClr val="FFDF60"/>
                  </a:gs>
                  <a:gs pos="74000">
                    <a:srgbClr val="F69322"/>
                  </a:gs>
                  <a:gs pos="57918">
                    <a:srgbClr val="F27925"/>
                  </a:gs>
                  <a:gs pos="31000">
                    <a:srgbClr val="BE2325"/>
                  </a:gs>
                  <a:gs pos="0">
                    <a:srgbClr val="891A1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578985" y="2750732"/>
              <a:ext cx="1561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Segoe UI Light" panose="020B0502040204020203" pitchFamily="34" charset="0"/>
                </a:rPr>
                <a:t>промышленное </a:t>
              </a:r>
              <a:r>
                <a:rPr lang="ru-RU" sz="1400" dirty="0">
                  <a:latin typeface="Segoe UI Light" panose="020B0502040204020203" pitchFamily="34" charset="0"/>
                </a:rPr>
                <a:t>производство на</a:t>
              </a:r>
            </a:p>
          </p:txBody>
        </p:sp>
      </p:grpSp>
      <p:sp>
        <p:nvSpPr>
          <p:cNvPr id="147" name="Прямоугольник 146"/>
          <p:cNvSpPr/>
          <p:nvPr/>
        </p:nvSpPr>
        <p:spPr>
          <a:xfrm>
            <a:off x="3089005" y="5003558"/>
            <a:ext cx="6491940" cy="1627405"/>
          </a:xfrm>
          <a:prstGeom prst="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обширны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кооперационные связи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привлечение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региональных и федеральных мер поддержки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научно-технический потенциал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кадровая обеспеченность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1376" y="950775"/>
            <a:ext cx="3258158" cy="1223812"/>
            <a:chOff x="345772" y="959740"/>
            <a:chExt cx="3258158" cy="1223812"/>
          </a:xfrm>
        </p:grpSpPr>
        <p:sp>
          <p:nvSpPr>
            <p:cNvPr id="91" name="TextBox 90"/>
            <p:cNvSpPr txBox="1"/>
            <p:nvPr/>
          </p:nvSpPr>
          <p:spPr>
            <a:xfrm>
              <a:off x="1499827" y="1144642"/>
              <a:ext cx="2104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Segoe UI Light" panose="020B0502040204020203" pitchFamily="34" charset="0"/>
                </a:rPr>
                <a:t>предприятий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45772" y="1580559"/>
              <a:ext cx="280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 Light" panose="020B0502040204020203" pitchFamily="34" charset="0"/>
                </a:rPr>
                <a:t>и</a:t>
              </a:r>
              <a:r>
                <a:rPr lang="ru-RU" sz="1200" dirty="0" smtClean="0">
                  <a:latin typeface="Segoe UI Light" panose="020B0502040204020203" pitchFamily="34" charset="0"/>
                </a:rPr>
                <a:t>з </a:t>
              </a:r>
              <a:r>
                <a:rPr lang="ru-RU" sz="1200" dirty="0">
                  <a:latin typeface="Segoe UI Light" panose="020B0502040204020203" pitchFamily="34" charset="0"/>
                </a:rPr>
                <a:t>них </a:t>
              </a:r>
              <a:r>
                <a:rPr lang="ru-RU" sz="1200" b="1" dirty="0">
                  <a:solidFill>
                    <a:srgbClr val="FAC5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268</a:t>
              </a:r>
              <a:r>
                <a:rPr lang="ru-RU" sz="1200" dirty="0">
                  <a:latin typeface="Segoe UI Light" panose="020B0502040204020203" pitchFamily="34" charset="0"/>
                </a:rPr>
                <a:t> крупных и средних предприятий</a:t>
              </a: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 flipV="1">
              <a:off x="601376" y="1537221"/>
              <a:ext cx="2169737" cy="18249"/>
            </a:xfrm>
            <a:prstGeom prst="line">
              <a:avLst/>
            </a:prstGeom>
            <a:ln>
              <a:solidFill>
                <a:srgbClr val="706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463456" y="1019853"/>
              <a:ext cx="0" cy="1163699"/>
            </a:xfrm>
            <a:prstGeom prst="line">
              <a:avLst/>
            </a:prstGeom>
            <a:ln w="38100">
              <a:gradFill>
                <a:gsLst>
                  <a:gs pos="100000">
                    <a:srgbClr val="FFDF60"/>
                  </a:gs>
                  <a:gs pos="74000">
                    <a:srgbClr val="F69322"/>
                  </a:gs>
                  <a:gs pos="57918">
                    <a:srgbClr val="F27925"/>
                  </a:gs>
                  <a:gs pos="31000">
                    <a:srgbClr val="BE2325"/>
                  </a:gs>
                  <a:gs pos="0">
                    <a:srgbClr val="891A1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679421" y="959740"/>
              <a:ext cx="1229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3185</a:t>
              </a:r>
            </a:p>
          </p:txBody>
        </p:sp>
      </p:grpSp>
      <p:sp>
        <p:nvSpPr>
          <p:cNvPr id="5" name="Правая фигурная скобка 4"/>
          <p:cNvSpPr/>
          <p:nvPr/>
        </p:nvSpPr>
        <p:spPr>
          <a:xfrm flipH="1">
            <a:off x="2443206" y="2244362"/>
            <a:ext cx="335564" cy="2484774"/>
          </a:xfrm>
          <a:prstGeom prst="rightBrace">
            <a:avLst>
              <a:gd name="adj1" fmla="val 8333"/>
              <a:gd name="adj2" fmla="val 4852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2598" y="3055254"/>
            <a:ext cx="214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Опережение уровня РФ</a:t>
            </a:r>
            <a:endParaRPr lang="ru-RU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6" idx="2"/>
          </p:cNvCxnSpPr>
          <p:nvPr/>
        </p:nvCxnSpPr>
        <p:spPr>
          <a:xfrm>
            <a:off x="1334180" y="3701585"/>
            <a:ext cx="0" cy="2152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334180" y="5854057"/>
            <a:ext cx="1708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4E8D7781-4F2D-989E-2290-99216E4E45D8}"/>
              </a:ext>
            </a:extLst>
          </p:cNvPr>
          <p:cNvGrpSpPr/>
          <p:nvPr/>
        </p:nvGrpSpPr>
        <p:grpSpPr>
          <a:xfrm>
            <a:off x="2816214" y="2207550"/>
            <a:ext cx="8515883" cy="2521586"/>
            <a:chOff x="3999373" y="518221"/>
            <a:chExt cx="4656768" cy="4435349"/>
          </a:xfrm>
        </p:grpSpPr>
        <p:sp>
          <p:nvSpPr>
            <p:cNvPr id="61" name="Прямоугольник: скругленные углы 12">
              <a:extLst>
                <a:ext uri="{FF2B5EF4-FFF2-40B4-BE49-F238E27FC236}">
                  <a16:creationId xmlns:a16="http://schemas.microsoft.com/office/drawing/2014/main" id="{33FCFD93-3F0A-F9DC-DFFB-15A05F3F746E}"/>
                </a:ext>
              </a:extLst>
            </p:cNvPr>
            <p:cNvSpPr/>
            <p:nvPr/>
          </p:nvSpPr>
          <p:spPr>
            <a:xfrm>
              <a:off x="3999373" y="518221"/>
              <a:ext cx="4656768" cy="4435349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82"/>
              <a:endParaRPr lang="ru-RU" sz="2300" dirty="0">
                <a:solidFill>
                  <a:prstClr val="black"/>
                </a:solidFill>
              </a:endParaRPr>
            </a:p>
          </p:txBody>
        </p:sp>
        <p:sp>
          <p:nvSpPr>
            <p:cNvPr id="63" name="object 14">
              <a:extLst>
                <a:ext uri="{FF2B5EF4-FFF2-40B4-BE49-F238E27FC236}">
                  <a16:creationId xmlns:a16="http://schemas.microsoft.com/office/drawing/2014/main" id="{FE44065A-197F-1B41-619D-5174EDFF2488}"/>
                </a:ext>
              </a:extLst>
            </p:cNvPr>
            <p:cNvSpPr txBox="1"/>
            <p:nvPr/>
          </p:nvSpPr>
          <p:spPr>
            <a:xfrm>
              <a:off x="4829225" y="1024706"/>
              <a:ext cx="3116618" cy="5639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/>
              <a:r>
                <a:rPr lang="ru-RU" sz="2000" b="1" spc="-20" dirty="0">
                  <a:solidFill>
                    <a:srgbClr val="2C363A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 индексу </a:t>
              </a:r>
              <a:r>
                <a:rPr lang="ru-RU" sz="2000" b="1" spc="-20" dirty="0" smtClean="0">
                  <a:solidFill>
                    <a:srgbClr val="2C363A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промышленного производства</a:t>
              </a:r>
              <a:endParaRPr lang="ru-RU" sz="2000" b="1" spc="-20" dirty="0">
                <a:solidFill>
                  <a:srgbClr val="2C363A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8C43D39-3B73-940F-3B4C-7A644281D0C0}"/>
                </a:ext>
              </a:extLst>
            </p:cNvPr>
            <p:cNvSpPr txBox="1"/>
            <p:nvPr/>
          </p:nvSpPr>
          <p:spPr>
            <a:xfrm>
              <a:off x="5121706" y="1807619"/>
              <a:ext cx="2427359" cy="276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106,2%</a:t>
              </a:r>
              <a:endParaRPr lang="ru-RU" sz="2400" b="1" dirty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/>
              <a:r>
                <a:rPr lang="ru-RU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в Ярославской области</a:t>
              </a:r>
            </a:p>
            <a:p>
              <a:pPr algn="ctr"/>
              <a:r>
                <a:rPr lang="ru-RU" sz="2400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103,5%</a:t>
              </a:r>
              <a:endPara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/>
              <a:r>
                <a:rPr lang="ru-RU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средний по России</a:t>
              </a:r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единительная линия 56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95966" y="245625"/>
            <a:ext cx="946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Основные отрасли </a:t>
            </a:r>
            <a:r>
              <a:rPr lang="ru-RU" sz="3200" dirty="0" smtClean="0">
                <a:latin typeface="Segoe UI Light" panose="020B0502040204020203" pitchFamily="34" charset="0"/>
              </a:rPr>
              <a:t>промышленности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06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pic>
        <p:nvPicPr>
          <p:cNvPr id="28" name="Рисунок 27" descr="https://kartinkin.net/uploads/posts/2022-03/1646351205_56-kartinkin-net-p-mashinostroenie-kartinki-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2556" r="35426" b="646"/>
          <a:stretch>
            <a:fillRect/>
          </a:stretch>
        </p:blipFill>
        <p:spPr bwMode="auto">
          <a:xfrm>
            <a:off x="4673895" y="1517926"/>
            <a:ext cx="1176420" cy="1173828"/>
          </a:xfrm>
          <a:custGeom>
            <a:avLst/>
            <a:gdLst>
              <a:gd name="connsiteX0" fmla="*/ 1436902 w 2873804"/>
              <a:gd name="connsiteY0" fmla="*/ 0 h 2867472"/>
              <a:gd name="connsiteX1" fmla="*/ 2873804 w 2873804"/>
              <a:gd name="connsiteY1" fmla="*/ 1433736 h 2867472"/>
              <a:gd name="connsiteX2" fmla="*/ 1436902 w 2873804"/>
              <a:gd name="connsiteY2" fmla="*/ 2867472 h 2867472"/>
              <a:gd name="connsiteX3" fmla="*/ 0 w 2873804"/>
              <a:gd name="connsiteY3" fmla="*/ 1433736 h 2867472"/>
              <a:gd name="connsiteX4" fmla="*/ 1436902 w 2873804"/>
              <a:gd name="connsiteY4" fmla="*/ 0 h 286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04" h="2867472">
                <a:moveTo>
                  <a:pt x="1436902" y="0"/>
                </a:moveTo>
                <a:cubicBezTo>
                  <a:pt x="2230481" y="0"/>
                  <a:pt x="2873804" y="641905"/>
                  <a:pt x="2873804" y="1433736"/>
                </a:cubicBezTo>
                <a:cubicBezTo>
                  <a:pt x="2873804" y="2225567"/>
                  <a:pt x="2230481" y="2867472"/>
                  <a:pt x="1436902" y="2867472"/>
                </a:cubicBezTo>
                <a:cubicBezTo>
                  <a:pt x="643323" y="2867472"/>
                  <a:pt x="0" y="2225567"/>
                  <a:pt x="0" y="1433736"/>
                </a:cubicBezTo>
                <a:cubicBezTo>
                  <a:pt x="0" y="641905"/>
                  <a:pt x="643323" y="0"/>
                  <a:pt x="1436902" y="0"/>
                </a:cubicBezTo>
                <a:close/>
              </a:path>
            </a:pathLst>
          </a:custGeom>
          <a:noFill/>
          <a:effectLst>
            <a:outerShdw blurRad="406400" dist="38100" dir="96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 flipH="1">
            <a:off x="436536" y="1070658"/>
            <a:ext cx="17480" cy="1688664"/>
          </a:xfrm>
          <a:prstGeom prst="line">
            <a:avLst/>
          </a:prstGeom>
          <a:ln w="38100">
            <a:solidFill>
              <a:srgbClr val="89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36536" y="2994499"/>
            <a:ext cx="0" cy="1943395"/>
          </a:xfrm>
          <a:prstGeom prst="line">
            <a:avLst/>
          </a:prstGeom>
          <a:ln w="38100">
            <a:solidFill>
              <a:srgbClr val="BE2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36536" y="5131394"/>
            <a:ext cx="0" cy="1421428"/>
          </a:xfrm>
          <a:prstGeom prst="line">
            <a:avLst/>
          </a:prstGeom>
          <a:ln w="38100"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33" y="1045842"/>
            <a:ext cx="246741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600" b="1" dirty="0">
                <a:latin typeface="Segoe UI Light" panose="020B0502040204020203" pitchFamily="34" charset="0"/>
                <a:cs typeface="Arial" panose="020B0604020202020204" pitchFamily="34" charset="0"/>
              </a:rPr>
              <a:t>Машиностроение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4687" y="3194054"/>
            <a:ext cx="3755923" cy="3385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1600" b="1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Химия и нефтехимия</a:t>
            </a:r>
            <a:endParaRPr lang="ru-RU" sz="1600" b="1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131" y="5090407"/>
            <a:ext cx="3954289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600" b="1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Фармацевтика</a:t>
            </a:r>
            <a:endParaRPr lang="ru-RU" sz="1600" b="1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42314" y="1455402"/>
            <a:ext cx="3374185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42315" y="3596025"/>
            <a:ext cx="3374185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54687" y="1461339"/>
            <a:ext cx="42290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Автокомпоненты</a:t>
            </a:r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, двигатели, авиадвигатели, газовые турбины, суда, дорожная техника, электрооборудование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4687" y="3651485"/>
            <a:ext cx="3374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Крупный </a:t>
            </a:r>
            <a:r>
              <a:rPr lang="ru-RU" sz="1400" dirty="0">
                <a:latin typeface="Segoe UI Light" panose="020B0502040204020203" pitchFamily="34" charset="0"/>
                <a:cs typeface="Arial" panose="020B0604020202020204" pitchFamily="34" charset="0"/>
              </a:rPr>
              <a:t>НПЗ, </a:t>
            </a:r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газо- </a:t>
            </a:r>
            <a:r>
              <a:rPr lang="ru-RU" sz="1400" dirty="0">
                <a:latin typeface="Segoe UI Light" panose="020B0502040204020203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нефтепроводы, </a:t>
            </a:r>
            <a:r>
              <a:rPr lang="ru-RU" sz="1400" dirty="0">
                <a:latin typeface="Segoe UI Light" panose="020B0502040204020203" pitchFamily="34" charset="0"/>
                <a:cs typeface="Arial" panose="020B0604020202020204" pitchFamily="34" charset="0"/>
              </a:rPr>
              <a:t>производство шин и красок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43131" y="5538590"/>
            <a:ext cx="4130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 Light" panose="020B0502040204020203" pitchFamily="34" charset="0"/>
                <a:cs typeface="Arial" panose="020B0604020202020204" pitchFamily="34" charset="0"/>
              </a:rPr>
              <a:t>Единственный в России фармацевтический кластер полного цикла</a:t>
            </a:r>
          </a:p>
        </p:txBody>
      </p:sp>
      <p:pic>
        <p:nvPicPr>
          <p:cNvPr id="42" name="Рисунок 41" descr="https://phonoteka.org/uploads/posts/2021-03/1616633822_10-p-khimiya-fon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7625" r="33631" b="1228"/>
          <a:stretch>
            <a:fillRect/>
          </a:stretch>
        </p:blipFill>
        <p:spPr bwMode="auto">
          <a:xfrm>
            <a:off x="4673895" y="3450142"/>
            <a:ext cx="1176417" cy="1173828"/>
          </a:xfrm>
          <a:custGeom>
            <a:avLst/>
            <a:gdLst>
              <a:gd name="connsiteX0" fmla="*/ 1436902 w 2873804"/>
              <a:gd name="connsiteY0" fmla="*/ 0 h 2867472"/>
              <a:gd name="connsiteX1" fmla="*/ 2873804 w 2873804"/>
              <a:gd name="connsiteY1" fmla="*/ 1433736 h 2867472"/>
              <a:gd name="connsiteX2" fmla="*/ 1436902 w 2873804"/>
              <a:gd name="connsiteY2" fmla="*/ 2867472 h 2867472"/>
              <a:gd name="connsiteX3" fmla="*/ 0 w 2873804"/>
              <a:gd name="connsiteY3" fmla="*/ 1433736 h 2867472"/>
              <a:gd name="connsiteX4" fmla="*/ 1436902 w 2873804"/>
              <a:gd name="connsiteY4" fmla="*/ 0 h 286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04" h="2867472">
                <a:moveTo>
                  <a:pt x="1436902" y="0"/>
                </a:moveTo>
                <a:cubicBezTo>
                  <a:pt x="2230481" y="0"/>
                  <a:pt x="2873804" y="641905"/>
                  <a:pt x="2873804" y="1433736"/>
                </a:cubicBezTo>
                <a:cubicBezTo>
                  <a:pt x="2873804" y="2225567"/>
                  <a:pt x="2230481" y="2867472"/>
                  <a:pt x="1436902" y="2867472"/>
                </a:cubicBezTo>
                <a:cubicBezTo>
                  <a:pt x="643323" y="2867472"/>
                  <a:pt x="0" y="2225567"/>
                  <a:pt x="0" y="1433736"/>
                </a:cubicBezTo>
                <a:cubicBezTo>
                  <a:pt x="0" y="641905"/>
                  <a:pt x="643323" y="0"/>
                  <a:pt x="1436902" y="0"/>
                </a:cubicBezTo>
                <a:close/>
              </a:path>
            </a:pathLst>
          </a:custGeom>
          <a:noFill/>
          <a:effectLst>
            <a:outerShdw blurRad="406400" dist="38100" dir="96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https://static.tildacdn.com/tild3530-3066-4233-b236-313031613136/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t="6429" r="26615" b="3958"/>
          <a:stretch>
            <a:fillRect/>
          </a:stretch>
        </p:blipFill>
        <p:spPr bwMode="auto">
          <a:xfrm>
            <a:off x="4638622" y="5308607"/>
            <a:ext cx="1246961" cy="1244215"/>
          </a:xfrm>
          <a:custGeom>
            <a:avLst/>
            <a:gdLst>
              <a:gd name="connsiteX0" fmla="*/ 1436902 w 2873804"/>
              <a:gd name="connsiteY0" fmla="*/ 0 h 2867472"/>
              <a:gd name="connsiteX1" fmla="*/ 2873804 w 2873804"/>
              <a:gd name="connsiteY1" fmla="*/ 1433736 h 2867472"/>
              <a:gd name="connsiteX2" fmla="*/ 1436902 w 2873804"/>
              <a:gd name="connsiteY2" fmla="*/ 2867472 h 2867472"/>
              <a:gd name="connsiteX3" fmla="*/ 0 w 2873804"/>
              <a:gd name="connsiteY3" fmla="*/ 1433736 h 2867472"/>
              <a:gd name="connsiteX4" fmla="*/ 1436902 w 2873804"/>
              <a:gd name="connsiteY4" fmla="*/ 0 h 286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04" h="2867472">
                <a:moveTo>
                  <a:pt x="1436902" y="0"/>
                </a:moveTo>
                <a:cubicBezTo>
                  <a:pt x="2230481" y="0"/>
                  <a:pt x="2873804" y="641905"/>
                  <a:pt x="2873804" y="1433736"/>
                </a:cubicBezTo>
                <a:cubicBezTo>
                  <a:pt x="2873804" y="2225567"/>
                  <a:pt x="2230481" y="2867472"/>
                  <a:pt x="1436902" y="2867472"/>
                </a:cubicBezTo>
                <a:cubicBezTo>
                  <a:pt x="643323" y="2867472"/>
                  <a:pt x="0" y="2225567"/>
                  <a:pt x="0" y="1433736"/>
                </a:cubicBezTo>
                <a:cubicBezTo>
                  <a:pt x="0" y="641905"/>
                  <a:pt x="643323" y="0"/>
                  <a:pt x="1436902" y="0"/>
                </a:cubicBezTo>
                <a:close/>
              </a:path>
            </a:pathLst>
          </a:custGeom>
          <a:noFill/>
          <a:effectLst>
            <a:outerShdw blurRad="406400" dist="38100" dir="96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543131" y="6131161"/>
            <a:ext cx="413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Идеи </a:t>
            </a:r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для </a:t>
            </a:r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локализации</a:t>
            </a:r>
          </a:p>
          <a:p>
            <a:r>
              <a:rPr lang="ru-RU" sz="12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фармацевтические </a:t>
            </a:r>
            <a:r>
              <a:rPr lang="ru-RU" sz="1200" dirty="0">
                <a:latin typeface="Segoe UI Light" panose="020B0502040204020203" pitchFamily="34" charset="0"/>
                <a:cs typeface="Arial" panose="020B0604020202020204" pitchFamily="34" charset="0"/>
              </a:rPr>
              <a:t>субстанции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54687" y="2192990"/>
            <a:ext cx="4130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Идеи </a:t>
            </a:r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для </a:t>
            </a:r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локализации</a:t>
            </a:r>
          </a:p>
          <a:p>
            <a:r>
              <a:rPr lang="ru-RU" sz="12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компоненты для автомобилестроения и летательных аппаратов, </a:t>
            </a:r>
            <a:r>
              <a:rPr lang="ru-RU" sz="1200" dirty="0">
                <a:latin typeface="Segoe UI Light" panose="020B0502040204020203" pitchFamily="34" charset="0"/>
                <a:cs typeface="Arial" panose="020B0604020202020204" pitchFamily="34" charset="0"/>
              </a:rPr>
              <a:t>спецтехника, малолитражные двигатели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54687" y="4294031"/>
            <a:ext cx="373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Идеи </a:t>
            </a:r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для </a:t>
            </a:r>
            <a:r>
              <a:rPr lang="ru-RU" sz="1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локализации</a:t>
            </a:r>
          </a:p>
          <a:p>
            <a:r>
              <a:rPr lang="ru-RU" sz="12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малотоннажные компоненты </a:t>
            </a:r>
            <a:r>
              <a:rPr lang="ru-RU" sz="1200" dirty="0">
                <a:latin typeface="Segoe UI Light" panose="020B0502040204020203" pitchFamily="34" charset="0"/>
                <a:cs typeface="Arial" panose="020B0604020202020204" pitchFamily="34" charset="0"/>
              </a:rPr>
              <a:t>для лакокрасочной промышленности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42314" y="5442784"/>
            <a:ext cx="3374185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87953" y="1563908"/>
            <a:ext cx="2943486" cy="400110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</a:rPr>
              <a:t>Модели кооперации</a:t>
            </a:r>
            <a:endParaRPr lang="ru-RU" sz="2000" dirty="0">
              <a:latin typeface="Segoe UI Light" panose="020B0502040204020203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056198" y="2424477"/>
            <a:ext cx="5733221" cy="1282908"/>
            <a:chOff x="6348454" y="1691053"/>
            <a:chExt cx="5733221" cy="1282908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6348454" y="1713297"/>
              <a:ext cx="2112152" cy="12606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9B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Крупный бизнес: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запрос извне </a:t>
              </a:r>
              <a:r>
                <a:rPr lang="ru-RU" sz="1200" dirty="0">
                  <a:solidFill>
                    <a:schemeClr val="tx1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на дозагрузку производства или продвижение нового продукта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Стрелка вправо 54"/>
            <p:cNvSpPr/>
            <p:nvPr/>
          </p:nvSpPr>
          <p:spPr>
            <a:xfrm>
              <a:off x="8633861" y="2050172"/>
              <a:ext cx="1164656" cy="586914"/>
            </a:xfrm>
            <a:prstGeom prst="rightArrow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9969523" y="1691053"/>
              <a:ext cx="2112152" cy="12606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9B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Поиск </a:t>
              </a:r>
              <a:r>
                <a:rPr lang="ru-RU" sz="1200" dirty="0">
                  <a:solidFill>
                    <a:schemeClr val="tx1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местных </a:t>
              </a:r>
              <a:r>
                <a:rPr lang="ru-RU" sz="12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предприятий для кооперации в регионе</a:t>
              </a:r>
              <a:endPara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057322" y="4260875"/>
            <a:ext cx="5733221" cy="1272471"/>
            <a:chOff x="6348454" y="3353960"/>
            <a:chExt cx="5733221" cy="1272471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6348454" y="3365767"/>
              <a:ext cx="2112152" cy="12606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9B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Местные предприятия: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н</a:t>
              </a:r>
              <a:r>
                <a:rPr lang="ru-RU" sz="12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аличие компетенций при недостатке ресурсов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Стрелка вправо 59"/>
            <p:cNvSpPr/>
            <p:nvPr/>
          </p:nvSpPr>
          <p:spPr>
            <a:xfrm rot="10800000">
              <a:off x="8633861" y="3672739"/>
              <a:ext cx="1164656" cy="586914"/>
            </a:xfrm>
            <a:prstGeom prst="rightArrow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9969523" y="3353960"/>
              <a:ext cx="2112152" cy="12606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9B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Спрос со стороны крупных заказчиков, федерального бизнеса, институтов развития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7848" y="245624"/>
            <a:ext cx="890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Развитие туризма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80523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830612" y="839774"/>
            <a:ext cx="5876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egoe UI Light" panose="020B0502040204020203" pitchFamily="34" charset="0"/>
              </a:rPr>
              <a:t>Общий номерной фонд средств </a:t>
            </a:r>
            <a:r>
              <a:rPr lang="ru-RU" dirty="0" smtClean="0">
                <a:latin typeface="Segoe UI Light" panose="020B0502040204020203" pitchFamily="34" charset="0"/>
              </a:rPr>
              <a:t>размещения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1166" y="1187466"/>
            <a:ext cx="1272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302</a:t>
            </a:r>
            <a:endParaRPr lang="ru-RU" sz="32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3328" y="1717056"/>
            <a:ext cx="1652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коллективных средств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размещения (КСР)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7442" y="1187466"/>
            <a:ext cx="149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8 772</a:t>
            </a:r>
            <a:endParaRPr lang="ru-RU" sz="32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0321" y="1699566"/>
            <a:ext cx="1370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номерной фонд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64760" y="1155819"/>
            <a:ext cx="201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20 423</a:t>
            </a:r>
            <a:endParaRPr lang="ru-RU" sz="32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03293" y="1688790"/>
            <a:ext cx="1652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койко-мест в единицах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7748289" y="1319398"/>
            <a:ext cx="400734" cy="429774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9440299" y="1320326"/>
            <a:ext cx="400734" cy="429774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4828" y="1365008"/>
            <a:ext cx="2911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туристов ежегодно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86118" y="920004"/>
            <a:ext cx="1185674" cy="1102127"/>
            <a:chOff x="846548" y="1261764"/>
            <a:chExt cx="1316016" cy="12192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846548" y="1261764"/>
              <a:ext cx="1316016" cy="1219200"/>
              <a:chOff x="6767618" y="2249122"/>
              <a:chExt cx="1316016" cy="121920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6767618" y="2249122"/>
                <a:ext cx="1316016" cy="1219200"/>
              </a:xfrm>
              <a:prstGeom prst="ellipse">
                <a:avLst/>
              </a:prstGeom>
              <a:solidFill>
                <a:srgbClr val="FAC5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3CF4B3-65F1-6049-918B-8760516EB673}"/>
                  </a:ext>
                </a:extLst>
              </p:cNvPr>
              <p:cNvSpPr txBox="1"/>
              <p:nvPr/>
            </p:nvSpPr>
            <p:spPr>
              <a:xfrm>
                <a:off x="7501875" y="2387704"/>
                <a:ext cx="375771" cy="78254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ru-RU" sz="1000" dirty="0">
                    <a:solidFill>
                      <a:srgbClr val="891A1C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Млн чел.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flipH="1">
                <a:off x="6930904" y="2325602"/>
                <a:ext cx="5613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891A1C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8</a:t>
                </a:r>
              </a:p>
            </p:txBody>
          </p:sp>
        </p:grp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DB1D2F04-4042-5E4A-ADEC-10839E85DD83}"/>
                </a:ext>
              </a:extLst>
            </p:cNvPr>
            <p:cNvCxnSpPr/>
            <p:nvPr/>
          </p:nvCxnSpPr>
          <p:spPr>
            <a:xfrm>
              <a:off x="1571231" y="1581576"/>
              <a:ext cx="0" cy="637981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273720" y="2436165"/>
            <a:ext cx="537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Динамика оборота средств от </a:t>
            </a:r>
            <a:r>
              <a:rPr lang="ru-RU" b="1" dirty="0" smtClean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туристов, </a:t>
            </a:r>
          </a:p>
          <a:p>
            <a:r>
              <a:rPr lang="ru-RU" b="1" dirty="0" smtClean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млрд </a:t>
            </a:r>
            <a:r>
              <a:rPr lang="ru-RU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руб.</a:t>
            </a: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850089006"/>
              </p:ext>
            </p:extLst>
          </p:nvPr>
        </p:nvGraphicFramePr>
        <p:xfrm>
          <a:off x="273720" y="3165181"/>
          <a:ext cx="4765365" cy="327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9" name="Прямая соединительная линия 38"/>
          <p:cNvCxnSpPr/>
          <p:nvPr/>
        </p:nvCxnSpPr>
        <p:spPr>
          <a:xfrm>
            <a:off x="5830612" y="3482395"/>
            <a:ext cx="0" cy="3041243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07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6375290" y="2573287"/>
            <a:ext cx="1185674" cy="1102127"/>
            <a:chOff x="6767618" y="2249122"/>
            <a:chExt cx="1316016" cy="1219200"/>
          </a:xfrm>
        </p:grpSpPr>
        <p:sp>
          <p:nvSpPr>
            <p:cNvPr id="41" name="Овал 40"/>
            <p:cNvSpPr/>
            <p:nvPr/>
          </p:nvSpPr>
          <p:spPr>
            <a:xfrm>
              <a:off x="6767618" y="2249122"/>
              <a:ext cx="1316016" cy="1219200"/>
            </a:xfrm>
            <a:prstGeom prst="ellipse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3CF4B3-65F1-6049-918B-8760516EB673}"/>
                </a:ext>
              </a:extLst>
            </p:cNvPr>
            <p:cNvSpPr txBox="1"/>
            <p:nvPr/>
          </p:nvSpPr>
          <p:spPr>
            <a:xfrm>
              <a:off x="7557542" y="2329311"/>
              <a:ext cx="375771" cy="78254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sz="10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</a:t>
              </a:r>
              <a:r>
                <a:rPr lang="ru-RU" sz="10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лн </a:t>
              </a:r>
              <a:r>
                <a:rPr lang="ru-RU" sz="10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чел.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6796869" y="2283769"/>
              <a:ext cx="970579" cy="1021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  <a:endParaRPr lang="ru-RU" sz="5400" b="1" dirty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629345" y="2967450"/>
            <a:ext cx="40867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Потенциальная </a:t>
            </a:r>
            <a:r>
              <a:rPr lang="ru-RU" sz="1600" b="1" dirty="0" smtClean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ёмкость рынка</a:t>
            </a:r>
            <a:endParaRPr lang="ru-RU" sz="1600" b="1" dirty="0">
              <a:solidFill>
                <a:srgbClr val="891A1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B1D2F04-4042-5E4A-ADEC-10839E85DD83}"/>
              </a:ext>
            </a:extLst>
          </p:cNvPr>
          <p:cNvCxnSpPr/>
          <p:nvPr/>
        </p:nvCxnSpPr>
        <p:spPr>
          <a:xfrm>
            <a:off x="7092804" y="2794136"/>
            <a:ext cx="0" cy="57671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6325687" y="4441956"/>
            <a:ext cx="109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3,10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3CF4B3-65F1-6049-918B-8760516EB673}"/>
              </a:ext>
            </a:extLst>
          </p:cNvPr>
          <p:cNvSpPr txBox="1"/>
          <p:nvPr/>
        </p:nvSpPr>
        <p:spPr>
          <a:xfrm>
            <a:off x="8056258" y="4302246"/>
            <a:ext cx="346249" cy="7825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891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050" dirty="0" smtClean="0">
                <a:solidFill>
                  <a:srgbClr val="891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ел.</a:t>
            </a:r>
            <a:endParaRPr lang="ru-RU" sz="1050" dirty="0">
              <a:solidFill>
                <a:srgbClr val="891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47570" y="4407235"/>
            <a:ext cx="359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Количество ночующих туристов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в Ярославской области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6311650" y="5337461"/>
            <a:ext cx="122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5922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1,75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3CF4B3-65F1-6049-918B-8760516EB673}"/>
              </a:ext>
            </a:extLst>
          </p:cNvPr>
          <p:cNvSpPr txBox="1"/>
          <p:nvPr/>
        </p:nvSpPr>
        <p:spPr>
          <a:xfrm>
            <a:off x="8047442" y="5185281"/>
            <a:ext cx="346249" cy="6736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891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050" dirty="0" smtClean="0">
                <a:solidFill>
                  <a:srgbClr val="891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ел.</a:t>
            </a:r>
            <a:endParaRPr lang="ru-RU" sz="1050" dirty="0">
              <a:solidFill>
                <a:srgbClr val="891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47570" y="5060462"/>
            <a:ext cx="3421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Количество туристов, размещенных в коллективных средствах размещения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DCD5CF-6134-54EE-5B97-A1685179C653}"/>
              </a:ext>
            </a:extLst>
          </p:cNvPr>
          <p:cNvSpPr txBox="1"/>
          <p:nvPr/>
        </p:nvSpPr>
        <p:spPr>
          <a:xfrm>
            <a:off x="7311110" y="4681610"/>
            <a:ext cx="80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</a:t>
            </a:r>
            <a:endParaRPr lang="ru-RU" sz="1600" dirty="0">
              <a:solidFill>
                <a:srgbClr val="891A1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144115-EFFB-6624-CCF6-CFCCCD0CCBFC}"/>
              </a:ext>
            </a:extLst>
          </p:cNvPr>
          <p:cNvSpPr txBox="1"/>
          <p:nvPr/>
        </p:nvSpPr>
        <p:spPr>
          <a:xfrm>
            <a:off x="7312069" y="5573847"/>
            <a:ext cx="80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2792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</a:t>
            </a:r>
            <a:endParaRPr lang="ru-RU" sz="1600" dirty="0">
              <a:solidFill>
                <a:srgbClr val="F2792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DB1D2F04-4042-5E4A-ADEC-10839E85DD83}"/>
              </a:ext>
            </a:extLst>
          </p:cNvPr>
          <p:cNvCxnSpPr/>
          <p:nvPr/>
        </p:nvCxnSpPr>
        <p:spPr>
          <a:xfrm>
            <a:off x="8038351" y="4391236"/>
            <a:ext cx="0" cy="63798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DB1D2F04-4042-5E4A-ADEC-10839E85DD83}"/>
              </a:ext>
            </a:extLst>
          </p:cNvPr>
          <p:cNvCxnSpPr/>
          <p:nvPr/>
        </p:nvCxnSpPr>
        <p:spPr>
          <a:xfrm>
            <a:off x="8056258" y="5203136"/>
            <a:ext cx="0" cy="63798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4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0523" y="214655"/>
            <a:ext cx="1044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Развитие </a:t>
            </a:r>
            <a:r>
              <a:rPr lang="ru-RU" sz="3200" dirty="0">
                <a:latin typeface="Segoe UI Light" panose="020B0502040204020203" pitchFamily="34" charset="0"/>
              </a:rPr>
              <a:t>агропромышленного </a:t>
            </a:r>
            <a:r>
              <a:rPr lang="ru-RU" sz="3200" dirty="0" smtClean="0">
                <a:latin typeface="Segoe UI Light" panose="020B0502040204020203" pitchFamily="34" charset="0"/>
              </a:rPr>
              <a:t>комплекса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80523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200848" y="2987300"/>
            <a:ext cx="5694871" cy="3219575"/>
            <a:chOff x="1652605" y="1068961"/>
            <a:chExt cx="9967919" cy="5549386"/>
          </a:xfrm>
        </p:grpSpPr>
        <p:sp>
          <p:nvSpPr>
            <p:cNvPr id="67" name="object 26">
              <a:extLst>
                <a:ext uri="{FF2B5EF4-FFF2-40B4-BE49-F238E27FC236}">
                  <a16:creationId xmlns:a16="http://schemas.microsoft.com/office/drawing/2014/main" id="{DF7F060B-A8A0-4240-96CC-B12659E0C6C8}"/>
                </a:ext>
              </a:extLst>
            </p:cNvPr>
            <p:cNvSpPr txBox="1"/>
            <p:nvPr/>
          </p:nvSpPr>
          <p:spPr>
            <a:xfrm>
              <a:off x="2318782" y="1116944"/>
              <a:ext cx="2631140" cy="105564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167</a:t>
              </a:r>
              <a:endPara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2700" marR="5080" algn="r">
                <a:lnSpc>
                  <a:spcPct val="100000"/>
                </a:lnSpc>
                <a:spcBef>
                  <a:spcPts val="20"/>
                </a:spcBef>
              </a:pPr>
              <a:r>
                <a:rPr lang="ru-RU" sz="1050" spc="-1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сельскохозяйственных </a:t>
              </a:r>
              <a:r>
                <a:rPr lang="ru-RU" sz="1050" spc="-305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050" spc="-5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организаций</a:t>
              </a:r>
              <a:endParaRPr lang="ru-RU"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0" name="object 27">
              <a:extLst>
                <a:ext uri="{FF2B5EF4-FFF2-40B4-BE49-F238E27FC236}">
                  <a16:creationId xmlns:a16="http://schemas.microsoft.com/office/drawing/2014/main" id="{0C0505A4-99DD-4259-9ECF-8B250357FD51}"/>
                </a:ext>
              </a:extLst>
            </p:cNvPr>
            <p:cNvSpPr txBox="1"/>
            <p:nvPr/>
          </p:nvSpPr>
          <p:spPr>
            <a:xfrm>
              <a:off x="7383628" y="1068961"/>
              <a:ext cx="4236896" cy="1269874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>
                <a:lnSpc>
                  <a:spcPct val="100499"/>
                </a:lnSpc>
                <a:spcBef>
                  <a:spcPts val="85"/>
                </a:spcBef>
              </a:pPr>
              <a:r>
                <a:rPr sz="1400" b="1" spc="-5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r>
                <a:rPr lang="ru-RU" sz="1400" b="1" spc="-5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60</a:t>
              </a:r>
              <a:r>
                <a:rPr sz="1400" b="1" spc="-145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endParaRPr lang="ru-RU" sz="1400" b="1" spc="-145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2700" marR="5080">
                <a:lnSpc>
                  <a:spcPct val="100499"/>
                </a:lnSpc>
                <a:spcBef>
                  <a:spcPts val="85"/>
                </a:spcBef>
              </a:pPr>
              <a:r>
                <a:rPr lang="ru-RU" sz="1050" spc="-1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предприятий</a:t>
              </a:r>
              <a:r>
                <a:rPr sz="1050" spc="-5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050" spc="-5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пищевой</a:t>
              </a:r>
              <a:r>
                <a:rPr sz="1050" spc="5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sz="1050" spc="-5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и</a:t>
              </a:r>
              <a:r>
                <a:rPr lang="ru-RU" sz="1050" spc="-5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050" spc="-1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перерабатывающей</a:t>
              </a:r>
              <a:endParaRPr lang="ru-RU" sz="1050" spc="-5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2700" marR="5080">
                <a:lnSpc>
                  <a:spcPct val="100499"/>
                </a:lnSpc>
                <a:spcBef>
                  <a:spcPts val="85"/>
                </a:spcBef>
              </a:pPr>
              <a:r>
                <a:rPr sz="1050" spc="-5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промышленности</a:t>
              </a:r>
              <a:endParaRPr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1" name="object 28">
              <a:extLst>
                <a:ext uri="{FF2B5EF4-FFF2-40B4-BE49-F238E27FC236}">
                  <a16:creationId xmlns:a16="http://schemas.microsoft.com/office/drawing/2014/main" id="{9F808C73-1225-4F69-91BB-0C3EB7C2F7B9}"/>
                </a:ext>
              </a:extLst>
            </p:cNvPr>
            <p:cNvSpPr txBox="1"/>
            <p:nvPr/>
          </p:nvSpPr>
          <p:spPr>
            <a:xfrm>
              <a:off x="1652605" y="2615090"/>
              <a:ext cx="2425165" cy="140218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algn="r">
                <a:lnSpc>
                  <a:spcPct val="100800"/>
                </a:lnSpc>
                <a:spcBef>
                  <a:spcPts val="75"/>
                </a:spcBef>
              </a:pPr>
              <a:r>
                <a:rPr lang="ru-RU" sz="1400" b="1" spc="-5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780</a:t>
              </a:r>
              <a:endParaRPr lang="ru-RU" sz="1400" b="1" spc="-75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2700" marR="5080" algn="r">
                <a:lnSpc>
                  <a:spcPct val="100800"/>
                </a:lnSpc>
                <a:spcBef>
                  <a:spcPts val="75"/>
                </a:spcBef>
              </a:pPr>
              <a:r>
                <a:rPr lang="ru-RU" sz="1050" spc="-5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крестьянско-фермерских хозяйств </a:t>
              </a:r>
              <a:r>
                <a:rPr lang="ru-RU" sz="1050" spc="-1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и ИП</a:t>
              </a:r>
              <a:endParaRPr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6" name="object 29">
              <a:extLst>
                <a:ext uri="{FF2B5EF4-FFF2-40B4-BE49-F238E27FC236}">
                  <a16:creationId xmlns:a16="http://schemas.microsoft.com/office/drawing/2014/main" id="{7D2EC018-B7E9-49BA-AB51-3EA11D8853B3}"/>
                </a:ext>
              </a:extLst>
            </p:cNvPr>
            <p:cNvSpPr txBox="1"/>
            <p:nvPr/>
          </p:nvSpPr>
          <p:spPr>
            <a:xfrm>
              <a:off x="1794631" y="4302998"/>
              <a:ext cx="2495059" cy="122787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algn="r">
                <a:lnSpc>
                  <a:spcPct val="100000"/>
                </a:lnSpc>
                <a:spcBef>
                  <a:spcPts val="95"/>
                </a:spcBef>
              </a:pPr>
              <a:r>
                <a:rPr lang="ru-RU" sz="1400" b="1" spc="-5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37</a:t>
              </a:r>
              <a:endParaRPr sz="1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2700" marR="5080" algn="r">
                <a:lnSpc>
                  <a:spcPct val="100000"/>
                </a:lnSpc>
                <a:spcBef>
                  <a:spcPts val="35"/>
                </a:spcBef>
              </a:pPr>
              <a:r>
                <a:rPr lang="ru-RU" sz="1050" spc="-1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сельскохозяйственных</a:t>
              </a:r>
              <a:r>
                <a:rPr sz="1050" spc="-1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sz="1050" spc="-305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050" spc="-1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потребительских кооперативов</a:t>
              </a:r>
              <a:endParaRPr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7" name="object 30">
              <a:extLst>
                <a:ext uri="{FF2B5EF4-FFF2-40B4-BE49-F238E27FC236}">
                  <a16:creationId xmlns:a16="http://schemas.microsoft.com/office/drawing/2014/main" id="{C1925FEB-C6D0-4D09-A35A-82C698E8DB69}"/>
                </a:ext>
              </a:extLst>
            </p:cNvPr>
            <p:cNvSpPr txBox="1"/>
            <p:nvPr/>
          </p:nvSpPr>
          <p:spPr>
            <a:xfrm>
              <a:off x="5353691" y="5306199"/>
              <a:ext cx="1885843" cy="1312148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indent="-635">
                <a:lnSpc>
                  <a:spcPct val="101499"/>
                </a:lnSpc>
                <a:spcBef>
                  <a:spcPts val="60"/>
                </a:spcBef>
              </a:pPr>
              <a:r>
                <a:rPr sz="1400" b="1" spc="-5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14 000 </a:t>
              </a:r>
              <a:r>
                <a:rPr sz="1050" spc="-1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субъектов </a:t>
              </a:r>
              <a:r>
                <a:rPr sz="1050" spc="-305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sz="1050" spc="-5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розничной</a:t>
              </a:r>
              <a:r>
                <a:rPr sz="1050" spc="-45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sz="1050" spc="-1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торговли</a:t>
              </a:r>
              <a:endParaRPr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8" name="object 31">
              <a:extLst>
                <a:ext uri="{FF2B5EF4-FFF2-40B4-BE49-F238E27FC236}">
                  <a16:creationId xmlns:a16="http://schemas.microsoft.com/office/drawing/2014/main" id="{A72FD499-688F-4987-8A05-D5B566AA0FF1}"/>
                </a:ext>
              </a:extLst>
            </p:cNvPr>
            <p:cNvSpPr txBox="1"/>
            <p:nvPr/>
          </p:nvSpPr>
          <p:spPr>
            <a:xfrm>
              <a:off x="7583994" y="4368930"/>
              <a:ext cx="1931198" cy="125760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5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r>
                <a:rPr sz="1400" b="1" spc="-30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sz="1400" b="1" spc="-5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800</a:t>
              </a:r>
              <a:r>
                <a:rPr sz="1400" b="1" spc="-35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endParaRPr lang="ru-RU" sz="1400" b="1" spc="-35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lang="ru-RU" sz="1050" spc="-1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объектов</a:t>
              </a:r>
              <a:r>
                <a:rPr sz="1050" spc="-1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sz="1050" spc="-305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sz="1050" spc="-5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общественного </a:t>
              </a:r>
              <a:r>
                <a:rPr sz="105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sz="1050" spc="-5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питания</a:t>
              </a:r>
              <a:endParaRPr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3" name="object 36">
              <a:extLst>
                <a:ext uri="{FF2B5EF4-FFF2-40B4-BE49-F238E27FC236}">
                  <a16:creationId xmlns:a16="http://schemas.microsoft.com/office/drawing/2014/main" id="{2D39353C-A5E6-425E-B143-C1DE24D34ECC}"/>
                </a:ext>
              </a:extLst>
            </p:cNvPr>
            <p:cNvSpPr txBox="1"/>
            <p:nvPr/>
          </p:nvSpPr>
          <p:spPr>
            <a:xfrm>
              <a:off x="7871340" y="2643045"/>
              <a:ext cx="2531091" cy="125760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5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</a:t>
              </a:r>
              <a:endParaRPr lang="ru-RU" sz="1050" spc="-14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lang="ru-RU" sz="1050" spc="-5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организаций</a:t>
              </a:r>
              <a:r>
                <a:rPr sz="1050" spc="-5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 </a:t>
              </a:r>
              <a:r>
                <a:rPr sz="1050" spc="-1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рыболовства</a:t>
              </a:r>
              <a:r>
                <a:rPr sz="1050" spc="5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sz="1050" spc="-5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и </a:t>
              </a:r>
              <a:r>
                <a:rPr sz="105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sz="1050" spc="-1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рыбоводства</a:t>
              </a:r>
              <a:endParaRPr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218831" y="1641143"/>
              <a:ext cx="3533015" cy="3445382"/>
              <a:chOff x="4170556" y="1615573"/>
              <a:chExt cx="3533015" cy="3445382"/>
            </a:xfrm>
          </p:grpSpPr>
          <p:sp>
            <p:nvSpPr>
              <p:cNvPr id="89" name="object 4">
                <a:extLst>
                  <a:ext uri="{FF2B5EF4-FFF2-40B4-BE49-F238E27FC236}">
                    <a16:creationId xmlns:a16="http://schemas.microsoft.com/office/drawing/2014/main" id="{199DDD86-B2D9-4A8E-B4D0-703127E7275B}"/>
                  </a:ext>
                </a:extLst>
              </p:cNvPr>
              <p:cNvSpPr/>
              <p:nvPr/>
            </p:nvSpPr>
            <p:spPr>
              <a:xfrm>
                <a:off x="5936119" y="1615573"/>
                <a:ext cx="1427480" cy="1072515"/>
              </a:xfrm>
              <a:custGeom>
                <a:avLst/>
                <a:gdLst/>
                <a:ahLst/>
                <a:cxnLst/>
                <a:rect l="l" t="t" r="r" b="b"/>
                <a:pathLst>
                  <a:path w="1427479" h="1072514">
                    <a:moveTo>
                      <a:pt x="1054" y="0"/>
                    </a:moveTo>
                    <a:lnTo>
                      <a:pt x="0" y="495"/>
                    </a:lnTo>
                    <a:lnTo>
                      <a:pt x="11950" y="588378"/>
                    </a:lnTo>
                    <a:lnTo>
                      <a:pt x="978636" y="1072083"/>
                    </a:lnTo>
                    <a:lnTo>
                      <a:pt x="1427162" y="689546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0" name="object 5">
                <a:extLst>
                  <a:ext uri="{FF2B5EF4-FFF2-40B4-BE49-F238E27FC236}">
                    <a16:creationId xmlns:a16="http://schemas.microsoft.com/office/drawing/2014/main" id="{73344718-7745-4B31-BF50-F15AC881B04D}"/>
                  </a:ext>
                </a:extLst>
              </p:cNvPr>
              <p:cNvSpPr/>
              <p:nvPr/>
            </p:nvSpPr>
            <p:spPr>
              <a:xfrm>
                <a:off x="6914527" y="2305182"/>
                <a:ext cx="788035" cy="1518920"/>
              </a:xfrm>
              <a:custGeom>
                <a:avLst/>
                <a:gdLst/>
                <a:ahLst/>
                <a:cxnLst/>
                <a:rect l="l" t="t" r="r" b="b"/>
                <a:pathLst>
                  <a:path w="788034" h="1518920">
                    <a:moveTo>
                      <a:pt x="443522" y="0"/>
                    </a:moveTo>
                    <a:lnTo>
                      <a:pt x="0" y="382333"/>
                    </a:lnTo>
                    <a:lnTo>
                      <a:pt x="234289" y="1407579"/>
                    </a:lnTo>
                    <a:lnTo>
                      <a:pt x="227393" y="1416291"/>
                    </a:lnTo>
                    <a:lnTo>
                      <a:pt x="787908" y="1518589"/>
                    </a:lnTo>
                    <a:lnTo>
                      <a:pt x="443522" y="0"/>
                    </a:lnTo>
                    <a:close/>
                  </a:path>
                </a:pathLst>
              </a:custGeom>
              <a:solidFill>
                <a:srgbClr val="FAC56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1" name="object 6">
                <a:extLst>
                  <a:ext uri="{FF2B5EF4-FFF2-40B4-BE49-F238E27FC236}">
                    <a16:creationId xmlns:a16="http://schemas.microsoft.com/office/drawing/2014/main" id="{1FE3EC68-6BD8-4496-B707-82B2D869FCAE}"/>
                  </a:ext>
                </a:extLst>
              </p:cNvPr>
              <p:cNvSpPr/>
              <p:nvPr/>
            </p:nvSpPr>
            <p:spPr>
              <a:xfrm>
                <a:off x="6482466" y="3721740"/>
                <a:ext cx="1221105" cy="1339215"/>
              </a:xfrm>
              <a:custGeom>
                <a:avLst/>
                <a:gdLst/>
                <a:ahLst/>
                <a:cxnLst/>
                <a:rect l="l" t="t" r="r" b="b"/>
                <a:pathLst>
                  <a:path w="1221104" h="1339214">
                    <a:moveTo>
                      <a:pt x="659193" y="0"/>
                    </a:moveTo>
                    <a:lnTo>
                      <a:pt x="0" y="826363"/>
                    </a:lnTo>
                    <a:lnTo>
                      <a:pt x="240525" y="1338770"/>
                    </a:lnTo>
                    <a:lnTo>
                      <a:pt x="1220673" y="109715"/>
                    </a:lnTo>
                    <a:lnTo>
                      <a:pt x="1219085" y="102273"/>
                    </a:lnTo>
                    <a:lnTo>
                      <a:pt x="65919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2" name="object 7">
                <a:extLst>
                  <a:ext uri="{FF2B5EF4-FFF2-40B4-BE49-F238E27FC236}">
                    <a16:creationId xmlns:a16="http://schemas.microsoft.com/office/drawing/2014/main" id="{38808E98-5DC5-46F6-949E-0C720B2FDA3D}"/>
                  </a:ext>
                </a:extLst>
              </p:cNvPr>
              <p:cNvSpPr/>
              <p:nvPr/>
            </p:nvSpPr>
            <p:spPr>
              <a:xfrm>
                <a:off x="5145163" y="4547749"/>
                <a:ext cx="1578610" cy="513080"/>
              </a:xfrm>
              <a:custGeom>
                <a:avLst/>
                <a:gdLst/>
                <a:ahLst/>
                <a:cxnLst/>
                <a:rect l="l" t="t" r="r" b="b"/>
                <a:pathLst>
                  <a:path w="1578609" h="513079">
                    <a:moveTo>
                      <a:pt x="1337437" y="0"/>
                    </a:moveTo>
                    <a:lnTo>
                      <a:pt x="1335239" y="2895"/>
                    </a:lnTo>
                    <a:lnTo>
                      <a:pt x="277482" y="2895"/>
                    </a:lnTo>
                    <a:lnTo>
                      <a:pt x="0" y="506082"/>
                    </a:lnTo>
                    <a:lnTo>
                      <a:pt x="5397" y="512826"/>
                    </a:lnTo>
                    <a:lnTo>
                      <a:pt x="1577873" y="512826"/>
                    </a:lnTo>
                    <a:lnTo>
                      <a:pt x="1578102" y="512635"/>
                    </a:lnTo>
                    <a:lnTo>
                      <a:pt x="1337437" y="0"/>
                    </a:lnTo>
                    <a:close/>
                  </a:path>
                </a:pathLst>
              </a:custGeom>
              <a:solidFill>
                <a:srgbClr val="E8E8E8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3" name="object 8">
                <a:extLst>
                  <a:ext uri="{FF2B5EF4-FFF2-40B4-BE49-F238E27FC236}">
                    <a16:creationId xmlns:a16="http://schemas.microsoft.com/office/drawing/2014/main" id="{5006CA3B-3D0B-4AAE-861C-51FBB237D65E}"/>
                  </a:ext>
                </a:extLst>
              </p:cNvPr>
              <p:cNvSpPr/>
              <p:nvPr/>
            </p:nvSpPr>
            <p:spPr>
              <a:xfrm>
                <a:off x="4170556" y="3720978"/>
                <a:ext cx="1252220" cy="1332865"/>
              </a:xfrm>
              <a:custGeom>
                <a:avLst/>
                <a:gdLst/>
                <a:ahLst/>
                <a:cxnLst/>
                <a:rect l="l" t="t" r="r" b="b"/>
                <a:pathLst>
                  <a:path w="1252220" h="1332864">
                    <a:moveTo>
                      <a:pt x="576199" y="0"/>
                    </a:moveTo>
                    <a:lnTo>
                      <a:pt x="177" y="109893"/>
                    </a:lnTo>
                    <a:lnTo>
                      <a:pt x="0" y="110439"/>
                    </a:lnTo>
                    <a:lnTo>
                      <a:pt x="974572" y="1332674"/>
                    </a:lnTo>
                    <a:lnTo>
                      <a:pt x="1251966" y="829818"/>
                    </a:lnTo>
                    <a:lnTo>
                      <a:pt x="1237945" y="829818"/>
                    </a:lnTo>
                    <a:lnTo>
                      <a:pt x="576199" y="0"/>
                    </a:lnTo>
                    <a:close/>
                  </a:path>
                </a:pathLst>
              </a:custGeom>
              <a:solidFill>
                <a:srgbClr val="FAC56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4" name="object 9">
                <a:extLst>
                  <a:ext uri="{FF2B5EF4-FFF2-40B4-BE49-F238E27FC236}">
                    <a16:creationId xmlns:a16="http://schemas.microsoft.com/office/drawing/2014/main" id="{F336E5DF-6A94-42CD-8DD4-76D06150BEDD}"/>
                  </a:ext>
                </a:extLst>
              </p:cNvPr>
              <p:cNvSpPr/>
              <p:nvPr/>
            </p:nvSpPr>
            <p:spPr>
              <a:xfrm>
                <a:off x="4170560" y="2292228"/>
                <a:ext cx="813435" cy="1538605"/>
              </a:xfrm>
              <a:custGeom>
                <a:avLst/>
                <a:gdLst/>
                <a:ahLst/>
                <a:cxnLst/>
                <a:rect l="l" t="t" r="r" b="b"/>
                <a:pathLst>
                  <a:path w="813435" h="1538604">
                    <a:moveTo>
                      <a:pt x="355523" y="0"/>
                    </a:moveTo>
                    <a:lnTo>
                      <a:pt x="0" y="1538478"/>
                    </a:lnTo>
                    <a:lnTo>
                      <a:pt x="576364" y="1428508"/>
                    </a:lnTo>
                    <a:lnTo>
                      <a:pt x="570001" y="1420456"/>
                    </a:lnTo>
                    <a:lnTo>
                      <a:pt x="808685" y="375285"/>
                    </a:lnTo>
                    <a:lnTo>
                      <a:pt x="813015" y="373075"/>
                    </a:lnTo>
                    <a:lnTo>
                      <a:pt x="35552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5" name="object 10">
                <a:extLst>
                  <a:ext uri="{FF2B5EF4-FFF2-40B4-BE49-F238E27FC236}">
                    <a16:creationId xmlns:a16="http://schemas.microsoft.com/office/drawing/2014/main" id="{A56313CB-1CF3-4A00-AFE7-C0C0420D28CF}"/>
                  </a:ext>
                </a:extLst>
              </p:cNvPr>
              <p:cNvSpPr/>
              <p:nvPr/>
            </p:nvSpPr>
            <p:spPr>
              <a:xfrm>
                <a:off x="4522600" y="1616335"/>
                <a:ext cx="1430655" cy="1050290"/>
              </a:xfrm>
              <a:custGeom>
                <a:avLst/>
                <a:gdLst/>
                <a:ahLst/>
                <a:cxnLst/>
                <a:rect l="l" t="t" r="r" b="b"/>
                <a:pathLst>
                  <a:path w="1430654" h="1050289">
                    <a:moveTo>
                      <a:pt x="1413128" y="0"/>
                    </a:moveTo>
                    <a:lnTo>
                      <a:pt x="0" y="677570"/>
                    </a:lnTo>
                    <a:lnTo>
                      <a:pt x="461263" y="1049985"/>
                    </a:lnTo>
                    <a:lnTo>
                      <a:pt x="1430210" y="586613"/>
                    </a:lnTo>
                    <a:lnTo>
                      <a:pt x="1425181" y="584962"/>
                    </a:lnTo>
                    <a:lnTo>
                      <a:pt x="1413128" y="0"/>
                    </a:lnTo>
                    <a:close/>
                  </a:path>
                </a:pathLst>
              </a:custGeom>
              <a:solidFill>
                <a:srgbClr val="FAC56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6" name="object 11">
                <a:extLst>
                  <a:ext uri="{FF2B5EF4-FFF2-40B4-BE49-F238E27FC236}">
                    <a16:creationId xmlns:a16="http://schemas.microsoft.com/office/drawing/2014/main" id="{EA2FC69A-CA94-4FE0-95DC-4682FCA9C490}"/>
                  </a:ext>
                </a:extLst>
              </p:cNvPr>
              <p:cNvSpPr/>
              <p:nvPr/>
            </p:nvSpPr>
            <p:spPr>
              <a:xfrm>
                <a:off x="5954408" y="2176405"/>
                <a:ext cx="1001394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1001395" h="751839">
                    <a:moveTo>
                      <a:pt x="736" y="0"/>
                    </a:moveTo>
                    <a:lnTo>
                      <a:pt x="0" y="342"/>
                    </a:lnTo>
                    <a:lnTo>
                      <a:pt x="8381" y="412330"/>
                    </a:lnTo>
                    <a:lnTo>
                      <a:pt x="686561" y="751293"/>
                    </a:lnTo>
                    <a:lnTo>
                      <a:pt x="1001217" y="483222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7" name="object 12">
                <a:extLst>
                  <a:ext uri="{FF2B5EF4-FFF2-40B4-BE49-F238E27FC236}">
                    <a16:creationId xmlns:a16="http://schemas.microsoft.com/office/drawing/2014/main" id="{DCF431D8-6DB1-478D-A3FA-3FA3FF8E8229}"/>
                  </a:ext>
                </a:extLst>
              </p:cNvPr>
              <p:cNvSpPr/>
              <p:nvPr/>
            </p:nvSpPr>
            <p:spPr>
              <a:xfrm>
                <a:off x="6639443" y="2658751"/>
                <a:ext cx="551815" cy="1065530"/>
              </a:xfrm>
              <a:custGeom>
                <a:avLst/>
                <a:gdLst/>
                <a:ahLst/>
                <a:cxnLst/>
                <a:rect l="l" t="t" r="r" b="b"/>
                <a:pathLst>
                  <a:path w="551815" h="1065530">
                    <a:moveTo>
                      <a:pt x="310553" y="0"/>
                    </a:moveTo>
                    <a:lnTo>
                      <a:pt x="0" y="268198"/>
                    </a:lnTo>
                    <a:lnTo>
                      <a:pt x="164045" y="987348"/>
                    </a:lnTo>
                    <a:lnTo>
                      <a:pt x="159219" y="993470"/>
                    </a:lnTo>
                    <a:lnTo>
                      <a:pt x="551662" y="1065225"/>
                    </a:lnTo>
                    <a:lnTo>
                      <a:pt x="310553" y="0"/>
                    </a:lnTo>
                    <a:close/>
                  </a:path>
                </a:pathLst>
              </a:custGeom>
              <a:solidFill>
                <a:srgbClr val="FAC56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8" name="object 13">
                <a:extLst>
                  <a:ext uri="{FF2B5EF4-FFF2-40B4-BE49-F238E27FC236}">
                    <a16:creationId xmlns:a16="http://schemas.microsoft.com/office/drawing/2014/main" id="{7FBAB52B-086E-40B2-9B02-9D2E93D8A49F}"/>
                  </a:ext>
                </a:extLst>
              </p:cNvPr>
              <p:cNvSpPr/>
              <p:nvPr/>
            </p:nvSpPr>
            <p:spPr>
              <a:xfrm>
                <a:off x="6338454" y="3652399"/>
                <a:ext cx="855980" cy="939165"/>
              </a:xfrm>
              <a:custGeom>
                <a:avLst/>
                <a:gdLst/>
                <a:ahLst/>
                <a:cxnLst/>
                <a:rect l="l" t="t" r="r" b="b"/>
                <a:pathLst>
                  <a:path w="855979" h="939164">
                    <a:moveTo>
                      <a:pt x="462089" y="0"/>
                    </a:moveTo>
                    <a:lnTo>
                      <a:pt x="0" y="579437"/>
                    </a:lnTo>
                    <a:lnTo>
                      <a:pt x="168605" y="938745"/>
                    </a:lnTo>
                    <a:lnTo>
                      <a:pt x="855726" y="76923"/>
                    </a:lnTo>
                    <a:lnTo>
                      <a:pt x="854570" y="71716"/>
                    </a:lnTo>
                    <a:lnTo>
                      <a:pt x="46208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9" name="object 14">
                <a:extLst>
                  <a:ext uri="{FF2B5EF4-FFF2-40B4-BE49-F238E27FC236}">
                    <a16:creationId xmlns:a16="http://schemas.microsoft.com/office/drawing/2014/main" id="{590DB36D-864C-4D26-B379-AFEEC7BF0F3A}"/>
                  </a:ext>
                </a:extLst>
              </p:cNvPr>
              <p:cNvSpPr/>
              <p:nvPr/>
            </p:nvSpPr>
            <p:spPr>
              <a:xfrm>
                <a:off x="5389764" y="4213801"/>
                <a:ext cx="1106805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1106804" h="360045">
                    <a:moveTo>
                      <a:pt x="937691" y="0"/>
                    </a:moveTo>
                    <a:lnTo>
                      <a:pt x="936155" y="2031"/>
                    </a:lnTo>
                    <a:lnTo>
                      <a:pt x="194538" y="2031"/>
                    </a:lnTo>
                    <a:lnTo>
                      <a:pt x="0" y="354939"/>
                    </a:lnTo>
                    <a:lnTo>
                      <a:pt x="3784" y="359651"/>
                    </a:lnTo>
                    <a:lnTo>
                      <a:pt x="1106424" y="359536"/>
                    </a:lnTo>
                    <a:lnTo>
                      <a:pt x="937691" y="0"/>
                    </a:lnTo>
                    <a:close/>
                  </a:path>
                </a:pathLst>
              </a:custGeom>
              <a:solidFill>
                <a:srgbClr val="E8E8E8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00" name="object 15">
                <a:extLst>
                  <a:ext uri="{FF2B5EF4-FFF2-40B4-BE49-F238E27FC236}">
                    <a16:creationId xmlns:a16="http://schemas.microsoft.com/office/drawing/2014/main" id="{47C54E13-380B-408E-9EE9-82D6C8DA029C}"/>
                  </a:ext>
                </a:extLst>
              </p:cNvPr>
              <p:cNvSpPr/>
              <p:nvPr/>
            </p:nvSpPr>
            <p:spPr>
              <a:xfrm>
                <a:off x="4716918" y="3651637"/>
                <a:ext cx="878205" cy="935355"/>
              </a:xfrm>
              <a:custGeom>
                <a:avLst/>
                <a:gdLst/>
                <a:ahLst/>
                <a:cxnLst/>
                <a:rect l="l" t="t" r="r" b="b"/>
                <a:pathLst>
                  <a:path w="878204" h="935354">
                    <a:moveTo>
                      <a:pt x="403999" y="0"/>
                    </a:moveTo>
                    <a:lnTo>
                      <a:pt x="114" y="77089"/>
                    </a:lnTo>
                    <a:lnTo>
                      <a:pt x="0" y="77482"/>
                    </a:lnTo>
                    <a:lnTo>
                      <a:pt x="683323" y="934974"/>
                    </a:lnTo>
                    <a:lnTo>
                      <a:pt x="877785" y="582155"/>
                    </a:lnTo>
                    <a:lnTo>
                      <a:pt x="867981" y="582155"/>
                    </a:lnTo>
                    <a:lnTo>
                      <a:pt x="403999" y="0"/>
                    </a:lnTo>
                    <a:close/>
                  </a:path>
                </a:pathLst>
              </a:custGeom>
              <a:solidFill>
                <a:srgbClr val="FAC56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01" name="object 16">
                <a:extLst>
                  <a:ext uri="{FF2B5EF4-FFF2-40B4-BE49-F238E27FC236}">
                    <a16:creationId xmlns:a16="http://schemas.microsoft.com/office/drawing/2014/main" id="{231B9B72-3AA8-4E5D-9CF9-25722128C90C}"/>
                  </a:ext>
                </a:extLst>
              </p:cNvPr>
              <p:cNvSpPr/>
              <p:nvPr/>
            </p:nvSpPr>
            <p:spPr>
              <a:xfrm>
                <a:off x="4717672" y="2651131"/>
                <a:ext cx="570230" cy="1077595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1077595">
                    <a:moveTo>
                      <a:pt x="249237" y="0"/>
                    </a:moveTo>
                    <a:lnTo>
                      <a:pt x="0" y="1077417"/>
                    </a:lnTo>
                    <a:lnTo>
                      <a:pt x="404050" y="1000455"/>
                    </a:lnTo>
                    <a:lnTo>
                      <a:pt x="399592" y="994816"/>
                    </a:lnTo>
                    <a:lnTo>
                      <a:pt x="566915" y="262826"/>
                    </a:lnTo>
                    <a:lnTo>
                      <a:pt x="569976" y="261289"/>
                    </a:lnTo>
                    <a:lnTo>
                      <a:pt x="24923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02" name="object 17">
                <a:extLst>
                  <a:ext uri="{FF2B5EF4-FFF2-40B4-BE49-F238E27FC236}">
                    <a16:creationId xmlns:a16="http://schemas.microsoft.com/office/drawing/2014/main" id="{754088ED-1FD2-457A-9941-7CF3D4A89BE2}"/>
                  </a:ext>
                </a:extLst>
              </p:cNvPr>
              <p:cNvSpPr/>
              <p:nvPr/>
            </p:nvSpPr>
            <p:spPr>
              <a:xfrm>
                <a:off x="4964568" y="2177167"/>
                <a:ext cx="1003300" cy="735330"/>
              </a:xfrm>
              <a:custGeom>
                <a:avLst/>
                <a:gdLst/>
                <a:ahLst/>
                <a:cxnLst/>
                <a:rect l="l" t="t" r="r" b="b"/>
                <a:pathLst>
                  <a:path w="1003300" h="735330">
                    <a:moveTo>
                      <a:pt x="990765" y="0"/>
                    </a:moveTo>
                    <a:lnTo>
                      <a:pt x="0" y="474497"/>
                    </a:lnTo>
                    <a:lnTo>
                      <a:pt x="323392" y="735291"/>
                    </a:lnTo>
                    <a:lnTo>
                      <a:pt x="1002741" y="410794"/>
                    </a:lnTo>
                    <a:lnTo>
                      <a:pt x="999210" y="409638"/>
                    </a:lnTo>
                    <a:lnTo>
                      <a:pt x="990765" y="0"/>
                    </a:lnTo>
                    <a:close/>
                  </a:path>
                </a:pathLst>
              </a:custGeom>
              <a:solidFill>
                <a:srgbClr val="FAC56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79" name="object 32">
                <a:extLst>
                  <a:ext uri="{FF2B5EF4-FFF2-40B4-BE49-F238E27FC236}">
                    <a16:creationId xmlns:a16="http://schemas.microsoft.com/office/drawing/2014/main" id="{55460A01-56CE-4B9A-90EB-1BE490668A1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483562" y="2919354"/>
                <a:ext cx="475487" cy="476249"/>
              </a:xfrm>
              <a:prstGeom prst="rect">
                <a:avLst/>
              </a:prstGeom>
            </p:spPr>
          </p:pic>
          <p:pic>
            <p:nvPicPr>
              <p:cNvPr id="81" name="object 34">
                <a:extLst>
                  <a:ext uri="{FF2B5EF4-FFF2-40B4-BE49-F238E27FC236}">
                    <a16:creationId xmlns:a16="http://schemas.microsoft.com/office/drawing/2014/main" id="{D02F746D-4B39-4309-A9F7-9DF0F93142B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197872" y="1990606"/>
                <a:ext cx="477150" cy="509147"/>
              </a:xfrm>
              <a:prstGeom prst="rect">
                <a:avLst/>
              </a:prstGeom>
            </p:spPr>
          </p:pic>
          <p:pic>
            <p:nvPicPr>
              <p:cNvPr id="82" name="object 35">
                <a:extLst>
                  <a:ext uri="{FF2B5EF4-FFF2-40B4-BE49-F238E27FC236}">
                    <a16:creationId xmlns:a16="http://schemas.microsoft.com/office/drawing/2014/main" id="{28693323-4496-4121-8AA4-D3659C12736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697428" y="4419744"/>
                <a:ext cx="395477" cy="392417"/>
              </a:xfrm>
              <a:prstGeom prst="rect">
                <a:avLst/>
              </a:prstGeom>
            </p:spPr>
          </p:pic>
          <p:pic>
            <p:nvPicPr>
              <p:cNvPr id="84" name="object 37">
                <a:extLst>
                  <a:ext uri="{FF2B5EF4-FFF2-40B4-BE49-F238E27FC236}">
                    <a16:creationId xmlns:a16="http://schemas.microsoft.com/office/drawing/2014/main" id="{942AED68-5E9C-4D31-9AD3-2DEDDB20983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870643" y="2883970"/>
                <a:ext cx="579107" cy="582167"/>
              </a:xfrm>
              <a:prstGeom prst="rect">
                <a:avLst/>
              </a:prstGeom>
            </p:spPr>
          </p:pic>
          <p:pic>
            <p:nvPicPr>
              <p:cNvPr id="85" name="object 38">
                <a:extLst>
                  <a:ext uri="{FF2B5EF4-FFF2-40B4-BE49-F238E27FC236}">
                    <a16:creationId xmlns:a16="http://schemas.microsoft.com/office/drawing/2014/main" id="{5057F9B6-672B-4EBF-AA1D-3DF5B44A704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97684" y="3990726"/>
                <a:ext cx="446531" cy="437387"/>
              </a:xfrm>
              <a:prstGeom prst="rect">
                <a:avLst/>
              </a:prstGeom>
            </p:spPr>
          </p:pic>
          <p:pic>
            <p:nvPicPr>
              <p:cNvPr id="87" name="object 56">
                <a:extLst>
                  <a:ext uri="{FF2B5EF4-FFF2-40B4-BE49-F238E27FC236}">
                    <a16:creationId xmlns:a16="http://schemas.microsoft.com/office/drawing/2014/main" id="{A6EDAC08-64B3-41EE-A8D8-1C648462291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629517" y="3990726"/>
                <a:ext cx="507492" cy="403098"/>
              </a:xfrm>
              <a:prstGeom prst="rect">
                <a:avLst/>
              </a:prstGeom>
            </p:spPr>
          </p:pic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E1EBD7A6-1CEC-4827-8A14-E184EB55D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8963" y="2034008"/>
                <a:ext cx="571429" cy="628571"/>
              </a:xfrm>
              <a:prstGeom prst="rect">
                <a:avLst/>
              </a:prstGeom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08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263584" y="918519"/>
            <a:ext cx="2858669" cy="1209951"/>
            <a:chOff x="4387842" y="1234433"/>
            <a:chExt cx="2858669" cy="1209951"/>
          </a:xfrm>
        </p:grpSpPr>
        <p:sp>
          <p:nvSpPr>
            <p:cNvPr id="45" name="TextBox 44"/>
            <p:cNvSpPr txBox="1"/>
            <p:nvPr/>
          </p:nvSpPr>
          <p:spPr>
            <a:xfrm>
              <a:off x="5115524" y="1234433"/>
              <a:ext cx="1229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120 </a:t>
              </a:r>
              <a:endParaRPr lang="ru-RU" sz="3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4387842" y="1280685"/>
              <a:ext cx="2858669" cy="1163699"/>
              <a:chOff x="4387842" y="1280685"/>
              <a:chExt cx="2858669" cy="1163699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4387842" y="1280685"/>
                <a:ext cx="0" cy="1163699"/>
              </a:xfrm>
              <a:prstGeom prst="line">
                <a:avLst/>
              </a:prstGeom>
              <a:ln w="38100">
                <a:gradFill>
                  <a:gsLst>
                    <a:gs pos="100000">
                      <a:srgbClr val="FFDF60"/>
                    </a:gs>
                    <a:gs pos="74000">
                      <a:srgbClr val="F69322"/>
                    </a:gs>
                    <a:gs pos="57918">
                      <a:srgbClr val="F27925"/>
                    </a:gs>
                    <a:gs pos="31000">
                      <a:srgbClr val="BE2325"/>
                    </a:gs>
                    <a:gs pos="0">
                      <a:srgbClr val="891A1C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4437054" y="1798053"/>
                <a:ext cx="28094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latin typeface="Segoe UI Light" panose="020B0502040204020203" pitchFamily="34" charset="0"/>
                  </a:rPr>
                  <a:t>и</a:t>
                </a:r>
                <a:r>
                  <a:rPr lang="ru-RU" sz="1600" dirty="0" smtClean="0">
                    <a:latin typeface="Segoe UI Light" panose="020B0502040204020203" pitchFamily="34" charset="0"/>
                  </a:rPr>
                  <a:t>нвестиционных площадок на 116 тыс. га</a:t>
                </a:r>
                <a:endParaRPr lang="ru-RU" sz="1600" dirty="0">
                  <a:latin typeface="Segoe UI Light" panose="020B0502040204020203" pitchFamily="34" charset="0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4552584" y="1754746"/>
                <a:ext cx="2578399" cy="0"/>
              </a:xfrm>
              <a:prstGeom prst="line">
                <a:avLst/>
              </a:prstGeom>
              <a:ln>
                <a:solidFill>
                  <a:srgbClr val="706F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Группа 54"/>
          <p:cNvGrpSpPr/>
          <p:nvPr/>
        </p:nvGrpSpPr>
        <p:grpSpPr>
          <a:xfrm>
            <a:off x="3198460" y="907179"/>
            <a:ext cx="2858669" cy="1637286"/>
            <a:chOff x="4387842" y="1237985"/>
            <a:chExt cx="2858669" cy="1637286"/>
          </a:xfrm>
        </p:grpSpPr>
        <p:sp>
          <p:nvSpPr>
            <p:cNvPr id="56" name="TextBox 55"/>
            <p:cNvSpPr txBox="1"/>
            <p:nvPr/>
          </p:nvSpPr>
          <p:spPr>
            <a:xfrm>
              <a:off x="5156342" y="1237985"/>
              <a:ext cx="14357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25,6%</a:t>
              </a:r>
              <a:r>
                <a:rPr lang="ru-RU" sz="3200" b="1" dirty="0" smtClean="0">
                  <a:solidFill>
                    <a:srgbClr val="FAC5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200" b="1" dirty="0">
                <a:solidFill>
                  <a:srgbClr val="FAC5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4387842" y="1280685"/>
              <a:ext cx="2858669" cy="1594586"/>
              <a:chOff x="4387842" y="1280685"/>
              <a:chExt cx="2858669" cy="1594586"/>
            </a:xfrm>
          </p:grpSpPr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4387842" y="1280685"/>
                <a:ext cx="0" cy="1163699"/>
              </a:xfrm>
              <a:prstGeom prst="line">
                <a:avLst/>
              </a:prstGeom>
              <a:ln w="38100">
                <a:gradFill>
                  <a:gsLst>
                    <a:gs pos="100000">
                      <a:srgbClr val="FFDF60"/>
                    </a:gs>
                    <a:gs pos="74000">
                      <a:srgbClr val="F69322"/>
                    </a:gs>
                    <a:gs pos="57918">
                      <a:srgbClr val="F27925"/>
                    </a:gs>
                    <a:gs pos="31000">
                      <a:srgbClr val="BE2325"/>
                    </a:gs>
                    <a:gs pos="0">
                      <a:srgbClr val="891A1C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4437054" y="1798053"/>
                <a:ext cx="28094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Segoe UI Light" panose="020B0502040204020203" pitchFamily="34" charset="0"/>
                  </a:rPr>
                  <a:t>доля </a:t>
                </a:r>
                <a:r>
                  <a:rPr lang="ru-RU" sz="1600" dirty="0">
                    <a:latin typeface="Segoe UI Light" panose="020B0502040204020203" pitchFamily="34" charset="0"/>
                  </a:rPr>
                  <a:t>АПК и потребительского рынка в валовом региональном продукте</a:t>
                </a:r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4552584" y="1754746"/>
                <a:ext cx="2578399" cy="0"/>
              </a:xfrm>
              <a:prstGeom prst="line">
                <a:avLst/>
              </a:prstGeom>
              <a:ln>
                <a:solidFill>
                  <a:srgbClr val="706F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Группа 60"/>
          <p:cNvGrpSpPr/>
          <p:nvPr/>
        </p:nvGrpSpPr>
        <p:grpSpPr>
          <a:xfrm>
            <a:off x="6171229" y="896566"/>
            <a:ext cx="2858669" cy="1211445"/>
            <a:chOff x="4387842" y="1232939"/>
            <a:chExt cx="2858669" cy="1211445"/>
          </a:xfrm>
        </p:grpSpPr>
        <p:sp>
          <p:nvSpPr>
            <p:cNvPr id="62" name="TextBox 61"/>
            <p:cNvSpPr txBox="1"/>
            <p:nvPr/>
          </p:nvSpPr>
          <p:spPr>
            <a:xfrm>
              <a:off x="5548128" y="1343983"/>
              <a:ext cx="1646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Segoe UI Light" panose="020B0502040204020203" pitchFamily="34" charset="0"/>
                </a:rPr>
                <a:t>млрд рублей</a:t>
              </a:r>
              <a:endParaRPr lang="ru-RU" sz="2000" dirty="0">
                <a:latin typeface="Segoe UI Light" panose="020B0502040204020203" pitchFamily="34" charset="0"/>
              </a:endParaRPr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4387842" y="1232939"/>
              <a:ext cx="2858669" cy="1211445"/>
              <a:chOff x="4387842" y="1232939"/>
              <a:chExt cx="2858669" cy="1211445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4673562" y="1232939"/>
                <a:ext cx="10495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61,3</a:t>
                </a:r>
                <a:r>
                  <a:rPr lang="ru-RU" sz="3200" b="1" dirty="0" smtClean="0">
                    <a:solidFill>
                      <a:srgbClr val="F9B2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b="1" dirty="0">
                  <a:solidFill>
                    <a:srgbClr val="F9B2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5" name="Группа 64"/>
              <p:cNvGrpSpPr/>
              <p:nvPr/>
            </p:nvGrpSpPr>
            <p:grpSpPr>
              <a:xfrm>
                <a:off x="4387842" y="1280685"/>
                <a:ext cx="2858669" cy="1163699"/>
                <a:chOff x="4387842" y="1280685"/>
                <a:chExt cx="2858669" cy="1163699"/>
              </a:xfrm>
            </p:grpSpPr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4387842" y="1280685"/>
                  <a:ext cx="0" cy="1163699"/>
                </a:xfrm>
                <a:prstGeom prst="line">
                  <a:avLst/>
                </a:prstGeom>
                <a:ln w="38100">
                  <a:gradFill>
                    <a:gsLst>
                      <a:gs pos="100000">
                        <a:srgbClr val="FFDF60"/>
                      </a:gs>
                      <a:gs pos="74000">
                        <a:srgbClr val="F69322"/>
                      </a:gs>
                      <a:gs pos="57918">
                        <a:srgbClr val="F27925"/>
                      </a:gs>
                      <a:gs pos="31000">
                        <a:srgbClr val="BE2325"/>
                      </a:gs>
                      <a:gs pos="0">
                        <a:srgbClr val="891A1C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4437054" y="1798053"/>
                  <a:ext cx="28094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>
                      <a:latin typeface="Segoe UI Light" panose="020B0502040204020203" pitchFamily="34" charset="0"/>
                    </a:rPr>
                    <a:t>г</a:t>
                  </a:r>
                  <a:r>
                    <a:rPr lang="ru-RU" sz="1600" dirty="0" smtClean="0">
                      <a:latin typeface="Segoe UI Light" panose="020B0502040204020203" pitchFamily="34" charset="0"/>
                    </a:rPr>
                    <a:t>одовой объем </a:t>
                  </a:r>
                  <a:r>
                    <a:rPr lang="ru-RU" sz="1600" dirty="0">
                      <a:latin typeface="Segoe UI Light" panose="020B0502040204020203" pitchFamily="34" charset="0"/>
                    </a:rPr>
                    <a:t>производства с/х продукции </a:t>
                  </a:r>
                </a:p>
              </p:txBody>
            </p: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4552584" y="1754746"/>
                  <a:ext cx="2578399" cy="0"/>
                </a:xfrm>
                <a:prstGeom prst="line">
                  <a:avLst/>
                </a:prstGeom>
                <a:ln>
                  <a:solidFill>
                    <a:srgbClr val="706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4" name="Группа 73"/>
          <p:cNvGrpSpPr/>
          <p:nvPr/>
        </p:nvGrpSpPr>
        <p:grpSpPr>
          <a:xfrm>
            <a:off x="4839419" y="3426568"/>
            <a:ext cx="7215872" cy="2147906"/>
            <a:chOff x="477931" y="1341647"/>
            <a:chExt cx="10071832" cy="3477279"/>
          </a:xfrm>
        </p:grpSpPr>
        <p:sp>
          <p:nvSpPr>
            <p:cNvPr id="75" name="Google Shape;342;p43">
              <a:extLst>
                <a:ext uri="{FF2B5EF4-FFF2-40B4-BE49-F238E27FC236}">
                  <a16:creationId xmlns:a16="http://schemas.microsoft.com/office/drawing/2014/main" id="{7899169B-9CB8-F0F6-4355-02419079F346}"/>
                </a:ext>
              </a:extLst>
            </p:cNvPr>
            <p:cNvSpPr>
              <a:spLocks noChangeAspect="1"/>
            </p:cNvSpPr>
            <p:nvPr/>
          </p:nvSpPr>
          <p:spPr>
            <a:xfrm rot="1800402">
              <a:off x="4642077" y="1387998"/>
              <a:ext cx="1995424" cy="1728000"/>
            </a:xfrm>
            <a:prstGeom prst="hexagon">
              <a:avLst>
                <a:gd name="adj" fmla="val 29265"/>
                <a:gd name="vf" fmla="val 115470"/>
              </a:avLst>
            </a:prstGeom>
            <a:solidFill>
              <a:srgbClr val="FAC5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 dirty="0">
                <a:solidFill>
                  <a:srgbClr val="209639"/>
                </a:solidFill>
              </a:endParaRPr>
            </a:p>
          </p:txBody>
        </p:sp>
        <p:sp>
          <p:nvSpPr>
            <p:cNvPr id="80" name="Google Shape;342;p43">
              <a:extLst>
                <a:ext uri="{FF2B5EF4-FFF2-40B4-BE49-F238E27FC236}">
                  <a16:creationId xmlns:a16="http://schemas.microsoft.com/office/drawing/2014/main" id="{9209F11C-B51D-566C-0C0E-6CBFEEA17F39}"/>
                </a:ext>
              </a:extLst>
            </p:cNvPr>
            <p:cNvSpPr>
              <a:spLocks noChangeAspect="1"/>
            </p:cNvSpPr>
            <p:nvPr/>
          </p:nvSpPr>
          <p:spPr>
            <a:xfrm rot="1800402">
              <a:off x="8504430" y="1341647"/>
              <a:ext cx="1995424" cy="1728000"/>
            </a:xfrm>
            <a:prstGeom prst="hexagon">
              <a:avLst>
                <a:gd name="adj" fmla="val 29265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 dirty="0">
                <a:solidFill>
                  <a:srgbClr val="209639"/>
                </a:solidFill>
              </a:endParaRPr>
            </a:p>
          </p:txBody>
        </p:sp>
        <p:sp>
          <p:nvSpPr>
            <p:cNvPr id="86" name="Google Shape;342;p43">
              <a:extLst>
                <a:ext uri="{FF2B5EF4-FFF2-40B4-BE49-F238E27FC236}">
                  <a16:creationId xmlns:a16="http://schemas.microsoft.com/office/drawing/2014/main" id="{2DDFAF3C-6969-4B72-8AC1-984237175014}"/>
                </a:ext>
              </a:extLst>
            </p:cNvPr>
            <p:cNvSpPr>
              <a:spLocks noChangeAspect="1"/>
            </p:cNvSpPr>
            <p:nvPr/>
          </p:nvSpPr>
          <p:spPr>
            <a:xfrm rot="1800402">
              <a:off x="7549251" y="2944935"/>
              <a:ext cx="1995424" cy="1728000"/>
            </a:xfrm>
            <a:prstGeom prst="hexagon">
              <a:avLst>
                <a:gd name="adj" fmla="val 29265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 dirty="0">
                <a:solidFill>
                  <a:srgbClr val="209639"/>
                </a:solidFill>
              </a:endParaRPr>
            </a:p>
          </p:txBody>
        </p:sp>
        <p:sp>
          <p:nvSpPr>
            <p:cNvPr id="88" name="Google Shape;342;p43">
              <a:extLst>
                <a:ext uri="{FF2B5EF4-FFF2-40B4-BE49-F238E27FC236}">
                  <a16:creationId xmlns:a16="http://schemas.microsoft.com/office/drawing/2014/main" id="{72B528F7-93FE-53E0-32BD-7F6F1B594B49}"/>
                </a:ext>
              </a:extLst>
            </p:cNvPr>
            <p:cNvSpPr>
              <a:spLocks noChangeAspect="1"/>
            </p:cNvSpPr>
            <p:nvPr/>
          </p:nvSpPr>
          <p:spPr>
            <a:xfrm rot="1800402">
              <a:off x="5632439" y="2999196"/>
              <a:ext cx="1995424" cy="1728000"/>
            </a:xfrm>
            <a:prstGeom prst="hexagon">
              <a:avLst>
                <a:gd name="adj" fmla="val 29265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 dirty="0">
                <a:solidFill>
                  <a:srgbClr val="209639"/>
                </a:solidFill>
              </a:endParaRPr>
            </a:p>
          </p:txBody>
        </p:sp>
        <p:sp>
          <p:nvSpPr>
            <p:cNvPr id="103" name="Google Shape;342;p43">
              <a:extLst>
                <a:ext uri="{FF2B5EF4-FFF2-40B4-BE49-F238E27FC236}">
                  <a16:creationId xmlns:a16="http://schemas.microsoft.com/office/drawing/2014/main" id="{B30F4CDC-A37A-9479-62A5-FB04AB4680B6}"/>
                </a:ext>
              </a:extLst>
            </p:cNvPr>
            <p:cNvSpPr>
              <a:spLocks noChangeAspect="1"/>
            </p:cNvSpPr>
            <p:nvPr/>
          </p:nvSpPr>
          <p:spPr>
            <a:xfrm rot="1800402">
              <a:off x="1758421" y="3090926"/>
              <a:ext cx="1995424" cy="1728000"/>
            </a:xfrm>
            <a:prstGeom prst="hexagon">
              <a:avLst>
                <a:gd name="adj" fmla="val 29265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 dirty="0">
                <a:solidFill>
                  <a:srgbClr val="209639"/>
                </a:solidFill>
              </a:endParaRPr>
            </a:p>
          </p:txBody>
        </p:sp>
        <p:sp>
          <p:nvSpPr>
            <p:cNvPr id="104" name="Google Shape;342;p43">
              <a:extLst>
                <a:ext uri="{FF2B5EF4-FFF2-40B4-BE49-F238E27FC236}">
                  <a16:creationId xmlns:a16="http://schemas.microsoft.com/office/drawing/2014/main" id="{E80EAFEC-70EA-ACBB-3612-7CB220E6D8A4}"/>
                </a:ext>
              </a:extLst>
            </p:cNvPr>
            <p:cNvSpPr>
              <a:spLocks noChangeAspect="1"/>
            </p:cNvSpPr>
            <p:nvPr/>
          </p:nvSpPr>
          <p:spPr>
            <a:xfrm rot="1800402">
              <a:off x="3706978" y="3040734"/>
              <a:ext cx="1995424" cy="1728000"/>
            </a:xfrm>
            <a:prstGeom prst="hexagon">
              <a:avLst>
                <a:gd name="adj" fmla="val 29265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 dirty="0">
                <a:solidFill>
                  <a:srgbClr val="209639"/>
                </a:solidFill>
              </a:endParaRPr>
            </a:p>
          </p:txBody>
        </p:sp>
        <p:sp>
          <p:nvSpPr>
            <p:cNvPr id="105" name="Google Shape;342;p43">
              <a:extLst>
                <a:ext uri="{FF2B5EF4-FFF2-40B4-BE49-F238E27FC236}">
                  <a16:creationId xmlns:a16="http://schemas.microsoft.com/office/drawing/2014/main" id="{9B28F1B8-FFA5-2129-1AD6-A5695901B6EE}"/>
                </a:ext>
              </a:extLst>
            </p:cNvPr>
            <p:cNvSpPr>
              <a:spLocks noChangeAspect="1"/>
            </p:cNvSpPr>
            <p:nvPr/>
          </p:nvSpPr>
          <p:spPr>
            <a:xfrm rot="1800402">
              <a:off x="2715457" y="1418523"/>
              <a:ext cx="1995424" cy="1728000"/>
            </a:xfrm>
            <a:prstGeom prst="hexagon">
              <a:avLst>
                <a:gd name="adj" fmla="val 29265"/>
                <a:gd name="vf" fmla="val 115470"/>
              </a:avLst>
            </a:prstGeom>
            <a:solidFill>
              <a:srgbClr val="FAC5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>
                <a:solidFill>
                  <a:srgbClr val="209639"/>
                </a:solidFill>
              </a:endParaRPr>
            </a:p>
          </p:txBody>
        </p:sp>
        <p:sp>
          <p:nvSpPr>
            <p:cNvPr id="106" name="Google Shape;342;p43">
              <a:extLst>
                <a:ext uri="{FF2B5EF4-FFF2-40B4-BE49-F238E27FC236}">
                  <a16:creationId xmlns:a16="http://schemas.microsoft.com/office/drawing/2014/main" id="{508B4589-EFB8-67C7-9461-5369C3310754}"/>
                </a:ext>
              </a:extLst>
            </p:cNvPr>
            <p:cNvSpPr>
              <a:spLocks noChangeAspect="1"/>
            </p:cNvSpPr>
            <p:nvPr/>
          </p:nvSpPr>
          <p:spPr>
            <a:xfrm rot="1800402">
              <a:off x="762433" y="1449627"/>
              <a:ext cx="1995423" cy="1728000"/>
            </a:xfrm>
            <a:prstGeom prst="hexagon">
              <a:avLst>
                <a:gd name="adj" fmla="val 29265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 dirty="0">
                <a:solidFill>
                  <a:srgbClr val="209639"/>
                </a:solidFill>
              </a:endParaRPr>
            </a:p>
          </p:txBody>
        </p:sp>
        <p:sp>
          <p:nvSpPr>
            <p:cNvPr id="107" name="Google Shape;342;p43">
              <a:extLst>
                <a:ext uri="{FF2B5EF4-FFF2-40B4-BE49-F238E27FC236}">
                  <a16:creationId xmlns:a16="http://schemas.microsoft.com/office/drawing/2014/main" id="{08D853F7-C7DC-91DA-3C8B-B2ABD6AAF018}"/>
                </a:ext>
              </a:extLst>
            </p:cNvPr>
            <p:cNvSpPr>
              <a:spLocks noChangeAspect="1"/>
            </p:cNvSpPr>
            <p:nvPr/>
          </p:nvSpPr>
          <p:spPr>
            <a:xfrm rot="1800402">
              <a:off x="6578967" y="1357471"/>
              <a:ext cx="1995424" cy="1728000"/>
            </a:xfrm>
            <a:prstGeom prst="hexagon">
              <a:avLst>
                <a:gd name="adj" fmla="val 29265"/>
                <a:gd name="vf" fmla="val 115470"/>
              </a:avLst>
            </a:prstGeom>
            <a:solidFill>
              <a:srgbClr val="FAC5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 dirty="0">
                <a:solidFill>
                  <a:srgbClr val="209639"/>
                </a:solidFill>
              </a:endParaRPr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8042BFB0-38CE-7B62-7AD4-BA3BB24398B6}"/>
                </a:ext>
              </a:extLst>
            </p:cNvPr>
            <p:cNvSpPr/>
            <p:nvPr/>
          </p:nvSpPr>
          <p:spPr>
            <a:xfrm>
              <a:off x="3961881" y="3926194"/>
              <a:ext cx="1524155" cy="373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ОВОЩЕВОДСТВО</a:t>
              </a:r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008B6311-61CD-8C4D-7611-DC2388EAE190}"/>
                </a:ext>
              </a:extLst>
            </p:cNvPr>
            <p:cNvSpPr/>
            <p:nvPr/>
          </p:nvSpPr>
          <p:spPr>
            <a:xfrm>
              <a:off x="8499048" y="2231787"/>
              <a:ext cx="2050715" cy="597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РЕПРОДУКЦИЯ </a:t>
              </a:r>
            </a:p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И ГЕНЕТИКА</a:t>
              </a: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882642FB-9C05-F674-7F61-CC3CF0DF5737}"/>
                </a:ext>
              </a:extLst>
            </p:cNvPr>
            <p:cNvSpPr/>
            <p:nvPr/>
          </p:nvSpPr>
          <p:spPr>
            <a:xfrm>
              <a:off x="4937583" y="2383894"/>
              <a:ext cx="1465981" cy="373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ПТИЦЕВОДСТВО</a:t>
              </a: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D31709D0-1F26-46C8-D9CA-0104181EAC98}"/>
                </a:ext>
              </a:extLst>
            </p:cNvPr>
            <p:cNvSpPr/>
            <p:nvPr/>
          </p:nvSpPr>
          <p:spPr>
            <a:xfrm>
              <a:off x="6394345" y="2219525"/>
              <a:ext cx="2388905" cy="597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МОЛОЧНОЕ </a:t>
              </a:r>
              <a:endParaRPr lang="ru-RU" altLang="ru-RU" sz="900" dirty="0" smtClean="0">
                <a:solidFill>
                  <a:srgbClr val="891A1C"/>
                </a:solidFill>
                <a:latin typeface="Segoe UI Light" panose="020B0502040204020203" pitchFamily="34" charset="0"/>
                <a:cs typeface="Arial" pitchFamily="34" charset="0"/>
              </a:endParaRPr>
            </a:p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ЖИВОТНОВОДСТВО</a:t>
              </a:r>
              <a:endParaRPr lang="ru-RU" altLang="ru-RU" sz="900" dirty="0">
                <a:solidFill>
                  <a:srgbClr val="891A1C"/>
                </a:solidFill>
                <a:latin typeface="Segoe UI Light" panose="020B0502040204020203" pitchFamily="34" charset="0"/>
                <a:cs typeface="Arial" pitchFamily="34" charset="0"/>
              </a:endParaRP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222643AB-5869-0915-3C41-8C1E2D53E409}"/>
                </a:ext>
              </a:extLst>
            </p:cNvPr>
            <p:cNvSpPr/>
            <p:nvPr/>
          </p:nvSpPr>
          <p:spPr>
            <a:xfrm>
              <a:off x="2676636" y="2244934"/>
              <a:ext cx="2028784" cy="597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МЯСНОЕ </a:t>
              </a:r>
              <a:endParaRPr lang="ru-RU" altLang="ru-RU" sz="900" dirty="0" smtClean="0">
                <a:solidFill>
                  <a:srgbClr val="891A1C"/>
                </a:solidFill>
                <a:latin typeface="Segoe UI Light" panose="020B0502040204020203" pitchFamily="34" charset="0"/>
                <a:cs typeface="Arial" pitchFamily="34" charset="0"/>
              </a:endParaRPr>
            </a:p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ЖИВОТНОВОДСТВО</a:t>
              </a:r>
              <a:endParaRPr lang="ru-RU" altLang="ru-RU" sz="900" dirty="0">
                <a:solidFill>
                  <a:srgbClr val="891A1C"/>
                </a:solidFill>
                <a:latin typeface="Segoe UI Light" panose="020B0502040204020203" pitchFamily="34" charset="0"/>
                <a:cs typeface="Arial" pitchFamily="34" charset="0"/>
              </a:endParaRPr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2648153B-BB3C-EE7E-D5B6-4787099455E6}"/>
                </a:ext>
              </a:extLst>
            </p:cNvPr>
            <p:cNvSpPr/>
            <p:nvPr/>
          </p:nvSpPr>
          <p:spPr>
            <a:xfrm>
              <a:off x="2083985" y="3958927"/>
              <a:ext cx="1356345" cy="373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АКВАКУЛЬТУРА</a:t>
              </a:r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478D07AC-9480-A05A-E294-33B9085C5068}"/>
                </a:ext>
              </a:extLst>
            </p:cNvPr>
            <p:cNvSpPr/>
            <p:nvPr/>
          </p:nvSpPr>
          <p:spPr>
            <a:xfrm>
              <a:off x="7854582" y="3982149"/>
              <a:ext cx="1394380" cy="373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ЛЬНОВОДСТВО</a:t>
              </a:r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051156B6-F346-A045-3263-E9B5C769C9C4}"/>
                </a:ext>
              </a:extLst>
            </p:cNvPr>
            <p:cNvSpPr/>
            <p:nvPr/>
          </p:nvSpPr>
          <p:spPr>
            <a:xfrm>
              <a:off x="477931" y="2190147"/>
              <a:ext cx="2596163" cy="822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ОРГАНИЧЕСКОЕ</a:t>
              </a:r>
            </a:p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 smtClean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СЕЛЬСКОЕ </a:t>
              </a:r>
              <a:endParaRPr lang="ru-RU" altLang="ru-RU" sz="900" dirty="0">
                <a:solidFill>
                  <a:srgbClr val="891A1C"/>
                </a:solidFill>
                <a:latin typeface="Segoe UI Light" panose="020B0502040204020203" pitchFamily="34" charset="0"/>
                <a:cs typeface="Arial" pitchFamily="34" charset="0"/>
              </a:endParaRPr>
            </a:p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ХОЗЯЙСТВО</a:t>
              </a:r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6046B75A-31CF-AC05-DD3F-7C5386E2E819}"/>
                </a:ext>
              </a:extLst>
            </p:cNvPr>
            <p:cNvSpPr/>
            <p:nvPr/>
          </p:nvSpPr>
          <p:spPr>
            <a:xfrm>
              <a:off x="5430685" y="3909265"/>
              <a:ext cx="2437147" cy="597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ПОТРЕБИТЕЛЬСКАЯ</a:t>
              </a:r>
            </a:p>
            <a:p>
              <a:pPr algn="ctr" defTabSz="1239453">
                <a:buClr>
                  <a:srgbClr val="DA0000"/>
                </a:buClr>
                <a:defRPr/>
              </a:pPr>
              <a:r>
                <a:rPr lang="ru-RU" alt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Arial" pitchFamily="34" charset="0"/>
                </a:rPr>
                <a:t>КООПЕРАЦИЯ</a:t>
              </a:r>
            </a:p>
          </p:txBody>
        </p:sp>
        <p:pic>
          <p:nvPicPr>
            <p:cNvPr id="119" name="Picture 2" descr="http://armenianeconomy.com/pics/2017/04/bgf1.jpg">
              <a:extLst>
                <a:ext uri="{FF2B5EF4-FFF2-40B4-BE49-F238E27FC236}">
                  <a16:creationId xmlns:a16="http://schemas.microsoft.com/office/drawing/2014/main" id="{B41AD0E0-7094-9A73-D32B-3FF367BE1F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000" b="87000" l="13568" r="87940">
                          <a14:foregroundMark x1="24372" y1="46333" x2="24372" y2="46333"/>
                          <a14:foregroundMark x1="13819" y1="48667" x2="13819" y2="48667"/>
                          <a14:foregroundMark x1="33668" y1="64000" x2="33668" y2="64000"/>
                          <a14:foregroundMark x1="39950" y1="70333" x2="39950" y2="70333"/>
                          <a14:foregroundMark x1="53518" y1="70667" x2="53518" y2="70667"/>
                          <a14:foregroundMark x1="49497" y1="87333" x2="49497" y2="87333"/>
                          <a14:foregroundMark x1="61307" y1="69667" x2="61307" y2="69667"/>
                          <a14:foregroundMark x1="31910" y1="22000" x2="31910" y2="22000"/>
                          <a14:foregroundMark x1="76131" y1="60333" x2="76131" y2="60333"/>
                          <a14:foregroundMark x1="76884" y1="50000" x2="76884" y2="50000"/>
                          <a14:foregroundMark x1="87940" y1="50667" x2="87940" y2="50667"/>
                          <a14:backgroundMark x1="68844" y1="69000" x2="68844" y2="69000"/>
                          <a14:backgroundMark x1="65829" y1="74000" x2="65829" y2="74000"/>
                          <a14:backgroundMark x1="40704" y1="29000" x2="40704" y2="29000"/>
                          <a14:backgroundMark x1="39950" y1="28333" x2="39950" y2="28333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5729"/>
                      </a14:imgEffect>
                      <a14:imgEffect>
                        <a14:saturation sat="68000"/>
                      </a14:imgEffect>
                      <a14:imgEffect>
                        <a14:brightnessContrast bright="-82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7" t="15120" r="8826" b="9281"/>
            <a:stretch/>
          </p:blipFill>
          <p:spPr bwMode="auto">
            <a:xfrm>
              <a:off x="1374957" y="1526133"/>
              <a:ext cx="858461" cy="59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Google Shape;16120;p66">
              <a:extLst>
                <a:ext uri="{FF2B5EF4-FFF2-40B4-BE49-F238E27FC236}">
                  <a16:creationId xmlns:a16="http://schemas.microsoft.com/office/drawing/2014/main" id="{618DE97D-7C6D-9A4B-E252-36BA06570987}"/>
                </a:ext>
              </a:extLst>
            </p:cNvPr>
            <p:cNvSpPr/>
            <p:nvPr/>
          </p:nvSpPr>
          <p:spPr>
            <a:xfrm>
              <a:off x="8308166" y="3211848"/>
              <a:ext cx="576689" cy="538728"/>
            </a:xfrm>
            <a:custGeom>
              <a:avLst/>
              <a:gdLst/>
              <a:ahLst/>
              <a:cxnLst/>
              <a:rect l="l" t="t" r="r" b="b"/>
              <a:pathLst>
                <a:path w="10776" h="11142" extrusionOk="0">
                  <a:moveTo>
                    <a:pt x="2870" y="2819"/>
                  </a:moveTo>
                  <a:cubicBezTo>
                    <a:pt x="2941" y="2819"/>
                    <a:pt x="3013" y="2867"/>
                    <a:pt x="3048" y="2950"/>
                  </a:cubicBezTo>
                  <a:cubicBezTo>
                    <a:pt x="3084" y="2998"/>
                    <a:pt x="3060" y="3046"/>
                    <a:pt x="3048" y="3093"/>
                  </a:cubicBezTo>
                  <a:cubicBezTo>
                    <a:pt x="3025" y="3129"/>
                    <a:pt x="2989" y="3165"/>
                    <a:pt x="2941" y="3189"/>
                  </a:cubicBezTo>
                  <a:cubicBezTo>
                    <a:pt x="2925" y="3199"/>
                    <a:pt x="2904" y="3205"/>
                    <a:pt x="2882" y="3205"/>
                  </a:cubicBezTo>
                  <a:cubicBezTo>
                    <a:pt x="2854" y="3205"/>
                    <a:pt x="2825" y="3196"/>
                    <a:pt x="2798" y="3177"/>
                  </a:cubicBezTo>
                  <a:cubicBezTo>
                    <a:pt x="2751" y="3153"/>
                    <a:pt x="2727" y="3117"/>
                    <a:pt x="2691" y="3069"/>
                  </a:cubicBezTo>
                  <a:cubicBezTo>
                    <a:pt x="2656" y="2974"/>
                    <a:pt x="2703" y="2867"/>
                    <a:pt x="2810" y="2831"/>
                  </a:cubicBezTo>
                  <a:cubicBezTo>
                    <a:pt x="2822" y="2831"/>
                    <a:pt x="2858" y="2819"/>
                    <a:pt x="2870" y="2819"/>
                  </a:cubicBezTo>
                  <a:close/>
                  <a:moveTo>
                    <a:pt x="2310" y="3367"/>
                  </a:moveTo>
                  <a:cubicBezTo>
                    <a:pt x="2382" y="3367"/>
                    <a:pt x="2453" y="3415"/>
                    <a:pt x="2489" y="3498"/>
                  </a:cubicBezTo>
                  <a:cubicBezTo>
                    <a:pt x="2501" y="3546"/>
                    <a:pt x="2501" y="3605"/>
                    <a:pt x="2465" y="3653"/>
                  </a:cubicBezTo>
                  <a:cubicBezTo>
                    <a:pt x="2441" y="3701"/>
                    <a:pt x="2406" y="3724"/>
                    <a:pt x="2370" y="3760"/>
                  </a:cubicBezTo>
                  <a:cubicBezTo>
                    <a:pt x="2352" y="3764"/>
                    <a:pt x="2333" y="3767"/>
                    <a:pt x="2314" y="3767"/>
                  </a:cubicBezTo>
                  <a:cubicBezTo>
                    <a:pt x="2280" y="3767"/>
                    <a:pt x="2245" y="3759"/>
                    <a:pt x="2215" y="3736"/>
                  </a:cubicBezTo>
                  <a:cubicBezTo>
                    <a:pt x="2167" y="3712"/>
                    <a:pt x="2144" y="3677"/>
                    <a:pt x="2108" y="3641"/>
                  </a:cubicBezTo>
                  <a:cubicBezTo>
                    <a:pt x="2108" y="3593"/>
                    <a:pt x="2108" y="3534"/>
                    <a:pt x="2144" y="3486"/>
                  </a:cubicBezTo>
                  <a:cubicBezTo>
                    <a:pt x="2167" y="3450"/>
                    <a:pt x="2203" y="3415"/>
                    <a:pt x="2251" y="3379"/>
                  </a:cubicBezTo>
                  <a:cubicBezTo>
                    <a:pt x="2263" y="3379"/>
                    <a:pt x="2286" y="3367"/>
                    <a:pt x="2310" y="3367"/>
                  </a:cubicBezTo>
                  <a:close/>
                  <a:moveTo>
                    <a:pt x="3060" y="3546"/>
                  </a:moveTo>
                  <a:cubicBezTo>
                    <a:pt x="3096" y="3546"/>
                    <a:pt x="3120" y="3546"/>
                    <a:pt x="3156" y="3570"/>
                  </a:cubicBezTo>
                  <a:cubicBezTo>
                    <a:pt x="3191" y="3593"/>
                    <a:pt x="3227" y="3629"/>
                    <a:pt x="3263" y="3665"/>
                  </a:cubicBezTo>
                  <a:cubicBezTo>
                    <a:pt x="3275" y="3724"/>
                    <a:pt x="3263" y="3772"/>
                    <a:pt x="3239" y="3831"/>
                  </a:cubicBezTo>
                  <a:cubicBezTo>
                    <a:pt x="3215" y="3879"/>
                    <a:pt x="3179" y="3903"/>
                    <a:pt x="3144" y="3939"/>
                  </a:cubicBezTo>
                  <a:cubicBezTo>
                    <a:pt x="3124" y="3944"/>
                    <a:pt x="3102" y="3946"/>
                    <a:pt x="3080" y="3946"/>
                  </a:cubicBezTo>
                  <a:cubicBezTo>
                    <a:pt x="3049" y="3946"/>
                    <a:pt x="3017" y="3941"/>
                    <a:pt x="2989" y="3927"/>
                  </a:cubicBezTo>
                  <a:cubicBezTo>
                    <a:pt x="2941" y="3891"/>
                    <a:pt x="2917" y="3867"/>
                    <a:pt x="2882" y="3820"/>
                  </a:cubicBezTo>
                  <a:cubicBezTo>
                    <a:pt x="2870" y="3772"/>
                    <a:pt x="2870" y="3712"/>
                    <a:pt x="2894" y="3665"/>
                  </a:cubicBezTo>
                  <a:cubicBezTo>
                    <a:pt x="2929" y="3629"/>
                    <a:pt x="2953" y="3593"/>
                    <a:pt x="3001" y="3570"/>
                  </a:cubicBezTo>
                  <a:cubicBezTo>
                    <a:pt x="3025" y="3570"/>
                    <a:pt x="3048" y="3546"/>
                    <a:pt x="3060" y="3546"/>
                  </a:cubicBezTo>
                  <a:close/>
                  <a:moveTo>
                    <a:pt x="3584" y="3843"/>
                  </a:moveTo>
                  <a:lnTo>
                    <a:pt x="4191" y="4343"/>
                  </a:lnTo>
                  <a:lnTo>
                    <a:pt x="3501" y="4046"/>
                  </a:lnTo>
                  <a:cubicBezTo>
                    <a:pt x="3513" y="4022"/>
                    <a:pt x="3525" y="3998"/>
                    <a:pt x="3537" y="3962"/>
                  </a:cubicBezTo>
                  <a:cubicBezTo>
                    <a:pt x="3560" y="3939"/>
                    <a:pt x="3572" y="3891"/>
                    <a:pt x="3584" y="3843"/>
                  </a:cubicBezTo>
                  <a:close/>
                  <a:moveTo>
                    <a:pt x="9478" y="3974"/>
                  </a:moveTo>
                  <a:cubicBezTo>
                    <a:pt x="9835" y="4141"/>
                    <a:pt x="10145" y="4391"/>
                    <a:pt x="10418" y="4713"/>
                  </a:cubicBezTo>
                  <a:cubicBezTo>
                    <a:pt x="10228" y="4998"/>
                    <a:pt x="9966" y="5260"/>
                    <a:pt x="9704" y="5451"/>
                  </a:cubicBezTo>
                  <a:cubicBezTo>
                    <a:pt x="9597" y="5332"/>
                    <a:pt x="9478" y="5248"/>
                    <a:pt x="9347" y="5153"/>
                  </a:cubicBezTo>
                  <a:cubicBezTo>
                    <a:pt x="9228" y="5094"/>
                    <a:pt x="9097" y="5022"/>
                    <a:pt x="8918" y="4963"/>
                  </a:cubicBezTo>
                  <a:lnTo>
                    <a:pt x="9406" y="4939"/>
                  </a:lnTo>
                  <a:cubicBezTo>
                    <a:pt x="9490" y="4939"/>
                    <a:pt x="9573" y="4844"/>
                    <a:pt x="9549" y="4760"/>
                  </a:cubicBezTo>
                  <a:cubicBezTo>
                    <a:pt x="9549" y="4672"/>
                    <a:pt x="9478" y="4604"/>
                    <a:pt x="9391" y="4604"/>
                  </a:cubicBezTo>
                  <a:cubicBezTo>
                    <a:pt x="9385" y="4604"/>
                    <a:pt x="9378" y="4605"/>
                    <a:pt x="9371" y="4605"/>
                  </a:cubicBezTo>
                  <a:lnTo>
                    <a:pt x="8656" y="4665"/>
                  </a:lnTo>
                  <a:cubicBezTo>
                    <a:pt x="8871" y="4546"/>
                    <a:pt x="9061" y="4427"/>
                    <a:pt x="9192" y="4308"/>
                  </a:cubicBezTo>
                  <a:cubicBezTo>
                    <a:pt x="9299" y="4201"/>
                    <a:pt x="9394" y="4105"/>
                    <a:pt x="9478" y="3974"/>
                  </a:cubicBezTo>
                  <a:close/>
                  <a:moveTo>
                    <a:pt x="4245" y="304"/>
                  </a:moveTo>
                  <a:cubicBezTo>
                    <a:pt x="4475" y="304"/>
                    <a:pt x="4701" y="348"/>
                    <a:pt x="4906" y="438"/>
                  </a:cubicBezTo>
                  <a:cubicBezTo>
                    <a:pt x="5299" y="605"/>
                    <a:pt x="5561" y="903"/>
                    <a:pt x="5704" y="1260"/>
                  </a:cubicBezTo>
                  <a:cubicBezTo>
                    <a:pt x="5787" y="1522"/>
                    <a:pt x="5835" y="1867"/>
                    <a:pt x="5799" y="2284"/>
                  </a:cubicBezTo>
                  <a:cubicBezTo>
                    <a:pt x="5537" y="2819"/>
                    <a:pt x="5370" y="3367"/>
                    <a:pt x="5287" y="3665"/>
                  </a:cubicBezTo>
                  <a:cubicBezTo>
                    <a:pt x="5251" y="3760"/>
                    <a:pt x="5311" y="3843"/>
                    <a:pt x="5406" y="3879"/>
                  </a:cubicBezTo>
                  <a:cubicBezTo>
                    <a:pt x="5418" y="3883"/>
                    <a:pt x="5431" y="3884"/>
                    <a:pt x="5444" y="3884"/>
                  </a:cubicBezTo>
                  <a:cubicBezTo>
                    <a:pt x="5516" y="3884"/>
                    <a:pt x="5588" y="3831"/>
                    <a:pt x="5608" y="3760"/>
                  </a:cubicBezTo>
                  <a:cubicBezTo>
                    <a:pt x="5894" y="2748"/>
                    <a:pt x="6311" y="1926"/>
                    <a:pt x="6727" y="1534"/>
                  </a:cubicBezTo>
                  <a:cubicBezTo>
                    <a:pt x="6972" y="1309"/>
                    <a:pt x="7286" y="1190"/>
                    <a:pt x="7633" y="1190"/>
                  </a:cubicBezTo>
                  <a:cubicBezTo>
                    <a:pt x="7691" y="1190"/>
                    <a:pt x="7751" y="1193"/>
                    <a:pt x="7811" y="1200"/>
                  </a:cubicBezTo>
                  <a:cubicBezTo>
                    <a:pt x="8228" y="1236"/>
                    <a:pt x="8632" y="1450"/>
                    <a:pt x="8930" y="1772"/>
                  </a:cubicBezTo>
                  <a:cubicBezTo>
                    <a:pt x="9228" y="2105"/>
                    <a:pt x="9394" y="2522"/>
                    <a:pt x="9394" y="2939"/>
                  </a:cubicBezTo>
                  <a:cubicBezTo>
                    <a:pt x="9394" y="3355"/>
                    <a:pt x="9228" y="3724"/>
                    <a:pt x="8942" y="3974"/>
                  </a:cubicBezTo>
                  <a:cubicBezTo>
                    <a:pt x="8656" y="4236"/>
                    <a:pt x="8180" y="4474"/>
                    <a:pt x="7561" y="4653"/>
                  </a:cubicBezTo>
                  <a:lnTo>
                    <a:pt x="7549" y="4653"/>
                  </a:lnTo>
                  <a:cubicBezTo>
                    <a:pt x="7430" y="4641"/>
                    <a:pt x="7299" y="4635"/>
                    <a:pt x="7161" y="4635"/>
                  </a:cubicBezTo>
                  <a:cubicBezTo>
                    <a:pt x="7022" y="4635"/>
                    <a:pt x="6876" y="4641"/>
                    <a:pt x="6727" y="4653"/>
                  </a:cubicBezTo>
                  <a:cubicBezTo>
                    <a:pt x="6632" y="4653"/>
                    <a:pt x="6561" y="4724"/>
                    <a:pt x="6561" y="4808"/>
                  </a:cubicBezTo>
                  <a:cubicBezTo>
                    <a:pt x="6561" y="4903"/>
                    <a:pt x="6632" y="4974"/>
                    <a:pt x="6727" y="4974"/>
                  </a:cubicBezTo>
                  <a:cubicBezTo>
                    <a:pt x="6825" y="4971"/>
                    <a:pt x="6935" y="4968"/>
                    <a:pt x="7055" y="4968"/>
                  </a:cubicBezTo>
                  <a:cubicBezTo>
                    <a:pt x="7682" y="4968"/>
                    <a:pt x="8561" y="5039"/>
                    <a:pt x="9121" y="5379"/>
                  </a:cubicBezTo>
                  <a:cubicBezTo>
                    <a:pt x="9871" y="5856"/>
                    <a:pt x="10061" y="6844"/>
                    <a:pt x="9597" y="7630"/>
                  </a:cubicBezTo>
                  <a:cubicBezTo>
                    <a:pt x="9275" y="8174"/>
                    <a:pt x="8718" y="8485"/>
                    <a:pt x="8177" y="8485"/>
                  </a:cubicBezTo>
                  <a:cubicBezTo>
                    <a:pt x="7937" y="8485"/>
                    <a:pt x="7701" y="8424"/>
                    <a:pt x="7489" y="8296"/>
                  </a:cubicBezTo>
                  <a:cubicBezTo>
                    <a:pt x="6870" y="7939"/>
                    <a:pt x="6156" y="6975"/>
                    <a:pt x="5954" y="6487"/>
                  </a:cubicBezTo>
                  <a:cubicBezTo>
                    <a:pt x="5954" y="6463"/>
                    <a:pt x="5942" y="6463"/>
                    <a:pt x="5942" y="6451"/>
                  </a:cubicBezTo>
                  <a:cubicBezTo>
                    <a:pt x="5918" y="6356"/>
                    <a:pt x="5906" y="6284"/>
                    <a:pt x="5894" y="6213"/>
                  </a:cubicBezTo>
                  <a:cubicBezTo>
                    <a:pt x="5884" y="6132"/>
                    <a:pt x="5813" y="6077"/>
                    <a:pt x="5741" y="6077"/>
                  </a:cubicBezTo>
                  <a:cubicBezTo>
                    <a:pt x="5729" y="6077"/>
                    <a:pt x="5716" y="6078"/>
                    <a:pt x="5704" y="6082"/>
                  </a:cubicBezTo>
                  <a:cubicBezTo>
                    <a:pt x="5608" y="6094"/>
                    <a:pt x="5549" y="6189"/>
                    <a:pt x="5561" y="6272"/>
                  </a:cubicBezTo>
                  <a:cubicBezTo>
                    <a:pt x="5823" y="7463"/>
                    <a:pt x="5739" y="8475"/>
                    <a:pt x="5549" y="8951"/>
                  </a:cubicBezTo>
                  <a:cubicBezTo>
                    <a:pt x="5323" y="9499"/>
                    <a:pt x="4763" y="9844"/>
                    <a:pt x="4132" y="9844"/>
                  </a:cubicBezTo>
                  <a:cubicBezTo>
                    <a:pt x="3918" y="9844"/>
                    <a:pt x="3691" y="9797"/>
                    <a:pt x="3465" y="9713"/>
                  </a:cubicBezTo>
                  <a:cubicBezTo>
                    <a:pt x="2620" y="9368"/>
                    <a:pt x="2167" y="8487"/>
                    <a:pt x="2465" y="7737"/>
                  </a:cubicBezTo>
                  <a:cubicBezTo>
                    <a:pt x="2620" y="7356"/>
                    <a:pt x="2965" y="6927"/>
                    <a:pt x="3465" y="6463"/>
                  </a:cubicBezTo>
                  <a:cubicBezTo>
                    <a:pt x="3691" y="6379"/>
                    <a:pt x="3894" y="6272"/>
                    <a:pt x="4072" y="6165"/>
                  </a:cubicBezTo>
                  <a:cubicBezTo>
                    <a:pt x="4156" y="6129"/>
                    <a:pt x="4180" y="6034"/>
                    <a:pt x="4156" y="5951"/>
                  </a:cubicBezTo>
                  <a:cubicBezTo>
                    <a:pt x="4120" y="5888"/>
                    <a:pt x="4056" y="5859"/>
                    <a:pt x="3991" y="5859"/>
                  </a:cubicBezTo>
                  <a:cubicBezTo>
                    <a:pt x="3971" y="5859"/>
                    <a:pt x="3950" y="5862"/>
                    <a:pt x="3930" y="5867"/>
                  </a:cubicBezTo>
                  <a:cubicBezTo>
                    <a:pt x="3136" y="6291"/>
                    <a:pt x="2413" y="6517"/>
                    <a:pt x="1867" y="6517"/>
                  </a:cubicBezTo>
                  <a:cubicBezTo>
                    <a:pt x="1815" y="6517"/>
                    <a:pt x="1764" y="6515"/>
                    <a:pt x="1715" y="6510"/>
                  </a:cubicBezTo>
                  <a:cubicBezTo>
                    <a:pt x="1322" y="6475"/>
                    <a:pt x="965" y="6284"/>
                    <a:pt x="715" y="5963"/>
                  </a:cubicBezTo>
                  <a:cubicBezTo>
                    <a:pt x="465" y="5629"/>
                    <a:pt x="322" y="5201"/>
                    <a:pt x="370" y="4748"/>
                  </a:cubicBezTo>
                  <a:cubicBezTo>
                    <a:pt x="439" y="3885"/>
                    <a:pt x="1086" y="3222"/>
                    <a:pt x="1839" y="3222"/>
                  </a:cubicBezTo>
                  <a:cubicBezTo>
                    <a:pt x="1865" y="3222"/>
                    <a:pt x="1891" y="3223"/>
                    <a:pt x="1917" y="3224"/>
                  </a:cubicBezTo>
                  <a:cubicBezTo>
                    <a:pt x="1894" y="3248"/>
                    <a:pt x="1858" y="3296"/>
                    <a:pt x="1846" y="3343"/>
                  </a:cubicBezTo>
                  <a:cubicBezTo>
                    <a:pt x="1786" y="3462"/>
                    <a:pt x="1774" y="3605"/>
                    <a:pt x="1810" y="3736"/>
                  </a:cubicBezTo>
                  <a:cubicBezTo>
                    <a:pt x="1858" y="3879"/>
                    <a:pt x="1953" y="3974"/>
                    <a:pt x="2084" y="4034"/>
                  </a:cubicBezTo>
                  <a:cubicBezTo>
                    <a:pt x="2155" y="4070"/>
                    <a:pt x="2227" y="4093"/>
                    <a:pt x="2310" y="4093"/>
                  </a:cubicBezTo>
                  <a:cubicBezTo>
                    <a:pt x="2370" y="4093"/>
                    <a:pt x="2429" y="4082"/>
                    <a:pt x="2465" y="4070"/>
                  </a:cubicBezTo>
                  <a:cubicBezTo>
                    <a:pt x="2513" y="4058"/>
                    <a:pt x="2560" y="4022"/>
                    <a:pt x="2608" y="3998"/>
                  </a:cubicBezTo>
                  <a:cubicBezTo>
                    <a:pt x="2644" y="4082"/>
                    <a:pt x="2739" y="4153"/>
                    <a:pt x="2822" y="4201"/>
                  </a:cubicBezTo>
                  <a:cubicBezTo>
                    <a:pt x="2906" y="4236"/>
                    <a:pt x="2977" y="4260"/>
                    <a:pt x="3048" y="4260"/>
                  </a:cubicBezTo>
                  <a:cubicBezTo>
                    <a:pt x="3084" y="4260"/>
                    <a:pt x="3120" y="4260"/>
                    <a:pt x="3156" y="4248"/>
                  </a:cubicBezTo>
                  <a:lnTo>
                    <a:pt x="4692" y="4951"/>
                  </a:lnTo>
                  <a:lnTo>
                    <a:pt x="2406" y="4974"/>
                  </a:lnTo>
                  <a:cubicBezTo>
                    <a:pt x="2322" y="4974"/>
                    <a:pt x="2251" y="5046"/>
                    <a:pt x="2251" y="5141"/>
                  </a:cubicBezTo>
                  <a:cubicBezTo>
                    <a:pt x="2251" y="5225"/>
                    <a:pt x="2322" y="5308"/>
                    <a:pt x="2406" y="5308"/>
                  </a:cubicBezTo>
                  <a:lnTo>
                    <a:pt x="5049" y="5260"/>
                  </a:lnTo>
                  <a:lnTo>
                    <a:pt x="4275" y="7772"/>
                  </a:lnTo>
                  <a:lnTo>
                    <a:pt x="4275" y="7820"/>
                  </a:lnTo>
                  <a:cubicBezTo>
                    <a:pt x="4275" y="7892"/>
                    <a:pt x="4311" y="7951"/>
                    <a:pt x="4394" y="7963"/>
                  </a:cubicBezTo>
                  <a:lnTo>
                    <a:pt x="4430" y="7963"/>
                  </a:lnTo>
                  <a:cubicBezTo>
                    <a:pt x="4513" y="7963"/>
                    <a:pt x="4572" y="7927"/>
                    <a:pt x="4584" y="7844"/>
                  </a:cubicBezTo>
                  <a:lnTo>
                    <a:pt x="5358" y="5332"/>
                  </a:lnTo>
                  <a:lnTo>
                    <a:pt x="6668" y="6260"/>
                  </a:lnTo>
                  <a:cubicBezTo>
                    <a:pt x="6692" y="6272"/>
                    <a:pt x="6727" y="6284"/>
                    <a:pt x="6751" y="6284"/>
                  </a:cubicBezTo>
                  <a:cubicBezTo>
                    <a:pt x="6799" y="6284"/>
                    <a:pt x="6858" y="6260"/>
                    <a:pt x="6894" y="6213"/>
                  </a:cubicBezTo>
                  <a:cubicBezTo>
                    <a:pt x="6930" y="6141"/>
                    <a:pt x="6918" y="6034"/>
                    <a:pt x="6847" y="5987"/>
                  </a:cubicBezTo>
                  <a:lnTo>
                    <a:pt x="5537" y="5070"/>
                  </a:lnTo>
                  <a:lnTo>
                    <a:pt x="7644" y="3486"/>
                  </a:lnTo>
                  <a:cubicBezTo>
                    <a:pt x="7692" y="3462"/>
                    <a:pt x="7704" y="3415"/>
                    <a:pt x="7704" y="3355"/>
                  </a:cubicBezTo>
                  <a:cubicBezTo>
                    <a:pt x="7704" y="3331"/>
                    <a:pt x="7692" y="3284"/>
                    <a:pt x="7680" y="3248"/>
                  </a:cubicBezTo>
                  <a:cubicBezTo>
                    <a:pt x="7646" y="3208"/>
                    <a:pt x="7597" y="3186"/>
                    <a:pt x="7550" y="3186"/>
                  </a:cubicBezTo>
                  <a:cubicBezTo>
                    <a:pt x="7514" y="3186"/>
                    <a:pt x="7479" y="3199"/>
                    <a:pt x="7454" y="3224"/>
                  </a:cubicBezTo>
                  <a:lnTo>
                    <a:pt x="5346" y="4796"/>
                  </a:lnTo>
                  <a:lnTo>
                    <a:pt x="4775" y="3141"/>
                  </a:lnTo>
                  <a:cubicBezTo>
                    <a:pt x="4756" y="3077"/>
                    <a:pt x="4696" y="3034"/>
                    <a:pt x="4631" y="3034"/>
                  </a:cubicBezTo>
                  <a:cubicBezTo>
                    <a:pt x="4611" y="3034"/>
                    <a:pt x="4592" y="3037"/>
                    <a:pt x="4572" y="3046"/>
                  </a:cubicBezTo>
                  <a:cubicBezTo>
                    <a:pt x="4477" y="3069"/>
                    <a:pt x="4430" y="3165"/>
                    <a:pt x="4465" y="3248"/>
                  </a:cubicBezTo>
                  <a:lnTo>
                    <a:pt x="4882" y="4486"/>
                  </a:lnTo>
                  <a:lnTo>
                    <a:pt x="3298" y="3189"/>
                  </a:lnTo>
                  <a:cubicBezTo>
                    <a:pt x="3358" y="3069"/>
                    <a:pt x="3382" y="2927"/>
                    <a:pt x="3334" y="2784"/>
                  </a:cubicBezTo>
                  <a:cubicBezTo>
                    <a:pt x="3258" y="2575"/>
                    <a:pt x="3053" y="2434"/>
                    <a:pt x="2841" y="2434"/>
                  </a:cubicBezTo>
                  <a:cubicBezTo>
                    <a:pt x="2787" y="2434"/>
                    <a:pt x="2732" y="2443"/>
                    <a:pt x="2679" y="2462"/>
                  </a:cubicBezTo>
                  <a:cubicBezTo>
                    <a:pt x="2667" y="2462"/>
                    <a:pt x="2644" y="2474"/>
                    <a:pt x="2632" y="2474"/>
                  </a:cubicBezTo>
                  <a:cubicBezTo>
                    <a:pt x="2608" y="2415"/>
                    <a:pt x="2584" y="2367"/>
                    <a:pt x="2572" y="2331"/>
                  </a:cubicBezTo>
                  <a:cubicBezTo>
                    <a:pt x="2453" y="1950"/>
                    <a:pt x="2489" y="1557"/>
                    <a:pt x="2691" y="1200"/>
                  </a:cubicBezTo>
                  <a:cubicBezTo>
                    <a:pt x="2906" y="819"/>
                    <a:pt x="3239" y="545"/>
                    <a:pt x="3656" y="402"/>
                  </a:cubicBezTo>
                  <a:cubicBezTo>
                    <a:pt x="3848" y="337"/>
                    <a:pt x="4048" y="304"/>
                    <a:pt x="4245" y="304"/>
                  </a:cubicBezTo>
                  <a:close/>
                  <a:moveTo>
                    <a:pt x="6323" y="7677"/>
                  </a:moveTo>
                  <a:lnTo>
                    <a:pt x="6323" y="7677"/>
                  </a:lnTo>
                  <a:cubicBezTo>
                    <a:pt x="6620" y="8046"/>
                    <a:pt x="6978" y="8392"/>
                    <a:pt x="7311" y="8582"/>
                  </a:cubicBezTo>
                  <a:cubicBezTo>
                    <a:pt x="7501" y="8701"/>
                    <a:pt x="7704" y="8773"/>
                    <a:pt x="7930" y="8808"/>
                  </a:cubicBezTo>
                  <a:cubicBezTo>
                    <a:pt x="7930" y="9368"/>
                    <a:pt x="7704" y="9951"/>
                    <a:pt x="7263" y="10547"/>
                  </a:cubicBezTo>
                  <a:cubicBezTo>
                    <a:pt x="6454" y="10428"/>
                    <a:pt x="5787" y="9951"/>
                    <a:pt x="5442" y="9666"/>
                  </a:cubicBezTo>
                  <a:cubicBezTo>
                    <a:pt x="5608" y="9499"/>
                    <a:pt x="5739" y="9308"/>
                    <a:pt x="5846" y="9082"/>
                  </a:cubicBezTo>
                  <a:cubicBezTo>
                    <a:pt x="5965" y="8773"/>
                    <a:pt x="6037" y="8356"/>
                    <a:pt x="6037" y="7856"/>
                  </a:cubicBezTo>
                  <a:lnTo>
                    <a:pt x="6525" y="9308"/>
                  </a:lnTo>
                  <a:cubicBezTo>
                    <a:pt x="6561" y="9380"/>
                    <a:pt x="6620" y="9416"/>
                    <a:pt x="6680" y="9416"/>
                  </a:cubicBezTo>
                  <a:cubicBezTo>
                    <a:pt x="6692" y="9416"/>
                    <a:pt x="6716" y="9416"/>
                    <a:pt x="6739" y="9404"/>
                  </a:cubicBezTo>
                  <a:cubicBezTo>
                    <a:pt x="6823" y="9368"/>
                    <a:pt x="6870" y="9285"/>
                    <a:pt x="6847" y="9189"/>
                  </a:cubicBezTo>
                  <a:lnTo>
                    <a:pt x="6323" y="7677"/>
                  </a:lnTo>
                  <a:close/>
                  <a:moveTo>
                    <a:pt x="2096" y="8606"/>
                  </a:moveTo>
                  <a:cubicBezTo>
                    <a:pt x="2191" y="8987"/>
                    <a:pt x="2394" y="9332"/>
                    <a:pt x="2691" y="9618"/>
                  </a:cubicBezTo>
                  <a:lnTo>
                    <a:pt x="2572" y="9797"/>
                  </a:lnTo>
                  <a:cubicBezTo>
                    <a:pt x="2525" y="9880"/>
                    <a:pt x="2548" y="9975"/>
                    <a:pt x="2620" y="10023"/>
                  </a:cubicBezTo>
                  <a:cubicBezTo>
                    <a:pt x="2644" y="10035"/>
                    <a:pt x="2679" y="10058"/>
                    <a:pt x="2703" y="10058"/>
                  </a:cubicBezTo>
                  <a:cubicBezTo>
                    <a:pt x="2763" y="10058"/>
                    <a:pt x="2810" y="10023"/>
                    <a:pt x="2846" y="9975"/>
                  </a:cubicBezTo>
                  <a:lnTo>
                    <a:pt x="2941" y="9820"/>
                  </a:lnTo>
                  <a:cubicBezTo>
                    <a:pt x="3060" y="9892"/>
                    <a:pt x="3203" y="9963"/>
                    <a:pt x="3334" y="10023"/>
                  </a:cubicBezTo>
                  <a:cubicBezTo>
                    <a:pt x="3513" y="10094"/>
                    <a:pt x="3703" y="10142"/>
                    <a:pt x="3882" y="10154"/>
                  </a:cubicBezTo>
                  <a:cubicBezTo>
                    <a:pt x="3406" y="10570"/>
                    <a:pt x="2751" y="10832"/>
                    <a:pt x="2084" y="10856"/>
                  </a:cubicBezTo>
                  <a:cubicBezTo>
                    <a:pt x="1798" y="10118"/>
                    <a:pt x="1810" y="9308"/>
                    <a:pt x="2096" y="8606"/>
                  </a:cubicBezTo>
                  <a:close/>
                  <a:moveTo>
                    <a:pt x="4287" y="0"/>
                  </a:moveTo>
                  <a:cubicBezTo>
                    <a:pt x="4050" y="0"/>
                    <a:pt x="3812" y="39"/>
                    <a:pt x="3584" y="117"/>
                  </a:cubicBezTo>
                  <a:cubicBezTo>
                    <a:pt x="3096" y="272"/>
                    <a:pt x="2679" y="617"/>
                    <a:pt x="2441" y="1045"/>
                  </a:cubicBezTo>
                  <a:cubicBezTo>
                    <a:pt x="2191" y="1498"/>
                    <a:pt x="2144" y="1986"/>
                    <a:pt x="2286" y="2450"/>
                  </a:cubicBezTo>
                  <a:cubicBezTo>
                    <a:pt x="2322" y="2534"/>
                    <a:pt x="2370" y="2629"/>
                    <a:pt x="2406" y="2724"/>
                  </a:cubicBezTo>
                  <a:cubicBezTo>
                    <a:pt x="2406" y="2724"/>
                    <a:pt x="2406" y="2748"/>
                    <a:pt x="2394" y="2748"/>
                  </a:cubicBezTo>
                  <a:cubicBezTo>
                    <a:pt x="2358" y="2808"/>
                    <a:pt x="2346" y="2867"/>
                    <a:pt x="2346" y="2927"/>
                  </a:cubicBezTo>
                  <a:cubicBezTo>
                    <a:pt x="2227" y="2891"/>
                    <a:pt x="2108" y="2879"/>
                    <a:pt x="1989" y="2867"/>
                  </a:cubicBezTo>
                  <a:cubicBezTo>
                    <a:pt x="1949" y="2864"/>
                    <a:pt x="1909" y="2863"/>
                    <a:pt x="1869" y="2863"/>
                  </a:cubicBezTo>
                  <a:cubicBezTo>
                    <a:pt x="941" y="2863"/>
                    <a:pt x="128" y="3650"/>
                    <a:pt x="48" y="4701"/>
                  </a:cubicBezTo>
                  <a:cubicBezTo>
                    <a:pt x="0" y="5213"/>
                    <a:pt x="143" y="5725"/>
                    <a:pt x="465" y="6129"/>
                  </a:cubicBezTo>
                  <a:cubicBezTo>
                    <a:pt x="774" y="6522"/>
                    <a:pt x="1203" y="6760"/>
                    <a:pt x="1691" y="6808"/>
                  </a:cubicBezTo>
                  <a:lnTo>
                    <a:pt x="1858" y="6808"/>
                  </a:lnTo>
                  <a:cubicBezTo>
                    <a:pt x="2144" y="6808"/>
                    <a:pt x="2453" y="6749"/>
                    <a:pt x="2751" y="6677"/>
                  </a:cubicBezTo>
                  <a:lnTo>
                    <a:pt x="2751" y="6677"/>
                  </a:lnTo>
                  <a:cubicBezTo>
                    <a:pt x="2513" y="6939"/>
                    <a:pt x="2286" y="7260"/>
                    <a:pt x="2155" y="7570"/>
                  </a:cubicBezTo>
                  <a:cubicBezTo>
                    <a:pt x="2108" y="7677"/>
                    <a:pt x="2084" y="7796"/>
                    <a:pt x="2060" y="7892"/>
                  </a:cubicBezTo>
                  <a:cubicBezTo>
                    <a:pt x="1453" y="8820"/>
                    <a:pt x="1370" y="9999"/>
                    <a:pt x="1810" y="11035"/>
                  </a:cubicBezTo>
                  <a:cubicBezTo>
                    <a:pt x="1846" y="11094"/>
                    <a:pt x="1905" y="11142"/>
                    <a:pt x="1965" y="11142"/>
                  </a:cubicBezTo>
                  <a:cubicBezTo>
                    <a:pt x="2882" y="11130"/>
                    <a:pt x="3763" y="10749"/>
                    <a:pt x="4370" y="10118"/>
                  </a:cubicBezTo>
                  <a:cubicBezTo>
                    <a:pt x="4668" y="10082"/>
                    <a:pt x="4953" y="9975"/>
                    <a:pt x="5192" y="9832"/>
                  </a:cubicBezTo>
                  <a:cubicBezTo>
                    <a:pt x="5549" y="10142"/>
                    <a:pt x="6335" y="10725"/>
                    <a:pt x="7323" y="10844"/>
                  </a:cubicBezTo>
                  <a:lnTo>
                    <a:pt x="7335" y="10844"/>
                  </a:lnTo>
                  <a:cubicBezTo>
                    <a:pt x="7382" y="10844"/>
                    <a:pt x="7442" y="10809"/>
                    <a:pt x="7466" y="10785"/>
                  </a:cubicBezTo>
                  <a:cubicBezTo>
                    <a:pt x="7990" y="10118"/>
                    <a:pt x="8251" y="9439"/>
                    <a:pt x="8275" y="8773"/>
                  </a:cubicBezTo>
                  <a:cubicBezTo>
                    <a:pt x="8894" y="8749"/>
                    <a:pt x="9525" y="8368"/>
                    <a:pt x="9883" y="7761"/>
                  </a:cubicBezTo>
                  <a:cubicBezTo>
                    <a:pt x="10276" y="7082"/>
                    <a:pt x="10264" y="6272"/>
                    <a:pt x="9906" y="5689"/>
                  </a:cubicBezTo>
                  <a:cubicBezTo>
                    <a:pt x="10252" y="5439"/>
                    <a:pt x="10537" y="5117"/>
                    <a:pt x="10752" y="4724"/>
                  </a:cubicBezTo>
                  <a:cubicBezTo>
                    <a:pt x="10776" y="4701"/>
                    <a:pt x="10776" y="4617"/>
                    <a:pt x="10728" y="4582"/>
                  </a:cubicBezTo>
                  <a:cubicBezTo>
                    <a:pt x="10430" y="4189"/>
                    <a:pt x="10049" y="3891"/>
                    <a:pt x="9609" y="3689"/>
                  </a:cubicBezTo>
                  <a:cubicBezTo>
                    <a:pt x="9704" y="3474"/>
                    <a:pt x="9752" y="3248"/>
                    <a:pt x="9752" y="2998"/>
                  </a:cubicBezTo>
                  <a:cubicBezTo>
                    <a:pt x="9752" y="2498"/>
                    <a:pt x="9549" y="1998"/>
                    <a:pt x="9192" y="1617"/>
                  </a:cubicBezTo>
                  <a:cubicBezTo>
                    <a:pt x="8835" y="1224"/>
                    <a:pt x="8382" y="974"/>
                    <a:pt x="7870" y="926"/>
                  </a:cubicBezTo>
                  <a:cubicBezTo>
                    <a:pt x="7803" y="918"/>
                    <a:pt x="7736" y="914"/>
                    <a:pt x="7670" y="914"/>
                  </a:cubicBezTo>
                  <a:cubicBezTo>
                    <a:pt x="7244" y="914"/>
                    <a:pt x="6846" y="1075"/>
                    <a:pt x="6537" y="1343"/>
                  </a:cubicBezTo>
                  <a:cubicBezTo>
                    <a:pt x="6394" y="1462"/>
                    <a:pt x="6263" y="1617"/>
                    <a:pt x="6156" y="1772"/>
                  </a:cubicBezTo>
                  <a:cubicBezTo>
                    <a:pt x="6144" y="1557"/>
                    <a:pt x="6096" y="1367"/>
                    <a:pt x="6037" y="1176"/>
                  </a:cubicBezTo>
                  <a:cubicBezTo>
                    <a:pt x="5882" y="724"/>
                    <a:pt x="5537" y="367"/>
                    <a:pt x="5073" y="152"/>
                  </a:cubicBezTo>
                  <a:cubicBezTo>
                    <a:pt x="4825" y="51"/>
                    <a:pt x="4557" y="0"/>
                    <a:pt x="428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>
                <a:solidFill>
                  <a:srgbClr val="209639"/>
                </a:solidFill>
              </a:endParaRPr>
            </a:p>
          </p:txBody>
        </p: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1B19531C-5EAF-C58D-43E5-7C73CB6BF31D}"/>
                </a:ext>
              </a:extLst>
            </p:cNvPr>
            <p:cNvGrpSpPr/>
            <p:nvPr/>
          </p:nvGrpSpPr>
          <p:grpSpPr>
            <a:xfrm>
              <a:off x="5297917" y="1436085"/>
              <a:ext cx="741885" cy="707069"/>
              <a:chOff x="5755610" y="3254469"/>
              <a:chExt cx="666576" cy="640355"/>
            </a:xfrm>
          </p:grpSpPr>
          <p:sp>
            <p:nvSpPr>
              <p:cNvPr id="137" name="Google Shape;15870;p66">
                <a:extLst>
                  <a:ext uri="{FF2B5EF4-FFF2-40B4-BE49-F238E27FC236}">
                    <a16:creationId xmlns:a16="http://schemas.microsoft.com/office/drawing/2014/main" id="{44807ABB-9060-5D0D-31A6-F62E64DB2486}"/>
                  </a:ext>
                </a:extLst>
              </p:cNvPr>
              <p:cNvSpPr/>
              <p:nvPr/>
            </p:nvSpPr>
            <p:spPr>
              <a:xfrm>
                <a:off x="6028424" y="3416835"/>
                <a:ext cx="119555" cy="11398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965" extrusionOk="0">
                    <a:moveTo>
                      <a:pt x="1037" y="334"/>
                    </a:moveTo>
                    <a:cubicBezTo>
                      <a:pt x="1120" y="334"/>
                      <a:pt x="1299" y="405"/>
                      <a:pt x="1465" y="560"/>
                    </a:cubicBezTo>
                    <a:cubicBezTo>
                      <a:pt x="1596" y="679"/>
                      <a:pt x="1691" y="798"/>
                      <a:pt x="1715" y="917"/>
                    </a:cubicBezTo>
                    <a:cubicBezTo>
                      <a:pt x="1489" y="774"/>
                      <a:pt x="1215" y="691"/>
                      <a:pt x="1037" y="691"/>
                    </a:cubicBezTo>
                    <a:cubicBezTo>
                      <a:pt x="858" y="691"/>
                      <a:pt x="572" y="774"/>
                      <a:pt x="346" y="917"/>
                    </a:cubicBezTo>
                    <a:cubicBezTo>
                      <a:pt x="382" y="810"/>
                      <a:pt x="465" y="667"/>
                      <a:pt x="596" y="560"/>
                    </a:cubicBezTo>
                    <a:cubicBezTo>
                      <a:pt x="763" y="405"/>
                      <a:pt x="941" y="334"/>
                      <a:pt x="1037" y="334"/>
                    </a:cubicBezTo>
                    <a:close/>
                    <a:moveTo>
                      <a:pt x="1025" y="1012"/>
                    </a:moveTo>
                    <a:cubicBezTo>
                      <a:pt x="1191" y="1012"/>
                      <a:pt x="1477" y="1119"/>
                      <a:pt x="1620" y="1238"/>
                    </a:cubicBezTo>
                    <a:cubicBezTo>
                      <a:pt x="1596" y="1298"/>
                      <a:pt x="1537" y="1369"/>
                      <a:pt x="1465" y="1429"/>
                    </a:cubicBezTo>
                    <a:cubicBezTo>
                      <a:pt x="1299" y="1584"/>
                      <a:pt x="1120" y="1655"/>
                      <a:pt x="1037" y="1655"/>
                    </a:cubicBezTo>
                    <a:cubicBezTo>
                      <a:pt x="941" y="1655"/>
                      <a:pt x="763" y="1584"/>
                      <a:pt x="596" y="1429"/>
                    </a:cubicBezTo>
                    <a:cubicBezTo>
                      <a:pt x="525" y="1369"/>
                      <a:pt x="465" y="1310"/>
                      <a:pt x="418" y="1238"/>
                    </a:cubicBezTo>
                    <a:cubicBezTo>
                      <a:pt x="584" y="1119"/>
                      <a:pt x="870" y="1012"/>
                      <a:pt x="1025" y="1012"/>
                    </a:cubicBezTo>
                    <a:close/>
                    <a:moveTo>
                      <a:pt x="1037" y="0"/>
                    </a:moveTo>
                    <a:cubicBezTo>
                      <a:pt x="668" y="0"/>
                      <a:pt x="1" y="512"/>
                      <a:pt x="1" y="988"/>
                    </a:cubicBezTo>
                    <a:cubicBezTo>
                      <a:pt x="1" y="1465"/>
                      <a:pt x="668" y="1965"/>
                      <a:pt x="1037" y="1965"/>
                    </a:cubicBezTo>
                    <a:cubicBezTo>
                      <a:pt x="1394" y="1965"/>
                      <a:pt x="2061" y="1465"/>
                      <a:pt x="2061" y="988"/>
                    </a:cubicBezTo>
                    <a:cubicBezTo>
                      <a:pt x="2061" y="512"/>
                      <a:pt x="1394" y="0"/>
                      <a:pt x="1037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  <p:sp>
            <p:nvSpPr>
              <p:cNvPr id="138" name="Google Shape;15871;p66">
                <a:extLst>
                  <a:ext uri="{FF2B5EF4-FFF2-40B4-BE49-F238E27FC236}">
                    <a16:creationId xmlns:a16="http://schemas.microsoft.com/office/drawing/2014/main" id="{A4BCE313-92C3-4B72-88EA-473168AD00FD}"/>
                  </a:ext>
                </a:extLst>
              </p:cNvPr>
              <p:cNvSpPr/>
              <p:nvPr/>
            </p:nvSpPr>
            <p:spPr>
              <a:xfrm>
                <a:off x="5969023" y="3374663"/>
                <a:ext cx="58762" cy="69147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192" extrusionOk="0">
                    <a:moveTo>
                      <a:pt x="513" y="334"/>
                    </a:moveTo>
                    <a:cubicBezTo>
                      <a:pt x="608" y="334"/>
                      <a:pt x="691" y="418"/>
                      <a:pt x="691" y="513"/>
                    </a:cubicBezTo>
                    <a:lnTo>
                      <a:pt x="691" y="691"/>
                    </a:lnTo>
                    <a:cubicBezTo>
                      <a:pt x="691" y="787"/>
                      <a:pt x="596" y="870"/>
                      <a:pt x="513" y="870"/>
                    </a:cubicBezTo>
                    <a:cubicBezTo>
                      <a:pt x="406" y="870"/>
                      <a:pt x="334" y="775"/>
                      <a:pt x="334" y="691"/>
                    </a:cubicBezTo>
                    <a:lnTo>
                      <a:pt x="334" y="513"/>
                    </a:lnTo>
                    <a:cubicBezTo>
                      <a:pt x="334" y="406"/>
                      <a:pt x="418" y="334"/>
                      <a:pt x="513" y="334"/>
                    </a:cubicBezTo>
                    <a:close/>
                    <a:moveTo>
                      <a:pt x="513" y="1"/>
                    </a:moveTo>
                    <a:cubicBezTo>
                      <a:pt x="227" y="1"/>
                      <a:pt x="1" y="227"/>
                      <a:pt x="1" y="501"/>
                    </a:cubicBezTo>
                    <a:lnTo>
                      <a:pt x="1" y="680"/>
                    </a:lnTo>
                    <a:cubicBezTo>
                      <a:pt x="1" y="965"/>
                      <a:pt x="227" y="1192"/>
                      <a:pt x="513" y="1192"/>
                    </a:cubicBezTo>
                    <a:cubicBezTo>
                      <a:pt x="787" y="1192"/>
                      <a:pt x="1013" y="965"/>
                      <a:pt x="1013" y="680"/>
                    </a:cubicBezTo>
                    <a:lnTo>
                      <a:pt x="1013" y="501"/>
                    </a:lnTo>
                    <a:cubicBezTo>
                      <a:pt x="1013" y="239"/>
                      <a:pt x="775" y="1"/>
                      <a:pt x="513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  <p:sp>
            <p:nvSpPr>
              <p:cNvPr id="139" name="Google Shape;15872;p66">
                <a:extLst>
                  <a:ext uri="{FF2B5EF4-FFF2-40B4-BE49-F238E27FC236}">
                    <a16:creationId xmlns:a16="http://schemas.microsoft.com/office/drawing/2014/main" id="{1B347D3C-C916-421C-4D79-F4D844175EF8}"/>
                  </a:ext>
                </a:extLst>
              </p:cNvPr>
              <p:cNvSpPr/>
              <p:nvPr/>
            </p:nvSpPr>
            <p:spPr>
              <a:xfrm>
                <a:off x="6148617" y="3374663"/>
                <a:ext cx="58762" cy="69147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192" extrusionOk="0">
                    <a:moveTo>
                      <a:pt x="524" y="334"/>
                    </a:moveTo>
                    <a:cubicBezTo>
                      <a:pt x="632" y="334"/>
                      <a:pt x="703" y="418"/>
                      <a:pt x="703" y="513"/>
                    </a:cubicBezTo>
                    <a:lnTo>
                      <a:pt x="703" y="691"/>
                    </a:lnTo>
                    <a:cubicBezTo>
                      <a:pt x="703" y="787"/>
                      <a:pt x="608" y="870"/>
                      <a:pt x="524" y="870"/>
                    </a:cubicBezTo>
                    <a:cubicBezTo>
                      <a:pt x="417" y="870"/>
                      <a:pt x="346" y="775"/>
                      <a:pt x="346" y="691"/>
                    </a:cubicBezTo>
                    <a:lnTo>
                      <a:pt x="346" y="513"/>
                    </a:lnTo>
                    <a:cubicBezTo>
                      <a:pt x="346" y="406"/>
                      <a:pt x="429" y="334"/>
                      <a:pt x="524" y="334"/>
                    </a:cubicBezTo>
                    <a:close/>
                    <a:moveTo>
                      <a:pt x="512" y="1"/>
                    </a:moveTo>
                    <a:cubicBezTo>
                      <a:pt x="227" y="1"/>
                      <a:pt x="0" y="227"/>
                      <a:pt x="0" y="501"/>
                    </a:cubicBezTo>
                    <a:lnTo>
                      <a:pt x="0" y="680"/>
                    </a:lnTo>
                    <a:cubicBezTo>
                      <a:pt x="0" y="965"/>
                      <a:pt x="227" y="1192"/>
                      <a:pt x="512" y="1192"/>
                    </a:cubicBezTo>
                    <a:cubicBezTo>
                      <a:pt x="786" y="1192"/>
                      <a:pt x="1013" y="965"/>
                      <a:pt x="1013" y="680"/>
                    </a:cubicBezTo>
                    <a:lnTo>
                      <a:pt x="1013" y="501"/>
                    </a:lnTo>
                    <a:cubicBezTo>
                      <a:pt x="1013" y="239"/>
                      <a:pt x="786" y="1"/>
                      <a:pt x="512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  <p:sp>
            <p:nvSpPr>
              <p:cNvPr id="140" name="Google Shape;15873;p66">
                <a:extLst>
                  <a:ext uri="{FF2B5EF4-FFF2-40B4-BE49-F238E27FC236}">
                    <a16:creationId xmlns:a16="http://schemas.microsoft.com/office/drawing/2014/main" id="{C1C3AF50-0C70-791A-B45C-3C9837C75528}"/>
                  </a:ext>
                </a:extLst>
              </p:cNvPr>
              <p:cNvSpPr/>
              <p:nvPr/>
            </p:nvSpPr>
            <p:spPr>
              <a:xfrm>
                <a:off x="5755610" y="3254469"/>
                <a:ext cx="666576" cy="640355"/>
              </a:xfrm>
              <a:custGeom>
                <a:avLst/>
                <a:gdLst/>
                <a:ahLst/>
                <a:cxnLst/>
                <a:rect l="l" t="t" r="r" b="b"/>
                <a:pathLst>
                  <a:path w="11491" h="11039" extrusionOk="0">
                    <a:moveTo>
                      <a:pt x="572" y="2549"/>
                    </a:moveTo>
                    <a:lnTo>
                      <a:pt x="572" y="2549"/>
                    </a:lnTo>
                    <a:cubicBezTo>
                      <a:pt x="1418" y="3275"/>
                      <a:pt x="2323" y="3692"/>
                      <a:pt x="2715" y="3847"/>
                    </a:cubicBezTo>
                    <a:cubicBezTo>
                      <a:pt x="2668" y="3990"/>
                      <a:pt x="2596" y="4121"/>
                      <a:pt x="2501" y="4240"/>
                    </a:cubicBezTo>
                    <a:cubicBezTo>
                      <a:pt x="2394" y="4395"/>
                      <a:pt x="2311" y="4537"/>
                      <a:pt x="2215" y="4704"/>
                    </a:cubicBezTo>
                    <a:cubicBezTo>
                      <a:pt x="2181" y="4706"/>
                      <a:pt x="2147" y="4706"/>
                      <a:pt x="2113" y="4706"/>
                    </a:cubicBezTo>
                    <a:cubicBezTo>
                      <a:pt x="1579" y="4706"/>
                      <a:pt x="1163" y="4529"/>
                      <a:pt x="894" y="4204"/>
                    </a:cubicBezTo>
                    <a:cubicBezTo>
                      <a:pt x="501" y="3692"/>
                      <a:pt x="525" y="2954"/>
                      <a:pt x="572" y="2549"/>
                    </a:cubicBezTo>
                    <a:close/>
                    <a:moveTo>
                      <a:pt x="5730" y="346"/>
                    </a:moveTo>
                    <a:cubicBezTo>
                      <a:pt x="5745" y="346"/>
                      <a:pt x="5760" y="346"/>
                      <a:pt x="5775" y="346"/>
                    </a:cubicBezTo>
                    <a:cubicBezTo>
                      <a:pt x="7037" y="382"/>
                      <a:pt x="8133" y="1347"/>
                      <a:pt x="8288" y="2597"/>
                    </a:cubicBezTo>
                    <a:cubicBezTo>
                      <a:pt x="8323" y="2787"/>
                      <a:pt x="8323" y="2978"/>
                      <a:pt x="8311" y="3180"/>
                    </a:cubicBezTo>
                    <a:cubicBezTo>
                      <a:pt x="8276" y="3514"/>
                      <a:pt x="8347" y="3859"/>
                      <a:pt x="8502" y="4192"/>
                    </a:cubicBezTo>
                    <a:cubicBezTo>
                      <a:pt x="8536" y="4244"/>
                      <a:pt x="8589" y="4283"/>
                      <a:pt x="8652" y="4283"/>
                    </a:cubicBezTo>
                    <a:cubicBezTo>
                      <a:pt x="8676" y="4283"/>
                      <a:pt x="8702" y="4277"/>
                      <a:pt x="8728" y="4264"/>
                    </a:cubicBezTo>
                    <a:cubicBezTo>
                      <a:pt x="8800" y="4216"/>
                      <a:pt x="8847" y="4133"/>
                      <a:pt x="8800" y="4037"/>
                    </a:cubicBezTo>
                    <a:cubicBezTo>
                      <a:pt x="8764" y="3978"/>
                      <a:pt x="8752" y="3930"/>
                      <a:pt x="8728" y="3871"/>
                    </a:cubicBezTo>
                    <a:cubicBezTo>
                      <a:pt x="9109" y="3716"/>
                      <a:pt x="10014" y="3299"/>
                      <a:pt x="10871" y="2585"/>
                    </a:cubicBezTo>
                    <a:lnTo>
                      <a:pt x="10871" y="2585"/>
                    </a:lnTo>
                    <a:cubicBezTo>
                      <a:pt x="10943" y="2954"/>
                      <a:pt x="10978" y="3692"/>
                      <a:pt x="10574" y="4204"/>
                    </a:cubicBezTo>
                    <a:cubicBezTo>
                      <a:pt x="10288" y="4549"/>
                      <a:pt x="9835" y="4728"/>
                      <a:pt x="9240" y="4728"/>
                    </a:cubicBezTo>
                    <a:cubicBezTo>
                      <a:pt x="9216" y="4680"/>
                      <a:pt x="9181" y="4621"/>
                      <a:pt x="9169" y="4573"/>
                    </a:cubicBezTo>
                    <a:cubicBezTo>
                      <a:pt x="9144" y="4524"/>
                      <a:pt x="9086" y="4492"/>
                      <a:pt x="9025" y="4492"/>
                    </a:cubicBezTo>
                    <a:cubicBezTo>
                      <a:pt x="8997" y="4492"/>
                      <a:pt x="8969" y="4499"/>
                      <a:pt x="8942" y="4514"/>
                    </a:cubicBezTo>
                    <a:cubicBezTo>
                      <a:pt x="8871" y="4561"/>
                      <a:pt x="8847" y="4668"/>
                      <a:pt x="8883" y="4740"/>
                    </a:cubicBezTo>
                    <a:cubicBezTo>
                      <a:pt x="9169" y="5228"/>
                      <a:pt x="9335" y="5800"/>
                      <a:pt x="9359" y="6371"/>
                    </a:cubicBezTo>
                    <a:lnTo>
                      <a:pt x="8680" y="6716"/>
                    </a:lnTo>
                    <a:lnTo>
                      <a:pt x="7728" y="6073"/>
                    </a:lnTo>
                    <a:cubicBezTo>
                      <a:pt x="7704" y="6059"/>
                      <a:pt x="7675" y="6053"/>
                      <a:pt x="7645" y="6053"/>
                    </a:cubicBezTo>
                    <a:cubicBezTo>
                      <a:pt x="7599" y="6053"/>
                      <a:pt x="7550" y="6068"/>
                      <a:pt x="7514" y="6097"/>
                    </a:cubicBezTo>
                    <a:lnTo>
                      <a:pt x="7335" y="6276"/>
                    </a:lnTo>
                    <a:cubicBezTo>
                      <a:pt x="7276" y="6335"/>
                      <a:pt x="7276" y="6431"/>
                      <a:pt x="7335" y="6490"/>
                    </a:cubicBezTo>
                    <a:cubicBezTo>
                      <a:pt x="7365" y="6520"/>
                      <a:pt x="7407" y="6535"/>
                      <a:pt x="7448" y="6535"/>
                    </a:cubicBezTo>
                    <a:cubicBezTo>
                      <a:pt x="7490" y="6535"/>
                      <a:pt x="7532" y="6520"/>
                      <a:pt x="7561" y="6490"/>
                    </a:cubicBezTo>
                    <a:lnTo>
                      <a:pt x="7633" y="6419"/>
                    </a:lnTo>
                    <a:lnTo>
                      <a:pt x="8561" y="7026"/>
                    </a:lnTo>
                    <a:cubicBezTo>
                      <a:pt x="8585" y="7050"/>
                      <a:pt x="8621" y="7062"/>
                      <a:pt x="8645" y="7062"/>
                    </a:cubicBezTo>
                    <a:cubicBezTo>
                      <a:pt x="8680" y="7062"/>
                      <a:pt x="8692" y="7062"/>
                      <a:pt x="8728" y="7050"/>
                    </a:cubicBezTo>
                    <a:lnTo>
                      <a:pt x="9871" y="6478"/>
                    </a:lnTo>
                    <a:lnTo>
                      <a:pt x="9871" y="6573"/>
                    </a:lnTo>
                    <a:cubicBezTo>
                      <a:pt x="9871" y="8859"/>
                      <a:pt x="8014" y="10717"/>
                      <a:pt x="5716" y="10717"/>
                    </a:cubicBezTo>
                    <a:cubicBezTo>
                      <a:pt x="3430" y="10717"/>
                      <a:pt x="1561" y="8859"/>
                      <a:pt x="1561" y="6573"/>
                    </a:cubicBezTo>
                    <a:cubicBezTo>
                      <a:pt x="1561" y="6454"/>
                      <a:pt x="1561" y="6335"/>
                      <a:pt x="1584" y="6216"/>
                    </a:cubicBezTo>
                    <a:lnTo>
                      <a:pt x="2180" y="6704"/>
                    </a:lnTo>
                    <a:cubicBezTo>
                      <a:pt x="2209" y="6728"/>
                      <a:pt x="2242" y="6740"/>
                      <a:pt x="2275" y="6740"/>
                    </a:cubicBezTo>
                    <a:cubicBezTo>
                      <a:pt x="2308" y="6740"/>
                      <a:pt x="2340" y="6728"/>
                      <a:pt x="2370" y="6704"/>
                    </a:cubicBezTo>
                    <a:lnTo>
                      <a:pt x="2954" y="6276"/>
                    </a:lnTo>
                    <a:lnTo>
                      <a:pt x="4263" y="7585"/>
                    </a:lnTo>
                    <a:cubicBezTo>
                      <a:pt x="4287" y="7609"/>
                      <a:pt x="4335" y="7621"/>
                      <a:pt x="4382" y="7621"/>
                    </a:cubicBezTo>
                    <a:cubicBezTo>
                      <a:pt x="4418" y="7621"/>
                      <a:pt x="4466" y="7609"/>
                      <a:pt x="4501" y="7585"/>
                    </a:cubicBezTo>
                    <a:lnTo>
                      <a:pt x="5394" y="6645"/>
                    </a:lnTo>
                    <a:lnTo>
                      <a:pt x="6311" y="7562"/>
                    </a:lnTo>
                    <a:cubicBezTo>
                      <a:pt x="6341" y="7591"/>
                      <a:pt x="6383" y="7606"/>
                      <a:pt x="6424" y="7606"/>
                    </a:cubicBezTo>
                    <a:cubicBezTo>
                      <a:pt x="6466" y="7606"/>
                      <a:pt x="6508" y="7591"/>
                      <a:pt x="6537" y="7562"/>
                    </a:cubicBezTo>
                    <a:lnTo>
                      <a:pt x="7061" y="7050"/>
                    </a:lnTo>
                    <a:cubicBezTo>
                      <a:pt x="7121" y="6990"/>
                      <a:pt x="7121" y="6883"/>
                      <a:pt x="7061" y="6823"/>
                    </a:cubicBezTo>
                    <a:cubicBezTo>
                      <a:pt x="7031" y="6794"/>
                      <a:pt x="6990" y="6779"/>
                      <a:pt x="6948" y="6779"/>
                    </a:cubicBezTo>
                    <a:cubicBezTo>
                      <a:pt x="6906" y="6779"/>
                      <a:pt x="6865" y="6794"/>
                      <a:pt x="6835" y="6823"/>
                    </a:cubicBezTo>
                    <a:lnTo>
                      <a:pt x="6430" y="7228"/>
                    </a:lnTo>
                    <a:lnTo>
                      <a:pt x="5513" y="6300"/>
                    </a:lnTo>
                    <a:cubicBezTo>
                      <a:pt x="5478" y="6276"/>
                      <a:pt x="5430" y="6252"/>
                      <a:pt x="5394" y="6252"/>
                    </a:cubicBezTo>
                    <a:cubicBezTo>
                      <a:pt x="5347" y="6252"/>
                      <a:pt x="5299" y="6276"/>
                      <a:pt x="5275" y="6300"/>
                    </a:cubicBezTo>
                    <a:lnTo>
                      <a:pt x="4382" y="7240"/>
                    </a:lnTo>
                    <a:lnTo>
                      <a:pt x="3085" y="5942"/>
                    </a:lnTo>
                    <a:cubicBezTo>
                      <a:pt x="3053" y="5911"/>
                      <a:pt x="3012" y="5896"/>
                      <a:pt x="2971" y="5896"/>
                    </a:cubicBezTo>
                    <a:cubicBezTo>
                      <a:pt x="2934" y="5896"/>
                      <a:pt x="2898" y="5908"/>
                      <a:pt x="2870" y="5931"/>
                    </a:cubicBezTo>
                    <a:lnTo>
                      <a:pt x="2275" y="6371"/>
                    </a:lnTo>
                    <a:lnTo>
                      <a:pt x="2096" y="6228"/>
                    </a:lnTo>
                    <a:cubicBezTo>
                      <a:pt x="2156" y="5585"/>
                      <a:pt x="2382" y="4990"/>
                      <a:pt x="2751" y="4466"/>
                    </a:cubicBezTo>
                    <a:cubicBezTo>
                      <a:pt x="3025" y="4085"/>
                      <a:pt x="3156" y="3621"/>
                      <a:pt x="3132" y="3133"/>
                    </a:cubicBezTo>
                    <a:lnTo>
                      <a:pt x="3132" y="2954"/>
                    </a:lnTo>
                    <a:cubicBezTo>
                      <a:pt x="3132" y="2251"/>
                      <a:pt x="3406" y="1585"/>
                      <a:pt x="3906" y="1097"/>
                    </a:cubicBezTo>
                    <a:cubicBezTo>
                      <a:pt x="4395" y="607"/>
                      <a:pt x="5044" y="346"/>
                      <a:pt x="5730" y="346"/>
                    </a:cubicBezTo>
                    <a:close/>
                    <a:moveTo>
                      <a:pt x="5778" y="1"/>
                    </a:moveTo>
                    <a:cubicBezTo>
                      <a:pt x="5008" y="1"/>
                      <a:pt x="4264" y="298"/>
                      <a:pt x="3716" y="835"/>
                    </a:cubicBezTo>
                    <a:cubicBezTo>
                      <a:pt x="3144" y="1394"/>
                      <a:pt x="2835" y="2132"/>
                      <a:pt x="2835" y="2918"/>
                    </a:cubicBezTo>
                    <a:lnTo>
                      <a:pt x="2835" y="3121"/>
                    </a:lnTo>
                    <a:cubicBezTo>
                      <a:pt x="2846" y="3252"/>
                      <a:pt x="2835" y="3394"/>
                      <a:pt x="2823" y="3537"/>
                    </a:cubicBezTo>
                    <a:cubicBezTo>
                      <a:pt x="2382" y="3359"/>
                      <a:pt x="1430" y="2906"/>
                      <a:pt x="584" y="2121"/>
                    </a:cubicBezTo>
                    <a:cubicBezTo>
                      <a:pt x="552" y="2089"/>
                      <a:pt x="515" y="2073"/>
                      <a:pt x="484" y="2073"/>
                    </a:cubicBezTo>
                    <a:cubicBezTo>
                      <a:pt x="468" y="2073"/>
                      <a:pt x="453" y="2077"/>
                      <a:pt x="441" y="2085"/>
                    </a:cubicBezTo>
                    <a:cubicBezTo>
                      <a:pt x="382" y="2109"/>
                      <a:pt x="334" y="2144"/>
                      <a:pt x="334" y="2204"/>
                    </a:cubicBezTo>
                    <a:cubicBezTo>
                      <a:pt x="322" y="2263"/>
                      <a:pt x="1" y="3573"/>
                      <a:pt x="679" y="4407"/>
                    </a:cubicBezTo>
                    <a:cubicBezTo>
                      <a:pt x="989" y="4811"/>
                      <a:pt x="1477" y="5026"/>
                      <a:pt x="2096" y="5049"/>
                    </a:cubicBezTo>
                    <a:cubicBezTo>
                      <a:pt x="1989" y="5347"/>
                      <a:pt x="1894" y="5657"/>
                      <a:pt x="1846" y="5978"/>
                    </a:cubicBezTo>
                    <a:lnTo>
                      <a:pt x="1584" y="5752"/>
                    </a:lnTo>
                    <a:cubicBezTo>
                      <a:pt x="1553" y="5720"/>
                      <a:pt x="1516" y="5710"/>
                      <a:pt x="1477" y="5710"/>
                    </a:cubicBezTo>
                    <a:cubicBezTo>
                      <a:pt x="1457" y="5710"/>
                      <a:pt x="1438" y="5712"/>
                      <a:pt x="1418" y="5716"/>
                    </a:cubicBezTo>
                    <a:cubicBezTo>
                      <a:pt x="1358" y="5752"/>
                      <a:pt x="1334" y="5800"/>
                      <a:pt x="1311" y="5859"/>
                    </a:cubicBezTo>
                    <a:cubicBezTo>
                      <a:pt x="1299" y="6097"/>
                      <a:pt x="1287" y="6335"/>
                      <a:pt x="1287" y="6550"/>
                    </a:cubicBezTo>
                    <a:cubicBezTo>
                      <a:pt x="1287" y="9026"/>
                      <a:pt x="3287" y="11038"/>
                      <a:pt x="5763" y="11038"/>
                    </a:cubicBezTo>
                    <a:cubicBezTo>
                      <a:pt x="8228" y="11038"/>
                      <a:pt x="10240" y="9026"/>
                      <a:pt x="10240" y="6550"/>
                    </a:cubicBezTo>
                    <a:lnTo>
                      <a:pt x="10240" y="6192"/>
                    </a:lnTo>
                    <a:cubicBezTo>
                      <a:pt x="10240" y="6115"/>
                      <a:pt x="10179" y="6048"/>
                      <a:pt x="10094" y="6048"/>
                    </a:cubicBezTo>
                    <a:cubicBezTo>
                      <a:pt x="10087" y="6048"/>
                      <a:pt x="10081" y="6049"/>
                      <a:pt x="10074" y="6050"/>
                    </a:cubicBezTo>
                    <a:cubicBezTo>
                      <a:pt x="10050" y="6050"/>
                      <a:pt x="10014" y="6061"/>
                      <a:pt x="9990" y="6073"/>
                    </a:cubicBezTo>
                    <a:lnTo>
                      <a:pt x="9728" y="6216"/>
                    </a:lnTo>
                    <a:cubicBezTo>
                      <a:pt x="9693" y="5811"/>
                      <a:pt x="9585" y="5407"/>
                      <a:pt x="9442" y="5038"/>
                    </a:cubicBezTo>
                    <a:cubicBezTo>
                      <a:pt x="10074" y="5002"/>
                      <a:pt x="10550" y="4799"/>
                      <a:pt x="10871" y="4395"/>
                    </a:cubicBezTo>
                    <a:cubicBezTo>
                      <a:pt x="11490" y="3573"/>
                      <a:pt x="11181" y="2251"/>
                      <a:pt x="11169" y="2204"/>
                    </a:cubicBezTo>
                    <a:cubicBezTo>
                      <a:pt x="11157" y="2144"/>
                      <a:pt x="11109" y="2109"/>
                      <a:pt x="11062" y="2085"/>
                    </a:cubicBezTo>
                    <a:cubicBezTo>
                      <a:pt x="11047" y="2082"/>
                      <a:pt x="11032" y="2080"/>
                      <a:pt x="11018" y="2080"/>
                    </a:cubicBezTo>
                    <a:cubicBezTo>
                      <a:pt x="10975" y="2080"/>
                      <a:pt x="10937" y="2094"/>
                      <a:pt x="10919" y="2121"/>
                    </a:cubicBezTo>
                    <a:cubicBezTo>
                      <a:pt x="10062" y="2906"/>
                      <a:pt x="9097" y="3359"/>
                      <a:pt x="8680" y="3537"/>
                    </a:cubicBezTo>
                    <a:cubicBezTo>
                      <a:pt x="8669" y="3418"/>
                      <a:pt x="8645" y="3299"/>
                      <a:pt x="8669" y="3180"/>
                    </a:cubicBezTo>
                    <a:cubicBezTo>
                      <a:pt x="8680" y="2966"/>
                      <a:pt x="8680" y="2740"/>
                      <a:pt x="8657" y="2537"/>
                    </a:cubicBezTo>
                    <a:cubicBezTo>
                      <a:pt x="8454" y="1120"/>
                      <a:pt x="7240" y="37"/>
                      <a:pt x="5823" y="1"/>
                    </a:cubicBezTo>
                    <a:cubicBezTo>
                      <a:pt x="5808" y="1"/>
                      <a:pt x="5793" y="1"/>
                      <a:pt x="5778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</p:grp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9A5FFA2E-03CD-CFF6-CFD1-628CF411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679" b="76786" l="32697" r="73270">
                          <a14:foregroundMark x1="50597" y1="27976" x2="50597" y2="27976"/>
                          <a14:foregroundMark x1="32697" y1="48512" x2="32697" y2="48512"/>
                          <a14:foregroundMark x1="52983" y1="73810" x2="52983" y2="73810"/>
                          <a14:foregroundMark x1="51313" y1="77083" x2="51313" y2="77083"/>
                          <a14:foregroundMark x1="73270" y1="55952" x2="73270" y2="55952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 l="30074" t="24887" r="24433" b="19524"/>
            <a:stretch/>
          </p:blipFill>
          <p:spPr>
            <a:xfrm>
              <a:off x="6379661" y="3224656"/>
              <a:ext cx="578252" cy="566617"/>
            </a:xfrm>
            <a:prstGeom prst="rect">
              <a:avLst/>
            </a:prstGeom>
          </p:spPr>
        </p:pic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59E21098-2025-9727-28EB-F30D9BE2D442}"/>
                </a:ext>
              </a:extLst>
            </p:cNvPr>
            <p:cNvGrpSpPr/>
            <p:nvPr/>
          </p:nvGrpSpPr>
          <p:grpSpPr>
            <a:xfrm>
              <a:off x="9284927" y="1542168"/>
              <a:ext cx="406361" cy="616640"/>
              <a:chOff x="10008704" y="3224736"/>
              <a:chExt cx="387076" cy="678044"/>
            </a:xfrm>
          </p:grpSpPr>
          <p:sp>
            <p:nvSpPr>
              <p:cNvPr id="135" name="Google Shape;10873;p82">
                <a:extLst>
                  <a:ext uri="{FF2B5EF4-FFF2-40B4-BE49-F238E27FC236}">
                    <a16:creationId xmlns:a16="http://schemas.microsoft.com/office/drawing/2014/main" id="{1866CC44-1AD7-9B6C-5374-822FBDADA7C9}"/>
                  </a:ext>
                </a:extLst>
              </p:cNvPr>
              <p:cNvSpPr/>
              <p:nvPr/>
            </p:nvSpPr>
            <p:spPr>
              <a:xfrm>
                <a:off x="10008704" y="3224736"/>
                <a:ext cx="164829" cy="678044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1514" extrusionOk="0">
                    <a:moveTo>
                      <a:pt x="1382" y="1751"/>
                    </a:moveTo>
                    <a:cubicBezTo>
                      <a:pt x="1667" y="1917"/>
                      <a:pt x="1929" y="2084"/>
                      <a:pt x="2132" y="2275"/>
                    </a:cubicBezTo>
                    <a:lnTo>
                      <a:pt x="620" y="2275"/>
                    </a:lnTo>
                    <a:cubicBezTo>
                      <a:pt x="822" y="2084"/>
                      <a:pt x="1084" y="1917"/>
                      <a:pt x="1382" y="1751"/>
                    </a:cubicBezTo>
                    <a:close/>
                    <a:moveTo>
                      <a:pt x="2370" y="2620"/>
                    </a:moveTo>
                    <a:cubicBezTo>
                      <a:pt x="2465" y="2822"/>
                      <a:pt x="2489" y="3048"/>
                      <a:pt x="2382" y="3298"/>
                    </a:cubicBezTo>
                    <a:lnTo>
                      <a:pt x="381" y="3298"/>
                    </a:lnTo>
                    <a:cubicBezTo>
                      <a:pt x="298" y="3084"/>
                      <a:pt x="286" y="2858"/>
                      <a:pt x="381" y="2620"/>
                    </a:cubicBezTo>
                    <a:close/>
                    <a:moveTo>
                      <a:pt x="2144" y="3644"/>
                    </a:moveTo>
                    <a:cubicBezTo>
                      <a:pt x="1953" y="3834"/>
                      <a:pt x="1679" y="4001"/>
                      <a:pt x="1382" y="4168"/>
                    </a:cubicBezTo>
                    <a:cubicBezTo>
                      <a:pt x="1096" y="4001"/>
                      <a:pt x="822" y="3834"/>
                      <a:pt x="620" y="3644"/>
                    </a:cubicBezTo>
                    <a:close/>
                    <a:moveTo>
                      <a:pt x="2441" y="5918"/>
                    </a:moveTo>
                    <a:cubicBezTo>
                      <a:pt x="2334" y="6394"/>
                      <a:pt x="1893" y="6680"/>
                      <a:pt x="1382" y="6966"/>
                    </a:cubicBezTo>
                    <a:cubicBezTo>
                      <a:pt x="881" y="6680"/>
                      <a:pt x="429" y="6394"/>
                      <a:pt x="346" y="5918"/>
                    </a:cubicBezTo>
                    <a:close/>
                    <a:moveTo>
                      <a:pt x="1382" y="7347"/>
                    </a:moveTo>
                    <a:cubicBezTo>
                      <a:pt x="1679" y="7513"/>
                      <a:pt x="1953" y="7680"/>
                      <a:pt x="2144" y="7870"/>
                    </a:cubicBezTo>
                    <a:lnTo>
                      <a:pt x="620" y="7870"/>
                    </a:lnTo>
                    <a:cubicBezTo>
                      <a:pt x="822" y="7680"/>
                      <a:pt x="1096" y="7513"/>
                      <a:pt x="1382" y="7347"/>
                    </a:cubicBezTo>
                    <a:close/>
                    <a:moveTo>
                      <a:pt x="2394" y="8216"/>
                    </a:moveTo>
                    <a:cubicBezTo>
                      <a:pt x="2489" y="8454"/>
                      <a:pt x="2489" y="8680"/>
                      <a:pt x="2382" y="8894"/>
                    </a:cubicBezTo>
                    <a:lnTo>
                      <a:pt x="405" y="8894"/>
                    </a:lnTo>
                    <a:cubicBezTo>
                      <a:pt x="298" y="8656"/>
                      <a:pt x="298" y="8442"/>
                      <a:pt x="405" y="8216"/>
                    </a:cubicBezTo>
                    <a:close/>
                    <a:moveTo>
                      <a:pt x="2132" y="9240"/>
                    </a:moveTo>
                    <a:cubicBezTo>
                      <a:pt x="1929" y="9430"/>
                      <a:pt x="1667" y="9597"/>
                      <a:pt x="1382" y="9764"/>
                    </a:cubicBezTo>
                    <a:cubicBezTo>
                      <a:pt x="1096" y="9597"/>
                      <a:pt x="834" y="9430"/>
                      <a:pt x="620" y="9240"/>
                    </a:cubicBezTo>
                    <a:close/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cubicBezTo>
                      <a:pt x="0" y="846"/>
                      <a:pt x="524" y="1251"/>
                      <a:pt x="1072" y="1560"/>
                    </a:cubicBezTo>
                    <a:cubicBezTo>
                      <a:pt x="500" y="1894"/>
                      <a:pt x="0" y="2310"/>
                      <a:pt x="0" y="2965"/>
                    </a:cubicBezTo>
                    <a:cubicBezTo>
                      <a:pt x="0" y="3644"/>
                      <a:pt x="524" y="4049"/>
                      <a:pt x="1072" y="4358"/>
                    </a:cubicBezTo>
                    <a:cubicBezTo>
                      <a:pt x="524" y="4668"/>
                      <a:pt x="0" y="5072"/>
                      <a:pt x="0" y="5763"/>
                    </a:cubicBezTo>
                    <a:cubicBezTo>
                      <a:pt x="0" y="6442"/>
                      <a:pt x="524" y="6847"/>
                      <a:pt x="1072" y="7156"/>
                    </a:cubicBezTo>
                    <a:cubicBezTo>
                      <a:pt x="524" y="7466"/>
                      <a:pt x="0" y="7870"/>
                      <a:pt x="0" y="8549"/>
                    </a:cubicBezTo>
                    <a:cubicBezTo>
                      <a:pt x="0" y="8799"/>
                      <a:pt x="72" y="9002"/>
                      <a:pt x="179" y="9180"/>
                    </a:cubicBezTo>
                    <a:cubicBezTo>
                      <a:pt x="227" y="9240"/>
                      <a:pt x="322" y="9525"/>
                      <a:pt x="1072" y="9954"/>
                    </a:cubicBezTo>
                    <a:cubicBezTo>
                      <a:pt x="524" y="10264"/>
                      <a:pt x="0" y="10668"/>
                      <a:pt x="0" y="11359"/>
                    </a:cubicBezTo>
                    <a:cubicBezTo>
                      <a:pt x="0" y="11442"/>
                      <a:pt x="72" y="11514"/>
                      <a:pt x="167" y="11514"/>
                    </a:cubicBezTo>
                    <a:cubicBezTo>
                      <a:pt x="250" y="11514"/>
                      <a:pt x="322" y="11442"/>
                      <a:pt x="322" y="11359"/>
                    </a:cubicBezTo>
                    <a:cubicBezTo>
                      <a:pt x="322" y="10776"/>
                      <a:pt x="834" y="10466"/>
                      <a:pt x="1393" y="10145"/>
                    </a:cubicBezTo>
                    <a:cubicBezTo>
                      <a:pt x="1965" y="10466"/>
                      <a:pt x="2465" y="10776"/>
                      <a:pt x="2465" y="11359"/>
                    </a:cubicBezTo>
                    <a:cubicBezTo>
                      <a:pt x="2465" y="11442"/>
                      <a:pt x="2548" y="11514"/>
                      <a:pt x="2632" y="11514"/>
                    </a:cubicBezTo>
                    <a:cubicBezTo>
                      <a:pt x="2727" y="11514"/>
                      <a:pt x="2798" y="11442"/>
                      <a:pt x="2798" y="11359"/>
                    </a:cubicBezTo>
                    <a:cubicBezTo>
                      <a:pt x="2798" y="10668"/>
                      <a:pt x="2274" y="10264"/>
                      <a:pt x="1727" y="9954"/>
                    </a:cubicBezTo>
                    <a:cubicBezTo>
                      <a:pt x="2286" y="9633"/>
                      <a:pt x="2798" y="9216"/>
                      <a:pt x="2798" y="8561"/>
                    </a:cubicBezTo>
                    <a:cubicBezTo>
                      <a:pt x="2798" y="7870"/>
                      <a:pt x="2274" y="7466"/>
                      <a:pt x="1727" y="7156"/>
                    </a:cubicBezTo>
                    <a:cubicBezTo>
                      <a:pt x="2274" y="6847"/>
                      <a:pt x="2798" y="6442"/>
                      <a:pt x="2798" y="5763"/>
                    </a:cubicBezTo>
                    <a:cubicBezTo>
                      <a:pt x="2798" y="5608"/>
                      <a:pt x="2763" y="5465"/>
                      <a:pt x="2727" y="5346"/>
                    </a:cubicBezTo>
                    <a:cubicBezTo>
                      <a:pt x="2699" y="5273"/>
                      <a:pt x="2629" y="5227"/>
                      <a:pt x="2560" y="5227"/>
                    </a:cubicBezTo>
                    <a:cubicBezTo>
                      <a:pt x="2539" y="5227"/>
                      <a:pt x="2519" y="5231"/>
                      <a:pt x="2501" y="5239"/>
                    </a:cubicBezTo>
                    <a:cubicBezTo>
                      <a:pt x="2405" y="5263"/>
                      <a:pt x="2370" y="5370"/>
                      <a:pt x="2394" y="5465"/>
                    </a:cubicBezTo>
                    <a:cubicBezTo>
                      <a:pt x="2405" y="5501"/>
                      <a:pt x="2405" y="5549"/>
                      <a:pt x="2405" y="5596"/>
                    </a:cubicBezTo>
                    <a:lnTo>
                      <a:pt x="322" y="5596"/>
                    </a:lnTo>
                    <a:cubicBezTo>
                      <a:pt x="417" y="5132"/>
                      <a:pt x="881" y="4834"/>
                      <a:pt x="1370" y="4549"/>
                    </a:cubicBezTo>
                    <a:cubicBezTo>
                      <a:pt x="1560" y="4656"/>
                      <a:pt x="1774" y="4775"/>
                      <a:pt x="1929" y="4906"/>
                    </a:cubicBezTo>
                    <a:cubicBezTo>
                      <a:pt x="1960" y="4932"/>
                      <a:pt x="1998" y="4944"/>
                      <a:pt x="2035" y="4944"/>
                    </a:cubicBezTo>
                    <a:cubicBezTo>
                      <a:pt x="2084" y="4944"/>
                      <a:pt x="2134" y="4923"/>
                      <a:pt x="2167" y="4882"/>
                    </a:cubicBezTo>
                    <a:cubicBezTo>
                      <a:pt x="2227" y="4811"/>
                      <a:pt x="2215" y="4703"/>
                      <a:pt x="2144" y="4644"/>
                    </a:cubicBezTo>
                    <a:cubicBezTo>
                      <a:pt x="2001" y="4537"/>
                      <a:pt x="1858" y="4453"/>
                      <a:pt x="1703" y="4358"/>
                    </a:cubicBezTo>
                    <a:cubicBezTo>
                      <a:pt x="2263" y="4049"/>
                      <a:pt x="2775" y="3644"/>
                      <a:pt x="2775" y="2965"/>
                    </a:cubicBezTo>
                    <a:cubicBezTo>
                      <a:pt x="2775" y="2727"/>
                      <a:pt x="2703" y="2513"/>
                      <a:pt x="2596" y="2334"/>
                    </a:cubicBezTo>
                    <a:cubicBezTo>
                      <a:pt x="2560" y="2275"/>
                      <a:pt x="2441" y="1989"/>
                      <a:pt x="1703" y="1560"/>
                    </a:cubicBezTo>
                    <a:cubicBezTo>
                      <a:pt x="2263" y="1239"/>
                      <a:pt x="2798" y="846"/>
                      <a:pt x="2798" y="167"/>
                    </a:cubicBezTo>
                    <a:cubicBezTo>
                      <a:pt x="2798" y="72"/>
                      <a:pt x="2727" y="0"/>
                      <a:pt x="2632" y="0"/>
                    </a:cubicBezTo>
                    <a:cubicBezTo>
                      <a:pt x="2548" y="0"/>
                      <a:pt x="2465" y="72"/>
                      <a:pt x="2465" y="167"/>
                    </a:cubicBezTo>
                    <a:cubicBezTo>
                      <a:pt x="2465" y="739"/>
                      <a:pt x="1965" y="1060"/>
                      <a:pt x="1393" y="1370"/>
                    </a:cubicBezTo>
                    <a:cubicBezTo>
                      <a:pt x="834" y="1060"/>
                      <a:pt x="322" y="727"/>
                      <a:pt x="322" y="167"/>
                    </a:cubicBezTo>
                    <a:cubicBezTo>
                      <a:pt x="322" y="72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  <p:sp>
            <p:nvSpPr>
              <p:cNvPr id="136" name="Google Shape;10874;p82">
                <a:extLst>
                  <a:ext uri="{FF2B5EF4-FFF2-40B4-BE49-F238E27FC236}">
                    <a16:creationId xmlns:a16="http://schemas.microsoft.com/office/drawing/2014/main" id="{C50FD025-C8A3-EEAE-9C18-319F1F5AE328}"/>
                  </a:ext>
                </a:extLst>
              </p:cNvPr>
              <p:cNvSpPr/>
              <p:nvPr/>
            </p:nvSpPr>
            <p:spPr>
              <a:xfrm>
                <a:off x="10230245" y="3224736"/>
                <a:ext cx="165535" cy="678044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11514" extrusionOk="0">
                    <a:moveTo>
                      <a:pt x="2799" y="2906"/>
                    </a:moveTo>
                    <a:cubicBezTo>
                      <a:pt x="2799" y="2912"/>
                      <a:pt x="2802" y="2914"/>
                      <a:pt x="2803" y="2914"/>
                    </a:cubicBezTo>
                    <a:cubicBezTo>
                      <a:pt x="2805" y="2914"/>
                      <a:pt x="2805" y="2912"/>
                      <a:pt x="2799" y="2906"/>
                    </a:cubicBezTo>
                    <a:close/>
                    <a:moveTo>
                      <a:pt x="2453" y="3096"/>
                    </a:moveTo>
                    <a:cubicBezTo>
                      <a:pt x="2382" y="3584"/>
                      <a:pt x="1918" y="3870"/>
                      <a:pt x="1406" y="4168"/>
                    </a:cubicBezTo>
                    <a:cubicBezTo>
                      <a:pt x="882" y="3870"/>
                      <a:pt x="417" y="3584"/>
                      <a:pt x="346" y="3096"/>
                    </a:cubicBezTo>
                    <a:close/>
                    <a:moveTo>
                      <a:pt x="1394" y="4549"/>
                    </a:moveTo>
                    <a:cubicBezTo>
                      <a:pt x="1680" y="4715"/>
                      <a:pt x="1965" y="4882"/>
                      <a:pt x="2156" y="5072"/>
                    </a:cubicBezTo>
                    <a:lnTo>
                      <a:pt x="644" y="5072"/>
                    </a:lnTo>
                    <a:cubicBezTo>
                      <a:pt x="834" y="4882"/>
                      <a:pt x="1120" y="4715"/>
                      <a:pt x="1394" y="4549"/>
                    </a:cubicBezTo>
                    <a:close/>
                    <a:moveTo>
                      <a:pt x="2394" y="5418"/>
                    </a:moveTo>
                    <a:cubicBezTo>
                      <a:pt x="2501" y="5644"/>
                      <a:pt x="2501" y="5858"/>
                      <a:pt x="2394" y="6096"/>
                    </a:cubicBezTo>
                    <a:lnTo>
                      <a:pt x="406" y="6096"/>
                    </a:lnTo>
                    <a:cubicBezTo>
                      <a:pt x="298" y="5858"/>
                      <a:pt x="298" y="5644"/>
                      <a:pt x="406" y="5418"/>
                    </a:cubicBezTo>
                    <a:close/>
                    <a:moveTo>
                      <a:pt x="2156" y="6442"/>
                    </a:moveTo>
                    <a:cubicBezTo>
                      <a:pt x="1965" y="6632"/>
                      <a:pt x="1680" y="6799"/>
                      <a:pt x="1406" y="6966"/>
                    </a:cubicBezTo>
                    <a:cubicBezTo>
                      <a:pt x="1120" y="6799"/>
                      <a:pt x="846" y="6632"/>
                      <a:pt x="644" y="6442"/>
                    </a:cubicBezTo>
                    <a:close/>
                    <a:moveTo>
                      <a:pt x="1406" y="7347"/>
                    </a:moveTo>
                    <a:cubicBezTo>
                      <a:pt x="1906" y="7632"/>
                      <a:pt x="2358" y="7918"/>
                      <a:pt x="2453" y="8382"/>
                    </a:cubicBezTo>
                    <a:lnTo>
                      <a:pt x="358" y="8382"/>
                    </a:lnTo>
                    <a:cubicBezTo>
                      <a:pt x="453" y="7918"/>
                      <a:pt x="906" y="7632"/>
                      <a:pt x="1406" y="7347"/>
                    </a:cubicBezTo>
                    <a:close/>
                    <a:moveTo>
                      <a:pt x="2442" y="8716"/>
                    </a:moveTo>
                    <a:cubicBezTo>
                      <a:pt x="2370" y="9180"/>
                      <a:pt x="1906" y="9478"/>
                      <a:pt x="1406" y="9764"/>
                    </a:cubicBezTo>
                    <a:cubicBezTo>
                      <a:pt x="894" y="9478"/>
                      <a:pt x="429" y="9192"/>
                      <a:pt x="346" y="8716"/>
                    </a:cubicBezTo>
                    <a:close/>
                    <a:moveTo>
                      <a:pt x="179" y="0"/>
                    </a:moveTo>
                    <a:cubicBezTo>
                      <a:pt x="96" y="0"/>
                      <a:pt x="13" y="72"/>
                      <a:pt x="13" y="167"/>
                    </a:cubicBezTo>
                    <a:cubicBezTo>
                      <a:pt x="13" y="858"/>
                      <a:pt x="548" y="1251"/>
                      <a:pt x="1084" y="1560"/>
                    </a:cubicBezTo>
                    <a:cubicBezTo>
                      <a:pt x="953" y="1632"/>
                      <a:pt x="834" y="1715"/>
                      <a:pt x="715" y="1786"/>
                    </a:cubicBezTo>
                    <a:cubicBezTo>
                      <a:pt x="584" y="1870"/>
                      <a:pt x="656" y="2096"/>
                      <a:pt x="822" y="2096"/>
                    </a:cubicBezTo>
                    <a:cubicBezTo>
                      <a:pt x="906" y="2096"/>
                      <a:pt x="870" y="2072"/>
                      <a:pt x="1430" y="1751"/>
                    </a:cubicBezTo>
                    <a:cubicBezTo>
                      <a:pt x="1918" y="2036"/>
                      <a:pt x="2370" y="2310"/>
                      <a:pt x="2477" y="2751"/>
                    </a:cubicBezTo>
                    <a:lnTo>
                      <a:pt x="406" y="2751"/>
                    </a:lnTo>
                    <a:cubicBezTo>
                      <a:pt x="417" y="2703"/>
                      <a:pt x="417" y="2644"/>
                      <a:pt x="429" y="2608"/>
                    </a:cubicBezTo>
                    <a:cubicBezTo>
                      <a:pt x="477" y="2513"/>
                      <a:pt x="429" y="2429"/>
                      <a:pt x="346" y="2382"/>
                    </a:cubicBezTo>
                    <a:cubicBezTo>
                      <a:pt x="320" y="2369"/>
                      <a:pt x="295" y="2363"/>
                      <a:pt x="271" y="2363"/>
                    </a:cubicBezTo>
                    <a:cubicBezTo>
                      <a:pt x="208" y="2363"/>
                      <a:pt x="154" y="2404"/>
                      <a:pt x="120" y="2465"/>
                    </a:cubicBezTo>
                    <a:cubicBezTo>
                      <a:pt x="60" y="2608"/>
                      <a:pt x="36" y="2751"/>
                      <a:pt x="13" y="2917"/>
                    </a:cubicBezTo>
                    <a:lnTo>
                      <a:pt x="13" y="2929"/>
                    </a:lnTo>
                    <a:cubicBezTo>
                      <a:pt x="1" y="3620"/>
                      <a:pt x="489" y="4013"/>
                      <a:pt x="1084" y="4358"/>
                    </a:cubicBezTo>
                    <a:cubicBezTo>
                      <a:pt x="537" y="4668"/>
                      <a:pt x="13" y="5072"/>
                      <a:pt x="13" y="5763"/>
                    </a:cubicBezTo>
                    <a:cubicBezTo>
                      <a:pt x="13" y="6442"/>
                      <a:pt x="537" y="6847"/>
                      <a:pt x="1084" y="7156"/>
                    </a:cubicBezTo>
                    <a:cubicBezTo>
                      <a:pt x="513" y="7501"/>
                      <a:pt x="13" y="7882"/>
                      <a:pt x="13" y="8561"/>
                    </a:cubicBezTo>
                    <a:cubicBezTo>
                      <a:pt x="13" y="9240"/>
                      <a:pt x="537" y="9644"/>
                      <a:pt x="1084" y="9954"/>
                    </a:cubicBezTo>
                    <a:cubicBezTo>
                      <a:pt x="537" y="10264"/>
                      <a:pt x="13" y="10668"/>
                      <a:pt x="13" y="11359"/>
                    </a:cubicBezTo>
                    <a:cubicBezTo>
                      <a:pt x="13" y="11442"/>
                      <a:pt x="96" y="11514"/>
                      <a:pt x="179" y="11514"/>
                    </a:cubicBezTo>
                    <a:cubicBezTo>
                      <a:pt x="275" y="11514"/>
                      <a:pt x="346" y="11442"/>
                      <a:pt x="346" y="11359"/>
                    </a:cubicBezTo>
                    <a:cubicBezTo>
                      <a:pt x="346" y="10776"/>
                      <a:pt x="846" y="10466"/>
                      <a:pt x="1418" y="10145"/>
                    </a:cubicBezTo>
                    <a:cubicBezTo>
                      <a:pt x="1977" y="10466"/>
                      <a:pt x="2489" y="10776"/>
                      <a:pt x="2489" y="11359"/>
                    </a:cubicBezTo>
                    <a:cubicBezTo>
                      <a:pt x="2489" y="11442"/>
                      <a:pt x="2561" y="11514"/>
                      <a:pt x="2656" y="11514"/>
                    </a:cubicBezTo>
                    <a:cubicBezTo>
                      <a:pt x="2739" y="11514"/>
                      <a:pt x="2811" y="11442"/>
                      <a:pt x="2811" y="11359"/>
                    </a:cubicBezTo>
                    <a:cubicBezTo>
                      <a:pt x="2811" y="10668"/>
                      <a:pt x="2299" y="10264"/>
                      <a:pt x="1739" y="9954"/>
                    </a:cubicBezTo>
                    <a:cubicBezTo>
                      <a:pt x="2322" y="9609"/>
                      <a:pt x="2811" y="9228"/>
                      <a:pt x="2811" y="8537"/>
                    </a:cubicBezTo>
                    <a:cubicBezTo>
                      <a:pt x="2811" y="7859"/>
                      <a:pt x="2299" y="7466"/>
                      <a:pt x="1739" y="7144"/>
                    </a:cubicBezTo>
                    <a:cubicBezTo>
                      <a:pt x="2299" y="6835"/>
                      <a:pt x="2811" y="6430"/>
                      <a:pt x="2811" y="5739"/>
                    </a:cubicBezTo>
                    <a:cubicBezTo>
                      <a:pt x="2811" y="5061"/>
                      <a:pt x="2299" y="4656"/>
                      <a:pt x="1739" y="4346"/>
                    </a:cubicBezTo>
                    <a:cubicBezTo>
                      <a:pt x="2358" y="4001"/>
                      <a:pt x="2799" y="3632"/>
                      <a:pt x="2799" y="2906"/>
                    </a:cubicBezTo>
                    <a:cubicBezTo>
                      <a:pt x="2775" y="2251"/>
                      <a:pt x="2263" y="1870"/>
                      <a:pt x="1739" y="1560"/>
                    </a:cubicBezTo>
                    <a:cubicBezTo>
                      <a:pt x="2299" y="1251"/>
                      <a:pt x="2811" y="846"/>
                      <a:pt x="2811" y="167"/>
                    </a:cubicBezTo>
                    <a:cubicBezTo>
                      <a:pt x="2811" y="72"/>
                      <a:pt x="2739" y="0"/>
                      <a:pt x="2656" y="0"/>
                    </a:cubicBezTo>
                    <a:cubicBezTo>
                      <a:pt x="2561" y="0"/>
                      <a:pt x="2489" y="72"/>
                      <a:pt x="2489" y="167"/>
                    </a:cubicBezTo>
                    <a:cubicBezTo>
                      <a:pt x="2489" y="739"/>
                      <a:pt x="1977" y="1060"/>
                      <a:pt x="1418" y="1370"/>
                    </a:cubicBezTo>
                    <a:cubicBezTo>
                      <a:pt x="846" y="1060"/>
                      <a:pt x="346" y="727"/>
                      <a:pt x="346" y="167"/>
                    </a:cubicBezTo>
                    <a:cubicBezTo>
                      <a:pt x="346" y="72"/>
                      <a:pt x="275" y="0"/>
                      <a:pt x="179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</p:grpSp>
        <p:grpSp>
          <p:nvGrpSpPr>
            <p:cNvPr id="124" name="Группа 123">
              <a:extLst>
                <a:ext uri="{FF2B5EF4-FFF2-40B4-BE49-F238E27FC236}">
                  <a16:creationId xmlns:a16="http://schemas.microsoft.com/office/drawing/2014/main" id="{127ECD26-F4CB-C101-0AA7-3583BADF8F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40580" y="3229830"/>
              <a:ext cx="687247" cy="687075"/>
              <a:chOff x="4776288" y="4984767"/>
              <a:chExt cx="596003" cy="595854"/>
            </a:xfrm>
          </p:grpSpPr>
          <p:sp>
            <p:nvSpPr>
              <p:cNvPr id="133" name="Google Shape;7103;p53">
                <a:extLst>
                  <a:ext uri="{FF2B5EF4-FFF2-40B4-BE49-F238E27FC236}">
                    <a16:creationId xmlns:a16="http://schemas.microsoft.com/office/drawing/2014/main" id="{55C68C2D-8793-F58D-3FF6-1C06C633B251}"/>
                  </a:ext>
                </a:extLst>
              </p:cNvPr>
              <p:cNvSpPr/>
              <p:nvPr/>
            </p:nvSpPr>
            <p:spPr>
              <a:xfrm rot="18977555" flipH="1">
                <a:off x="4800118" y="5201604"/>
                <a:ext cx="39876" cy="36034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41" extrusionOk="0">
                    <a:moveTo>
                      <a:pt x="410" y="1"/>
                    </a:moveTo>
                    <a:cubicBezTo>
                      <a:pt x="323" y="1"/>
                      <a:pt x="237" y="40"/>
                      <a:pt x="158" y="119"/>
                    </a:cubicBezTo>
                    <a:cubicBezTo>
                      <a:pt x="0" y="276"/>
                      <a:pt x="0" y="465"/>
                      <a:pt x="158" y="623"/>
                    </a:cubicBezTo>
                    <a:cubicBezTo>
                      <a:pt x="237" y="702"/>
                      <a:pt x="331" y="741"/>
                      <a:pt x="422" y="741"/>
                    </a:cubicBezTo>
                    <a:cubicBezTo>
                      <a:pt x="512" y="741"/>
                      <a:pt x="599" y="702"/>
                      <a:pt x="662" y="623"/>
                    </a:cubicBezTo>
                    <a:cubicBezTo>
                      <a:pt x="819" y="465"/>
                      <a:pt x="819" y="276"/>
                      <a:pt x="662" y="119"/>
                    </a:cubicBezTo>
                    <a:cubicBezTo>
                      <a:pt x="583" y="40"/>
                      <a:pt x="496" y="1"/>
                      <a:pt x="410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  <p:sp>
            <p:nvSpPr>
              <p:cNvPr id="134" name="Google Shape;7104;p53">
                <a:extLst>
                  <a:ext uri="{FF2B5EF4-FFF2-40B4-BE49-F238E27FC236}">
                    <a16:creationId xmlns:a16="http://schemas.microsoft.com/office/drawing/2014/main" id="{3B19809D-0CAE-D754-BFC5-2A6800FDEB5D}"/>
                  </a:ext>
                </a:extLst>
              </p:cNvPr>
              <p:cNvSpPr/>
              <p:nvPr/>
            </p:nvSpPr>
            <p:spPr>
              <a:xfrm rot="18977555" flipH="1">
                <a:off x="4776288" y="4984767"/>
                <a:ext cx="596003" cy="595854"/>
              </a:xfrm>
              <a:custGeom>
                <a:avLst/>
                <a:gdLst/>
                <a:ahLst/>
                <a:cxnLst/>
                <a:rect l="l" t="t" r="r" b="b"/>
                <a:pathLst>
                  <a:path w="12256" h="12253" extrusionOk="0">
                    <a:moveTo>
                      <a:pt x="9420" y="695"/>
                    </a:moveTo>
                    <a:cubicBezTo>
                      <a:pt x="9704" y="695"/>
                      <a:pt x="9924" y="695"/>
                      <a:pt x="10176" y="726"/>
                    </a:cubicBezTo>
                    <a:cubicBezTo>
                      <a:pt x="10429" y="789"/>
                      <a:pt x="10555" y="1136"/>
                      <a:pt x="10365" y="1325"/>
                    </a:cubicBezTo>
                    <a:cubicBezTo>
                      <a:pt x="10208" y="1482"/>
                      <a:pt x="10208" y="1671"/>
                      <a:pt x="10365" y="1829"/>
                    </a:cubicBezTo>
                    <a:cubicBezTo>
                      <a:pt x="10444" y="1908"/>
                      <a:pt x="10531" y="1947"/>
                      <a:pt x="10618" y="1947"/>
                    </a:cubicBezTo>
                    <a:cubicBezTo>
                      <a:pt x="10704" y="1947"/>
                      <a:pt x="10791" y="1908"/>
                      <a:pt x="10870" y="1829"/>
                    </a:cubicBezTo>
                    <a:cubicBezTo>
                      <a:pt x="10942" y="1767"/>
                      <a:pt x="11027" y="1739"/>
                      <a:pt x="11111" y="1739"/>
                    </a:cubicBezTo>
                    <a:cubicBezTo>
                      <a:pt x="11283" y="1739"/>
                      <a:pt x="11447" y="1858"/>
                      <a:pt x="11468" y="2049"/>
                    </a:cubicBezTo>
                    <a:cubicBezTo>
                      <a:pt x="11594" y="2711"/>
                      <a:pt x="11563" y="3719"/>
                      <a:pt x="11248" y="4727"/>
                    </a:cubicBezTo>
                    <a:cubicBezTo>
                      <a:pt x="11060" y="4761"/>
                      <a:pt x="10872" y="4778"/>
                      <a:pt x="10684" y="4778"/>
                    </a:cubicBezTo>
                    <a:cubicBezTo>
                      <a:pt x="9833" y="4778"/>
                      <a:pt x="9006" y="4433"/>
                      <a:pt x="8412" y="3814"/>
                    </a:cubicBezTo>
                    <a:cubicBezTo>
                      <a:pt x="7656" y="3058"/>
                      <a:pt x="7341" y="1986"/>
                      <a:pt x="7499" y="978"/>
                    </a:cubicBezTo>
                    <a:cubicBezTo>
                      <a:pt x="8129" y="789"/>
                      <a:pt x="8822" y="695"/>
                      <a:pt x="9420" y="695"/>
                    </a:cubicBezTo>
                    <a:close/>
                    <a:moveTo>
                      <a:pt x="5102" y="1271"/>
                    </a:moveTo>
                    <a:cubicBezTo>
                      <a:pt x="5187" y="1271"/>
                      <a:pt x="5273" y="1278"/>
                      <a:pt x="5356" y="1293"/>
                    </a:cubicBezTo>
                    <a:cubicBezTo>
                      <a:pt x="5293" y="1356"/>
                      <a:pt x="5167" y="1451"/>
                      <a:pt x="5104" y="1514"/>
                    </a:cubicBezTo>
                    <a:cubicBezTo>
                      <a:pt x="4348" y="2270"/>
                      <a:pt x="3781" y="3373"/>
                      <a:pt x="3466" y="4822"/>
                    </a:cubicBezTo>
                    <a:cubicBezTo>
                      <a:pt x="3182" y="4475"/>
                      <a:pt x="3088" y="4034"/>
                      <a:pt x="3088" y="3562"/>
                    </a:cubicBezTo>
                    <a:cubicBezTo>
                      <a:pt x="3088" y="2900"/>
                      <a:pt x="3340" y="2270"/>
                      <a:pt x="3844" y="1797"/>
                    </a:cubicBezTo>
                    <a:cubicBezTo>
                      <a:pt x="4163" y="1478"/>
                      <a:pt x="4639" y="1271"/>
                      <a:pt x="5102" y="1271"/>
                    </a:cubicBezTo>
                    <a:close/>
                    <a:moveTo>
                      <a:pt x="6711" y="1293"/>
                    </a:moveTo>
                    <a:lnTo>
                      <a:pt x="6711" y="1293"/>
                    </a:lnTo>
                    <a:cubicBezTo>
                      <a:pt x="6616" y="2427"/>
                      <a:pt x="7026" y="3530"/>
                      <a:pt x="7845" y="4318"/>
                    </a:cubicBezTo>
                    <a:cubicBezTo>
                      <a:pt x="8562" y="5035"/>
                      <a:pt x="9540" y="5465"/>
                      <a:pt x="10565" y="5465"/>
                    </a:cubicBezTo>
                    <a:cubicBezTo>
                      <a:pt x="10666" y="5465"/>
                      <a:pt x="10768" y="5460"/>
                      <a:pt x="10870" y="5452"/>
                    </a:cubicBezTo>
                    <a:lnTo>
                      <a:pt x="10870" y="5452"/>
                    </a:lnTo>
                    <a:cubicBezTo>
                      <a:pt x="10681" y="5893"/>
                      <a:pt x="10429" y="6303"/>
                      <a:pt x="10082" y="6618"/>
                    </a:cubicBezTo>
                    <a:cubicBezTo>
                      <a:pt x="8444" y="8256"/>
                      <a:pt x="4852" y="8413"/>
                      <a:pt x="3749" y="8413"/>
                    </a:cubicBezTo>
                    <a:cubicBezTo>
                      <a:pt x="3749" y="7311"/>
                      <a:pt x="3907" y="3719"/>
                      <a:pt x="5545" y="2081"/>
                    </a:cubicBezTo>
                    <a:cubicBezTo>
                      <a:pt x="5860" y="1766"/>
                      <a:pt x="6270" y="1482"/>
                      <a:pt x="6711" y="1293"/>
                    </a:cubicBezTo>
                    <a:close/>
                    <a:moveTo>
                      <a:pt x="10838" y="6838"/>
                    </a:moveTo>
                    <a:cubicBezTo>
                      <a:pt x="10964" y="7405"/>
                      <a:pt x="10775" y="7941"/>
                      <a:pt x="10365" y="8382"/>
                    </a:cubicBezTo>
                    <a:cubicBezTo>
                      <a:pt x="9888" y="8860"/>
                      <a:pt x="9239" y="9101"/>
                      <a:pt x="8593" y="9101"/>
                    </a:cubicBezTo>
                    <a:cubicBezTo>
                      <a:pt x="8132" y="9101"/>
                      <a:pt x="7672" y="8978"/>
                      <a:pt x="7278" y="8728"/>
                    </a:cubicBezTo>
                    <a:cubicBezTo>
                      <a:pt x="8759" y="8382"/>
                      <a:pt x="9893" y="7878"/>
                      <a:pt x="10586" y="7122"/>
                    </a:cubicBezTo>
                    <a:cubicBezTo>
                      <a:pt x="10681" y="7027"/>
                      <a:pt x="10775" y="6933"/>
                      <a:pt x="10838" y="6838"/>
                    </a:cubicBezTo>
                    <a:close/>
                    <a:moveTo>
                      <a:pt x="1902" y="8486"/>
                    </a:moveTo>
                    <a:cubicBezTo>
                      <a:pt x="2355" y="8486"/>
                      <a:pt x="2810" y="8652"/>
                      <a:pt x="3151" y="9012"/>
                    </a:cubicBezTo>
                    <a:cubicBezTo>
                      <a:pt x="3718" y="9611"/>
                      <a:pt x="3812" y="10461"/>
                      <a:pt x="3466" y="11123"/>
                    </a:cubicBezTo>
                    <a:cubicBezTo>
                      <a:pt x="3151" y="10619"/>
                      <a:pt x="2804" y="10178"/>
                      <a:pt x="2426" y="9768"/>
                    </a:cubicBezTo>
                    <a:cubicBezTo>
                      <a:pt x="2017" y="9358"/>
                      <a:pt x="1544" y="9012"/>
                      <a:pt x="1040" y="8697"/>
                    </a:cubicBezTo>
                    <a:cubicBezTo>
                      <a:pt x="1304" y="8559"/>
                      <a:pt x="1603" y="8486"/>
                      <a:pt x="1902" y="8486"/>
                    </a:cubicBezTo>
                    <a:close/>
                    <a:moveTo>
                      <a:pt x="9468" y="0"/>
                    </a:moveTo>
                    <a:cubicBezTo>
                      <a:pt x="8905" y="0"/>
                      <a:pt x="8299" y="77"/>
                      <a:pt x="7719" y="222"/>
                    </a:cubicBezTo>
                    <a:cubicBezTo>
                      <a:pt x="7247" y="348"/>
                      <a:pt x="6711" y="537"/>
                      <a:pt x="6112" y="852"/>
                    </a:cubicBezTo>
                    <a:cubicBezTo>
                      <a:pt x="5784" y="699"/>
                      <a:pt x="5436" y="625"/>
                      <a:pt x="5090" y="625"/>
                    </a:cubicBezTo>
                    <a:cubicBezTo>
                      <a:pt x="4442" y="625"/>
                      <a:pt x="3802" y="884"/>
                      <a:pt x="3308" y="1356"/>
                    </a:cubicBezTo>
                    <a:cubicBezTo>
                      <a:pt x="2741" y="1955"/>
                      <a:pt x="2363" y="2774"/>
                      <a:pt x="2363" y="3656"/>
                    </a:cubicBezTo>
                    <a:cubicBezTo>
                      <a:pt x="2363" y="4475"/>
                      <a:pt x="2678" y="5263"/>
                      <a:pt x="3277" y="5893"/>
                    </a:cubicBezTo>
                    <a:cubicBezTo>
                      <a:pt x="3151" y="6649"/>
                      <a:pt x="3088" y="7405"/>
                      <a:pt x="3088" y="8130"/>
                    </a:cubicBezTo>
                    <a:cubicBezTo>
                      <a:pt x="2722" y="7947"/>
                      <a:pt x="2319" y="7854"/>
                      <a:pt x="1916" y="7854"/>
                    </a:cubicBezTo>
                    <a:cubicBezTo>
                      <a:pt x="1278" y="7854"/>
                      <a:pt x="641" y="8088"/>
                      <a:pt x="158" y="8571"/>
                    </a:cubicBezTo>
                    <a:cubicBezTo>
                      <a:pt x="0" y="8728"/>
                      <a:pt x="63" y="9043"/>
                      <a:pt x="252" y="9169"/>
                    </a:cubicBezTo>
                    <a:cubicBezTo>
                      <a:pt x="1481" y="9800"/>
                      <a:pt x="2489" y="10808"/>
                      <a:pt x="3119" y="12036"/>
                    </a:cubicBezTo>
                    <a:cubicBezTo>
                      <a:pt x="3191" y="12180"/>
                      <a:pt x="3315" y="12252"/>
                      <a:pt x="3443" y="12252"/>
                    </a:cubicBezTo>
                    <a:cubicBezTo>
                      <a:pt x="3539" y="12252"/>
                      <a:pt x="3637" y="12212"/>
                      <a:pt x="3718" y="12131"/>
                    </a:cubicBezTo>
                    <a:cubicBezTo>
                      <a:pt x="4506" y="11343"/>
                      <a:pt x="4663" y="10146"/>
                      <a:pt x="4159" y="9201"/>
                    </a:cubicBezTo>
                    <a:cubicBezTo>
                      <a:pt x="4884" y="9201"/>
                      <a:pt x="5671" y="9138"/>
                      <a:pt x="6396" y="9012"/>
                    </a:cubicBezTo>
                    <a:cubicBezTo>
                      <a:pt x="7026" y="9611"/>
                      <a:pt x="7814" y="9926"/>
                      <a:pt x="8633" y="9926"/>
                    </a:cubicBezTo>
                    <a:cubicBezTo>
                      <a:pt x="9452" y="9926"/>
                      <a:pt x="10271" y="9611"/>
                      <a:pt x="10933" y="8980"/>
                    </a:cubicBezTo>
                    <a:cubicBezTo>
                      <a:pt x="11657" y="8224"/>
                      <a:pt x="11878" y="7122"/>
                      <a:pt x="11437" y="6176"/>
                    </a:cubicBezTo>
                    <a:cubicBezTo>
                      <a:pt x="11752" y="5609"/>
                      <a:pt x="11941" y="5042"/>
                      <a:pt x="12067" y="4570"/>
                    </a:cubicBezTo>
                    <a:cubicBezTo>
                      <a:pt x="12224" y="3625"/>
                      <a:pt x="12256" y="2616"/>
                      <a:pt x="12130" y="1923"/>
                    </a:cubicBezTo>
                    <a:cubicBezTo>
                      <a:pt x="12067" y="1419"/>
                      <a:pt x="11626" y="1041"/>
                      <a:pt x="11153" y="1041"/>
                    </a:cubicBezTo>
                    <a:cubicBezTo>
                      <a:pt x="11122" y="537"/>
                      <a:pt x="10775" y="159"/>
                      <a:pt x="10302" y="65"/>
                    </a:cubicBezTo>
                    <a:cubicBezTo>
                      <a:pt x="10043" y="21"/>
                      <a:pt x="9761" y="0"/>
                      <a:pt x="946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</p:grpSp>
        <p:sp>
          <p:nvSpPr>
            <p:cNvPr id="125" name="Google Shape;2027;p70">
              <a:extLst>
                <a:ext uri="{FF2B5EF4-FFF2-40B4-BE49-F238E27FC236}">
                  <a16:creationId xmlns:a16="http://schemas.microsoft.com/office/drawing/2014/main" id="{D4E8CF61-A2DB-E574-4360-4671972EE055}"/>
                </a:ext>
              </a:extLst>
            </p:cNvPr>
            <p:cNvSpPr/>
            <p:nvPr/>
          </p:nvSpPr>
          <p:spPr>
            <a:xfrm>
              <a:off x="7214207" y="1565032"/>
              <a:ext cx="844905" cy="455617"/>
            </a:xfrm>
            <a:custGeom>
              <a:avLst/>
              <a:gdLst/>
              <a:ahLst/>
              <a:cxnLst/>
              <a:rect l="l" t="t" r="r" b="b"/>
              <a:pathLst>
                <a:path w="25600" h="16073" extrusionOk="0">
                  <a:moveTo>
                    <a:pt x="14711" y="997"/>
                  </a:moveTo>
                  <a:cubicBezTo>
                    <a:pt x="14126" y="1938"/>
                    <a:pt x="13095" y="2509"/>
                    <a:pt x="11988" y="2509"/>
                  </a:cubicBezTo>
                  <a:cubicBezTo>
                    <a:pt x="10881" y="2509"/>
                    <a:pt x="9852" y="1938"/>
                    <a:pt x="9266" y="997"/>
                  </a:cubicBezTo>
                  <a:close/>
                  <a:moveTo>
                    <a:pt x="18050" y="5748"/>
                  </a:moveTo>
                  <a:lnTo>
                    <a:pt x="18050" y="5748"/>
                  </a:lnTo>
                  <a:cubicBezTo>
                    <a:pt x="18181" y="5924"/>
                    <a:pt x="18335" y="6080"/>
                    <a:pt x="18511" y="6212"/>
                  </a:cubicBezTo>
                  <a:cubicBezTo>
                    <a:pt x="18428" y="6271"/>
                    <a:pt x="18349" y="6333"/>
                    <a:pt x="18271" y="6399"/>
                  </a:cubicBezTo>
                  <a:lnTo>
                    <a:pt x="18257" y="6395"/>
                  </a:lnTo>
                  <a:cubicBezTo>
                    <a:pt x="18129" y="6203"/>
                    <a:pt x="18059" y="5979"/>
                    <a:pt x="18050" y="5748"/>
                  </a:cubicBezTo>
                  <a:close/>
                  <a:moveTo>
                    <a:pt x="23575" y="5754"/>
                  </a:moveTo>
                  <a:lnTo>
                    <a:pt x="23575" y="5756"/>
                  </a:lnTo>
                  <a:cubicBezTo>
                    <a:pt x="23569" y="5947"/>
                    <a:pt x="23515" y="6178"/>
                    <a:pt x="23355" y="6420"/>
                  </a:cubicBezTo>
                  <a:cubicBezTo>
                    <a:pt x="23275" y="6350"/>
                    <a:pt x="23191" y="6286"/>
                    <a:pt x="23106" y="6224"/>
                  </a:cubicBezTo>
                  <a:cubicBezTo>
                    <a:pt x="23284" y="6091"/>
                    <a:pt x="23441" y="5932"/>
                    <a:pt x="23575" y="5754"/>
                  </a:cubicBezTo>
                  <a:close/>
                  <a:moveTo>
                    <a:pt x="19338" y="7015"/>
                  </a:moveTo>
                  <a:lnTo>
                    <a:pt x="19338" y="7015"/>
                  </a:lnTo>
                  <a:cubicBezTo>
                    <a:pt x="19341" y="7017"/>
                    <a:pt x="19344" y="7020"/>
                    <a:pt x="19347" y="7023"/>
                  </a:cubicBezTo>
                  <a:lnTo>
                    <a:pt x="19347" y="7023"/>
                  </a:lnTo>
                  <a:cubicBezTo>
                    <a:pt x="19344" y="7020"/>
                    <a:pt x="19341" y="7017"/>
                    <a:pt x="19338" y="7015"/>
                  </a:cubicBezTo>
                  <a:close/>
                  <a:moveTo>
                    <a:pt x="22332" y="7047"/>
                  </a:moveTo>
                  <a:cubicBezTo>
                    <a:pt x="22329" y="7049"/>
                    <a:pt x="22326" y="7051"/>
                    <a:pt x="22324" y="7054"/>
                  </a:cubicBezTo>
                  <a:cubicBezTo>
                    <a:pt x="22326" y="7052"/>
                    <a:pt x="22329" y="7049"/>
                    <a:pt x="22332" y="7047"/>
                  </a:cubicBezTo>
                  <a:close/>
                  <a:moveTo>
                    <a:pt x="3325" y="4255"/>
                  </a:moveTo>
                  <a:lnTo>
                    <a:pt x="4237" y="4422"/>
                  </a:lnTo>
                  <a:cubicBezTo>
                    <a:pt x="5223" y="4607"/>
                    <a:pt x="5995" y="5379"/>
                    <a:pt x="6180" y="6365"/>
                  </a:cubicBezTo>
                  <a:cubicBezTo>
                    <a:pt x="6336" y="7221"/>
                    <a:pt x="5679" y="8010"/>
                    <a:pt x="4811" y="8010"/>
                  </a:cubicBezTo>
                  <a:lnTo>
                    <a:pt x="4234" y="8010"/>
                  </a:lnTo>
                  <a:cubicBezTo>
                    <a:pt x="3346" y="6976"/>
                    <a:pt x="3009" y="5580"/>
                    <a:pt x="3325" y="4255"/>
                  </a:cubicBezTo>
                  <a:close/>
                  <a:moveTo>
                    <a:pt x="1310" y="9333"/>
                  </a:moveTo>
                  <a:cubicBezTo>
                    <a:pt x="1473" y="9333"/>
                    <a:pt x="1610" y="9526"/>
                    <a:pt x="1610" y="9753"/>
                  </a:cubicBezTo>
                  <a:cubicBezTo>
                    <a:pt x="1610" y="10061"/>
                    <a:pt x="1457" y="10625"/>
                    <a:pt x="1310" y="10941"/>
                  </a:cubicBezTo>
                  <a:cubicBezTo>
                    <a:pt x="1161" y="10623"/>
                    <a:pt x="1008" y="10061"/>
                    <a:pt x="1008" y="9753"/>
                  </a:cubicBezTo>
                  <a:cubicBezTo>
                    <a:pt x="1008" y="9526"/>
                    <a:pt x="1146" y="9333"/>
                    <a:pt x="1310" y="9333"/>
                  </a:cubicBezTo>
                  <a:close/>
                  <a:moveTo>
                    <a:pt x="20801" y="6479"/>
                  </a:moveTo>
                  <a:cubicBezTo>
                    <a:pt x="21365" y="6479"/>
                    <a:pt x="21929" y="6641"/>
                    <a:pt x="22420" y="6963"/>
                  </a:cubicBezTo>
                  <a:cubicBezTo>
                    <a:pt x="22393" y="6988"/>
                    <a:pt x="22367" y="7012"/>
                    <a:pt x="22345" y="7035"/>
                  </a:cubicBezTo>
                  <a:cubicBezTo>
                    <a:pt x="22340" y="7039"/>
                    <a:pt x="22336" y="7043"/>
                    <a:pt x="22332" y="7047"/>
                  </a:cubicBezTo>
                  <a:lnTo>
                    <a:pt x="22332" y="7047"/>
                  </a:lnTo>
                  <a:cubicBezTo>
                    <a:pt x="22335" y="7044"/>
                    <a:pt x="22338" y="7041"/>
                    <a:pt x="22342" y="7038"/>
                  </a:cubicBezTo>
                  <a:lnTo>
                    <a:pt x="22342" y="7038"/>
                  </a:lnTo>
                  <a:cubicBezTo>
                    <a:pt x="22321" y="7059"/>
                    <a:pt x="22302" y="7079"/>
                    <a:pt x="22286" y="7100"/>
                  </a:cubicBezTo>
                  <a:lnTo>
                    <a:pt x="22264" y="7128"/>
                  </a:lnTo>
                  <a:cubicBezTo>
                    <a:pt x="22262" y="7129"/>
                    <a:pt x="22261" y="7132"/>
                    <a:pt x="22259" y="7134"/>
                  </a:cubicBezTo>
                  <a:cubicBezTo>
                    <a:pt x="22135" y="7296"/>
                    <a:pt x="22038" y="7477"/>
                    <a:pt x="21969" y="7668"/>
                  </a:cubicBezTo>
                  <a:cubicBezTo>
                    <a:pt x="21944" y="7718"/>
                    <a:pt x="21929" y="7771"/>
                    <a:pt x="21922" y="7826"/>
                  </a:cubicBezTo>
                  <a:cubicBezTo>
                    <a:pt x="21919" y="7839"/>
                    <a:pt x="21918" y="7851"/>
                    <a:pt x="21916" y="7857"/>
                  </a:cubicBezTo>
                  <a:lnTo>
                    <a:pt x="21919" y="7857"/>
                  </a:lnTo>
                  <a:cubicBezTo>
                    <a:pt x="21919" y="7865"/>
                    <a:pt x="21919" y="7876"/>
                    <a:pt x="21919" y="7885"/>
                  </a:cubicBezTo>
                  <a:cubicBezTo>
                    <a:pt x="21919" y="8160"/>
                    <a:pt x="22141" y="8384"/>
                    <a:pt x="22418" y="8384"/>
                  </a:cubicBezTo>
                  <a:lnTo>
                    <a:pt x="22428" y="8384"/>
                  </a:lnTo>
                  <a:cubicBezTo>
                    <a:pt x="22667" y="8384"/>
                    <a:pt x="22872" y="8214"/>
                    <a:pt x="22917" y="7980"/>
                  </a:cubicBezTo>
                  <a:cubicBezTo>
                    <a:pt x="22953" y="7893"/>
                    <a:pt x="22998" y="7811"/>
                    <a:pt x="23054" y="7736"/>
                  </a:cubicBezTo>
                  <a:cubicBezTo>
                    <a:pt x="23142" y="7657"/>
                    <a:pt x="23506" y="7349"/>
                    <a:pt x="23908" y="7349"/>
                  </a:cubicBezTo>
                  <a:cubicBezTo>
                    <a:pt x="23986" y="7349"/>
                    <a:pt x="24066" y="7361"/>
                    <a:pt x="24145" y="7388"/>
                  </a:cubicBezTo>
                  <a:cubicBezTo>
                    <a:pt x="24266" y="7430"/>
                    <a:pt x="24391" y="7459"/>
                    <a:pt x="24518" y="7474"/>
                  </a:cubicBezTo>
                  <a:cubicBezTo>
                    <a:pt x="24485" y="7590"/>
                    <a:pt x="24426" y="7698"/>
                    <a:pt x="24345" y="7787"/>
                  </a:cubicBezTo>
                  <a:cubicBezTo>
                    <a:pt x="24091" y="8066"/>
                    <a:pt x="23670" y="8080"/>
                    <a:pt x="23670" y="8080"/>
                  </a:cubicBezTo>
                  <a:lnTo>
                    <a:pt x="23656" y="8080"/>
                  </a:lnTo>
                  <a:cubicBezTo>
                    <a:pt x="23381" y="8082"/>
                    <a:pt x="23157" y="8306"/>
                    <a:pt x="23159" y="8583"/>
                  </a:cubicBezTo>
                  <a:cubicBezTo>
                    <a:pt x="23166" y="9676"/>
                    <a:pt x="22997" y="10851"/>
                    <a:pt x="22807" y="11050"/>
                  </a:cubicBezTo>
                  <a:cubicBezTo>
                    <a:pt x="22673" y="11181"/>
                    <a:pt x="22530" y="11303"/>
                    <a:pt x="22383" y="11418"/>
                  </a:cubicBezTo>
                  <a:cubicBezTo>
                    <a:pt x="22147" y="11607"/>
                    <a:pt x="21907" y="11798"/>
                    <a:pt x="21726" y="12078"/>
                  </a:cubicBezTo>
                  <a:lnTo>
                    <a:pt x="19874" y="12078"/>
                  </a:lnTo>
                  <a:cubicBezTo>
                    <a:pt x="19693" y="11798"/>
                    <a:pt x="19453" y="11607"/>
                    <a:pt x="19219" y="11418"/>
                  </a:cubicBezTo>
                  <a:cubicBezTo>
                    <a:pt x="19070" y="11303"/>
                    <a:pt x="18927" y="11181"/>
                    <a:pt x="18793" y="11050"/>
                  </a:cubicBezTo>
                  <a:cubicBezTo>
                    <a:pt x="18615" y="10866"/>
                    <a:pt x="18458" y="9827"/>
                    <a:pt x="18443" y="8799"/>
                  </a:cubicBezTo>
                  <a:cubicBezTo>
                    <a:pt x="18624" y="8468"/>
                    <a:pt x="18387" y="8061"/>
                    <a:pt x="18009" y="8058"/>
                  </a:cubicBezTo>
                  <a:cubicBezTo>
                    <a:pt x="18004" y="8058"/>
                    <a:pt x="17593" y="8044"/>
                    <a:pt x="17337" y="7771"/>
                  </a:cubicBezTo>
                  <a:cubicBezTo>
                    <a:pt x="17255" y="7680"/>
                    <a:pt x="17194" y="7571"/>
                    <a:pt x="17161" y="7452"/>
                  </a:cubicBezTo>
                  <a:cubicBezTo>
                    <a:pt x="17287" y="7437"/>
                    <a:pt x="17412" y="7409"/>
                    <a:pt x="17533" y="7368"/>
                  </a:cubicBezTo>
                  <a:cubicBezTo>
                    <a:pt x="17611" y="7341"/>
                    <a:pt x="17694" y="7328"/>
                    <a:pt x="17776" y="7328"/>
                  </a:cubicBezTo>
                  <a:cubicBezTo>
                    <a:pt x="17781" y="7328"/>
                    <a:pt x="17785" y="7328"/>
                    <a:pt x="17789" y="7328"/>
                  </a:cubicBezTo>
                  <a:cubicBezTo>
                    <a:pt x="17847" y="7328"/>
                    <a:pt x="18009" y="7359"/>
                    <a:pt x="18037" y="7369"/>
                  </a:cubicBezTo>
                  <a:cubicBezTo>
                    <a:pt x="18325" y="7456"/>
                    <a:pt x="18558" y="7653"/>
                    <a:pt x="18624" y="7714"/>
                  </a:cubicBezTo>
                  <a:cubicBezTo>
                    <a:pt x="18686" y="7796"/>
                    <a:pt x="18734" y="7886"/>
                    <a:pt x="18770" y="7982"/>
                  </a:cubicBezTo>
                  <a:cubicBezTo>
                    <a:pt x="18817" y="8216"/>
                    <a:pt x="19022" y="8384"/>
                    <a:pt x="19260" y="8384"/>
                  </a:cubicBezTo>
                  <a:lnTo>
                    <a:pt x="19270" y="8384"/>
                  </a:lnTo>
                  <a:cubicBezTo>
                    <a:pt x="19271" y="8384"/>
                    <a:pt x="19272" y="8384"/>
                    <a:pt x="19272" y="8384"/>
                  </a:cubicBezTo>
                  <a:cubicBezTo>
                    <a:pt x="19642" y="8384"/>
                    <a:pt x="19883" y="7993"/>
                    <a:pt x="19716" y="7662"/>
                  </a:cubicBezTo>
                  <a:cubicBezTo>
                    <a:pt x="19647" y="7464"/>
                    <a:pt x="19547" y="7278"/>
                    <a:pt x="19421" y="7110"/>
                  </a:cubicBezTo>
                  <a:lnTo>
                    <a:pt x="19416" y="7106"/>
                  </a:lnTo>
                  <a:lnTo>
                    <a:pt x="19394" y="7076"/>
                  </a:lnTo>
                  <a:cubicBezTo>
                    <a:pt x="19380" y="7060"/>
                    <a:pt x="19364" y="7041"/>
                    <a:pt x="19347" y="7023"/>
                  </a:cubicBezTo>
                  <a:lnTo>
                    <a:pt x="19347" y="7023"/>
                  </a:lnTo>
                  <a:cubicBezTo>
                    <a:pt x="19350" y="7026"/>
                    <a:pt x="19353" y="7030"/>
                    <a:pt x="19356" y="7034"/>
                  </a:cubicBezTo>
                  <a:cubicBezTo>
                    <a:pt x="19348" y="7025"/>
                    <a:pt x="19341" y="7019"/>
                    <a:pt x="19334" y="7012"/>
                  </a:cubicBezTo>
                  <a:cubicBezTo>
                    <a:pt x="19306" y="6984"/>
                    <a:pt x="19273" y="6954"/>
                    <a:pt x="19239" y="6926"/>
                  </a:cubicBezTo>
                  <a:cubicBezTo>
                    <a:pt x="19717" y="6628"/>
                    <a:pt x="20259" y="6479"/>
                    <a:pt x="20801" y="6479"/>
                  </a:cubicBezTo>
                  <a:close/>
                  <a:moveTo>
                    <a:pt x="21427" y="13077"/>
                  </a:moveTo>
                  <a:cubicBezTo>
                    <a:pt x="21424" y="13144"/>
                    <a:pt x="21421" y="13213"/>
                    <a:pt x="21421" y="13285"/>
                  </a:cubicBezTo>
                  <a:cubicBezTo>
                    <a:pt x="21421" y="13448"/>
                    <a:pt x="21046" y="13588"/>
                    <a:pt x="20800" y="13634"/>
                  </a:cubicBezTo>
                  <a:cubicBezTo>
                    <a:pt x="20554" y="13590"/>
                    <a:pt x="20179" y="13450"/>
                    <a:pt x="20179" y="13285"/>
                  </a:cubicBezTo>
                  <a:cubicBezTo>
                    <a:pt x="20179" y="13213"/>
                    <a:pt x="20176" y="13144"/>
                    <a:pt x="20173" y="13077"/>
                  </a:cubicBezTo>
                  <a:close/>
                  <a:moveTo>
                    <a:pt x="16212" y="997"/>
                  </a:moveTo>
                  <a:cubicBezTo>
                    <a:pt x="18662" y="997"/>
                    <a:pt x="20834" y="2579"/>
                    <a:pt x="21580" y="4914"/>
                  </a:cubicBezTo>
                  <a:lnTo>
                    <a:pt x="21807" y="5613"/>
                  </a:lnTo>
                  <a:cubicBezTo>
                    <a:pt x="21476" y="5525"/>
                    <a:pt x="21136" y="5481"/>
                    <a:pt x="20797" y="5481"/>
                  </a:cubicBezTo>
                  <a:cubicBezTo>
                    <a:pt x="20392" y="5481"/>
                    <a:pt x="19987" y="5544"/>
                    <a:pt x="19597" y="5669"/>
                  </a:cubicBezTo>
                  <a:cubicBezTo>
                    <a:pt x="19317" y="5582"/>
                    <a:pt x="18653" y="5289"/>
                    <a:pt x="18614" y="4451"/>
                  </a:cubicBezTo>
                  <a:cubicBezTo>
                    <a:pt x="18601" y="4167"/>
                    <a:pt x="18365" y="3975"/>
                    <a:pt x="18114" y="3975"/>
                  </a:cubicBezTo>
                  <a:cubicBezTo>
                    <a:pt x="18016" y="3975"/>
                    <a:pt x="17916" y="4004"/>
                    <a:pt x="17826" y="4068"/>
                  </a:cubicBezTo>
                  <a:cubicBezTo>
                    <a:pt x="17430" y="4351"/>
                    <a:pt x="17140" y="4874"/>
                    <a:pt x="17069" y="5433"/>
                  </a:cubicBezTo>
                  <a:cubicBezTo>
                    <a:pt x="17027" y="5770"/>
                    <a:pt x="17062" y="6113"/>
                    <a:pt x="17175" y="6434"/>
                  </a:cubicBezTo>
                  <a:cubicBezTo>
                    <a:pt x="17106" y="6455"/>
                    <a:pt x="17034" y="6465"/>
                    <a:pt x="16962" y="6465"/>
                  </a:cubicBezTo>
                  <a:cubicBezTo>
                    <a:pt x="16894" y="6465"/>
                    <a:pt x="16826" y="6456"/>
                    <a:pt x="16760" y="6437"/>
                  </a:cubicBezTo>
                  <a:cubicBezTo>
                    <a:pt x="16712" y="6423"/>
                    <a:pt x="16663" y="6416"/>
                    <a:pt x="16616" y="6416"/>
                  </a:cubicBezTo>
                  <a:cubicBezTo>
                    <a:pt x="16361" y="6416"/>
                    <a:pt x="16134" y="6614"/>
                    <a:pt x="16118" y="6885"/>
                  </a:cubicBezTo>
                  <a:cubicBezTo>
                    <a:pt x="16078" y="7536"/>
                    <a:pt x="16243" y="8063"/>
                    <a:pt x="16608" y="8453"/>
                  </a:cubicBezTo>
                  <a:cubicBezTo>
                    <a:pt x="16870" y="8734"/>
                    <a:pt x="17184" y="8884"/>
                    <a:pt x="17449" y="8964"/>
                  </a:cubicBezTo>
                  <a:cubicBezTo>
                    <a:pt x="17455" y="9198"/>
                    <a:pt x="17470" y="9513"/>
                    <a:pt x="17502" y="9847"/>
                  </a:cubicBezTo>
                  <a:cubicBezTo>
                    <a:pt x="17626" y="11159"/>
                    <a:pt x="17895" y="11565"/>
                    <a:pt x="18087" y="11757"/>
                  </a:cubicBezTo>
                  <a:cubicBezTo>
                    <a:pt x="18141" y="11813"/>
                    <a:pt x="18196" y="11863"/>
                    <a:pt x="18249" y="11910"/>
                  </a:cubicBezTo>
                  <a:cubicBezTo>
                    <a:pt x="17938" y="12484"/>
                    <a:pt x="17776" y="13127"/>
                    <a:pt x="17776" y="13781"/>
                  </a:cubicBezTo>
                  <a:lnTo>
                    <a:pt x="17776" y="15072"/>
                  </a:lnTo>
                  <a:lnTo>
                    <a:pt x="17312" y="15072"/>
                  </a:lnTo>
                  <a:lnTo>
                    <a:pt x="17312" y="13781"/>
                  </a:lnTo>
                  <a:cubicBezTo>
                    <a:pt x="17312" y="13768"/>
                    <a:pt x="17311" y="13758"/>
                    <a:pt x="17309" y="13746"/>
                  </a:cubicBezTo>
                  <a:cubicBezTo>
                    <a:pt x="17303" y="12971"/>
                    <a:pt x="17071" y="12218"/>
                    <a:pt x="16638" y="11576"/>
                  </a:cubicBezTo>
                  <a:cubicBezTo>
                    <a:pt x="16414" y="11244"/>
                    <a:pt x="16261" y="10870"/>
                    <a:pt x="16186" y="10477"/>
                  </a:cubicBezTo>
                  <a:lnTo>
                    <a:pt x="15791" y="8390"/>
                  </a:lnTo>
                  <a:cubicBezTo>
                    <a:pt x="15750" y="8147"/>
                    <a:pt x="15538" y="7976"/>
                    <a:pt x="15300" y="7976"/>
                  </a:cubicBezTo>
                  <a:cubicBezTo>
                    <a:pt x="15269" y="7976"/>
                    <a:pt x="15238" y="7979"/>
                    <a:pt x="15207" y="7985"/>
                  </a:cubicBezTo>
                  <a:cubicBezTo>
                    <a:pt x="14934" y="8036"/>
                    <a:pt x="14756" y="8303"/>
                    <a:pt x="14811" y="8575"/>
                  </a:cubicBezTo>
                  <a:lnTo>
                    <a:pt x="15205" y="10663"/>
                  </a:lnTo>
                  <a:cubicBezTo>
                    <a:pt x="15305" y="11188"/>
                    <a:pt x="15510" y="11689"/>
                    <a:pt x="15809" y="12134"/>
                  </a:cubicBezTo>
                  <a:cubicBezTo>
                    <a:pt x="16137" y="12620"/>
                    <a:pt x="16312" y="13194"/>
                    <a:pt x="16312" y="13781"/>
                  </a:cubicBezTo>
                  <a:lnTo>
                    <a:pt x="16312" y="15072"/>
                  </a:lnTo>
                  <a:lnTo>
                    <a:pt x="15847" y="15072"/>
                  </a:lnTo>
                  <a:lnTo>
                    <a:pt x="15847" y="13781"/>
                  </a:lnTo>
                  <a:cubicBezTo>
                    <a:pt x="15849" y="12995"/>
                    <a:pt x="15615" y="12228"/>
                    <a:pt x="15174" y="11576"/>
                  </a:cubicBezTo>
                  <a:cubicBezTo>
                    <a:pt x="14951" y="11244"/>
                    <a:pt x="14797" y="10870"/>
                    <a:pt x="14724" y="10477"/>
                  </a:cubicBezTo>
                  <a:lnTo>
                    <a:pt x="14329" y="8390"/>
                  </a:lnTo>
                  <a:cubicBezTo>
                    <a:pt x="14286" y="8147"/>
                    <a:pt x="14074" y="7976"/>
                    <a:pt x="13837" y="7976"/>
                  </a:cubicBezTo>
                  <a:cubicBezTo>
                    <a:pt x="13807" y="7976"/>
                    <a:pt x="13776" y="7979"/>
                    <a:pt x="13745" y="7985"/>
                  </a:cubicBezTo>
                  <a:cubicBezTo>
                    <a:pt x="13471" y="8036"/>
                    <a:pt x="13293" y="8303"/>
                    <a:pt x="13349" y="8575"/>
                  </a:cubicBezTo>
                  <a:lnTo>
                    <a:pt x="13618" y="10002"/>
                  </a:lnTo>
                  <a:lnTo>
                    <a:pt x="10410" y="10002"/>
                  </a:lnTo>
                  <a:lnTo>
                    <a:pt x="10679" y="8575"/>
                  </a:lnTo>
                  <a:cubicBezTo>
                    <a:pt x="10735" y="8303"/>
                    <a:pt x="10557" y="8036"/>
                    <a:pt x="10283" y="7985"/>
                  </a:cubicBezTo>
                  <a:cubicBezTo>
                    <a:pt x="10252" y="7979"/>
                    <a:pt x="10221" y="7976"/>
                    <a:pt x="10190" y="7976"/>
                  </a:cubicBezTo>
                  <a:cubicBezTo>
                    <a:pt x="9953" y="7976"/>
                    <a:pt x="9742" y="8147"/>
                    <a:pt x="9699" y="8390"/>
                  </a:cubicBezTo>
                  <a:lnTo>
                    <a:pt x="9304" y="10477"/>
                  </a:lnTo>
                  <a:cubicBezTo>
                    <a:pt x="9231" y="10870"/>
                    <a:pt x="9078" y="11244"/>
                    <a:pt x="8854" y="11576"/>
                  </a:cubicBezTo>
                  <a:cubicBezTo>
                    <a:pt x="8414" y="12228"/>
                    <a:pt x="8179" y="12995"/>
                    <a:pt x="8181" y="13781"/>
                  </a:cubicBezTo>
                  <a:lnTo>
                    <a:pt x="8181" y="15072"/>
                  </a:lnTo>
                  <a:lnTo>
                    <a:pt x="7592" y="15072"/>
                  </a:lnTo>
                  <a:lnTo>
                    <a:pt x="7592" y="13781"/>
                  </a:lnTo>
                  <a:cubicBezTo>
                    <a:pt x="7591" y="13194"/>
                    <a:pt x="7766" y="12620"/>
                    <a:pt x="8094" y="12134"/>
                  </a:cubicBezTo>
                  <a:cubicBezTo>
                    <a:pt x="8393" y="11689"/>
                    <a:pt x="8599" y="11190"/>
                    <a:pt x="8698" y="10663"/>
                  </a:cubicBezTo>
                  <a:lnTo>
                    <a:pt x="9092" y="8575"/>
                  </a:lnTo>
                  <a:cubicBezTo>
                    <a:pt x="9148" y="8303"/>
                    <a:pt x="8970" y="8036"/>
                    <a:pt x="8696" y="7985"/>
                  </a:cubicBezTo>
                  <a:cubicBezTo>
                    <a:pt x="8665" y="7979"/>
                    <a:pt x="8634" y="7976"/>
                    <a:pt x="8603" y="7976"/>
                  </a:cubicBezTo>
                  <a:cubicBezTo>
                    <a:pt x="8365" y="7976"/>
                    <a:pt x="8155" y="8147"/>
                    <a:pt x="8112" y="8390"/>
                  </a:cubicBezTo>
                  <a:lnTo>
                    <a:pt x="7717" y="10477"/>
                  </a:lnTo>
                  <a:cubicBezTo>
                    <a:pt x="7644" y="10870"/>
                    <a:pt x="7490" y="11244"/>
                    <a:pt x="7267" y="11576"/>
                  </a:cubicBezTo>
                  <a:cubicBezTo>
                    <a:pt x="6828" y="12228"/>
                    <a:pt x="6594" y="12995"/>
                    <a:pt x="6594" y="13781"/>
                  </a:cubicBezTo>
                  <a:lnTo>
                    <a:pt x="6594" y="15072"/>
                  </a:lnTo>
                  <a:lnTo>
                    <a:pt x="5980" y="15072"/>
                  </a:lnTo>
                  <a:lnTo>
                    <a:pt x="5965" y="10916"/>
                  </a:lnTo>
                  <a:cubicBezTo>
                    <a:pt x="5964" y="10201"/>
                    <a:pt x="5705" y="9510"/>
                    <a:pt x="5236" y="8970"/>
                  </a:cubicBezTo>
                  <a:cubicBezTo>
                    <a:pt x="6538" y="8734"/>
                    <a:pt x="7401" y="7487"/>
                    <a:pt x="7162" y="6186"/>
                  </a:cubicBezTo>
                  <a:cubicBezTo>
                    <a:pt x="6907" y="4799"/>
                    <a:pt x="5805" y="3694"/>
                    <a:pt x="4418" y="3441"/>
                  </a:cubicBezTo>
                  <a:lnTo>
                    <a:pt x="3679" y="3306"/>
                  </a:lnTo>
                  <a:cubicBezTo>
                    <a:pt x="4406" y="1889"/>
                    <a:pt x="5864" y="997"/>
                    <a:pt x="7457" y="997"/>
                  </a:cubicBezTo>
                  <a:lnTo>
                    <a:pt x="8141" y="997"/>
                  </a:lnTo>
                  <a:cubicBezTo>
                    <a:pt x="8813" y="2523"/>
                    <a:pt x="10322" y="3507"/>
                    <a:pt x="11988" y="3507"/>
                  </a:cubicBezTo>
                  <a:cubicBezTo>
                    <a:pt x="13655" y="3507"/>
                    <a:pt x="15164" y="2523"/>
                    <a:pt x="15837" y="997"/>
                  </a:cubicBezTo>
                  <a:lnTo>
                    <a:pt x="16202" y="997"/>
                  </a:lnTo>
                  <a:cubicBezTo>
                    <a:pt x="16205" y="997"/>
                    <a:pt x="16209" y="997"/>
                    <a:pt x="16212" y="997"/>
                  </a:cubicBezTo>
                  <a:close/>
                  <a:moveTo>
                    <a:pt x="16217" y="0"/>
                  </a:moveTo>
                  <a:cubicBezTo>
                    <a:pt x="16213" y="0"/>
                    <a:pt x="16208" y="0"/>
                    <a:pt x="16204" y="0"/>
                  </a:cubicBezTo>
                  <a:lnTo>
                    <a:pt x="5027" y="0"/>
                  </a:lnTo>
                  <a:cubicBezTo>
                    <a:pt x="2702" y="0"/>
                    <a:pt x="811" y="1892"/>
                    <a:pt x="811" y="4217"/>
                  </a:cubicBezTo>
                  <a:lnTo>
                    <a:pt x="811" y="8444"/>
                  </a:lnTo>
                  <a:cubicBezTo>
                    <a:pt x="341" y="8659"/>
                    <a:pt x="10" y="9164"/>
                    <a:pt x="10" y="9753"/>
                  </a:cubicBezTo>
                  <a:cubicBezTo>
                    <a:pt x="10" y="10081"/>
                    <a:pt x="119" y="10611"/>
                    <a:pt x="275" y="11041"/>
                  </a:cubicBezTo>
                  <a:cubicBezTo>
                    <a:pt x="531" y="11751"/>
                    <a:pt x="878" y="12110"/>
                    <a:pt x="1310" y="12110"/>
                  </a:cubicBezTo>
                  <a:cubicBezTo>
                    <a:pt x="1741" y="12110"/>
                    <a:pt x="2089" y="11751"/>
                    <a:pt x="2345" y="11041"/>
                  </a:cubicBezTo>
                  <a:cubicBezTo>
                    <a:pt x="2499" y="10610"/>
                    <a:pt x="2608" y="10080"/>
                    <a:pt x="2608" y="9753"/>
                  </a:cubicBezTo>
                  <a:cubicBezTo>
                    <a:pt x="2608" y="9164"/>
                    <a:pt x="2278" y="8659"/>
                    <a:pt x="1809" y="8444"/>
                  </a:cubicBezTo>
                  <a:lnTo>
                    <a:pt x="1809" y="4217"/>
                  </a:lnTo>
                  <a:cubicBezTo>
                    <a:pt x="1809" y="2709"/>
                    <a:pt x="2848" y="1443"/>
                    <a:pt x="4248" y="1094"/>
                  </a:cubicBezTo>
                  <a:lnTo>
                    <a:pt x="4248" y="1094"/>
                  </a:lnTo>
                  <a:cubicBezTo>
                    <a:pt x="4081" y="1224"/>
                    <a:pt x="3922" y="1364"/>
                    <a:pt x="3770" y="1513"/>
                  </a:cubicBezTo>
                  <a:cubicBezTo>
                    <a:pt x="3212" y="2065"/>
                    <a:pt x="2783" y="2736"/>
                    <a:pt x="2518" y="3475"/>
                  </a:cubicBezTo>
                  <a:cubicBezTo>
                    <a:pt x="2513" y="3490"/>
                    <a:pt x="2505" y="3505"/>
                    <a:pt x="2501" y="3519"/>
                  </a:cubicBezTo>
                  <a:cubicBezTo>
                    <a:pt x="1862" y="5358"/>
                    <a:pt x="2281" y="7369"/>
                    <a:pt x="3592" y="8792"/>
                  </a:cubicBezTo>
                  <a:lnTo>
                    <a:pt x="3593" y="8793"/>
                  </a:lnTo>
                  <a:cubicBezTo>
                    <a:pt x="3612" y="8812"/>
                    <a:pt x="3630" y="8833"/>
                    <a:pt x="3649" y="8853"/>
                  </a:cubicBezTo>
                  <a:cubicBezTo>
                    <a:pt x="3654" y="8858"/>
                    <a:pt x="3658" y="8862"/>
                    <a:pt x="3662" y="8867"/>
                  </a:cubicBezTo>
                  <a:cubicBezTo>
                    <a:pt x="3832" y="9045"/>
                    <a:pt x="4014" y="9210"/>
                    <a:pt x="4207" y="9363"/>
                  </a:cubicBezTo>
                  <a:cubicBezTo>
                    <a:pt x="4686" y="9738"/>
                    <a:pt x="4965" y="10312"/>
                    <a:pt x="4965" y="10921"/>
                  </a:cubicBezTo>
                  <a:lnTo>
                    <a:pt x="4982" y="15074"/>
                  </a:lnTo>
                  <a:lnTo>
                    <a:pt x="509" y="15074"/>
                  </a:lnTo>
                  <a:cubicBezTo>
                    <a:pt x="505" y="15074"/>
                    <a:pt x="502" y="15074"/>
                    <a:pt x="498" y="15074"/>
                  </a:cubicBezTo>
                  <a:cubicBezTo>
                    <a:pt x="223" y="15074"/>
                    <a:pt x="1" y="15297"/>
                    <a:pt x="1" y="15573"/>
                  </a:cubicBezTo>
                  <a:cubicBezTo>
                    <a:pt x="1" y="15849"/>
                    <a:pt x="225" y="16072"/>
                    <a:pt x="501" y="16072"/>
                  </a:cubicBezTo>
                  <a:cubicBezTo>
                    <a:pt x="503" y="16072"/>
                    <a:pt x="506" y="16072"/>
                    <a:pt x="509" y="16072"/>
                  </a:cubicBezTo>
                  <a:lnTo>
                    <a:pt x="9678" y="16072"/>
                  </a:lnTo>
                  <a:cubicBezTo>
                    <a:pt x="9681" y="16072"/>
                    <a:pt x="9684" y="16072"/>
                    <a:pt x="9686" y="16072"/>
                  </a:cubicBezTo>
                  <a:cubicBezTo>
                    <a:pt x="9962" y="16072"/>
                    <a:pt x="10188" y="15849"/>
                    <a:pt x="10188" y="15573"/>
                  </a:cubicBezTo>
                  <a:cubicBezTo>
                    <a:pt x="10188" y="15297"/>
                    <a:pt x="9964" y="15074"/>
                    <a:pt x="9689" y="15074"/>
                  </a:cubicBezTo>
                  <a:cubicBezTo>
                    <a:pt x="9685" y="15074"/>
                    <a:pt x="9682" y="15074"/>
                    <a:pt x="9678" y="15074"/>
                  </a:cubicBezTo>
                  <a:lnTo>
                    <a:pt x="9178" y="15074"/>
                  </a:lnTo>
                  <a:lnTo>
                    <a:pt x="9178" y="13781"/>
                  </a:lnTo>
                  <a:cubicBezTo>
                    <a:pt x="9178" y="13194"/>
                    <a:pt x="9353" y="12621"/>
                    <a:pt x="9681" y="12134"/>
                  </a:cubicBezTo>
                  <a:cubicBezTo>
                    <a:pt x="9914" y="11786"/>
                    <a:pt x="10092" y="11403"/>
                    <a:pt x="10204" y="11000"/>
                  </a:cubicBezTo>
                  <a:lnTo>
                    <a:pt x="13823" y="11000"/>
                  </a:lnTo>
                  <a:cubicBezTo>
                    <a:pt x="13935" y="11403"/>
                    <a:pt x="14113" y="11786"/>
                    <a:pt x="14347" y="12134"/>
                  </a:cubicBezTo>
                  <a:cubicBezTo>
                    <a:pt x="14674" y="12621"/>
                    <a:pt x="14849" y="13195"/>
                    <a:pt x="14849" y="13781"/>
                  </a:cubicBezTo>
                  <a:lnTo>
                    <a:pt x="14849" y="15074"/>
                  </a:lnTo>
                  <a:lnTo>
                    <a:pt x="13103" y="15074"/>
                  </a:lnTo>
                  <a:cubicBezTo>
                    <a:pt x="13099" y="15074"/>
                    <a:pt x="13096" y="15074"/>
                    <a:pt x="13092" y="15074"/>
                  </a:cubicBezTo>
                  <a:cubicBezTo>
                    <a:pt x="12817" y="15074"/>
                    <a:pt x="12593" y="15297"/>
                    <a:pt x="12593" y="15573"/>
                  </a:cubicBezTo>
                  <a:cubicBezTo>
                    <a:pt x="12593" y="15849"/>
                    <a:pt x="12819" y="16072"/>
                    <a:pt x="13095" y="16072"/>
                  </a:cubicBezTo>
                  <a:cubicBezTo>
                    <a:pt x="13097" y="16072"/>
                    <a:pt x="13100" y="16072"/>
                    <a:pt x="13103" y="16072"/>
                  </a:cubicBezTo>
                  <a:lnTo>
                    <a:pt x="25065" y="16072"/>
                  </a:lnTo>
                  <a:cubicBezTo>
                    <a:pt x="25341" y="16072"/>
                    <a:pt x="25564" y="15848"/>
                    <a:pt x="25564" y="15573"/>
                  </a:cubicBezTo>
                  <a:cubicBezTo>
                    <a:pt x="25564" y="15296"/>
                    <a:pt x="25341" y="15074"/>
                    <a:pt x="25065" y="15074"/>
                  </a:cubicBezTo>
                  <a:lnTo>
                    <a:pt x="25065" y="15072"/>
                  </a:lnTo>
                  <a:lnTo>
                    <a:pt x="18774" y="15072"/>
                  </a:lnTo>
                  <a:lnTo>
                    <a:pt x="18774" y="13781"/>
                  </a:lnTo>
                  <a:cubicBezTo>
                    <a:pt x="18774" y="13375"/>
                    <a:pt x="18858" y="12973"/>
                    <a:pt x="19020" y="12602"/>
                  </a:cubicBezTo>
                  <a:cubicBezTo>
                    <a:pt x="19130" y="12761"/>
                    <a:pt x="19181" y="12954"/>
                    <a:pt x="19181" y="13285"/>
                  </a:cubicBezTo>
                  <a:cubicBezTo>
                    <a:pt x="19181" y="14204"/>
                    <a:pt x="20161" y="14566"/>
                    <a:pt x="20741" y="14634"/>
                  </a:cubicBezTo>
                  <a:cubicBezTo>
                    <a:pt x="20760" y="14637"/>
                    <a:pt x="20779" y="14638"/>
                    <a:pt x="20800" y="14638"/>
                  </a:cubicBezTo>
                  <a:cubicBezTo>
                    <a:pt x="20868" y="14638"/>
                    <a:pt x="21217" y="14589"/>
                    <a:pt x="21561" y="14439"/>
                  </a:cubicBezTo>
                  <a:cubicBezTo>
                    <a:pt x="22308" y="14110"/>
                    <a:pt x="22420" y="13574"/>
                    <a:pt x="22420" y="13285"/>
                  </a:cubicBezTo>
                  <a:cubicBezTo>
                    <a:pt x="22420" y="12667"/>
                    <a:pt x="22590" y="12530"/>
                    <a:pt x="23004" y="12198"/>
                  </a:cubicBezTo>
                  <a:cubicBezTo>
                    <a:pt x="23182" y="12062"/>
                    <a:pt x="23352" y="11914"/>
                    <a:pt x="23512" y="11757"/>
                  </a:cubicBezTo>
                  <a:cubicBezTo>
                    <a:pt x="23705" y="11565"/>
                    <a:pt x="23974" y="11159"/>
                    <a:pt x="24098" y="9847"/>
                  </a:cubicBezTo>
                  <a:cubicBezTo>
                    <a:pt x="24128" y="9535"/>
                    <a:pt x="24142" y="9238"/>
                    <a:pt x="24150" y="9009"/>
                  </a:cubicBezTo>
                  <a:cubicBezTo>
                    <a:pt x="24428" y="8936"/>
                    <a:pt x="24780" y="8784"/>
                    <a:pt x="25070" y="8476"/>
                  </a:cubicBezTo>
                  <a:cubicBezTo>
                    <a:pt x="25435" y="8086"/>
                    <a:pt x="25600" y="7558"/>
                    <a:pt x="25562" y="6908"/>
                  </a:cubicBezTo>
                  <a:cubicBezTo>
                    <a:pt x="25554" y="6754"/>
                    <a:pt x="25476" y="6611"/>
                    <a:pt x="25350" y="6523"/>
                  </a:cubicBezTo>
                  <a:cubicBezTo>
                    <a:pt x="25267" y="6465"/>
                    <a:pt x="25169" y="6436"/>
                    <a:pt x="25071" y="6436"/>
                  </a:cubicBezTo>
                  <a:cubicBezTo>
                    <a:pt x="25021" y="6436"/>
                    <a:pt x="24970" y="6443"/>
                    <a:pt x="24921" y="6459"/>
                  </a:cubicBezTo>
                  <a:cubicBezTo>
                    <a:pt x="24854" y="6479"/>
                    <a:pt x="24784" y="6488"/>
                    <a:pt x="24715" y="6488"/>
                  </a:cubicBezTo>
                  <a:cubicBezTo>
                    <a:pt x="24632" y="6488"/>
                    <a:pt x="24549" y="6474"/>
                    <a:pt x="24469" y="6446"/>
                  </a:cubicBezTo>
                  <a:cubicBezTo>
                    <a:pt x="24463" y="6445"/>
                    <a:pt x="24457" y="6443"/>
                    <a:pt x="24451" y="6440"/>
                  </a:cubicBezTo>
                  <a:cubicBezTo>
                    <a:pt x="24563" y="6119"/>
                    <a:pt x="24599" y="5778"/>
                    <a:pt x="24557" y="5441"/>
                  </a:cubicBezTo>
                  <a:cubicBezTo>
                    <a:pt x="24487" y="4881"/>
                    <a:pt x="24197" y="4357"/>
                    <a:pt x="23801" y="4074"/>
                  </a:cubicBezTo>
                  <a:cubicBezTo>
                    <a:pt x="23710" y="4010"/>
                    <a:pt x="23610" y="3981"/>
                    <a:pt x="23512" y="3981"/>
                  </a:cubicBezTo>
                  <a:cubicBezTo>
                    <a:pt x="23260" y="3981"/>
                    <a:pt x="23024" y="4173"/>
                    <a:pt x="23011" y="4457"/>
                  </a:cubicBezTo>
                  <a:cubicBezTo>
                    <a:pt x="22995" y="4791"/>
                    <a:pt x="22880" y="5039"/>
                    <a:pt x="22729" y="5221"/>
                  </a:cubicBezTo>
                  <a:lnTo>
                    <a:pt x="22532" y="4607"/>
                  </a:lnTo>
                  <a:cubicBezTo>
                    <a:pt x="21651" y="1863"/>
                    <a:pt x="19099" y="0"/>
                    <a:pt x="1621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>
                <a:solidFill>
                  <a:srgbClr val="209639"/>
                </a:solidFill>
              </a:endParaRPr>
            </a:p>
          </p:txBody>
        </p:sp>
        <p:sp>
          <p:nvSpPr>
            <p:cNvPr id="126" name="Google Shape;2174;p70">
              <a:extLst>
                <a:ext uri="{FF2B5EF4-FFF2-40B4-BE49-F238E27FC236}">
                  <a16:creationId xmlns:a16="http://schemas.microsoft.com/office/drawing/2014/main" id="{44A42481-BA7F-03ED-A016-A10F3F52BE1B}"/>
                </a:ext>
              </a:extLst>
            </p:cNvPr>
            <p:cNvSpPr/>
            <p:nvPr/>
          </p:nvSpPr>
          <p:spPr>
            <a:xfrm>
              <a:off x="4386958" y="3286578"/>
              <a:ext cx="765187" cy="510315"/>
            </a:xfrm>
            <a:custGeom>
              <a:avLst/>
              <a:gdLst/>
              <a:ahLst/>
              <a:cxnLst/>
              <a:rect l="l" t="t" r="r" b="b"/>
              <a:pathLst>
                <a:path w="25712" h="21179" extrusionOk="0">
                  <a:moveTo>
                    <a:pt x="7966" y="2713"/>
                  </a:moveTo>
                  <a:cubicBezTo>
                    <a:pt x="8022" y="2904"/>
                    <a:pt x="8073" y="3324"/>
                    <a:pt x="7998" y="4086"/>
                  </a:cubicBezTo>
                  <a:cubicBezTo>
                    <a:pt x="7910" y="4989"/>
                    <a:pt x="7670" y="6114"/>
                    <a:pt x="7319" y="7252"/>
                  </a:cubicBezTo>
                  <a:cubicBezTo>
                    <a:pt x="6950" y="8460"/>
                    <a:pt x="6527" y="9473"/>
                    <a:pt x="6136" y="10220"/>
                  </a:cubicBezTo>
                  <a:cubicBezTo>
                    <a:pt x="6323" y="9139"/>
                    <a:pt x="6426" y="7801"/>
                    <a:pt x="6426" y="6392"/>
                  </a:cubicBezTo>
                  <a:cubicBezTo>
                    <a:pt x="6426" y="6075"/>
                    <a:pt x="6420" y="5762"/>
                    <a:pt x="6410" y="5455"/>
                  </a:cubicBezTo>
                  <a:cubicBezTo>
                    <a:pt x="7084" y="3752"/>
                    <a:pt x="7682" y="2944"/>
                    <a:pt x="7966" y="2713"/>
                  </a:cubicBezTo>
                  <a:close/>
                  <a:moveTo>
                    <a:pt x="16141" y="2713"/>
                  </a:moveTo>
                  <a:cubicBezTo>
                    <a:pt x="16197" y="2904"/>
                    <a:pt x="16249" y="3324"/>
                    <a:pt x="16174" y="4086"/>
                  </a:cubicBezTo>
                  <a:cubicBezTo>
                    <a:pt x="16086" y="4989"/>
                    <a:pt x="15846" y="6114"/>
                    <a:pt x="15495" y="7252"/>
                  </a:cubicBezTo>
                  <a:cubicBezTo>
                    <a:pt x="15126" y="8460"/>
                    <a:pt x="14703" y="9473"/>
                    <a:pt x="14311" y="10220"/>
                  </a:cubicBezTo>
                  <a:cubicBezTo>
                    <a:pt x="14498" y="9139"/>
                    <a:pt x="14601" y="7801"/>
                    <a:pt x="14601" y="6392"/>
                  </a:cubicBezTo>
                  <a:cubicBezTo>
                    <a:pt x="14601" y="6075"/>
                    <a:pt x="14596" y="5762"/>
                    <a:pt x="14585" y="5455"/>
                  </a:cubicBezTo>
                  <a:cubicBezTo>
                    <a:pt x="15258" y="3752"/>
                    <a:pt x="15857" y="2944"/>
                    <a:pt x="16141" y="2713"/>
                  </a:cubicBezTo>
                  <a:close/>
                  <a:moveTo>
                    <a:pt x="24333" y="2714"/>
                  </a:moveTo>
                  <a:cubicBezTo>
                    <a:pt x="24389" y="2904"/>
                    <a:pt x="24441" y="3324"/>
                    <a:pt x="24366" y="4088"/>
                  </a:cubicBezTo>
                  <a:cubicBezTo>
                    <a:pt x="24277" y="4990"/>
                    <a:pt x="24037" y="6114"/>
                    <a:pt x="23687" y="7253"/>
                  </a:cubicBezTo>
                  <a:cubicBezTo>
                    <a:pt x="23318" y="8462"/>
                    <a:pt x="22895" y="9475"/>
                    <a:pt x="22503" y="10220"/>
                  </a:cubicBezTo>
                  <a:cubicBezTo>
                    <a:pt x="22690" y="9139"/>
                    <a:pt x="22793" y="7801"/>
                    <a:pt x="22793" y="6392"/>
                  </a:cubicBezTo>
                  <a:cubicBezTo>
                    <a:pt x="22793" y="6075"/>
                    <a:pt x="22787" y="5763"/>
                    <a:pt x="22777" y="5455"/>
                  </a:cubicBezTo>
                  <a:cubicBezTo>
                    <a:pt x="23450" y="3752"/>
                    <a:pt x="24049" y="2944"/>
                    <a:pt x="24333" y="2714"/>
                  </a:cubicBezTo>
                  <a:close/>
                  <a:moveTo>
                    <a:pt x="1380" y="2714"/>
                  </a:moveTo>
                  <a:cubicBezTo>
                    <a:pt x="1667" y="2951"/>
                    <a:pt x="2286" y="3790"/>
                    <a:pt x="2958" y="5510"/>
                  </a:cubicBezTo>
                  <a:cubicBezTo>
                    <a:pt x="2950" y="5799"/>
                    <a:pt x="2945" y="6093"/>
                    <a:pt x="2945" y="6390"/>
                  </a:cubicBezTo>
                  <a:cubicBezTo>
                    <a:pt x="2945" y="7827"/>
                    <a:pt x="3051" y="9191"/>
                    <a:pt x="3246" y="10282"/>
                  </a:cubicBezTo>
                  <a:cubicBezTo>
                    <a:pt x="2857" y="9554"/>
                    <a:pt x="2421" y="8536"/>
                    <a:pt x="2026" y="7252"/>
                  </a:cubicBezTo>
                  <a:cubicBezTo>
                    <a:pt x="1678" y="6114"/>
                    <a:pt x="1436" y="4990"/>
                    <a:pt x="1348" y="4086"/>
                  </a:cubicBezTo>
                  <a:cubicBezTo>
                    <a:pt x="1274" y="3325"/>
                    <a:pt x="1326" y="2905"/>
                    <a:pt x="1380" y="2714"/>
                  </a:cubicBezTo>
                  <a:close/>
                  <a:moveTo>
                    <a:pt x="9556" y="2714"/>
                  </a:moveTo>
                  <a:lnTo>
                    <a:pt x="9556" y="2716"/>
                  </a:lnTo>
                  <a:cubicBezTo>
                    <a:pt x="9843" y="2953"/>
                    <a:pt x="10460" y="3792"/>
                    <a:pt x="11134" y="5510"/>
                  </a:cubicBezTo>
                  <a:cubicBezTo>
                    <a:pt x="11124" y="5800"/>
                    <a:pt x="11119" y="6093"/>
                    <a:pt x="11119" y="6392"/>
                  </a:cubicBezTo>
                  <a:cubicBezTo>
                    <a:pt x="11119" y="7829"/>
                    <a:pt x="11227" y="9191"/>
                    <a:pt x="11421" y="10283"/>
                  </a:cubicBezTo>
                  <a:cubicBezTo>
                    <a:pt x="11031" y="9554"/>
                    <a:pt x="10595" y="8537"/>
                    <a:pt x="10202" y="7252"/>
                  </a:cubicBezTo>
                  <a:cubicBezTo>
                    <a:pt x="9852" y="6114"/>
                    <a:pt x="9612" y="4990"/>
                    <a:pt x="9523" y="4086"/>
                  </a:cubicBezTo>
                  <a:cubicBezTo>
                    <a:pt x="9450" y="3325"/>
                    <a:pt x="9501" y="2905"/>
                    <a:pt x="9556" y="2714"/>
                  </a:cubicBezTo>
                  <a:close/>
                  <a:moveTo>
                    <a:pt x="17748" y="2714"/>
                  </a:moveTo>
                  <a:lnTo>
                    <a:pt x="17748" y="2716"/>
                  </a:lnTo>
                  <a:cubicBezTo>
                    <a:pt x="18035" y="2953"/>
                    <a:pt x="18652" y="3792"/>
                    <a:pt x="19326" y="5510"/>
                  </a:cubicBezTo>
                  <a:cubicBezTo>
                    <a:pt x="19316" y="5800"/>
                    <a:pt x="19311" y="6093"/>
                    <a:pt x="19311" y="6392"/>
                  </a:cubicBezTo>
                  <a:cubicBezTo>
                    <a:pt x="19311" y="7829"/>
                    <a:pt x="19419" y="9191"/>
                    <a:pt x="19613" y="10283"/>
                  </a:cubicBezTo>
                  <a:cubicBezTo>
                    <a:pt x="19223" y="9554"/>
                    <a:pt x="18787" y="8537"/>
                    <a:pt x="18394" y="7252"/>
                  </a:cubicBezTo>
                  <a:cubicBezTo>
                    <a:pt x="18044" y="6114"/>
                    <a:pt x="17804" y="4990"/>
                    <a:pt x="17715" y="4086"/>
                  </a:cubicBezTo>
                  <a:cubicBezTo>
                    <a:pt x="17640" y="3325"/>
                    <a:pt x="17693" y="2905"/>
                    <a:pt x="17748" y="2714"/>
                  </a:cubicBezTo>
                  <a:close/>
                  <a:moveTo>
                    <a:pt x="4685" y="1115"/>
                  </a:moveTo>
                  <a:cubicBezTo>
                    <a:pt x="4803" y="1327"/>
                    <a:pt x="4981" y="1784"/>
                    <a:pt x="5136" y="2640"/>
                  </a:cubicBezTo>
                  <a:cubicBezTo>
                    <a:pt x="5324" y="3678"/>
                    <a:pt x="5427" y="5011"/>
                    <a:pt x="5427" y="6392"/>
                  </a:cubicBezTo>
                  <a:cubicBezTo>
                    <a:pt x="5427" y="7771"/>
                    <a:pt x="5324" y="9104"/>
                    <a:pt x="5136" y="10142"/>
                  </a:cubicBezTo>
                  <a:cubicBezTo>
                    <a:pt x="4981" y="10999"/>
                    <a:pt x="4803" y="11457"/>
                    <a:pt x="4685" y="11667"/>
                  </a:cubicBezTo>
                  <a:cubicBezTo>
                    <a:pt x="4568" y="11457"/>
                    <a:pt x="4391" y="10999"/>
                    <a:pt x="4235" y="10142"/>
                  </a:cubicBezTo>
                  <a:cubicBezTo>
                    <a:pt x="4046" y="9104"/>
                    <a:pt x="3943" y="7771"/>
                    <a:pt x="3943" y="6392"/>
                  </a:cubicBezTo>
                  <a:cubicBezTo>
                    <a:pt x="3943" y="5011"/>
                    <a:pt x="4046" y="3678"/>
                    <a:pt x="4235" y="2640"/>
                  </a:cubicBezTo>
                  <a:cubicBezTo>
                    <a:pt x="4391" y="1784"/>
                    <a:pt x="4568" y="1327"/>
                    <a:pt x="4685" y="1115"/>
                  </a:cubicBezTo>
                  <a:close/>
                  <a:moveTo>
                    <a:pt x="12861" y="1115"/>
                  </a:moveTo>
                  <a:cubicBezTo>
                    <a:pt x="12977" y="1327"/>
                    <a:pt x="13156" y="1785"/>
                    <a:pt x="13312" y="2642"/>
                  </a:cubicBezTo>
                  <a:cubicBezTo>
                    <a:pt x="13499" y="3680"/>
                    <a:pt x="13603" y="5012"/>
                    <a:pt x="13603" y="6392"/>
                  </a:cubicBezTo>
                  <a:cubicBezTo>
                    <a:pt x="13603" y="7771"/>
                    <a:pt x="13499" y="9104"/>
                    <a:pt x="13312" y="10142"/>
                  </a:cubicBezTo>
                  <a:cubicBezTo>
                    <a:pt x="13156" y="10999"/>
                    <a:pt x="12977" y="11457"/>
                    <a:pt x="12861" y="11669"/>
                  </a:cubicBezTo>
                  <a:cubicBezTo>
                    <a:pt x="12743" y="11457"/>
                    <a:pt x="12567" y="10999"/>
                    <a:pt x="12411" y="10142"/>
                  </a:cubicBezTo>
                  <a:cubicBezTo>
                    <a:pt x="12222" y="9104"/>
                    <a:pt x="12118" y="7771"/>
                    <a:pt x="12118" y="6392"/>
                  </a:cubicBezTo>
                  <a:cubicBezTo>
                    <a:pt x="12118" y="5012"/>
                    <a:pt x="12222" y="3680"/>
                    <a:pt x="12411" y="2642"/>
                  </a:cubicBezTo>
                  <a:cubicBezTo>
                    <a:pt x="12565" y="1785"/>
                    <a:pt x="12743" y="1327"/>
                    <a:pt x="12861" y="1115"/>
                  </a:cubicBezTo>
                  <a:close/>
                  <a:moveTo>
                    <a:pt x="21053" y="1115"/>
                  </a:moveTo>
                  <a:cubicBezTo>
                    <a:pt x="21169" y="1327"/>
                    <a:pt x="21348" y="1785"/>
                    <a:pt x="21504" y="2642"/>
                  </a:cubicBezTo>
                  <a:cubicBezTo>
                    <a:pt x="21691" y="3680"/>
                    <a:pt x="21795" y="5012"/>
                    <a:pt x="21795" y="6392"/>
                  </a:cubicBezTo>
                  <a:cubicBezTo>
                    <a:pt x="21795" y="7771"/>
                    <a:pt x="21691" y="9104"/>
                    <a:pt x="21504" y="10142"/>
                  </a:cubicBezTo>
                  <a:cubicBezTo>
                    <a:pt x="21348" y="10999"/>
                    <a:pt x="21169" y="11457"/>
                    <a:pt x="21053" y="11669"/>
                  </a:cubicBezTo>
                  <a:cubicBezTo>
                    <a:pt x="20935" y="11457"/>
                    <a:pt x="20757" y="10999"/>
                    <a:pt x="20601" y="10142"/>
                  </a:cubicBezTo>
                  <a:cubicBezTo>
                    <a:pt x="20414" y="9104"/>
                    <a:pt x="20310" y="7771"/>
                    <a:pt x="20310" y="6392"/>
                  </a:cubicBezTo>
                  <a:cubicBezTo>
                    <a:pt x="20310" y="5012"/>
                    <a:pt x="20414" y="3680"/>
                    <a:pt x="20601" y="2642"/>
                  </a:cubicBezTo>
                  <a:cubicBezTo>
                    <a:pt x="20757" y="1785"/>
                    <a:pt x="20935" y="1327"/>
                    <a:pt x="21053" y="1115"/>
                  </a:cubicBezTo>
                  <a:close/>
                  <a:moveTo>
                    <a:pt x="8761" y="5651"/>
                  </a:moveTo>
                  <a:cubicBezTo>
                    <a:pt x="8895" y="6301"/>
                    <a:pt x="9066" y="6954"/>
                    <a:pt x="9247" y="7545"/>
                  </a:cubicBezTo>
                  <a:cubicBezTo>
                    <a:pt x="9737" y="9144"/>
                    <a:pt x="10538" y="11078"/>
                    <a:pt x="11376" y="12013"/>
                  </a:cubicBezTo>
                  <a:cubicBezTo>
                    <a:pt x="10242" y="12377"/>
                    <a:pt x="9306" y="13145"/>
                    <a:pt x="8767" y="14135"/>
                  </a:cubicBezTo>
                  <a:cubicBezTo>
                    <a:pt x="8541" y="13722"/>
                    <a:pt x="8251" y="13350"/>
                    <a:pt x="7907" y="13030"/>
                  </a:cubicBezTo>
                  <a:cubicBezTo>
                    <a:pt x="7403" y="12564"/>
                    <a:pt x="6803" y="12215"/>
                    <a:pt x="6147" y="12009"/>
                  </a:cubicBezTo>
                  <a:cubicBezTo>
                    <a:pt x="6988" y="11068"/>
                    <a:pt x="7793" y="9113"/>
                    <a:pt x="8275" y="7543"/>
                  </a:cubicBezTo>
                  <a:lnTo>
                    <a:pt x="8275" y="7545"/>
                  </a:lnTo>
                  <a:cubicBezTo>
                    <a:pt x="8456" y="6954"/>
                    <a:pt x="8627" y="6301"/>
                    <a:pt x="8761" y="5651"/>
                  </a:cubicBezTo>
                  <a:close/>
                  <a:moveTo>
                    <a:pt x="16944" y="5610"/>
                  </a:moveTo>
                  <a:cubicBezTo>
                    <a:pt x="17079" y="6273"/>
                    <a:pt x="17255" y="6943"/>
                    <a:pt x="17440" y="7545"/>
                  </a:cubicBezTo>
                  <a:cubicBezTo>
                    <a:pt x="17929" y="9142"/>
                    <a:pt x="18728" y="11075"/>
                    <a:pt x="19566" y="12010"/>
                  </a:cubicBezTo>
                  <a:cubicBezTo>
                    <a:pt x="18429" y="12374"/>
                    <a:pt x="17490" y="13144"/>
                    <a:pt x="16950" y="14135"/>
                  </a:cubicBezTo>
                  <a:cubicBezTo>
                    <a:pt x="16725" y="13722"/>
                    <a:pt x="16434" y="13350"/>
                    <a:pt x="16091" y="13030"/>
                  </a:cubicBezTo>
                  <a:cubicBezTo>
                    <a:pt x="15586" y="12562"/>
                    <a:pt x="14983" y="12213"/>
                    <a:pt x="14326" y="12007"/>
                  </a:cubicBezTo>
                  <a:cubicBezTo>
                    <a:pt x="15165" y="11065"/>
                    <a:pt x="15969" y="9111"/>
                    <a:pt x="16451" y="7543"/>
                  </a:cubicBezTo>
                  <a:lnTo>
                    <a:pt x="16451" y="7545"/>
                  </a:lnTo>
                  <a:cubicBezTo>
                    <a:pt x="16635" y="6943"/>
                    <a:pt x="16810" y="6274"/>
                    <a:pt x="16944" y="5610"/>
                  </a:cubicBezTo>
                  <a:close/>
                  <a:moveTo>
                    <a:pt x="4697" y="12782"/>
                  </a:moveTo>
                  <a:cubicBezTo>
                    <a:pt x="5654" y="12788"/>
                    <a:pt x="6552" y="13135"/>
                    <a:pt x="7227" y="13762"/>
                  </a:cubicBezTo>
                  <a:cubicBezTo>
                    <a:pt x="7897" y="14386"/>
                    <a:pt x="8266" y="15212"/>
                    <a:pt x="8265" y="16088"/>
                  </a:cubicBezTo>
                  <a:cubicBezTo>
                    <a:pt x="8265" y="16275"/>
                    <a:pt x="8251" y="16518"/>
                    <a:pt x="8223" y="16804"/>
                  </a:cubicBezTo>
                  <a:lnTo>
                    <a:pt x="6093" y="16804"/>
                  </a:lnTo>
                  <a:cubicBezTo>
                    <a:pt x="5818" y="16804"/>
                    <a:pt x="5594" y="17028"/>
                    <a:pt x="5594" y="17303"/>
                  </a:cubicBezTo>
                  <a:cubicBezTo>
                    <a:pt x="5594" y="17578"/>
                    <a:pt x="5818" y="17802"/>
                    <a:pt x="6093" y="17802"/>
                  </a:cubicBezTo>
                  <a:lnTo>
                    <a:pt x="8098" y="17802"/>
                  </a:lnTo>
                  <a:cubicBezTo>
                    <a:pt x="7992" y="18506"/>
                    <a:pt x="7835" y="19326"/>
                    <a:pt x="7629" y="20179"/>
                  </a:cubicBezTo>
                  <a:lnTo>
                    <a:pt x="1717" y="20179"/>
                  </a:lnTo>
                  <a:cubicBezTo>
                    <a:pt x="1663" y="19953"/>
                    <a:pt x="1613" y="19731"/>
                    <a:pt x="1564" y="19512"/>
                  </a:cubicBezTo>
                  <a:lnTo>
                    <a:pt x="2869" y="19512"/>
                  </a:lnTo>
                  <a:cubicBezTo>
                    <a:pt x="3144" y="19510"/>
                    <a:pt x="3368" y="19288"/>
                    <a:pt x="3368" y="19012"/>
                  </a:cubicBezTo>
                  <a:cubicBezTo>
                    <a:pt x="3368" y="18736"/>
                    <a:pt x="3144" y="18513"/>
                    <a:pt x="2869" y="18513"/>
                  </a:cubicBezTo>
                  <a:lnTo>
                    <a:pt x="1430" y="18513"/>
                  </a:lnTo>
                  <a:cubicBezTo>
                    <a:pt x="1410" y="18513"/>
                    <a:pt x="1387" y="18515"/>
                    <a:pt x="1367" y="18516"/>
                  </a:cubicBezTo>
                  <a:cubicBezTo>
                    <a:pt x="1177" y="17467"/>
                    <a:pt x="1080" y="16585"/>
                    <a:pt x="1080" y="16087"/>
                  </a:cubicBezTo>
                  <a:cubicBezTo>
                    <a:pt x="1080" y="15700"/>
                    <a:pt x="1153" y="15315"/>
                    <a:pt x="1298" y="14955"/>
                  </a:cubicBezTo>
                  <a:cubicBezTo>
                    <a:pt x="1327" y="14959"/>
                    <a:pt x="1357" y="14962"/>
                    <a:pt x="1386" y="14962"/>
                  </a:cubicBezTo>
                  <a:lnTo>
                    <a:pt x="3578" y="14962"/>
                  </a:lnTo>
                  <a:cubicBezTo>
                    <a:pt x="3855" y="14962"/>
                    <a:pt x="4077" y="14740"/>
                    <a:pt x="4077" y="14463"/>
                  </a:cubicBezTo>
                  <a:cubicBezTo>
                    <a:pt x="4077" y="14188"/>
                    <a:pt x="3855" y="13964"/>
                    <a:pt x="3578" y="13964"/>
                  </a:cubicBezTo>
                  <a:lnTo>
                    <a:pt x="1922" y="13964"/>
                  </a:lnTo>
                  <a:cubicBezTo>
                    <a:pt x="2579" y="13244"/>
                    <a:pt x="3564" y="12785"/>
                    <a:pt x="4662" y="12782"/>
                  </a:cubicBezTo>
                  <a:close/>
                  <a:moveTo>
                    <a:pt x="8764" y="19684"/>
                  </a:moveTo>
                  <a:cubicBezTo>
                    <a:pt x="8799" y="19846"/>
                    <a:pt x="8836" y="20011"/>
                    <a:pt x="8874" y="20179"/>
                  </a:cubicBezTo>
                  <a:lnTo>
                    <a:pt x="8653" y="20179"/>
                  </a:lnTo>
                  <a:cubicBezTo>
                    <a:pt x="8693" y="20012"/>
                    <a:pt x="8730" y="19846"/>
                    <a:pt x="8764" y="19684"/>
                  </a:cubicBezTo>
                  <a:close/>
                  <a:moveTo>
                    <a:pt x="12877" y="12782"/>
                  </a:moveTo>
                  <a:cubicBezTo>
                    <a:pt x="13837" y="12786"/>
                    <a:pt x="14737" y="13134"/>
                    <a:pt x="15413" y="13762"/>
                  </a:cubicBezTo>
                  <a:cubicBezTo>
                    <a:pt x="16083" y="14386"/>
                    <a:pt x="16451" y="15212"/>
                    <a:pt x="16451" y="16088"/>
                  </a:cubicBezTo>
                  <a:cubicBezTo>
                    <a:pt x="16451" y="16275"/>
                    <a:pt x="16437" y="16518"/>
                    <a:pt x="16409" y="16804"/>
                  </a:cubicBezTo>
                  <a:lnTo>
                    <a:pt x="14276" y="16804"/>
                  </a:lnTo>
                  <a:cubicBezTo>
                    <a:pt x="14005" y="16810"/>
                    <a:pt x="13787" y="17031"/>
                    <a:pt x="13787" y="17303"/>
                  </a:cubicBezTo>
                  <a:cubicBezTo>
                    <a:pt x="13787" y="17575"/>
                    <a:pt x="14005" y="17798"/>
                    <a:pt x="14276" y="17802"/>
                  </a:cubicBezTo>
                  <a:lnTo>
                    <a:pt x="16283" y="17802"/>
                  </a:lnTo>
                  <a:cubicBezTo>
                    <a:pt x="16175" y="18506"/>
                    <a:pt x="16018" y="19326"/>
                    <a:pt x="15813" y="20179"/>
                  </a:cubicBezTo>
                  <a:lnTo>
                    <a:pt x="9903" y="20179"/>
                  </a:lnTo>
                  <a:cubicBezTo>
                    <a:pt x="9847" y="19953"/>
                    <a:pt x="9799" y="19731"/>
                    <a:pt x="9750" y="19512"/>
                  </a:cubicBezTo>
                  <a:lnTo>
                    <a:pt x="11055" y="19512"/>
                  </a:lnTo>
                  <a:cubicBezTo>
                    <a:pt x="11330" y="19510"/>
                    <a:pt x="11554" y="19288"/>
                    <a:pt x="11554" y="19012"/>
                  </a:cubicBezTo>
                  <a:cubicBezTo>
                    <a:pt x="11554" y="18736"/>
                    <a:pt x="11330" y="18513"/>
                    <a:pt x="11055" y="18513"/>
                  </a:cubicBezTo>
                  <a:lnTo>
                    <a:pt x="9616" y="18513"/>
                  </a:lnTo>
                  <a:cubicBezTo>
                    <a:pt x="9596" y="18513"/>
                    <a:pt x="9574" y="18515"/>
                    <a:pt x="9553" y="18516"/>
                  </a:cubicBezTo>
                  <a:cubicBezTo>
                    <a:pt x="9363" y="17467"/>
                    <a:pt x="9266" y="16585"/>
                    <a:pt x="9266" y="16087"/>
                  </a:cubicBezTo>
                  <a:cubicBezTo>
                    <a:pt x="9266" y="15700"/>
                    <a:pt x="9339" y="15315"/>
                    <a:pt x="9484" y="14955"/>
                  </a:cubicBezTo>
                  <a:cubicBezTo>
                    <a:pt x="9512" y="14959"/>
                    <a:pt x="9543" y="14962"/>
                    <a:pt x="9572" y="14962"/>
                  </a:cubicBezTo>
                  <a:lnTo>
                    <a:pt x="11764" y="14962"/>
                  </a:lnTo>
                  <a:cubicBezTo>
                    <a:pt x="12040" y="14962"/>
                    <a:pt x="12263" y="14738"/>
                    <a:pt x="12263" y="14463"/>
                  </a:cubicBezTo>
                  <a:cubicBezTo>
                    <a:pt x="12263" y="14188"/>
                    <a:pt x="12040" y="13964"/>
                    <a:pt x="11764" y="13964"/>
                  </a:cubicBezTo>
                  <a:lnTo>
                    <a:pt x="10106" y="13964"/>
                  </a:lnTo>
                  <a:cubicBezTo>
                    <a:pt x="10763" y="13245"/>
                    <a:pt x="11747" y="12786"/>
                    <a:pt x="12844" y="12782"/>
                  </a:cubicBezTo>
                  <a:close/>
                  <a:moveTo>
                    <a:pt x="16950" y="19684"/>
                  </a:moveTo>
                  <a:cubicBezTo>
                    <a:pt x="16984" y="19846"/>
                    <a:pt x="17020" y="20011"/>
                    <a:pt x="17060" y="20179"/>
                  </a:cubicBezTo>
                  <a:lnTo>
                    <a:pt x="16838" y="20179"/>
                  </a:lnTo>
                  <a:cubicBezTo>
                    <a:pt x="16878" y="20012"/>
                    <a:pt x="16914" y="19846"/>
                    <a:pt x="16950" y="19684"/>
                  </a:cubicBezTo>
                  <a:close/>
                  <a:moveTo>
                    <a:pt x="21066" y="12782"/>
                  </a:moveTo>
                  <a:cubicBezTo>
                    <a:pt x="22023" y="12788"/>
                    <a:pt x="22920" y="13135"/>
                    <a:pt x="23596" y="13762"/>
                  </a:cubicBezTo>
                  <a:cubicBezTo>
                    <a:pt x="24266" y="14385"/>
                    <a:pt x="24634" y="15212"/>
                    <a:pt x="24634" y="16088"/>
                  </a:cubicBezTo>
                  <a:cubicBezTo>
                    <a:pt x="24634" y="16275"/>
                    <a:pt x="24621" y="16518"/>
                    <a:pt x="24593" y="16804"/>
                  </a:cubicBezTo>
                  <a:lnTo>
                    <a:pt x="22461" y="16804"/>
                  </a:lnTo>
                  <a:cubicBezTo>
                    <a:pt x="22188" y="16810"/>
                    <a:pt x="21970" y="17031"/>
                    <a:pt x="21970" y="17303"/>
                  </a:cubicBezTo>
                  <a:cubicBezTo>
                    <a:pt x="21970" y="17575"/>
                    <a:pt x="22188" y="17798"/>
                    <a:pt x="22461" y="17802"/>
                  </a:cubicBezTo>
                  <a:lnTo>
                    <a:pt x="24466" y="17802"/>
                  </a:lnTo>
                  <a:cubicBezTo>
                    <a:pt x="24360" y="18506"/>
                    <a:pt x="24202" y="19326"/>
                    <a:pt x="23996" y="20179"/>
                  </a:cubicBezTo>
                  <a:lnTo>
                    <a:pt x="18086" y="20179"/>
                  </a:lnTo>
                  <a:cubicBezTo>
                    <a:pt x="18032" y="19953"/>
                    <a:pt x="17982" y="19731"/>
                    <a:pt x="17935" y="19512"/>
                  </a:cubicBezTo>
                  <a:lnTo>
                    <a:pt x="19238" y="19512"/>
                  </a:lnTo>
                  <a:cubicBezTo>
                    <a:pt x="19513" y="19512"/>
                    <a:pt x="19737" y="19288"/>
                    <a:pt x="19737" y="19012"/>
                  </a:cubicBezTo>
                  <a:cubicBezTo>
                    <a:pt x="19737" y="18737"/>
                    <a:pt x="19515" y="18513"/>
                    <a:pt x="19240" y="18513"/>
                  </a:cubicBezTo>
                  <a:cubicBezTo>
                    <a:pt x="19240" y="18513"/>
                    <a:pt x="19239" y="18513"/>
                    <a:pt x="19238" y="18513"/>
                  </a:cubicBezTo>
                  <a:lnTo>
                    <a:pt x="17799" y="18513"/>
                  </a:lnTo>
                  <a:cubicBezTo>
                    <a:pt x="17777" y="18513"/>
                    <a:pt x="17757" y="18515"/>
                    <a:pt x="17736" y="18516"/>
                  </a:cubicBezTo>
                  <a:cubicBezTo>
                    <a:pt x="17546" y="17467"/>
                    <a:pt x="17449" y="16585"/>
                    <a:pt x="17449" y="16087"/>
                  </a:cubicBezTo>
                  <a:cubicBezTo>
                    <a:pt x="17449" y="15700"/>
                    <a:pt x="17523" y="15314"/>
                    <a:pt x="17665" y="14955"/>
                  </a:cubicBezTo>
                  <a:cubicBezTo>
                    <a:pt x="17695" y="14959"/>
                    <a:pt x="17726" y="14962"/>
                    <a:pt x="17755" y="14962"/>
                  </a:cubicBezTo>
                  <a:lnTo>
                    <a:pt x="19947" y="14962"/>
                  </a:lnTo>
                  <a:cubicBezTo>
                    <a:pt x="20223" y="14962"/>
                    <a:pt x="20447" y="14738"/>
                    <a:pt x="20447" y="14463"/>
                  </a:cubicBezTo>
                  <a:cubicBezTo>
                    <a:pt x="20447" y="14188"/>
                    <a:pt x="20223" y="13964"/>
                    <a:pt x="19947" y="13964"/>
                  </a:cubicBezTo>
                  <a:lnTo>
                    <a:pt x="18290" y="13964"/>
                  </a:lnTo>
                  <a:cubicBezTo>
                    <a:pt x="18948" y="13244"/>
                    <a:pt x="19931" y="12785"/>
                    <a:pt x="21031" y="12782"/>
                  </a:cubicBezTo>
                  <a:close/>
                  <a:moveTo>
                    <a:pt x="4683" y="1"/>
                  </a:moveTo>
                  <a:cubicBezTo>
                    <a:pt x="4055" y="1"/>
                    <a:pt x="3622" y="675"/>
                    <a:pt x="3318" y="2122"/>
                  </a:cubicBezTo>
                  <a:cubicBezTo>
                    <a:pt x="3234" y="2521"/>
                    <a:pt x="3163" y="2964"/>
                    <a:pt x="3106" y="3440"/>
                  </a:cubicBezTo>
                  <a:cubicBezTo>
                    <a:pt x="2958" y="3170"/>
                    <a:pt x="2813" y="2925"/>
                    <a:pt x="2668" y="2710"/>
                  </a:cubicBezTo>
                  <a:cubicBezTo>
                    <a:pt x="2483" y="2436"/>
                    <a:pt x="1951" y="1652"/>
                    <a:pt x="1298" y="1652"/>
                  </a:cubicBezTo>
                  <a:cubicBezTo>
                    <a:pt x="1237" y="1652"/>
                    <a:pt x="1175" y="1658"/>
                    <a:pt x="1112" y="1673"/>
                  </a:cubicBezTo>
                  <a:cubicBezTo>
                    <a:pt x="950" y="1711"/>
                    <a:pt x="723" y="1817"/>
                    <a:pt x="556" y="2109"/>
                  </a:cubicBezTo>
                  <a:cubicBezTo>
                    <a:pt x="1" y="3075"/>
                    <a:pt x="486" y="5641"/>
                    <a:pt x="1069" y="7545"/>
                  </a:cubicBezTo>
                  <a:cubicBezTo>
                    <a:pt x="1560" y="9142"/>
                    <a:pt x="2358" y="11075"/>
                    <a:pt x="3197" y="12012"/>
                  </a:cubicBezTo>
                  <a:cubicBezTo>
                    <a:pt x="1387" y="12589"/>
                    <a:pt x="82" y="14198"/>
                    <a:pt x="80" y="16088"/>
                  </a:cubicBezTo>
                  <a:cubicBezTo>
                    <a:pt x="80" y="16835"/>
                    <a:pt x="273" y="18385"/>
                    <a:pt x="691" y="20180"/>
                  </a:cubicBezTo>
                  <a:lnTo>
                    <a:pt x="576" y="20180"/>
                  </a:lnTo>
                  <a:cubicBezTo>
                    <a:pt x="301" y="20180"/>
                    <a:pt x="77" y="20404"/>
                    <a:pt x="77" y="20679"/>
                  </a:cubicBezTo>
                  <a:cubicBezTo>
                    <a:pt x="77" y="20954"/>
                    <a:pt x="301" y="21178"/>
                    <a:pt x="576" y="21178"/>
                  </a:cubicBezTo>
                  <a:lnTo>
                    <a:pt x="25134" y="21178"/>
                  </a:lnTo>
                  <a:cubicBezTo>
                    <a:pt x="25410" y="21178"/>
                    <a:pt x="25632" y="20954"/>
                    <a:pt x="25632" y="20679"/>
                  </a:cubicBezTo>
                  <a:cubicBezTo>
                    <a:pt x="25632" y="20404"/>
                    <a:pt x="25410" y="20180"/>
                    <a:pt x="25134" y="20180"/>
                  </a:cubicBezTo>
                  <a:lnTo>
                    <a:pt x="25021" y="20180"/>
                  </a:lnTo>
                  <a:cubicBezTo>
                    <a:pt x="25439" y="18387"/>
                    <a:pt x="25632" y="16836"/>
                    <a:pt x="25632" y="16090"/>
                  </a:cubicBezTo>
                  <a:cubicBezTo>
                    <a:pt x="25632" y="14933"/>
                    <a:pt x="25151" y="13846"/>
                    <a:pt x="24275" y="13032"/>
                  </a:cubicBezTo>
                  <a:cubicBezTo>
                    <a:pt x="23771" y="12565"/>
                    <a:pt x="23170" y="12216"/>
                    <a:pt x="22515" y="12010"/>
                  </a:cubicBezTo>
                  <a:cubicBezTo>
                    <a:pt x="23356" y="11069"/>
                    <a:pt x="24161" y="9114"/>
                    <a:pt x="24643" y="7545"/>
                  </a:cubicBezTo>
                  <a:cubicBezTo>
                    <a:pt x="25227" y="5641"/>
                    <a:pt x="25711" y="3075"/>
                    <a:pt x="25156" y="2109"/>
                  </a:cubicBezTo>
                  <a:cubicBezTo>
                    <a:pt x="24989" y="1817"/>
                    <a:pt x="24762" y="1710"/>
                    <a:pt x="24600" y="1673"/>
                  </a:cubicBezTo>
                  <a:cubicBezTo>
                    <a:pt x="24537" y="1658"/>
                    <a:pt x="24475" y="1651"/>
                    <a:pt x="24413" y="1651"/>
                  </a:cubicBezTo>
                  <a:cubicBezTo>
                    <a:pt x="23770" y="1651"/>
                    <a:pt x="23249" y="2413"/>
                    <a:pt x="23066" y="2679"/>
                  </a:cubicBezTo>
                  <a:cubicBezTo>
                    <a:pt x="22907" y="2913"/>
                    <a:pt x="22760" y="3156"/>
                    <a:pt x="22624" y="3405"/>
                  </a:cubicBezTo>
                  <a:cubicBezTo>
                    <a:pt x="22570" y="2942"/>
                    <a:pt x="22499" y="2511"/>
                    <a:pt x="22418" y="2122"/>
                  </a:cubicBezTo>
                  <a:cubicBezTo>
                    <a:pt x="22113" y="675"/>
                    <a:pt x="21679" y="1"/>
                    <a:pt x="21052" y="1"/>
                  </a:cubicBezTo>
                  <a:cubicBezTo>
                    <a:pt x="20424" y="1"/>
                    <a:pt x="19990" y="675"/>
                    <a:pt x="19685" y="2122"/>
                  </a:cubicBezTo>
                  <a:cubicBezTo>
                    <a:pt x="19601" y="2521"/>
                    <a:pt x="19531" y="2964"/>
                    <a:pt x="19475" y="3440"/>
                  </a:cubicBezTo>
                  <a:cubicBezTo>
                    <a:pt x="19329" y="3170"/>
                    <a:pt x="19182" y="2925"/>
                    <a:pt x="19036" y="2710"/>
                  </a:cubicBezTo>
                  <a:cubicBezTo>
                    <a:pt x="18852" y="2436"/>
                    <a:pt x="18320" y="1652"/>
                    <a:pt x="17666" y="1652"/>
                  </a:cubicBezTo>
                  <a:cubicBezTo>
                    <a:pt x="17605" y="1652"/>
                    <a:pt x="17543" y="1658"/>
                    <a:pt x="17480" y="1673"/>
                  </a:cubicBezTo>
                  <a:cubicBezTo>
                    <a:pt x="17325" y="1710"/>
                    <a:pt x="17110" y="1810"/>
                    <a:pt x="16944" y="2078"/>
                  </a:cubicBezTo>
                  <a:cubicBezTo>
                    <a:pt x="16778" y="1810"/>
                    <a:pt x="16563" y="1710"/>
                    <a:pt x="16408" y="1673"/>
                  </a:cubicBezTo>
                  <a:cubicBezTo>
                    <a:pt x="16345" y="1658"/>
                    <a:pt x="16283" y="1651"/>
                    <a:pt x="16222" y="1651"/>
                  </a:cubicBezTo>
                  <a:cubicBezTo>
                    <a:pt x="15578" y="1651"/>
                    <a:pt x="15055" y="2413"/>
                    <a:pt x="14874" y="2679"/>
                  </a:cubicBezTo>
                  <a:cubicBezTo>
                    <a:pt x="14715" y="2913"/>
                    <a:pt x="14568" y="3156"/>
                    <a:pt x="14432" y="3405"/>
                  </a:cubicBezTo>
                  <a:cubicBezTo>
                    <a:pt x="14378" y="2942"/>
                    <a:pt x="14307" y="2511"/>
                    <a:pt x="14226" y="2122"/>
                  </a:cubicBezTo>
                  <a:cubicBezTo>
                    <a:pt x="13921" y="675"/>
                    <a:pt x="13487" y="1"/>
                    <a:pt x="12860" y="1"/>
                  </a:cubicBezTo>
                  <a:cubicBezTo>
                    <a:pt x="12233" y="1"/>
                    <a:pt x="11798" y="675"/>
                    <a:pt x="11493" y="2122"/>
                  </a:cubicBezTo>
                  <a:cubicBezTo>
                    <a:pt x="11409" y="2521"/>
                    <a:pt x="11339" y="2964"/>
                    <a:pt x="11283" y="3440"/>
                  </a:cubicBezTo>
                  <a:cubicBezTo>
                    <a:pt x="11136" y="3170"/>
                    <a:pt x="10990" y="2925"/>
                    <a:pt x="10844" y="2710"/>
                  </a:cubicBezTo>
                  <a:cubicBezTo>
                    <a:pt x="10660" y="2436"/>
                    <a:pt x="10128" y="1652"/>
                    <a:pt x="9474" y="1652"/>
                  </a:cubicBezTo>
                  <a:cubicBezTo>
                    <a:pt x="9413" y="1652"/>
                    <a:pt x="9351" y="1658"/>
                    <a:pt x="9288" y="1673"/>
                  </a:cubicBezTo>
                  <a:cubicBezTo>
                    <a:pt x="9136" y="1708"/>
                    <a:pt x="8924" y="1806"/>
                    <a:pt x="8761" y="2063"/>
                  </a:cubicBezTo>
                  <a:cubicBezTo>
                    <a:pt x="8596" y="1806"/>
                    <a:pt x="8384" y="1708"/>
                    <a:pt x="8232" y="1673"/>
                  </a:cubicBezTo>
                  <a:cubicBezTo>
                    <a:pt x="8169" y="1658"/>
                    <a:pt x="8107" y="1651"/>
                    <a:pt x="8046" y="1651"/>
                  </a:cubicBezTo>
                  <a:cubicBezTo>
                    <a:pt x="7402" y="1651"/>
                    <a:pt x="6880" y="2413"/>
                    <a:pt x="6698" y="2679"/>
                  </a:cubicBezTo>
                  <a:cubicBezTo>
                    <a:pt x="6539" y="2913"/>
                    <a:pt x="6390" y="3156"/>
                    <a:pt x="6256" y="3405"/>
                  </a:cubicBezTo>
                  <a:cubicBezTo>
                    <a:pt x="6200" y="2942"/>
                    <a:pt x="6131" y="2511"/>
                    <a:pt x="6049" y="2122"/>
                  </a:cubicBezTo>
                  <a:cubicBezTo>
                    <a:pt x="5744" y="675"/>
                    <a:pt x="5310" y="1"/>
                    <a:pt x="4683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100">
                <a:solidFill>
                  <a:srgbClr val="209639"/>
                </a:solidFill>
              </a:endParaRPr>
            </a:p>
          </p:txBody>
        </p:sp>
        <p:grpSp>
          <p:nvGrpSpPr>
            <p:cNvPr id="127" name="Группа 126">
              <a:extLst>
                <a:ext uri="{FF2B5EF4-FFF2-40B4-BE49-F238E27FC236}">
                  <a16:creationId xmlns:a16="http://schemas.microsoft.com/office/drawing/2014/main" id="{D041D0B9-8367-7EF5-9297-A08C5C67B232}"/>
                </a:ext>
              </a:extLst>
            </p:cNvPr>
            <p:cNvGrpSpPr/>
            <p:nvPr/>
          </p:nvGrpSpPr>
          <p:grpSpPr>
            <a:xfrm>
              <a:off x="3378940" y="1586847"/>
              <a:ext cx="758297" cy="557400"/>
              <a:chOff x="6697411" y="1438432"/>
              <a:chExt cx="761434" cy="625927"/>
            </a:xfrm>
          </p:grpSpPr>
          <p:sp>
            <p:nvSpPr>
              <p:cNvPr id="128" name="Google Shape;15881;p66">
                <a:extLst>
                  <a:ext uri="{FF2B5EF4-FFF2-40B4-BE49-F238E27FC236}">
                    <a16:creationId xmlns:a16="http://schemas.microsoft.com/office/drawing/2014/main" id="{05B24F1A-E761-29D5-C18F-2FE769CD0B3E}"/>
                  </a:ext>
                </a:extLst>
              </p:cNvPr>
              <p:cNvSpPr/>
              <p:nvPr/>
            </p:nvSpPr>
            <p:spPr>
              <a:xfrm>
                <a:off x="6697411" y="1438432"/>
                <a:ext cx="761434" cy="625927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10481" extrusionOk="0">
                    <a:moveTo>
                      <a:pt x="1882" y="717"/>
                    </a:moveTo>
                    <a:cubicBezTo>
                      <a:pt x="1905" y="801"/>
                      <a:pt x="1929" y="848"/>
                      <a:pt x="1965" y="932"/>
                    </a:cubicBezTo>
                    <a:cubicBezTo>
                      <a:pt x="2132" y="1277"/>
                      <a:pt x="2441" y="1706"/>
                      <a:pt x="3084" y="1944"/>
                    </a:cubicBezTo>
                    <a:cubicBezTo>
                      <a:pt x="2917" y="2146"/>
                      <a:pt x="2775" y="2372"/>
                      <a:pt x="2655" y="2610"/>
                    </a:cubicBezTo>
                    <a:cubicBezTo>
                      <a:pt x="1739" y="2003"/>
                      <a:pt x="1739" y="1217"/>
                      <a:pt x="1882" y="717"/>
                    </a:cubicBezTo>
                    <a:close/>
                    <a:moveTo>
                      <a:pt x="9573" y="717"/>
                    </a:moveTo>
                    <a:cubicBezTo>
                      <a:pt x="9597" y="836"/>
                      <a:pt x="9633" y="955"/>
                      <a:pt x="9633" y="1110"/>
                    </a:cubicBezTo>
                    <a:cubicBezTo>
                      <a:pt x="9656" y="1717"/>
                      <a:pt x="9383" y="2229"/>
                      <a:pt x="8799" y="2610"/>
                    </a:cubicBezTo>
                    <a:cubicBezTo>
                      <a:pt x="8680" y="2372"/>
                      <a:pt x="8549" y="2146"/>
                      <a:pt x="8370" y="1944"/>
                    </a:cubicBezTo>
                    <a:cubicBezTo>
                      <a:pt x="9002" y="1694"/>
                      <a:pt x="9323" y="1277"/>
                      <a:pt x="9478" y="932"/>
                    </a:cubicBezTo>
                    <a:cubicBezTo>
                      <a:pt x="9513" y="860"/>
                      <a:pt x="9537" y="777"/>
                      <a:pt x="9573" y="717"/>
                    </a:cubicBezTo>
                    <a:close/>
                    <a:moveTo>
                      <a:pt x="548" y="2658"/>
                    </a:moveTo>
                    <a:lnTo>
                      <a:pt x="2358" y="3563"/>
                    </a:lnTo>
                    <a:cubicBezTo>
                      <a:pt x="2310" y="3837"/>
                      <a:pt x="2298" y="4134"/>
                      <a:pt x="2322" y="4432"/>
                    </a:cubicBezTo>
                    <a:cubicBezTo>
                      <a:pt x="2163" y="4457"/>
                      <a:pt x="2014" y="4470"/>
                      <a:pt x="1875" y="4470"/>
                    </a:cubicBezTo>
                    <a:cubicBezTo>
                      <a:pt x="1483" y="4470"/>
                      <a:pt x="1173" y="4369"/>
                      <a:pt x="953" y="4158"/>
                    </a:cubicBezTo>
                    <a:cubicBezTo>
                      <a:pt x="524" y="3742"/>
                      <a:pt x="524" y="3015"/>
                      <a:pt x="548" y="2658"/>
                    </a:cubicBezTo>
                    <a:close/>
                    <a:moveTo>
                      <a:pt x="10895" y="2646"/>
                    </a:moveTo>
                    <a:lnTo>
                      <a:pt x="10895" y="2646"/>
                    </a:lnTo>
                    <a:cubicBezTo>
                      <a:pt x="10930" y="3015"/>
                      <a:pt x="10930" y="3742"/>
                      <a:pt x="10490" y="4158"/>
                    </a:cubicBezTo>
                    <a:cubicBezTo>
                      <a:pt x="10270" y="4369"/>
                      <a:pt x="9960" y="4470"/>
                      <a:pt x="9568" y="4470"/>
                    </a:cubicBezTo>
                    <a:cubicBezTo>
                      <a:pt x="9429" y="4470"/>
                      <a:pt x="9280" y="4457"/>
                      <a:pt x="9121" y="4432"/>
                    </a:cubicBezTo>
                    <a:cubicBezTo>
                      <a:pt x="9156" y="4134"/>
                      <a:pt x="9144" y="3849"/>
                      <a:pt x="9097" y="3551"/>
                    </a:cubicBezTo>
                    <a:lnTo>
                      <a:pt x="10895" y="2646"/>
                    </a:lnTo>
                    <a:close/>
                    <a:moveTo>
                      <a:pt x="5727" y="1003"/>
                    </a:moveTo>
                    <a:cubicBezTo>
                      <a:pt x="6644" y="1003"/>
                      <a:pt x="7489" y="1396"/>
                      <a:pt x="8085" y="2087"/>
                    </a:cubicBezTo>
                    <a:cubicBezTo>
                      <a:pt x="8668" y="2777"/>
                      <a:pt x="8918" y="3682"/>
                      <a:pt x="8787" y="4575"/>
                    </a:cubicBezTo>
                    <a:lnTo>
                      <a:pt x="8347" y="7409"/>
                    </a:lnTo>
                    <a:cubicBezTo>
                      <a:pt x="8251" y="8064"/>
                      <a:pt x="7906" y="8635"/>
                      <a:pt x="7394" y="9052"/>
                    </a:cubicBezTo>
                    <a:cubicBezTo>
                      <a:pt x="7275" y="8504"/>
                      <a:pt x="6799" y="8099"/>
                      <a:pt x="6227" y="8099"/>
                    </a:cubicBezTo>
                    <a:lnTo>
                      <a:pt x="5215" y="8099"/>
                    </a:lnTo>
                    <a:cubicBezTo>
                      <a:pt x="4644" y="8099"/>
                      <a:pt x="4156" y="8504"/>
                      <a:pt x="4037" y="9052"/>
                    </a:cubicBezTo>
                    <a:cubicBezTo>
                      <a:pt x="3525" y="8635"/>
                      <a:pt x="3191" y="8064"/>
                      <a:pt x="3084" y="7409"/>
                    </a:cubicBezTo>
                    <a:lnTo>
                      <a:pt x="2655" y="4575"/>
                    </a:lnTo>
                    <a:cubicBezTo>
                      <a:pt x="2548" y="3932"/>
                      <a:pt x="2655" y="3301"/>
                      <a:pt x="2929" y="2730"/>
                    </a:cubicBezTo>
                    <a:cubicBezTo>
                      <a:pt x="2964" y="2730"/>
                      <a:pt x="3169" y="2755"/>
                      <a:pt x="3475" y="2755"/>
                    </a:cubicBezTo>
                    <a:cubicBezTo>
                      <a:pt x="3589" y="2755"/>
                      <a:pt x="3718" y="2751"/>
                      <a:pt x="3858" y="2741"/>
                    </a:cubicBezTo>
                    <a:cubicBezTo>
                      <a:pt x="4418" y="2718"/>
                      <a:pt x="4894" y="2646"/>
                      <a:pt x="5299" y="2491"/>
                    </a:cubicBezTo>
                    <a:lnTo>
                      <a:pt x="5299" y="2491"/>
                    </a:lnTo>
                    <a:lnTo>
                      <a:pt x="5215" y="2860"/>
                    </a:lnTo>
                    <a:cubicBezTo>
                      <a:pt x="5192" y="2920"/>
                      <a:pt x="5215" y="2968"/>
                      <a:pt x="5239" y="3015"/>
                    </a:cubicBezTo>
                    <a:cubicBezTo>
                      <a:pt x="5275" y="3039"/>
                      <a:pt x="5311" y="3075"/>
                      <a:pt x="5358" y="3075"/>
                    </a:cubicBezTo>
                    <a:lnTo>
                      <a:pt x="5394" y="3075"/>
                    </a:lnTo>
                    <a:cubicBezTo>
                      <a:pt x="5430" y="3075"/>
                      <a:pt x="6644" y="2896"/>
                      <a:pt x="7370" y="2360"/>
                    </a:cubicBezTo>
                    <a:cubicBezTo>
                      <a:pt x="7442" y="2301"/>
                      <a:pt x="7454" y="2206"/>
                      <a:pt x="7394" y="2134"/>
                    </a:cubicBezTo>
                    <a:cubicBezTo>
                      <a:pt x="7360" y="2094"/>
                      <a:pt x="7319" y="2072"/>
                      <a:pt x="7276" y="2072"/>
                    </a:cubicBezTo>
                    <a:cubicBezTo>
                      <a:pt x="7244" y="2072"/>
                      <a:pt x="7211" y="2085"/>
                      <a:pt x="7180" y="2110"/>
                    </a:cubicBezTo>
                    <a:cubicBezTo>
                      <a:pt x="6716" y="2468"/>
                      <a:pt x="5965" y="2646"/>
                      <a:pt x="5596" y="2718"/>
                    </a:cubicBezTo>
                    <a:lnTo>
                      <a:pt x="5715" y="2265"/>
                    </a:lnTo>
                    <a:cubicBezTo>
                      <a:pt x="5727" y="2206"/>
                      <a:pt x="5715" y="2146"/>
                      <a:pt x="5656" y="2110"/>
                    </a:cubicBezTo>
                    <a:cubicBezTo>
                      <a:pt x="5628" y="2082"/>
                      <a:pt x="5592" y="2071"/>
                      <a:pt x="5555" y="2071"/>
                    </a:cubicBezTo>
                    <a:cubicBezTo>
                      <a:pt x="5529" y="2071"/>
                      <a:pt x="5502" y="2077"/>
                      <a:pt x="5477" y="2087"/>
                    </a:cubicBezTo>
                    <a:cubicBezTo>
                      <a:pt x="4891" y="2384"/>
                      <a:pt x="4113" y="2450"/>
                      <a:pt x="3585" y="2450"/>
                    </a:cubicBezTo>
                    <a:cubicBezTo>
                      <a:pt x="3394" y="2450"/>
                      <a:pt x="3236" y="2441"/>
                      <a:pt x="3132" y="2432"/>
                    </a:cubicBezTo>
                    <a:cubicBezTo>
                      <a:pt x="3203" y="2313"/>
                      <a:pt x="3287" y="2206"/>
                      <a:pt x="3382" y="2087"/>
                    </a:cubicBezTo>
                    <a:cubicBezTo>
                      <a:pt x="3977" y="1408"/>
                      <a:pt x="4822" y="1003"/>
                      <a:pt x="5727" y="1003"/>
                    </a:cubicBezTo>
                    <a:close/>
                    <a:moveTo>
                      <a:pt x="6215" y="8421"/>
                    </a:moveTo>
                    <a:cubicBezTo>
                      <a:pt x="6656" y="8421"/>
                      <a:pt x="7013" y="8730"/>
                      <a:pt x="7085" y="9147"/>
                    </a:cubicBezTo>
                    <a:lnTo>
                      <a:pt x="7108" y="9349"/>
                    </a:lnTo>
                    <a:cubicBezTo>
                      <a:pt x="7156" y="9564"/>
                      <a:pt x="7097" y="9766"/>
                      <a:pt x="6966" y="9921"/>
                    </a:cubicBezTo>
                    <a:cubicBezTo>
                      <a:pt x="6835" y="10088"/>
                      <a:pt x="6644" y="10171"/>
                      <a:pt x="6430" y="10171"/>
                    </a:cubicBezTo>
                    <a:lnTo>
                      <a:pt x="5013" y="10171"/>
                    </a:lnTo>
                    <a:cubicBezTo>
                      <a:pt x="4811" y="10171"/>
                      <a:pt x="4608" y="10076"/>
                      <a:pt x="4477" y="9921"/>
                    </a:cubicBezTo>
                    <a:cubicBezTo>
                      <a:pt x="4346" y="9754"/>
                      <a:pt x="4287" y="9552"/>
                      <a:pt x="4310" y="9349"/>
                    </a:cubicBezTo>
                    <a:lnTo>
                      <a:pt x="4346" y="9147"/>
                    </a:lnTo>
                    <a:cubicBezTo>
                      <a:pt x="4418" y="8730"/>
                      <a:pt x="4775" y="8421"/>
                      <a:pt x="5203" y="8421"/>
                    </a:cubicBezTo>
                    <a:close/>
                    <a:moveTo>
                      <a:pt x="1937" y="1"/>
                    </a:moveTo>
                    <a:cubicBezTo>
                      <a:pt x="1876" y="1"/>
                      <a:pt x="1817" y="34"/>
                      <a:pt x="1786" y="86"/>
                    </a:cubicBezTo>
                    <a:cubicBezTo>
                      <a:pt x="1774" y="98"/>
                      <a:pt x="1524" y="527"/>
                      <a:pt x="1489" y="1098"/>
                    </a:cubicBezTo>
                    <a:cubicBezTo>
                      <a:pt x="1465" y="1610"/>
                      <a:pt x="1620" y="2337"/>
                      <a:pt x="2513" y="2908"/>
                    </a:cubicBezTo>
                    <a:cubicBezTo>
                      <a:pt x="2477" y="3015"/>
                      <a:pt x="2441" y="3111"/>
                      <a:pt x="2417" y="3218"/>
                    </a:cubicBezTo>
                    <a:lnTo>
                      <a:pt x="477" y="2253"/>
                    </a:lnTo>
                    <a:cubicBezTo>
                      <a:pt x="453" y="2241"/>
                      <a:pt x="426" y="2235"/>
                      <a:pt x="401" y="2235"/>
                    </a:cubicBezTo>
                    <a:cubicBezTo>
                      <a:pt x="375" y="2235"/>
                      <a:pt x="352" y="2241"/>
                      <a:pt x="334" y="2253"/>
                    </a:cubicBezTo>
                    <a:cubicBezTo>
                      <a:pt x="286" y="2289"/>
                      <a:pt x="250" y="2313"/>
                      <a:pt x="239" y="2372"/>
                    </a:cubicBezTo>
                    <a:cubicBezTo>
                      <a:pt x="227" y="2432"/>
                      <a:pt x="0" y="3694"/>
                      <a:pt x="715" y="4384"/>
                    </a:cubicBezTo>
                    <a:cubicBezTo>
                      <a:pt x="1001" y="4646"/>
                      <a:pt x="1370" y="4789"/>
                      <a:pt x="1846" y="4789"/>
                    </a:cubicBezTo>
                    <a:cubicBezTo>
                      <a:pt x="2013" y="4789"/>
                      <a:pt x="2179" y="4765"/>
                      <a:pt x="2370" y="4742"/>
                    </a:cubicBezTo>
                    <a:lnTo>
                      <a:pt x="2786" y="7444"/>
                    </a:lnTo>
                    <a:cubicBezTo>
                      <a:pt x="2906" y="8242"/>
                      <a:pt x="3346" y="8956"/>
                      <a:pt x="3989" y="9409"/>
                    </a:cubicBezTo>
                    <a:cubicBezTo>
                      <a:pt x="3977" y="9659"/>
                      <a:pt x="4060" y="9921"/>
                      <a:pt x="4227" y="10123"/>
                    </a:cubicBezTo>
                    <a:cubicBezTo>
                      <a:pt x="4418" y="10349"/>
                      <a:pt x="4703" y="10480"/>
                      <a:pt x="5013" y="10480"/>
                    </a:cubicBezTo>
                    <a:lnTo>
                      <a:pt x="6430" y="10480"/>
                    </a:lnTo>
                    <a:cubicBezTo>
                      <a:pt x="6727" y="10480"/>
                      <a:pt x="7013" y="10349"/>
                      <a:pt x="7216" y="10123"/>
                    </a:cubicBezTo>
                    <a:cubicBezTo>
                      <a:pt x="7382" y="9933"/>
                      <a:pt x="7478" y="9683"/>
                      <a:pt x="7454" y="9409"/>
                    </a:cubicBezTo>
                    <a:cubicBezTo>
                      <a:pt x="8109" y="8945"/>
                      <a:pt x="8549" y="8242"/>
                      <a:pt x="8668" y="7444"/>
                    </a:cubicBezTo>
                    <a:lnTo>
                      <a:pt x="9085" y="4742"/>
                    </a:lnTo>
                    <a:cubicBezTo>
                      <a:pt x="9263" y="4765"/>
                      <a:pt x="9442" y="4789"/>
                      <a:pt x="9597" y="4789"/>
                    </a:cubicBezTo>
                    <a:cubicBezTo>
                      <a:pt x="10073" y="4789"/>
                      <a:pt x="10454" y="4646"/>
                      <a:pt x="10728" y="4384"/>
                    </a:cubicBezTo>
                    <a:cubicBezTo>
                      <a:pt x="11430" y="3694"/>
                      <a:pt x="11204" y="2420"/>
                      <a:pt x="11192" y="2372"/>
                    </a:cubicBezTo>
                    <a:cubicBezTo>
                      <a:pt x="11180" y="2325"/>
                      <a:pt x="11145" y="2289"/>
                      <a:pt x="11109" y="2253"/>
                    </a:cubicBezTo>
                    <a:cubicBezTo>
                      <a:pt x="11085" y="2241"/>
                      <a:pt x="11058" y="2235"/>
                      <a:pt x="11032" y="2235"/>
                    </a:cubicBezTo>
                    <a:cubicBezTo>
                      <a:pt x="11005" y="2235"/>
                      <a:pt x="10978" y="2241"/>
                      <a:pt x="10954" y="2253"/>
                    </a:cubicBezTo>
                    <a:lnTo>
                      <a:pt x="9025" y="3218"/>
                    </a:lnTo>
                    <a:cubicBezTo>
                      <a:pt x="8990" y="3122"/>
                      <a:pt x="8966" y="3015"/>
                      <a:pt x="8918" y="2908"/>
                    </a:cubicBezTo>
                    <a:cubicBezTo>
                      <a:pt x="9811" y="2337"/>
                      <a:pt x="9978" y="1610"/>
                      <a:pt x="9942" y="1098"/>
                    </a:cubicBezTo>
                    <a:cubicBezTo>
                      <a:pt x="9918" y="527"/>
                      <a:pt x="9656" y="98"/>
                      <a:pt x="9644" y="86"/>
                    </a:cubicBezTo>
                    <a:cubicBezTo>
                      <a:pt x="9624" y="34"/>
                      <a:pt x="9558" y="1"/>
                      <a:pt x="9494" y="1"/>
                    </a:cubicBezTo>
                    <a:cubicBezTo>
                      <a:pt x="9484" y="1"/>
                      <a:pt x="9475" y="1"/>
                      <a:pt x="9466" y="3"/>
                    </a:cubicBezTo>
                    <a:cubicBezTo>
                      <a:pt x="9394" y="27"/>
                      <a:pt x="9347" y="86"/>
                      <a:pt x="9347" y="158"/>
                    </a:cubicBezTo>
                    <a:cubicBezTo>
                      <a:pt x="9347" y="158"/>
                      <a:pt x="9347" y="467"/>
                      <a:pt x="9168" y="813"/>
                    </a:cubicBezTo>
                    <a:cubicBezTo>
                      <a:pt x="8966" y="1241"/>
                      <a:pt x="8609" y="1527"/>
                      <a:pt x="8132" y="1682"/>
                    </a:cubicBezTo>
                    <a:cubicBezTo>
                      <a:pt x="7489" y="1051"/>
                      <a:pt x="6620" y="694"/>
                      <a:pt x="5715" y="694"/>
                    </a:cubicBezTo>
                    <a:cubicBezTo>
                      <a:pt x="4811" y="694"/>
                      <a:pt x="3941" y="1051"/>
                      <a:pt x="3310" y="1682"/>
                    </a:cubicBezTo>
                    <a:cubicBezTo>
                      <a:pt x="2810" y="1527"/>
                      <a:pt x="2453" y="1241"/>
                      <a:pt x="2263" y="813"/>
                    </a:cubicBezTo>
                    <a:cubicBezTo>
                      <a:pt x="2096" y="467"/>
                      <a:pt x="2084" y="170"/>
                      <a:pt x="2084" y="158"/>
                    </a:cubicBezTo>
                    <a:cubicBezTo>
                      <a:pt x="2084" y="86"/>
                      <a:pt x="2036" y="27"/>
                      <a:pt x="1965" y="3"/>
                    </a:cubicBezTo>
                    <a:cubicBezTo>
                      <a:pt x="1956" y="1"/>
                      <a:pt x="1946" y="1"/>
                      <a:pt x="1937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  <p:sp>
            <p:nvSpPr>
              <p:cNvPr id="129" name="Google Shape;15882;p66">
                <a:extLst>
                  <a:ext uri="{FF2B5EF4-FFF2-40B4-BE49-F238E27FC236}">
                    <a16:creationId xmlns:a16="http://schemas.microsoft.com/office/drawing/2014/main" id="{06A67B3A-707A-388E-3620-17A167D6AEBE}"/>
                  </a:ext>
                </a:extLst>
              </p:cNvPr>
              <p:cNvSpPr/>
              <p:nvPr/>
            </p:nvSpPr>
            <p:spPr>
              <a:xfrm>
                <a:off x="6906770" y="1674625"/>
                <a:ext cx="91258" cy="9250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9" extrusionOk="0">
                    <a:moveTo>
                      <a:pt x="679" y="1"/>
                    </a:moveTo>
                    <a:cubicBezTo>
                      <a:pt x="310" y="1"/>
                      <a:pt x="1" y="299"/>
                      <a:pt x="1" y="680"/>
                    </a:cubicBezTo>
                    <a:lnTo>
                      <a:pt x="1" y="858"/>
                    </a:lnTo>
                    <a:cubicBezTo>
                      <a:pt x="1" y="1227"/>
                      <a:pt x="298" y="1549"/>
                      <a:pt x="679" y="1549"/>
                    </a:cubicBezTo>
                    <a:cubicBezTo>
                      <a:pt x="1072" y="1549"/>
                      <a:pt x="1370" y="1251"/>
                      <a:pt x="1370" y="858"/>
                    </a:cubicBezTo>
                    <a:lnTo>
                      <a:pt x="1370" y="680"/>
                    </a:lnTo>
                    <a:cubicBezTo>
                      <a:pt x="1370" y="596"/>
                      <a:pt x="1298" y="513"/>
                      <a:pt x="1203" y="513"/>
                    </a:cubicBezTo>
                    <a:cubicBezTo>
                      <a:pt x="1120" y="513"/>
                      <a:pt x="1036" y="596"/>
                      <a:pt x="1036" y="680"/>
                    </a:cubicBezTo>
                    <a:lnTo>
                      <a:pt x="1036" y="858"/>
                    </a:lnTo>
                    <a:cubicBezTo>
                      <a:pt x="1036" y="1049"/>
                      <a:pt x="870" y="1215"/>
                      <a:pt x="679" y="1215"/>
                    </a:cubicBezTo>
                    <a:cubicBezTo>
                      <a:pt x="489" y="1215"/>
                      <a:pt x="322" y="1049"/>
                      <a:pt x="322" y="858"/>
                    </a:cubicBezTo>
                    <a:lnTo>
                      <a:pt x="322" y="680"/>
                    </a:lnTo>
                    <a:cubicBezTo>
                      <a:pt x="322" y="489"/>
                      <a:pt x="489" y="322"/>
                      <a:pt x="679" y="322"/>
                    </a:cubicBezTo>
                    <a:cubicBezTo>
                      <a:pt x="775" y="322"/>
                      <a:pt x="846" y="251"/>
                      <a:pt x="846" y="156"/>
                    </a:cubicBezTo>
                    <a:cubicBezTo>
                      <a:pt x="846" y="72"/>
                      <a:pt x="775" y="1"/>
                      <a:pt x="679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  <p:sp>
            <p:nvSpPr>
              <p:cNvPr id="130" name="Google Shape;15883;p66">
                <a:extLst>
                  <a:ext uri="{FF2B5EF4-FFF2-40B4-BE49-F238E27FC236}">
                    <a16:creationId xmlns:a16="http://schemas.microsoft.com/office/drawing/2014/main" id="{2AC47CD6-79AC-C30B-39C8-61CAAAC2F01B}"/>
                  </a:ext>
                </a:extLst>
              </p:cNvPr>
              <p:cNvSpPr/>
              <p:nvPr/>
            </p:nvSpPr>
            <p:spPr>
              <a:xfrm>
                <a:off x="7159760" y="1674625"/>
                <a:ext cx="91258" cy="9250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9" extrusionOk="0">
                    <a:moveTo>
                      <a:pt x="679" y="1"/>
                    </a:moveTo>
                    <a:cubicBezTo>
                      <a:pt x="310" y="1"/>
                      <a:pt x="1" y="299"/>
                      <a:pt x="1" y="680"/>
                    </a:cubicBezTo>
                    <a:lnTo>
                      <a:pt x="1" y="858"/>
                    </a:lnTo>
                    <a:cubicBezTo>
                      <a:pt x="1" y="1227"/>
                      <a:pt x="298" y="1549"/>
                      <a:pt x="679" y="1549"/>
                    </a:cubicBezTo>
                    <a:cubicBezTo>
                      <a:pt x="1048" y="1549"/>
                      <a:pt x="1370" y="1251"/>
                      <a:pt x="1370" y="858"/>
                    </a:cubicBezTo>
                    <a:lnTo>
                      <a:pt x="1370" y="680"/>
                    </a:lnTo>
                    <a:cubicBezTo>
                      <a:pt x="1370" y="596"/>
                      <a:pt x="1287" y="513"/>
                      <a:pt x="1203" y="513"/>
                    </a:cubicBezTo>
                    <a:cubicBezTo>
                      <a:pt x="1108" y="513"/>
                      <a:pt x="1037" y="596"/>
                      <a:pt x="1037" y="680"/>
                    </a:cubicBezTo>
                    <a:lnTo>
                      <a:pt x="1037" y="858"/>
                    </a:lnTo>
                    <a:cubicBezTo>
                      <a:pt x="1037" y="1049"/>
                      <a:pt x="870" y="1215"/>
                      <a:pt x="679" y="1215"/>
                    </a:cubicBezTo>
                    <a:cubicBezTo>
                      <a:pt x="489" y="1215"/>
                      <a:pt x="322" y="1049"/>
                      <a:pt x="322" y="858"/>
                    </a:cubicBezTo>
                    <a:lnTo>
                      <a:pt x="322" y="680"/>
                    </a:lnTo>
                    <a:cubicBezTo>
                      <a:pt x="322" y="489"/>
                      <a:pt x="489" y="322"/>
                      <a:pt x="679" y="322"/>
                    </a:cubicBezTo>
                    <a:cubicBezTo>
                      <a:pt x="775" y="322"/>
                      <a:pt x="846" y="251"/>
                      <a:pt x="846" y="156"/>
                    </a:cubicBezTo>
                    <a:cubicBezTo>
                      <a:pt x="846" y="72"/>
                      <a:pt x="775" y="1"/>
                      <a:pt x="679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  <p:sp>
            <p:nvSpPr>
              <p:cNvPr id="131" name="Google Shape;15884;p66">
                <a:extLst>
                  <a:ext uri="{FF2B5EF4-FFF2-40B4-BE49-F238E27FC236}">
                    <a16:creationId xmlns:a16="http://schemas.microsoft.com/office/drawing/2014/main" id="{60366AFE-9EA5-85FE-937D-16C415DD24F8}"/>
                  </a:ext>
                </a:extLst>
              </p:cNvPr>
              <p:cNvSpPr/>
              <p:nvPr/>
            </p:nvSpPr>
            <p:spPr>
              <a:xfrm>
                <a:off x="7010683" y="1963850"/>
                <a:ext cx="31774" cy="3935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59" extrusionOk="0">
                    <a:moveTo>
                      <a:pt x="283" y="0"/>
                    </a:moveTo>
                    <a:cubicBezTo>
                      <a:pt x="240" y="0"/>
                      <a:pt x="200" y="19"/>
                      <a:pt x="167" y="51"/>
                    </a:cubicBezTo>
                    <a:cubicBezTo>
                      <a:pt x="48" y="182"/>
                      <a:pt x="0" y="337"/>
                      <a:pt x="0" y="492"/>
                    </a:cubicBezTo>
                    <a:cubicBezTo>
                      <a:pt x="0" y="587"/>
                      <a:pt x="72" y="659"/>
                      <a:pt x="167" y="659"/>
                    </a:cubicBezTo>
                    <a:cubicBezTo>
                      <a:pt x="250" y="659"/>
                      <a:pt x="334" y="587"/>
                      <a:pt x="334" y="492"/>
                    </a:cubicBezTo>
                    <a:cubicBezTo>
                      <a:pt x="334" y="408"/>
                      <a:pt x="358" y="337"/>
                      <a:pt x="417" y="254"/>
                    </a:cubicBezTo>
                    <a:cubicBezTo>
                      <a:pt x="477" y="194"/>
                      <a:pt x="465" y="99"/>
                      <a:pt x="393" y="39"/>
                    </a:cubicBezTo>
                    <a:cubicBezTo>
                      <a:pt x="356" y="13"/>
                      <a:pt x="318" y="0"/>
                      <a:pt x="28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  <p:sp>
            <p:nvSpPr>
              <p:cNvPr id="132" name="Google Shape;15885;p66">
                <a:extLst>
                  <a:ext uri="{FF2B5EF4-FFF2-40B4-BE49-F238E27FC236}">
                    <a16:creationId xmlns:a16="http://schemas.microsoft.com/office/drawing/2014/main" id="{09C55B38-6D4D-4F5F-7DE9-7C14A88F5541}"/>
                  </a:ext>
                </a:extLst>
              </p:cNvPr>
              <p:cNvSpPr/>
              <p:nvPr/>
            </p:nvSpPr>
            <p:spPr>
              <a:xfrm>
                <a:off x="7116130" y="1963611"/>
                <a:ext cx="31840" cy="3959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663" extrusionOk="0">
                    <a:moveTo>
                      <a:pt x="180" y="0"/>
                    </a:moveTo>
                    <a:cubicBezTo>
                      <a:pt x="140" y="0"/>
                      <a:pt x="101" y="15"/>
                      <a:pt x="72" y="43"/>
                    </a:cubicBezTo>
                    <a:cubicBezTo>
                      <a:pt x="1" y="91"/>
                      <a:pt x="1" y="198"/>
                      <a:pt x="60" y="258"/>
                    </a:cubicBezTo>
                    <a:cubicBezTo>
                      <a:pt x="120" y="341"/>
                      <a:pt x="144" y="412"/>
                      <a:pt x="144" y="496"/>
                    </a:cubicBezTo>
                    <a:cubicBezTo>
                      <a:pt x="144" y="591"/>
                      <a:pt x="215" y="663"/>
                      <a:pt x="310" y="663"/>
                    </a:cubicBezTo>
                    <a:cubicBezTo>
                      <a:pt x="394" y="663"/>
                      <a:pt x="477" y="591"/>
                      <a:pt x="477" y="496"/>
                    </a:cubicBezTo>
                    <a:cubicBezTo>
                      <a:pt x="453" y="353"/>
                      <a:pt x="394" y="186"/>
                      <a:pt x="299" y="55"/>
                    </a:cubicBezTo>
                    <a:cubicBezTo>
                      <a:pt x="267" y="18"/>
                      <a:pt x="223" y="0"/>
                      <a:pt x="18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100">
                  <a:solidFill>
                    <a:srgbClr val="209639"/>
                  </a:solidFill>
                </a:endParaRPr>
              </a:p>
            </p:txBody>
          </p:sp>
        </p:grpSp>
      </p:grpSp>
      <p:grpSp>
        <p:nvGrpSpPr>
          <p:cNvPr id="141" name="Группа 140"/>
          <p:cNvGrpSpPr/>
          <p:nvPr/>
        </p:nvGrpSpPr>
        <p:grpSpPr>
          <a:xfrm>
            <a:off x="9143998" y="878484"/>
            <a:ext cx="2846805" cy="1221660"/>
            <a:chOff x="4387842" y="1222724"/>
            <a:chExt cx="2846805" cy="1221660"/>
          </a:xfrm>
        </p:grpSpPr>
        <p:sp>
          <p:nvSpPr>
            <p:cNvPr id="142" name="TextBox 141"/>
            <p:cNvSpPr txBox="1"/>
            <p:nvPr/>
          </p:nvSpPr>
          <p:spPr>
            <a:xfrm>
              <a:off x="5548128" y="1343983"/>
              <a:ext cx="1646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Segoe UI Light" panose="020B0502040204020203" pitchFamily="34" charset="0"/>
                </a:rPr>
                <a:t>т</a:t>
              </a:r>
              <a:r>
                <a:rPr lang="ru-RU" sz="2000" dirty="0" smtClean="0">
                  <a:latin typeface="Segoe UI Light" panose="020B0502040204020203" pitchFamily="34" charset="0"/>
                </a:rPr>
                <a:t>ыс. рублей</a:t>
              </a:r>
              <a:endParaRPr lang="ru-RU" sz="2000" dirty="0">
                <a:latin typeface="Segoe UI Light" panose="020B0502040204020203" pitchFamily="34" charset="0"/>
              </a:endParaRPr>
            </a:p>
          </p:txBody>
        </p:sp>
        <p:grpSp>
          <p:nvGrpSpPr>
            <p:cNvPr id="143" name="Группа 142"/>
            <p:cNvGrpSpPr/>
            <p:nvPr/>
          </p:nvGrpSpPr>
          <p:grpSpPr>
            <a:xfrm>
              <a:off x="4387842" y="1222724"/>
              <a:ext cx="2846805" cy="1221660"/>
              <a:chOff x="4387842" y="1222724"/>
              <a:chExt cx="2846805" cy="1221660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4644297" y="1222724"/>
                <a:ext cx="10495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40,3</a:t>
                </a:r>
                <a:r>
                  <a:rPr lang="ru-RU" sz="3200" b="1" dirty="0" smtClean="0">
                    <a:solidFill>
                      <a:srgbClr val="F9B2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b="1" dirty="0">
                  <a:solidFill>
                    <a:srgbClr val="F9B2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5" name="Группа 144"/>
              <p:cNvGrpSpPr/>
              <p:nvPr/>
            </p:nvGrpSpPr>
            <p:grpSpPr>
              <a:xfrm>
                <a:off x="4387842" y="1280685"/>
                <a:ext cx="2846805" cy="1163699"/>
                <a:chOff x="4387842" y="1280685"/>
                <a:chExt cx="2846805" cy="1163699"/>
              </a:xfrm>
            </p:grpSpPr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4387842" y="1280685"/>
                  <a:ext cx="0" cy="1163699"/>
                </a:xfrm>
                <a:prstGeom prst="line">
                  <a:avLst/>
                </a:prstGeom>
                <a:ln w="38100">
                  <a:gradFill>
                    <a:gsLst>
                      <a:gs pos="100000">
                        <a:srgbClr val="FFDF60"/>
                      </a:gs>
                      <a:gs pos="74000">
                        <a:srgbClr val="F69322"/>
                      </a:gs>
                      <a:gs pos="57918">
                        <a:srgbClr val="F27925"/>
                      </a:gs>
                      <a:gs pos="31000">
                        <a:srgbClr val="BE2325"/>
                      </a:gs>
                      <a:gs pos="0">
                        <a:srgbClr val="891A1C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TextBox 146"/>
                <p:cNvSpPr txBox="1"/>
                <p:nvPr/>
              </p:nvSpPr>
              <p:spPr>
                <a:xfrm>
                  <a:off x="4425190" y="1843941"/>
                  <a:ext cx="280945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latin typeface="Segoe UI Light" panose="020B0502040204020203" pitchFamily="34" charset="0"/>
                    </a:rPr>
                    <a:t>средняя </a:t>
                  </a:r>
                  <a:r>
                    <a:rPr lang="ru-RU" sz="1600" dirty="0">
                      <a:latin typeface="Segoe UI Light" panose="020B0502040204020203" pitchFamily="34" charset="0"/>
                    </a:rPr>
                    <a:t>ЗП </a:t>
                  </a:r>
                  <a:r>
                    <a:rPr lang="ru-RU" sz="1600" dirty="0" smtClean="0">
                      <a:latin typeface="Segoe UI Light" panose="020B0502040204020203" pitchFamily="34" charset="0"/>
                    </a:rPr>
                    <a:t>работников</a:t>
                  </a:r>
                  <a:endParaRPr lang="ru-RU" sz="1600" dirty="0">
                    <a:latin typeface="Segoe UI Light" panose="020B0502040204020203" pitchFamily="34" charset="0"/>
                  </a:endParaRPr>
                </a:p>
              </p:txBody>
            </p: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4552584" y="1754746"/>
                  <a:ext cx="2578399" cy="0"/>
                </a:xfrm>
                <a:prstGeom prst="line">
                  <a:avLst/>
                </a:prstGeom>
                <a:ln>
                  <a:solidFill>
                    <a:srgbClr val="706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3727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единительная линия 56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3332" y="122513"/>
            <a:ext cx="718446" cy="707886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UI Light" panose="020B0502040204020203" pitchFamily="34" charset="0"/>
              </a:rPr>
              <a:t>09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1220" y="212611"/>
            <a:ext cx="1102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«Единое окно» сопровождения инвесторов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800887" y="4002930"/>
            <a:ext cx="6714984" cy="4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НЕПРЕРЫВНОСТЬ КЛИЕНТСКОГО ПУТИ</a:t>
            </a:r>
            <a:endParaRPr lang="ru-RU" sz="2000" b="1" dirty="0">
              <a:solidFill>
                <a:srgbClr val="FAC5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-1" y="888385"/>
            <a:ext cx="6063917" cy="2931919"/>
            <a:chOff x="41" y="898936"/>
            <a:chExt cx="6072976" cy="2931919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1" y="898936"/>
              <a:ext cx="6072976" cy="2931919"/>
            </a:xfrm>
            <a:prstGeom prst="rect">
              <a:avLst/>
            </a:prstGeom>
            <a:solidFill>
              <a:srgbClr val="FAC5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128" tIns="45566" rIns="91128" bIns="45566" rtlCol="0" anchor="ctr"/>
            <a:lstStyle/>
            <a:p>
              <a:pPr marL="341743" indent="-341743">
                <a:spcAft>
                  <a:spcPts val="1000"/>
                </a:spcAft>
                <a:buFont typeface="+mj-lt"/>
                <a:buAutoNum type="arabicPeriod"/>
              </a:pPr>
              <a:r>
                <a:rPr lang="ru-RU" sz="1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Территории опережающего </a:t>
              </a: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развития</a:t>
              </a:r>
              <a:endParaRPr lang="ru-RU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341743" indent="-341743">
                <a:spcAft>
                  <a:spcPts val="1000"/>
                </a:spcAft>
                <a:buFont typeface="+mj-lt"/>
                <a:buAutoNum type="arabicPeriod"/>
              </a:pP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Региональные налоговые льготы и </a:t>
              </a:r>
              <a:r>
                <a:rPr lang="ru-RU" sz="14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кешбэк</a:t>
              </a:r>
              <a:endPara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341743" indent="-341743">
                <a:spcAft>
                  <a:spcPts val="1000"/>
                </a:spcAft>
                <a:buFont typeface="+mj-lt"/>
                <a:buAutoNum type="arabicPeriod"/>
              </a:pP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Привлечение федерального финансирования</a:t>
              </a:r>
            </a:p>
            <a:p>
              <a:pPr marL="341743" indent="-341743">
                <a:spcAft>
                  <a:spcPts val="1000"/>
                </a:spcAft>
                <a:buFont typeface="+mj-lt"/>
                <a:buAutoNum type="arabicPeriod"/>
              </a:pP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Возмещение затрат на инфраструктуру</a:t>
              </a:r>
              <a:endParaRPr lang="ru-RU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341743" indent="-341743">
                <a:spcAft>
                  <a:spcPts val="1000"/>
                </a:spcAft>
                <a:buFont typeface="+mj-lt"/>
                <a:buAutoNum type="arabicPeriod"/>
              </a:pP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Финансовая поддержка МСП</a:t>
              </a:r>
              <a:endParaRPr lang="ru-RU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63628">
                <a:defRPr/>
              </a:pPr>
              <a:endParaRPr lang="ru-RU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339" y="931949"/>
              <a:ext cx="2630122" cy="369021"/>
            </a:xfrm>
            <a:prstGeom prst="rect">
              <a:avLst/>
            </a:prstGeom>
            <a:noFill/>
          </p:spPr>
          <p:txBody>
            <a:bodyPr wrap="square" lIns="91128" tIns="45566" rIns="91128" bIns="45566" rtlCol="0">
              <a:spAutoFit/>
            </a:bodyPr>
            <a:lstStyle/>
            <a:p>
              <a:r>
                <a:rPr lang="ru-RU" b="1" cap="all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Финансовые меры</a:t>
              </a:r>
              <a:endParaRPr lang="ru-RU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063917" y="888385"/>
            <a:ext cx="6128084" cy="2931919"/>
            <a:chOff x="6063917" y="888385"/>
            <a:chExt cx="6128084" cy="293191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063917" y="888385"/>
              <a:ext cx="6128084" cy="29319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128" tIns="45566" rIns="91128" bIns="45566" rtlCol="0" anchor="ctr"/>
            <a:lstStyle/>
            <a:p>
              <a:pPr marL="342000" indent="-342000">
                <a:spcAft>
                  <a:spcPts val="1000"/>
                </a:spcAft>
                <a:buFont typeface="+mj-lt"/>
                <a:buAutoNum type="arabicPeriod"/>
              </a:pP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Индивидуальное сопровождение инвесторов Корпорацией </a:t>
              </a:r>
              <a:r>
                <a:rPr lang="ru-RU" sz="1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развития </a:t>
              </a: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области</a:t>
              </a:r>
              <a:endParaRPr lang="ru-RU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342000" indent="-342000">
                <a:spcAft>
                  <a:spcPts val="1000"/>
                </a:spcAft>
                <a:buFont typeface="+mj-lt"/>
                <a:buAutoNum type="arabicPeriod"/>
              </a:pP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Инвестиционные площадки </a:t>
              </a:r>
              <a:r>
                <a:rPr lang="ru-RU" sz="14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гринфилд</a:t>
              </a: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и </a:t>
              </a:r>
              <a:r>
                <a:rPr lang="ru-RU" sz="14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браунфилд</a:t>
              </a:r>
              <a:endPara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342000" indent="-342000">
                <a:spcAft>
                  <a:spcPts val="1000"/>
                </a:spcAft>
                <a:buFont typeface="+mj-lt"/>
                <a:buAutoNum type="arabicPeriod"/>
              </a:pP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Земельные участки без торгов</a:t>
              </a:r>
            </a:p>
            <a:p>
              <a:pPr marL="342000" indent="-342000">
                <a:spcAft>
                  <a:spcPts val="1000"/>
                </a:spcAft>
                <a:buFont typeface="+mj-lt"/>
                <a:buAutoNum type="arabicPeriod"/>
              </a:pP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Поддержка экспортеров</a:t>
              </a:r>
            </a:p>
            <a:p>
              <a:pPr marL="342000" indent="-342000">
                <a:spcAft>
                  <a:spcPts val="1000"/>
                </a:spcAft>
                <a:buFont typeface="+mj-lt"/>
                <a:buAutoNum type="arabicPeriod"/>
              </a:pPr>
              <a:r>
                <a:rPr lang="ru-RU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Образовательные услуги и продвижение для МСП</a:t>
              </a:r>
              <a:endParaRPr lang="ru-RU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63628">
                <a:defRPr/>
              </a:pPr>
              <a:endParaRPr lang="ru-RU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63917" y="921398"/>
              <a:ext cx="3415556" cy="369332"/>
            </a:xfrm>
            <a:prstGeom prst="rect">
              <a:avLst/>
            </a:prstGeom>
            <a:noFill/>
          </p:spPr>
          <p:txBody>
            <a:bodyPr wrap="square" lIns="91128" tIns="45566" rIns="91128" bIns="45566" rtlCol="0">
              <a:spAutoFit/>
            </a:bodyPr>
            <a:lstStyle/>
            <a:p>
              <a:r>
                <a:rPr lang="ru-RU" b="1" cap="all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Нефинансовые меры</a:t>
              </a:r>
              <a:endParaRPr lang="ru-RU" b="1" cap="all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38" name="Прямая соединительная линия 37"/>
          <p:cNvCxnSpPr/>
          <p:nvPr/>
        </p:nvCxnSpPr>
        <p:spPr>
          <a:xfrm>
            <a:off x="510139" y="5168766"/>
            <a:ext cx="11107553" cy="0"/>
          </a:xfrm>
          <a:prstGeom prst="line">
            <a:avLst/>
          </a:prstGeom>
          <a:ln w="38100">
            <a:solidFill>
              <a:srgbClr val="FAC5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185385" y="4572000"/>
            <a:ext cx="0" cy="596766"/>
          </a:xfrm>
          <a:prstGeom prst="line">
            <a:avLst/>
          </a:prstGeom>
          <a:ln w="28575">
            <a:solidFill>
              <a:srgbClr val="FAC5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7679356" y="4572000"/>
            <a:ext cx="0" cy="596766"/>
          </a:xfrm>
          <a:prstGeom prst="line">
            <a:avLst/>
          </a:prstGeom>
          <a:ln w="28575">
            <a:solidFill>
              <a:srgbClr val="FAC5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Штриховая стрелка вправо 40"/>
          <p:cNvSpPr/>
          <p:nvPr/>
        </p:nvSpPr>
        <p:spPr>
          <a:xfrm>
            <a:off x="10732168" y="4572000"/>
            <a:ext cx="885524" cy="486910"/>
          </a:xfrm>
          <a:prstGeom prst="stripedRightArrow">
            <a:avLst/>
          </a:prstGeom>
          <a:solidFill>
            <a:srgbClr val="FAC566"/>
          </a:solidFill>
          <a:ln>
            <a:solidFill>
              <a:srgbClr val="FAC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94074" y="4720356"/>
            <a:ext cx="2749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Предынвестиционная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фаза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1558" y="4701106"/>
            <a:ext cx="2441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Инвестиционная фаза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072" y="4678198"/>
            <a:ext cx="2441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Эксплуатационная фаза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592" y="5353845"/>
            <a:ext cx="311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Отраслевая экспертиза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бизнес-плана и </a:t>
            </a:r>
            <a:r>
              <a:rPr lang="ru-RU" sz="1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финмодели</a:t>
            </a:r>
            <a:endParaRPr 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Подбор мер поддержки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Земельно-имущественные отношения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Привлечение федерального финансирования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Строительство инфраструктуры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04622" y="5366774"/>
            <a:ext cx="3118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Получение мер поддержки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Помощь во взаимодействии с РСО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Оперативное решение проблематики при поддержке губернатора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56578" y="5336208"/>
            <a:ext cx="3118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Компенсирующие меры господдержки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цепочек кооперации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 экспорта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Расширение производства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НИОКР</a:t>
            </a:r>
          </a:p>
        </p:txBody>
      </p:sp>
    </p:spTree>
    <p:extLst>
      <p:ext uri="{BB962C8B-B14F-4D97-AF65-F5344CB8AC3E}">
        <p14:creationId xmlns:p14="http://schemas.microsoft.com/office/powerpoint/2010/main" val="3460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2850</Words>
  <Application>Microsoft Office PowerPoint</Application>
  <PresentationFormat>Широкоэкранный</PresentationFormat>
  <Paragraphs>869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LilyUPC</vt:lpstr>
      <vt:lpstr>Segoe UI</vt:lpstr>
      <vt:lpstr>Segoe UI Black</vt:lpstr>
      <vt:lpstr>Segoe UI Light</vt:lpstr>
      <vt:lpstr>Segoe UI Semibold</vt:lpstr>
      <vt:lpstr>Symbol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10</dc:creator>
  <cp:lastModifiedBy>Шутова Екатерина Евгеньевна</cp:lastModifiedBy>
  <cp:revision>476</cp:revision>
  <cp:lastPrinted>2024-05-20T13:36:01Z</cp:lastPrinted>
  <dcterms:created xsi:type="dcterms:W3CDTF">2022-06-10T12:44:51Z</dcterms:created>
  <dcterms:modified xsi:type="dcterms:W3CDTF">2024-08-09T06:56:27Z</dcterms:modified>
</cp:coreProperties>
</file>