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rawings/drawing2.xml" ContentType="application/vnd.openxmlformats-officedocument.drawingml.chartshape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charts/chart7.xml" ContentType="application/vnd.openxmlformats-officedocument.drawingml.chart+xml"/>
  <Override PartName="/ppt/charts/chart3.xml" ContentType="application/vnd.openxmlformats-officedocument.drawingml.chart+xml"/>
  <Override PartName="/ppt/notesSlides/notesSlide7.xml" ContentType="application/vnd.openxmlformats-officedocument.presentationml.notesSlide+xml"/>
  <Override PartName="/ppt/charts/chart5.xml" ContentType="application/vnd.openxmlformats-officedocument.drawingml.chart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drawings/drawing1.xml" ContentType="application/vnd.openxmlformats-officedocument.drawingml.chartshape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charts/chart6.xml" ContentType="application/vnd.openxmlformats-officedocument.drawingml.chart+xml"/>
  <Override PartName="/ppt/notesSlides/notesSlide6.xml" ContentType="application/vnd.openxmlformats-officedocument.presentationml.notesSlide+xml"/>
  <Override PartName="/ppt/charts/chart4.xml" ContentType="application/vnd.openxmlformats-officedocument.drawingml.chart+xml"/>
  <Override PartName="/ppt/slides/slide8.xml" ContentType="application/vnd.openxmlformats-officedocument.presentationml.slide+xml"/>
  <Override PartName="/ppt/charts/chart2.xml" ContentType="application/vnd.openxmlformats-officedocument.drawingml.char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7"/>
  </p:notesMasterIdLst>
  <p:sldIdLst>
    <p:sldId id="260" r:id="rId2"/>
    <p:sldId id="256" r:id="rId3"/>
    <p:sldId id="257" r:id="rId4"/>
    <p:sldId id="288" r:id="rId5"/>
    <p:sldId id="294" r:id="rId6"/>
    <p:sldId id="295" r:id="rId7"/>
    <p:sldId id="296" r:id="rId8"/>
    <p:sldId id="297" r:id="rId9"/>
    <p:sldId id="299" r:id="rId10"/>
    <p:sldId id="300" r:id="rId11"/>
    <p:sldId id="301" r:id="rId12"/>
    <p:sldId id="307" r:id="rId13"/>
    <p:sldId id="311" r:id="rId14"/>
    <p:sldId id="312" r:id="rId15"/>
    <p:sldId id="315" r:id="rId16"/>
    <p:sldId id="308" r:id="rId17"/>
    <p:sldId id="316" r:id="rId18"/>
    <p:sldId id="317" r:id="rId19"/>
    <p:sldId id="302" r:id="rId20"/>
    <p:sldId id="309" r:id="rId21"/>
    <p:sldId id="318" r:id="rId22"/>
    <p:sldId id="319" r:id="rId23"/>
    <p:sldId id="306" r:id="rId24"/>
    <p:sldId id="310" r:id="rId25"/>
    <p:sldId id="320" r:id="rId26"/>
    <p:sldId id="314" r:id="rId27"/>
    <p:sldId id="322" r:id="rId28"/>
    <p:sldId id="323" r:id="rId29"/>
    <p:sldId id="324" r:id="rId30"/>
    <p:sldId id="313" r:id="rId31"/>
    <p:sldId id="326" r:id="rId32"/>
    <p:sldId id="327" r:id="rId33"/>
    <p:sldId id="328" r:id="rId34"/>
    <p:sldId id="325" r:id="rId35"/>
    <p:sldId id="329" r:id="rId3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14BC40"/>
    <a:srgbClr val="B6E4E4"/>
    <a:srgbClr val="0000FF"/>
    <a:srgbClr val="FFCC66"/>
    <a:srgbClr val="64EE88"/>
    <a:srgbClr val="90CF8D"/>
    <a:srgbClr val="4DDB72"/>
    <a:srgbClr val="FF6699"/>
    <a:srgbClr val="FF33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22606" autoAdjust="0"/>
    <p:restoredTop sz="97095" autoAdjust="0"/>
  </p:normalViewPr>
  <p:slideViewPr>
    <p:cSldViewPr>
      <p:cViewPr varScale="1">
        <p:scale>
          <a:sx n="63" d="100"/>
          <a:sy n="63" d="100"/>
        </p:scale>
        <p:origin x="-102" y="-24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1\&#1056;&#1072;&#1073;&#1086;&#1095;&#1080;&#1081;%20&#1089;&#1090;&#1086;&#1083;\&#1057;&#1083;&#1072;&#1081;&#1076;%20&#1087;&#1088;&#1086;&#1075;&#1088;&#1072;&#1084;&#1084;&#1099;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1\&#1056;&#1072;&#1073;&#1086;&#1095;&#1080;&#1081;%20&#1089;&#1090;&#1086;&#1083;\&#1057;&#1083;&#1072;&#1081;&#1076;%20&#1087;&#1088;&#1086;&#1075;&#1088;&#1072;&#1084;&#1084;&#1099;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1\&#1056;&#1072;&#1073;&#1086;&#1095;&#1080;&#1081;%20&#1089;&#1090;&#1086;&#1083;\&#1057;&#1083;&#1072;&#1081;&#1076;%20&#1087;&#1088;&#1086;&#1075;&#1088;&#1072;&#1084;&#1084;&#1099;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1\&#1056;&#1072;&#1073;&#1086;&#1095;&#1080;&#1081;%20&#1089;&#1090;&#1086;&#1083;\&#1057;&#1083;&#1072;&#1081;&#1076;%20&#1087;&#1088;&#1086;&#1075;&#1088;&#1072;&#1084;&#1084;&#1099;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1\&#1056;&#1072;&#1073;&#1086;&#1095;&#1080;&#1081;%20&#1089;&#1090;&#1086;&#1083;\&#1057;&#1083;&#1072;&#1081;&#1076;%20&#1087;&#1088;&#1086;&#1075;&#1088;&#1072;&#1084;&#1084;&#1099;.xlsx" TargetMode="External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C:\Documents%20and%20Settings\1\Local%20Settings\Temp\Rar$DI01.641\&#1055;&#1088;&#1080;&#1083;&#1086;&#1078;&#1077;&#1085;&#1080;&#1077;%206.xlsx" TargetMode="External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oleObject" Target="file:///C:\Documents%20and%20Settings\1\&#1056;&#1072;&#1073;&#1086;&#1095;&#1080;&#1081;%20&#1089;&#1090;&#1086;&#1083;\&#1051;&#1077;&#1085;&#1072;%20&#1056;&#1040;&#1041;&#1054;&#1058;&#1040;\15.08.2015\&#1057;&#1083;&#1072;&#1081;&#1076;%20&#1087;&#1088;&#1086;&#1075;&#1088;&#1072;&#1084;&#1084;&#1099;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otX val="30"/>
      <c:rotY val="180"/>
      <c:perspective val="30"/>
    </c:view3D>
    <c:plotArea>
      <c:layout>
        <c:manualLayout>
          <c:layoutTarget val="inner"/>
          <c:xMode val="edge"/>
          <c:yMode val="edge"/>
          <c:x val="0"/>
          <c:y val="0"/>
          <c:w val="1"/>
          <c:h val="1"/>
        </c:manualLayout>
      </c:layout>
      <c:pie3DChart>
        <c:varyColors val="1"/>
        <c:ser>
          <c:idx val="0"/>
          <c:order val="0"/>
          <c:spPr>
            <a:scene3d>
              <a:camera prst="orthographicFront"/>
              <a:lightRig rig="threePt" dir="t"/>
            </a:scene3d>
            <a:sp3d prstMaterial="metal">
              <a:bevelT w="165100" h="165100" prst="divot"/>
              <a:bevelB w="165100" h="165100" prst="divot"/>
            </a:sp3d>
          </c:spPr>
          <c:dPt>
            <c:idx val="0"/>
            <c:spPr>
              <a:effectLst>
                <a:outerShdw sx="50000" sy="50000" algn="ctr" rotWithShape="0">
                  <a:srgbClr val="000000">
                    <a:alpha val="30000"/>
                  </a:srgbClr>
                </a:outerShdw>
              </a:effectLst>
              <a:scene3d>
                <a:camera prst="orthographicFront"/>
                <a:lightRig rig="threePt" dir="t"/>
              </a:scene3d>
              <a:sp3d prstMaterial="metal">
                <a:bevelT w="165100" h="165100" prst="divot"/>
                <a:bevelB w="165100" h="165100" prst="divot"/>
              </a:sp3d>
            </c:spPr>
          </c:dPt>
          <c:dPt>
            <c:idx val="1"/>
            <c:spPr>
              <a:effectLst>
                <a:outerShdw sx="50000" sy="50000" algn="tl" rotWithShape="0">
                  <a:prstClr val="black">
                    <a:alpha val="30000"/>
                  </a:prstClr>
                </a:outerShdw>
              </a:effectLst>
              <a:scene3d>
                <a:camera prst="orthographicFront"/>
                <a:lightRig rig="threePt" dir="t"/>
              </a:scene3d>
              <a:sp3d prstMaterial="metal">
                <a:bevelT w="165100" h="165100" prst="divot"/>
                <a:bevelB w="165100" h="165100" prst="divot"/>
              </a:sp3d>
            </c:spPr>
          </c:dPt>
          <c:dPt>
            <c:idx val="2"/>
            <c:spPr>
              <a:effectLst>
                <a:outerShdw sx="50000" sy="50000" algn="ctr" rotWithShape="0">
                  <a:srgbClr val="000000">
                    <a:alpha val="30000"/>
                  </a:srgbClr>
                </a:outerShdw>
              </a:effectLst>
              <a:scene3d>
                <a:camera prst="orthographicFront"/>
                <a:lightRig rig="threePt" dir="t"/>
              </a:scene3d>
              <a:sp3d prstMaterial="metal">
                <a:bevelT w="165100" h="165100" prst="divot"/>
                <a:bevelB w="165100" h="165100" prst="divot"/>
              </a:sp3d>
            </c:spPr>
          </c:dPt>
          <c:val>
            <c:numRef>
              <c:f>Лист2!$C$4:$C$6</c:f>
              <c:numCache>
                <c:formatCode>General</c:formatCode>
                <c:ptCount val="3"/>
                <c:pt idx="0">
                  <c:v>67.599999999999994</c:v>
                </c:pt>
                <c:pt idx="1">
                  <c:v>23</c:v>
                </c:pt>
                <c:pt idx="2">
                  <c:v>9.4</c:v>
                </c:pt>
              </c:numCache>
            </c:numRef>
          </c:val>
        </c:ser>
      </c:pie3DChart>
    </c:plotArea>
    <c:plotVisOnly val="1"/>
    <c:dispBlanksAs val="zero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otX val="40"/>
      <c:hPercent val="100"/>
      <c:rotY val="10"/>
      <c:depthPercent val="100"/>
      <c:perspective val="10"/>
    </c:view3D>
    <c:plotArea>
      <c:layout>
        <c:manualLayout>
          <c:layoutTarget val="inner"/>
          <c:xMode val="edge"/>
          <c:yMode val="edge"/>
          <c:x val="0"/>
          <c:y val="0"/>
          <c:w val="1"/>
          <c:h val="1"/>
        </c:manualLayout>
      </c:layout>
      <c:pie3DChart>
        <c:varyColors val="1"/>
        <c:ser>
          <c:idx val="0"/>
          <c:order val="0"/>
          <c:spPr>
            <a:scene3d>
              <a:camera prst="orthographicFront"/>
              <a:lightRig rig="threePt" dir="t"/>
            </a:scene3d>
            <a:sp3d prstMaterial="metal">
              <a:bevelT w="165100" h="165100" prst="divot"/>
              <a:bevelB w="165100" h="165100" prst="divot"/>
            </a:sp3d>
          </c:spPr>
          <c:val>
            <c:numRef>
              <c:f>Лист2!$C$14:$C$19</c:f>
              <c:numCache>
                <c:formatCode>General</c:formatCode>
                <c:ptCount val="6"/>
                <c:pt idx="0">
                  <c:v>11</c:v>
                </c:pt>
                <c:pt idx="1">
                  <c:v>0.2</c:v>
                </c:pt>
                <c:pt idx="2">
                  <c:v>1.7</c:v>
                </c:pt>
                <c:pt idx="3">
                  <c:v>9.5</c:v>
                </c:pt>
                <c:pt idx="4">
                  <c:v>0.5</c:v>
                </c:pt>
                <c:pt idx="5">
                  <c:v>0.1</c:v>
                </c:pt>
              </c:numCache>
            </c:numRef>
          </c:val>
        </c:ser>
      </c:pie3DChart>
    </c:plotArea>
    <c:plotVisOnly val="1"/>
    <c:dispBlanksAs val="zero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otX val="40"/>
      <c:perspective val="30"/>
    </c:view3D>
    <c:plotArea>
      <c:layout>
        <c:manualLayout>
          <c:layoutTarget val="inner"/>
          <c:xMode val="edge"/>
          <c:yMode val="edge"/>
          <c:x val="0"/>
          <c:y val="0"/>
          <c:w val="1"/>
          <c:h val="1"/>
        </c:manualLayout>
      </c:layout>
      <c:pie3DChart>
        <c:varyColors val="1"/>
        <c:ser>
          <c:idx val="0"/>
          <c:order val="0"/>
          <c:spPr>
            <a:scene3d>
              <a:camera prst="orthographicFront"/>
              <a:lightRig rig="threePt" dir="t"/>
            </a:scene3d>
            <a:sp3d prstMaterial="metal">
              <a:bevelT w="165100" h="165100" prst="divot"/>
              <a:bevelB w="165100" h="165100" prst="divot"/>
            </a:sp3d>
          </c:spPr>
          <c:dPt>
            <c:idx val="4"/>
            <c:spPr>
              <a:solidFill>
                <a:srgbClr val="FFFF00"/>
              </a:solidFill>
              <a:scene3d>
                <a:camera prst="orthographicFront"/>
                <a:lightRig rig="threePt" dir="t"/>
              </a:scene3d>
              <a:sp3d prstMaterial="metal">
                <a:bevelT w="165100" h="165100" prst="divot"/>
                <a:bevelB w="165100" h="165100" prst="divot"/>
              </a:sp3d>
            </c:spPr>
          </c:dPt>
          <c:val>
            <c:numRef>
              <c:f>Лист2!$C$21:$C$26</c:f>
              <c:numCache>
                <c:formatCode>General</c:formatCode>
                <c:ptCount val="6"/>
                <c:pt idx="0">
                  <c:v>4.3</c:v>
                </c:pt>
                <c:pt idx="1">
                  <c:v>0.1</c:v>
                </c:pt>
                <c:pt idx="2">
                  <c:v>0.05</c:v>
                </c:pt>
                <c:pt idx="3">
                  <c:v>4.3</c:v>
                </c:pt>
                <c:pt idx="4">
                  <c:v>0.2</c:v>
                </c:pt>
                <c:pt idx="5">
                  <c:v>0.4</c:v>
                </c:pt>
              </c:numCache>
            </c:numRef>
          </c:val>
        </c:ser>
      </c:pie3DChart>
    </c:plotArea>
    <c:plotVisOnly val="1"/>
    <c:dispBlanksAs val="zero"/>
  </c:chart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rotX val="30"/>
      <c:perspective val="30"/>
    </c:view3D>
    <c:plotArea>
      <c:layout>
        <c:manualLayout>
          <c:layoutTarget val="inner"/>
          <c:xMode val="edge"/>
          <c:yMode val="edge"/>
          <c:x val="0"/>
          <c:y val="0"/>
          <c:w val="1"/>
          <c:h val="1"/>
        </c:manualLayout>
      </c:layout>
      <c:pie3DChart>
        <c:varyColors val="1"/>
        <c:ser>
          <c:idx val="0"/>
          <c:order val="0"/>
          <c:spPr>
            <a:scene3d>
              <a:camera prst="orthographicFront"/>
              <a:lightRig rig="threePt" dir="t"/>
            </a:scene3d>
            <a:sp3d prstMaterial="metal">
              <a:bevelT w="165100" h="165100" prst="divot"/>
              <a:bevelB w="165100" h="165100" prst="divot"/>
            </a:sp3d>
          </c:spPr>
          <c:dPt>
            <c:idx val="0"/>
            <c:spPr>
              <a:solidFill>
                <a:srgbClr val="F79646">
                  <a:lumMod val="75000"/>
                </a:srgbClr>
              </a:solidFill>
              <a:scene3d>
                <a:camera prst="orthographicFront"/>
                <a:lightRig rig="threePt" dir="t"/>
              </a:scene3d>
              <a:sp3d prstMaterial="metal">
                <a:bevelT w="165100" h="165100" prst="divot"/>
                <a:bevelB w="165100" h="165100" prst="divot"/>
              </a:sp3d>
            </c:spPr>
          </c:dPt>
          <c:dPt>
            <c:idx val="2"/>
            <c:spPr>
              <a:solidFill>
                <a:srgbClr val="EEECE1">
                  <a:lumMod val="50000"/>
                </a:srgbClr>
              </a:solidFill>
              <a:scene3d>
                <a:camera prst="orthographicFront"/>
                <a:lightRig rig="threePt" dir="t"/>
              </a:scene3d>
              <a:sp3d prstMaterial="metal">
                <a:bevelT w="165100" h="165100" prst="divot"/>
                <a:bevelB w="165100" h="165100" prst="divot"/>
              </a:sp3d>
            </c:spPr>
          </c:dPt>
          <c:dPt>
            <c:idx val="3"/>
            <c:spPr>
              <a:solidFill>
                <a:srgbClr val="FFFF00"/>
              </a:solidFill>
              <a:scene3d>
                <a:camera prst="orthographicFront"/>
                <a:lightRig rig="threePt" dir="t"/>
              </a:scene3d>
              <a:sp3d prstMaterial="metal">
                <a:bevelT w="165100" h="165100" prst="divot"/>
                <a:bevelB w="165100" h="165100" prst="divot"/>
              </a:sp3d>
            </c:spPr>
          </c:dPt>
          <c:dPt>
            <c:idx val="5"/>
            <c:spPr>
              <a:solidFill>
                <a:srgbClr val="9BBB59"/>
              </a:solidFill>
              <a:scene3d>
                <a:camera prst="orthographicFront"/>
                <a:lightRig rig="threePt" dir="t"/>
              </a:scene3d>
              <a:sp3d prstMaterial="metal">
                <a:bevelT w="165100" h="165100" prst="divot"/>
                <a:bevelB w="165100" h="165100" prst="divot"/>
              </a:sp3d>
            </c:spPr>
          </c:dPt>
          <c:dPt>
            <c:idx val="6"/>
            <c:spPr>
              <a:solidFill>
                <a:srgbClr val="4BACC6">
                  <a:lumMod val="50000"/>
                </a:srgbClr>
              </a:solidFill>
              <a:scene3d>
                <a:camera prst="orthographicFront"/>
                <a:lightRig rig="threePt" dir="t"/>
              </a:scene3d>
              <a:sp3d prstMaterial="metal">
                <a:bevelT w="165100" h="165100" prst="divot"/>
                <a:bevelB w="165100" h="165100" prst="divot"/>
              </a:sp3d>
            </c:spPr>
          </c:dPt>
          <c:dPt>
            <c:idx val="7"/>
            <c:spPr>
              <a:solidFill>
                <a:srgbClr val="C0504D">
                  <a:lumMod val="75000"/>
                </a:srgbClr>
              </a:solidFill>
              <a:scene3d>
                <a:camera prst="orthographicFront"/>
                <a:lightRig rig="threePt" dir="t"/>
              </a:scene3d>
              <a:sp3d prstMaterial="metal">
                <a:bevelT w="165100" h="165100" prst="divot"/>
                <a:bevelB w="165100" h="165100" prst="divot"/>
              </a:sp3d>
            </c:spPr>
          </c:dPt>
          <c:dPt>
            <c:idx val="8"/>
            <c:spPr>
              <a:solidFill>
                <a:srgbClr val="0000FF"/>
              </a:solidFill>
              <a:scene3d>
                <a:camera prst="orthographicFront"/>
                <a:lightRig rig="threePt" dir="t"/>
              </a:scene3d>
              <a:sp3d prstMaterial="metal">
                <a:bevelT w="165100" h="165100" prst="divot"/>
                <a:bevelB w="165100" h="165100" prst="divot"/>
              </a:sp3d>
            </c:spPr>
          </c:dPt>
          <c:dPt>
            <c:idx val="9"/>
            <c:spPr>
              <a:solidFill>
                <a:srgbClr val="00B050"/>
              </a:solidFill>
              <a:scene3d>
                <a:camera prst="orthographicFront"/>
                <a:lightRig rig="threePt" dir="t"/>
              </a:scene3d>
              <a:sp3d prstMaterial="metal">
                <a:bevelT w="165100" h="165100" prst="divot"/>
                <a:bevelB w="165100" h="165100" prst="divot"/>
              </a:sp3d>
            </c:spPr>
          </c:dPt>
          <c:val>
            <c:numRef>
              <c:f>Лист2!$C$29:$C$38</c:f>
              <c:numCache>
                <c:formatCode>0.00</c:formatCode>
                <c:ptCount val="10"/>
                <c:pt idx="0">
                  <c:v>6.9466836373921739</c:v>
                </c:pt>
                <c:pt idx="1">
                  <c:v>0</c:v>
                </c:pt>
                <c:pt idx="2">
                  <c:v>8.603238580115967</c:v>
                </c:pt>
                <c:pt idx="3">
                  <c:v>17.694880497807976</c:v>
                </c:pt>
                <c:pt idx="4">
                  <c:v>3.457785320322445E-2</c:v>
                </c:pt>
                <c:pt idx="5">
                  <c:v>43.714113986706266</c:v>
                </c:pt>
                <c:pt idx="6">
                  <c:v>1.5331636260783479</c:v>
                </c:pt>
                <c:pt idx="7">
                  <c:v>16.998302927450126</c:v>
                </c:pt>
                <c:pt idx="8">
                  <c:v>3.8225852071842739</c:v>
                </c:pt>
                <c:pt idx="9">
                  <c:v>0.65238297270541667</c:v>
                </c:pt>
              </c:numCache>
            </c:numRef>
          </c:val>
        </c:ser>
      </c:pie3DChart>
    </c:plotArea>
    <c:plotVisOnly val="1"/>
    <c:dispBlanksAs val="zero"/>
  </c:chart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rotX val="30"/>
      <c:perspective val="30"/>
    </c:view3D>
    <c:plotArea>
      <c:layout>
        <c:manualLayout>
          <c:layoutTarget val="inner"/>
          <c:xMode val="edge"/>
          <c:yMode val="edge"/>
          <c:x val="0"/>
          <c:y val="0"/>
          <c:w val="1"/>
          <c:h val="1"/>
        </c:manualLayout>
      </c:layout>
      <c:pie3DChart>
        <c:varyColors val="1"/>
        <c:ser>
          <c:idx val="0"/>
          <c:order val="0"/>
          <c:spPr>
            <a:scene3d>
              <a:camera prst="orthographicFront"/>
              <a:lightRig rig="threePt" dir="t"/>
            </a:scene3d>
            <a:sp3d prstMaterial="metal">
              <a:bevelT w="165100" h="165100" prst="divot"/>
              <a:bevelB w="165100" h="165100" prst="divot"/>
            </a:sp3d>
          </c:spPr>
          <c:dPt>
            <c:idx val="0"/>
            <c:spPr>
              <a:solidFill>
                <a:schemeClr val="accent4">
                  <a:lumMod val="75000"/>
                </a:schemeClr>
              </a:solidFill>
              <a:scene3d>
                <a:camera prst="orthographicFront"/>
                <a:lightRig rig="threePt" dir="t"/>
              </a:scene3d>
              <a:sp3d prstMaterial="metal">
                <a:bevelT w="165100" h="165100" prst="divot"/>
                <a:bevelB w="165100" h="165100" prst="divot"/>
              </a:sp3d>
            </c:spPr>
          </c:dPt>
          <c:dPt>
            <c:idx val="2"/>
            <c:spPr>
              <a:solidFill>
                <a:srgbClr val="00B0F0"/>
              </a:solidFill>
              <a:scene3d>
                <a:camera prst="orthographicFront"/>
                <a:lightRig rig="threePt" dir="t"/>
              </a:scene3d>
              <a:sp3d prstMaterial="metal">
                <a:bevelT w="165100" h="165100" prst="divot"/>
                <a:bevelB w="165100" h="165100" prst="divot"/>
              </a:sp3d>
            </c:spPr>
          </c:dPt>
          <c:dPt>
            <c:idx val="3"/>
            <c:spPr>
              <a:solidFill>
                <a:schemeClr val="accent6">
                  <a:lumMod val="75000"/>
                </a:schemeClr>
              </a:solidFill>
              <a:scene3d>
                <a:camera prst="orthographicFront"/>
                <a:lightRig rig="threePt" dir="t"/>
              </a:scene3d>
              <a:sp3d prstMaterial="metal">
                <a:bevelT w="165100" h="165100" prst="divot"/>
                <a:bevelB w="165100" h="165100" prst="divot"/>
              </a:sp3d>
            </c:spPr>
          </c:dPt>
          <c:dPt>
            <c:idx val="4"/>
            <c:spPr>
              <a:solidFill>
                <a:srgbClr val="00B050"/>
              </a:solidFill>
              <a:scene3d>
                <a:camera prst="orthographicFront"/>
                <a:lightRig rig="threePt" dir="t"/>
              </a:scene3d>
              <a:sp3d prstMaterial="metal">
                <a:bevelT w="165100" h="165100" prst="divot"/>
                <a:bevelB w="165100" h="165100" prst="divot"/>
              </a:sp3d>
            </c:spPr>
          </c:dPt>
          <c:dPt>
            <c:idx val="5"/>
            <c:spPr>
              <a:solidFill>
                <a:srgbClr val="FF0000"/>
              </a:solidFill>
              <a:scene3d>
                <a:camera prst="orthographicFront"/>
                <a:lightRig rig="threePt" dir="t"/>
              </a:scene3d>
              <a:sp3d prstMaterial="metal">
                <a:bevelT w="165100" h="165100" prst="divot"/>
                <a:bevelB w="165100" h="165100" prst="divot"/>
              </a:sp3d>
            </c:spPr>
          </c:dPt>
          <c:dPt>
            <c:idx val="6"/>
            <c:spPr>
              <a:solidFill>
                <a:srgbClr val="FFC000"/>
              </a:solidFill>
              <a:scene3d>
                <a:camera prst="orthographicFront"/>
                <a:lightRig rig="threePt" dir="t"/>
              </a:scene3d>
              <a:sp3d prstMaterial="metal">
                <a:bevelT w="165100" h="165100" prst="divot"/>
                <a:bevelB w="165100" h="165100" prst="divot"/>
              </a:sp3d>
            </c:spPr>
          </c:dPt>
          <c:val>
            <c:numRef>
              <c:f>Лист2!$D$36:$D$42</c:f>
              <c:numCache>
                <c:formatCode>General</c:formatCode>
                <c:ptCount val="7"/>
                <c:pt idx="0">
                  <c:v>1.5640051309122822</c:v>
                </c:pt>
                <c:pt idx="1">
                  <c:v>2.3275506497060872</c:v>
                </c:pt>
                <c:pt idx="2">
                  <c:v>35.094715653122535</c:v>
                </c:pt>
                <c:pt idx="3">
                  <c:v>14.084452846275164</c:v>
                </c:pt>
                <c:pt idx="4">
                  <c:v>0.91612163833554638</c:v>
                </c:pt>
                <c:pt idx="5">
                  <c:v>0.26281145851761267</c:v>
                </c:pt>
                <c:pt idx="6">
                  <c:v>45.750342623130813</c:v>
                </c:pt>
              </c:numCache>
            </c:numRef>
          </c:val>
        </c:ser>
      </c:pie3DChart>
      <c:spPr>
        <a:noFill/>
        <a:ln w="25400">
          <a:noFill/>
        </a:ln>
      </c:spPr>
    </c:plotArea>
    <c:plotVisOnly val="1"/>
    <c:dispBlanksAs val="zero"/>
  </c:chart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40"/>
      <c:hPercent val="100"/>
      <c:depthPercent val="100"/>
      <c:perspective val="0"/>
    </c:view3D>
    <c:plotArea>
      <c:layout>
        <c:manualLayout>
          <c:layoutTarget val="inner"/>
          <c:xMode val="edge"/>
          <c:yMode val="edge"/>
          <c:x val="2.2279199475065643E-2"/>
          <c:y val="0.22891440653251688"/>
          <c:w val="0.56790529308836413"/>
          <c:h val="0.77074803149606341"/>
        </c:manualLayout>
      </c:layout>
      <c:pie3DChart>
        <c:varyColors val="1"/>
        <c:ser>
          <c:idx val="0"/>
          <c:order val="0"/>
          <c:tx>
            <c:v>Исполнение бюджета городского округа г.Переславля-Залесского по муниципальным программам за 2014 год</c:v>
          </c:tx>
          <c:spPr>
            <a:scene3d>
              <a:camera prst="orthographicFront"/>
              <a:lightRig rig="threePt" dir="t"/>
            </a:scene3d>
            <a:sp3d prstMaterial="plastic">
              <a:bevelT w="139700" h="139700"/>
              <a:bevelB w="139700" h="139700"/>
            </a:sp3d>
          </c:spPr>
          <c:dLbls>
            <c:txPr>
              <a:bodyPr/>
              <a:lstStyle/>
              <a:p>
                <a:pPr>
                  <a:defRPr sz="1400" b="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1"/>
            <c:showVal val="1"/>
            <c:showLeaderLines val="1"/>
          </c:dLbls>
          <c:cat>
            <c:strRef>
              <c:f>Лист3!$B$2:$B$13</c:f>
              <c:strCache>
                <c:ptCount val="12"/>
                <c:pt idx="0">
                  <c:v> 1. Развитие образования и молодежная политика г. Переславля-Залесского</c:v>
                </c:pt>
                <c:pt idx="1">
                  <c:v>2. Социальная поддержка населения г. Переславля-Залесского</c:v>
                </c:pt>
                <c:pt idx="2">
                  <c:v>3. Обеспечение доступным и комфортным жильем населения г. Переславля-Залесского</c:v>
                </c:pt>
                <c:pt idx="3">
                  <c:v>4. Обеспечение общественного порядка и противодействие преступности на территории г. Переславля-Залесского</c:v>
                </c:pt>
                <c:pt idx="4">
                  <c:v>5. Развитие физической культуры, культуры и туризма в г. Переславле-Залесском</c:v>
                </c:pt>
                <c:pt idx="5">
                  <c:v>6. Обеспечение качественными коммунальными услугами населения г. Переславля-Залесского</c:v>
                </c:pt>
                <c:pt idx="6">
                  <c:v>7. Развитие дорожного хозяйства в г. Переславле-Залесском</c:v>
                </c:pt>
                <c:pt idx="7">
                  <c:v>8. Экономическое развитие и инновационная экономика в г. Переславле-Залесском</c:v>
                </c:pt>
                <c:pt idx="8">
                  <c:v>9. Энергоэффективность в г. Переславле-Залесском</c:v>
                </c:pt>
                <c:pt idx="9">
                  <c:v>10. Охрана окружающей среды в г. Переславле-Залесском</c:v>
                </c:pt>
                <c:pt idx="10">
                  <c:v>11. Защита населения на территории г. Переславля-Залесского от чрезвычайных ситуаций и обеспечение пожарной безопасности                            </c:v>
                </c:pt>
                <c:pt idx="11">
                  <c:v>12. Эффективная власть в г. Переславле-Залесском</c:v>
                </c:pt>
              </c:strCache>
            </c:strRef>
          </c:cat>
          <c:val>
            <c:numRef>
              <c:f>Лист3!$D$2:$D$13</c:f>
              <c:numCache>
                <c:formatCode>0.00</c:formatCode>
                <c:ptCount val="12"/>
                <c:pt idx="0">
                  <c:v>42.240737485666955</c:v>
                </c:pt>
                <c:pt idx="1">
                  <c:v>16.237185738621637</c:v>
                </c:pt>
                <c:pt idx="2">
                  <c:v>14.846702189323222</c:v>
                </c:pt>
                <c:pt idx="3">
                  <c:v>0.18852099428599409</c:v>
                </c:pt>
                <c:pt idx="4">
                  <c:v>8.3115113342017448</c:v>
                </c:pt>
                <c:pt idx="5">
                  <c:v>0.97375699947063254</c:v>
                </c:pt>
                <c:pt idx="6">
                  <c:v>8.6564680783023746</c:v>
                </c:pt>
                <c:pt idx="7">
                  <c:v>0.13324260928454135</c:v>
                </c:pt>
                <c:pt idx="8">
                  <c:v>0.37535282315846469</c:v>
                </c:pt>
                <c:pt idx="9">
                  <c:v>5.8171711250230566E-2</c:v>
                </c:pt>
                <c:pt idx="10">
                  <c:v>1.4019806113920246</c:v>
                </c:pt>
                <c:pt idx="11">
                  <c:v>6.5763694250421665</c:v>
                </c:pt>
              </c:numCache>
            </c:numRef>
          </c:val>
        </c:ser>
      </c:pie3DChart>
    </c:plotArea>
    <c:legend>
      <c:legendPos val="r"/>
      <c:layout>
        <c:manualLayout>
          <c:xMode val="edge"/>
          <c:yMode val="edge"/>
          <c:x val="0.59453541300695156"/>
          <c:y val="2.9782129766359394E-2"/>
          <c:w val="0.38917467934118705"/>
          <c:h val="0.96138541024501445"/>
        </c:manualLayout>
      </c:layout>
      <c:txPr>
        <a:bodyPr/>
        <a:lstStyle/>
        <a:p>
          <a:pPr rtl="0">
            <a:defRPr sz="1200" baseline="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</c:chart>
  <c:externalData r:id="rId1"/>
  <c:userShapes r:id="rId2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perspective val="30"/>
    </c:view3D>
    <c:floor>
      <c:spPr>
        <a:noFill/>
        <a:ln w="9525">
          <a:noFill/>
        </a:ln>
      </c:spPr>
    </c:floor>
    <c:sideWall>
      <c:spPr>
        <a:noFill/>
      </c:spPr>
    </c:sideWall>
    <c:backWall>
      <c:spPr>
        <a:noFill/>
      </c:spPr>
    </c:backWall>
    <c:plotArea>
      <c:layout>
        <c:manualLayout>
          <c:layoutTarget val="inner"/>
          <c:xMode val="edge"/>
          <c:yMode val="edge"/>
          <c:x val="8.6758886809991925E-3"/>
          <c:y val="5.3198391145702101E-2"/>
          <c:w val="0.95818870553154778"/>
          <c:h val="0.90959545340015113"/>
        </c:manualLayout>
      </c:layout>
      <c:bar3DChart>
        <c:barDir val="col"/>
        <c:grouping val="stacked"/>
        <c:varyColors val="1"/>
        <c:ser>
          <c:idx val="0"/>
          <c:order val="0"/>
          <c:tx>
            <c:v>План и факт</c:v>
          </c:tx>
          <c:spPr>
            <a:gradFill>
              <a:gsLst>
                <a:gs pos="19000">
                  <a:srgbClr val="70AD47">
                    <a:lumMod val="75000"/>
                  </a:srgbClr>
                </a:gs>
                <a:gs pos="50000">
                  <a:srgbClr val="70AD47">
                    <a:lumMod val="60000"/>
                    <a:lumOff val="40000"/>
                  </a:srgbClr>
                </a:gs>
                <a:gs pos="89000">
                  <a:srgbClr val="5B9BD5">
                    <a:lumMod val="75000"/>
                  </a:srgbClr>
                </a:gs>
              </a:gsLst>
              <a:lin ang="21594000" scaled="0"/>
            </a:gradFill>
            <a:effectLst>
              <a:outerShdw blurRad="50800" dist="50800" dir="5400000" algn="ctr" rotWithShape="0">
                <a:srgbClr val="000000">
                  <a:alpha val="92000"/>
                </a:srgbClr>
              </a:outerShdw>
            </a:effectLst>
            <a:scene3d>
              <a:camera prst="orthographicFront"/>
              <a:lightRig rig="contrasting" dir="t">
                <a:rot lat="0" lon="0" rev="21594000"/>
              </a:lightRig>
            </a:scene3d>
            <a:sp3d prstMaterial="plastic">
              <a:bevelT w="152400" h="152400"/>
              <a:bevelB w="152400" h="152400"/>
            </a:sp3d>
          </c:spPr>
          <c:dLbls>
            <c:delete val="1"/>
          </c:dLbls>
          <c:cat>
            <c:strRef>
              <c:f>Лист4!$A$5:$B$5</c:f>
              <c:strCache>
                <c:ptCount val="2"/>
                <c:pt idx="0">
                  <c:v>План </c:v>
                </c:pt>
                <c:pt idx="1">
                  <c:v>Факт </c:v>
                </c:pt>
              </c:strCache>
            </c:strRef>
          </c:cat>
          <c:val>
            <c:numRef>
              <c:f>Лист4!$A$3:$B$3</c:f>
              <c:numCache>
                <c:formatCode>General</c:formatCode>
                <c:ptCount val="2"/>
                <c:pt idx="0">
                  <c:v>103866.13</c:v>
                </c:pt>
                <c:pt idx="1">
                  <c:v>39358.42</c:v>
                </c:pt>
              </c:numCache>
            </c:numRef>
          </c:val>
        </c:ser>
        <c:dLbls>
          <c:showVal val="1"/>
        </c:dLbls>
        <c:gapWidth val="114"/>
        <c:shape val="cylinder"/>
        <c:axId val="65578496"/>
        <c:axId val="65678720"/>
        <c:axId val="0"/>
      </c:bar3DChart>
      <c:catAx>
        <c:axId val="65578496"/>
        <c:scaling>
          <c:orientation val="minMax"/>
        </c:scaling>
        <c:delete val="1"/>
        <c:axPos val="b"/>
        <c:majorTickMark val="none"/>
        <c:tickLblPos val="nextTo"/>
        <c:crossAx val="65678720"/>
        <c:crosses val="autoZero"/>
        <c:auto val="1"/>
        <c:lblAlgn val="ctr"/>
        <c:lblOffset val="100"/>
      </c:catAx>
      <c:valAx>
        <c:axId val="65678720"/>
        <c:scaling>
          <c:orientation val="minMax"/>
        </c:scaling>
        <c:delete val="1"/>
        <c:axPos val="l"/>
        <c:numFmt formatCode="General" sourceLinked="1"/>
        <c:majorTickMark val="none"/>
        <c:tickLblPos val="nextTo"/>
        <c:crossAx val="65578496"/>
        <c:crosses val="autoZero"/>
        <c:crossBetween val="between"/>
      </c:valAx>
    </c:plotArea>
    <c:plotVisOnly val="1"/>
  </c:chart>
  <c:spPr>
    <a:noFill/>
  </c:spPr>
  <c:externalData r:id="rId1"/>
  <c:userShapes r:id="rId2"/>
</c:chartSpace>
</file>

<file path=ppt/drawing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0.png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0.01562</cdr:x>
      <cdr:y>0.04166</cdr:y>
    </cdr:from>
    <cdr:to>
      <cdr:x>0.1188</cdr:x>
      <cdr:y>0.17708</cdr:y>
    </cdr:to>
    <cdr:sp macro="" textlink="">
      <cdr:nvSpPr>
        <cdr:cNvPr id="2" name="Прямоугольник 1"/>
        <cdr:cNvSpPr/>
      </cdr:nvSpPr>
      <cdr:spPr>
        <a:xfrm xmlns:a="http://schemas.openxmlformats.org/drawingml/2006/main">
          <a:off x="142844" y="285728"/>
          <a:ext cx="943432" cy="928694"/>
        </a:xfrm>
        <a:prstGeom xmlns:a="http://schemas.openxmlformats.org/drawingml/2006/main" prst="rect">
          <a:avLst/>
        </a:prstGeom>
        <a:blipFill xmlns:a="http://schemas.openxmlformats.org/drawingml/2006/main" dpi="0" rotWithShape="1">
          <a:blip xmlns:r="http://schemas.openxmlformats.org/officeDocument/2006/relationships" r:embed="rId1" cstate="print"/>
          <a:srcRect/>
          <a:stretch>
            <a:fillRect/>
          </a:stretch>
        </a:blipFill>
        <a:ln xmlns:a="http://schemas.openxmlformats.org/drawingml/2006/main" w="25400" cap="flat" cmpd="sng" algn="ctr">
          <a:solidFill>
            <a:sysClr val="window" lastClr="FFFFFF"/>
          </a:solidFill>
          <a:prstDash val="solid"/>
        </a:ln>
        <a:effectLst xmlns:a="http://schemas.openxmlformats.org/drawingml/2006/main"/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tlCol="0" anchor="ctr"/>
        <a:lstStyle xmlns:a="http://schemas.openxmlformats.org/drawingml/2006/main">
          <a:defPPr>
            <a:defRPr lang="ru-RU"/>
          </a:defPPr>
          <a:lvl1pPr marL="0" algn="l" defTabSz="914400" rtl="0" eaLnBrk="1" latinLnBrk="0" hangingPunct="1">
            <a:defRPr sz="1800" kern="1200">
              <a:solidFill>
                <a:sysClr val="window" lastClr="FFFFFF"/>
              </a:solidFill>
              <a:latin typeface="Calibri"/>
            </a:defRPr>
          </a:lvl1pPr>
          <a:lvl2pPr marL="457200" algn="l" defTabSz="914400" rtl="0" eaLnBrk="1" latinLnBrk="0" hangingPunct="1">
            <a:defRPr sz="1800" kern="1200">
              <a:solidFill>
                <a:sysClr val="window" lastClr="FFFFFF"/>
              </a:solidFill>
              <a:latin typeface="Calibri"/>
            </a:defRPr>
          </a:lvl2pPr>
          <a:lvl3pPr marL="914400" algn="l" defTabSz="914400" rtl="0" eaLnBrk="1" latinLnBrk="0" hangingPunct="1">
            <a:defRPr sz="1800" kern="1200">
              <a:solidFill>
                <a:sysClr val="window" lastClr="FFFFFF"/>
              </a:solidFill>
              <a:latin typeface="Calibri"/>
            </a:defRPr>
          </a:lvl3pPr>
          <a:lvl4pPr marL="1371600" algn="l" defTabSz="914400" rtl="0" eaLnBrk="1" latinLnBrk="0" hangingPunct="1">
            <a:defRPr sz="1800" kern="1200">
              <a:solidFill>
                <a:sysClr val="window" lastClr="FFFFFF"/>
              </a:solidFill>
              <a:latin typeface="Calibri"/>
            </a:defRPr>
          </a:lvl4pPr>
          <a:lvl5pPr marL="1828800" algn="l" defTabSz="914400" rtl="0" eaLnBrk="1" latinLnBrk="0" hangingPunct="1">
            <a:defRPr sz="1800" kern="1200">
              <a:solidFill>
                <a:sysClr val="window" lastClr="FFFFFF"/>
              </a:solidFill>
              <a:latin typeface="Calibri"/>
            </a:defRPr>
          </a:lvl5pPr>
          <a:lvl6pPr marL="2286000" algn="l" defTabSz="914400" rtl="0" eaLnBrk="1" latinLnBrk="0" hangingPunct="1">
            <a:defRPr sz="1800" kern="1200">
              <a:solidFill>
                <a:sysClr val="window" lastClr="FFFFFF"/>
              </a:solidFill>
              <a:latin typeface="Calibri"/>
            </a:defRPr>
          </a:lvl6pPr>
          <a:lvl7pPr marL="2743200" algn="l" defTabSz="914400" rtl="0" eaLnBrk="1" latinLnBrk="0" hangingPunct="1">
            <a:defRPr sz="1800" kern="1200">
              <a:solidFill>
                <a:sysClr val="window" lastClr="FFFFFF"/>
              </a:solidFill>
              <a:latin typeface="Calibri"/>
            </a:defRPr>
          </a:lvl7pPr>
          <a:lvl8pPr marL="3200400" algn="l" defTabSz="914400" rtl="0" eaLnBrk="1" latinLnBrk="0" hangingPunct="1">
            <a:defRPr sz="1800" kern="1200">
              <a:solidFill>
                <a:sysClr val="window" lastClr="FFFFFF"/>
              </a:solidFill>
              <a:latin typeface="Calibri"/>
            </a:defRPr>
          </a:lvl8pPr>
          <a:lvl9pPr marL="3657600" algn="l" defTabSz="914400" rtl="0" eaLnBrk="1" latinLnBrk="0" hangingPunct="1">
            <a:defRPr sz="1800" kern="1200">
              <a:solidFill>
                <a:sysClr val="window" lastClr="FFFFFF"/>
              </a:solidFill>
              <a:latin typeface="Calibri"/>
            </a:defRPr>
          </a:lvl9pPr>
        </a:lstStyle>
        <a:p xmlns:a="http://schemas.openxmlformats.org/drawingml/2006/main">
          <a:pPr algn="ctr"/>
          <a:endParaRPr lang="ru-RU" dirty="0"/>
        </a:p>
      </cdr:txBody>
    </cdr:sp>
  </cdr:relSizeAnchor>
  <cdr:relSizeAnchor xmlns:cdr="http://schemas.openxmlformats.org/drawingml/2006/chartDrawing">
    <cdr:from>
      <cdr:x>0.13281</cdr:x>
      <cdr:y>0.03125</cdr:y>
    </cdr:from>
    <cdr:to>
      <cdr:x>0.58594</cdr:x>
      <cdr:y>0.17708</cdr:y>
    </cdr:to>
    <cdr:sp macro="" textlink="">
      <cdr:nvSpPr>
        <cdr:cNvPr id="3" name="Прямоугольник 2"/>
        <cdr:cNvSpPr/>
      </cdr:nvSpPr>
      <cdr:spPr>
        <a:xfrm xmlns:a="http://schemas.openxmlformats.org/drawingml/2006/main">
          <a:off x="1214414" y="214290"/>
          <a:ext cx="4143404" cy="1000132"/>
        </a:xfrm>
        <a:prstGeom xmlns:a="http://schemas.openxmlformats.org/drawingml/2006/main" prst="rect">
          <a:avLst/>
        </a:prstGeom>
        <a:gradFill xmlns:a="http://schemas.openxmlformats.org/drawingml/2006/main">
          <a:gsLst>
            <a:gs pos="44000">
              <a:srgbClr val="92D050"/>
            </a:gs>
            <a:gs pos="55000">
              <a:srgbClr val="92D050"/>
            </a:gs>
            <a:gs pos="18000">
              <a:srgbClr val="9BBB59">
                <a:lumMod val="40000"/>
                <a:lumOff val="60000"/>
              </a:srgbClr>
            </a:gs>
            <a:gs pos="100000">
              <a:srgbClr val="9BBB59">
                <a:lumMod val="40000"/>
                <a:lumOff val="60000"/>
              </a:srgbClr>
            </a:gs>
          </a:gsLst>
          <a:lin ang="5400000" scaled="0"/>
        </a:gradFill>
        <a:ln xmlns:a="http://schemas.openxmlformats.org/drawingml/2006/main" w="73025" cap="rnd" cmpd="sng" algn="ctr">
          <a:solidFill>
            <a:srgbClr val="4F81BD">
              <a:lumMod val="40000"/>
              <a:lumOff val="60000"/>
            </a:srgbClr>
          </a:solidFill>
          <a:prstDash val="solid"/>
        </a:ln>
        <a:effectLst xmlns:a="http://schemas.openxmlformats.org/drawingml/2006/main">
          <a:outerShdw blurRad="50800" dist="50800" sx="1000" sy="1000" algn="ctr" rotWithShape="0">
            <a:srgbClr val="000000"/>
          </a:outerShdw>
          <a:reflection stA="0" endPos="6000" dist="25400" dir="5400000" sy="-100000" algn="bl" rotWithShape="0"/>
        </a:effectLst>
        <a:scene3d xmlns:a="http://schemas.openxmlformats.org/drawingml/2006/main">
          <a:camera prst="orthographicFront"/>
          <a:lightRig rig="threePt" dir="t"/>
        </a:scene3d>
        <a:sp3d xmlns:a="http://schemas.openxmlformats.org/drawingml/2006/main">
          <a:bevelT w="38100" h="114300"/>
          <a:bevelB w="31750" h="82550"/>
        </a:sp3d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tlCol="0" anchor="ctr"/>
        <a:lstStyle xmlns:a="http://schemas.openxmlformats.org/drawingml/2006/main">
          <a:defPPr>
            <a:defRPr lang="ru-RU"/>
          </a:defPPr>
          <a:lvl1pPr marL="0" algn="l" defTabSz="914400" rtl="0" eaLnBrk="1" latinLnBrk="0" hangingPunct="1">
            <a:defRPr sz="1800" kern="1200">
              <a:solidFill>
                <a:sysClr val="window" lastClr="FFFFFF"/>
              </a:solidFill>
              <a:latin typeface="Calibri"/>
            </a:defRPr>
          </a:lvl1pPr>
          <a:lvl2pPr marL="457200" algn="l" defTabSz="914400" rtl="0" eaLnBrk="1" latinLnBrk="0" hangingPunct="1">
            <a:defRPr sz="1800" kern="1200">
              <a:solidFill>
                <a:sysClr val="window" lastClr="FFFFFF"/>
              </a:solidFill>
              <a:latin typeface="Calibri"/>
            </a:defRPr>
          </a:lvl2pPr>
          <a:lvl3pPr marL="914400" algn="l" defTabSz="914400" rtl="0" eaLnBrk="1" latinLnBrk="0" hangingPunct="1">
            <a:defRPr sz="1800" kern="1200">
              <a:solidFill>
                <a:sysClr val="window" lastClr="FFFFFF"/>
              </a:solidFill>
              <a:latin typeface="Calibri"/>
            </a:defRPr>
          </a:lvl3pPr>
          <a:lvl4pPr marL="1371600" algn="l" defTabSz="914400" rtl="0" eaLnBrk="1" latinLnBrk="0" hangingPunct="1">
            <a:defRPr sz="1800" kern="1200">
              <a:solidFill>
                <a:sysClr val="window" lastClr="FFFFFF"/>
              </a:solidFill>
              <a:latin typeface="Calibri"/>
            </a:defRPr>
          </a:lvl4pPr>
          <a:lvl5pPr marL="1828800" algn="l" defTabSz="914400" rtl="0" eaLnBrk="1" latinLnBrk="0" hangingPunct="1">
            <a:defRPr sz="1800" kern="1200">
              <a:solidFill>
                <a:sysClr val="window" lastClr="FFFFFF"/>
              </a:solidFill>
              <a:latin typeface="Calibri"/>
            </a:defRPr>
          </a:lvl5pPr>
          <a:lvl6pPr marL="2286000" algn="l" defTabSz="914400" rtl="0" eaLnBrk="1" latinLnBrk="0" hangingPunct="1">
            <a:defRPr sz="1800" kern="1200">
              <a:solidFill>
                <a:sysClr val="window" lastClr="FFFFFF"/>
              </a:solidFill>
              <a:latin typeface="Calibri"/>
            </a:defRPr>
          </a:lvl6pPr>
          <a:lvl7pPr marL="2743200" algn="l" defTabSz="914400" rtl="0" eaLnBrk="1" latinLnBrk="0" hangingPunct="1">
            <a:defRPr sz="1800" kern="1200">
              <a:solidFill>
                <a:sysClr val="window" lastClr="FFFFFF"/>
              </a:solidFill>
              <a:latin typeface="Calibri"/>
            </a:defRPr>
          </a:lvl7pPr>
          <a:lvl8pPr marL="3200400" algn="l" defTabSz="914400" rtl="0" eaLnBrk="1" latinLnBrk="0" hangingPunct="1">
            <a:defRPr sz="1800" kern="1200">
              <a:solidFill>
                <a:sysClr val="window" lastClr="FFFFFF"/>
              </a:solidFill>
              <a:latin typeface="Calibri"/>
            </a:defRPr>
          </a:lvl8pPr>
          <a:lvl9pPr marL="3657600" algn="l" defTabSz="914400" rtl="0" eaLnBrk="1" latinLnBrk="0" hangingPunct="1">
            <a:defRPr sz="1800" kern="1200">
              <a:solidFill>
                <a:sysClr val="window" lastClr="FFFFFF"/>
              </a:solidFill>
              <a:latin typeface="Calibri"/>
            </a:defRPr>
          </a:lvl9pPr>
        </a:lstStyle>
        <a:p xmlns:a="http://schemas.openxmlformats.org/drawingml/2006/main">
          <a:pPr algn="ctr">
            <a:defRPr sz="2000" b="1" i="0" u="none" strike="noStrike" kern="1200" baseline="0">
              <a:solidFill>
                <a:prstClr val="black"/>
              </a:solidFill>
              <a:latin typeface="+mn-lt"/>
              <a:ea typeface="+mn-ea"/>
              <a:cs typeface="+mn-cs"/>
            </a:defRPr>
          </a:pPr>
          <a:r>
            <a:rPr lang="ru-RU" sz="1700" b="1" dirty="0" smtClean="0">
              <a:solidFill>
                <a:srgbClr val="FF0000"/>
              </a:solidFill>
              <a:latin typeface="+mn-lt"/>
            </a:rPr>
            <a:t>Исполнение бюджета городского округа </a:t>
          </a:r>
        </a:p>
        <a:p xmlns:a="http://schemas.openxmlformats.org/drawingml/2006/main">
          <a:pPr algn="ctr">
            <a:defRPr sz="2000" b="1" i="0" u="none" strike="noStrike" kern="1200" baseline="0">
              <a:solidFill>
                <a:prstClr val="black"/>
              </a:solidFill>
              <a:latin typeface="+mn-lt"/>
              <a:ea typeface="+mn-ea"/>
              <a:cs typeface="+mn-cs"/>
            </a:defRPr>
          </a:pPr>
          <a:r>
            <a:rPr lang="ru-RU" sz="1700" b="1" dirty="0" smtClean="0">
              <a:solidFill>
                <a:srgbClr val="FF0000"/>
              </a:solidFill>
              <a:latin typeface="+mn-lt"/>
            </a:rPr>
            <a:t>г.Переславля-Залесского по муниципальным программам</a:t>
          </a:r>
          <a:endParaRPr lang="ru-RU" sz="1700" b="1" dirty="0">
            <a:solidFill>
              <a:srgbClr val="FF0000"/>
            </a:solidFill>
            <a:latin typeface="+mn-lt"/>
          </a:endParaRP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0.15</cdr:x>
      <cdr:y>0.80538</cdr:y>
    </cdr:from>
    <cdr:to>
      <cdr:x>0.25215</cdr:x>
      <cdr:y>0.89155</cdr:y>
    </cdr:to>
    <cdr:sp macro="" textlink="">
      <cdr:nvSpPr>
        <cdr:cNvPr id="3" name="Прямоугольник 2"/>
        <cdr:cNvSpPr/>
      </cdr:nvSpPr>
      <cdr:spPr>
        <a:xfrm xmlns:a="http://schemas.openxmlformats.org/drawingml/2006/main" rot="19751185">
          <a:off x="1264423" y="4315110"/>
          <a:ext cx="861133" cy="46166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>
          <a:spAutoFit/>
        </a:bodyPr>
        <a:lstStyle xmlns:a="http://schemas.openxmlformats.org/drawingml/2006/main">
          <a:defPPr>
            <a:defRPr lang="ru-RU"/>
          </a:defPPr>
          <a:lvl1pPr marL="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1pPr>
          <a:lvl2pPr marL="4572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2pPr>
          <a:lvl3pPr marL="9144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3pPr>
          <a:lvl4pPr marL="13716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4pPr>
          <a:lvl5pPr marL="18288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5pPr>
          <a:lvl6pPr marL="22860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6pPr>
          <a:lvl7pPr marL="27432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7pPr>
          <a:lvl8pPr marL="32004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8pPr>
          <a:lvl9pPr marL="36576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9pPr>
        </a:lstStyle>
        <a:p xmlns:a="http://schemas.openxmlformats.org/drawingml/2006/main">
          <a:pPr algn="ctr"/>
          <a:r>
            <a:rPr lang="ru-RU" sz="2400" b="1" dirty="0" smtClean="0">
              <a:solidFill>
                <a:schemeClr val="tx1">
                  <a:lumMod val="85000"/>
                  <a:lumOff val="15000"/>
                </a:schemeClr>
              </a:solidFill>
            </a:rPr>
            <a:t>План</a:t>
          </a:r>
          <a:endParaRPr lang="ru-RU" sz="2000" dirty="0">
            <a:solidFill>
              <a:schemeClr val="tx1">
                <a:lumMod val="85000"/>
                <a:lumOff val="15000"/>
              </a:schemeClr>
            </a:solidFill>
          </a:endParaRPr>
        </a:p>
      </cdr:txBody>
    </cdr:sp>
  </cdr:relSizeAnchor>
  <cdr:relSizeAnchor xmlns:cdr="http://schemas.openxmlformats.org/drawingml/2006/chartDrawing">
    <cdr:from>
      <cdr:x>0.60169</cdr:x>
      <cdr:y>0.46667</cdr:y>
    </cdr:from>
    <cdr:to>
      <cdr:x>0.77041</cdr:x>
      <cdr:y>0.55283</cdr:y>
    </cdr:to>
    <cdr:sp macro="" textlink="">
      <cdr:nvSpPr>
        <cdr:cNvPr id="4" name="Прямоугольник 3"/>
        <cdr:cNvSpPr/>
      </cdr:nvSpPr>
      <cdr:spPr>
        <a:xfrm xmlns:a="http://schemas.openxmlformats.org/drawingml/2006/main">
          <a:off x="5072098" y="2500330"/>
          <a:ext cx="1422184" cy="46166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>
          <a:spAutoFit/>
        </a:bodyPr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algn="ctr"/>
          <a:r>
            <a:rPr lang="ru-RU" sz="2400" b="1" dirty="0" smtClean="0">
              <a:solidFill>
                <a:srgbClr val="C0504D">
                  <a:lumMod val="75000"/>
                </a:srgbClr>
              </a:solidFill>
            </a:rPr>
            <a:t>39 358,42</a:t>
          </a:r>
          <a:endParaRPr lang="ru-RU" sz="2400" dirty="0">
            <a:solidFill>
              <a:srgbClr val="C0504D">
                <a:lumMod val="75000"/>
              </a:srgbClr>
            </a:solidFill>
          </a:endParaRPr>
        </a:p>
      </cdr:txBody>
    </cdr:sp>
  </cdr:relSizeAnchor>
  <cdr:relSizeAnchor xmlns:cdr="http://schemas.openxmlformats.org/drawingml/2006/chartDrawing">
    <cdr:from>
      <cdr:x>0.46355</cdr:x>
      <cdr:y>0.87043</cdr:y>
    </cdr:from>
    <cdr:to>
      <cdr:x>0.56228</cdr:x>
      <cdr:y>0.9566</cdr:y>
    </cdr:to>
    <cdr:sp macro="" textlink="">
      <cdr:nvSpPr>
        <cdr:cNvPr id="6" name="Прямоугольник 5"/>
        <cdr:cNvSpPr/>
      </cdr:nvSpPr>
      <cdr:spPr>
        <a:xfrm xmlns:a="http://schemas.openxmlformats.org/drawingml/2006/main" rot="19751560">
          <a:off x="3907602" y="4663648"/>
          <a:ext cx="832279" cy="46166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>
          <a:spAutoFit/>
        </a:bodyPr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algn="ctr"/>
          <a:r>
            <a:rPr lang="ru-RU" sz="2400" b="1" dirty="0" smtClean="0">
              <a:solidFill>
                <a:schemeClr val="tx1">
                  <a:lumMod val="85000"/>
                  <a:lumOff val="15000"/>
                </a:schemeClr>
              </a:solidFill>
            </a:rPr>
            <a:t>Факт</a:t>
          </a:r>
          <a:endParaRPr lang="ru-RU" sz="2800" dirty="0">
            <a:solidFill>
              <a:schemeClr val="tx1">
                <a:lumMod val="85000"/>
                <a:lumOff val="15000"/>
              </a:schemeClr>
            </a:solidFill>
          </a:endParaRPr>
        </a:p>
      </cdr:txBody>
    </cdr:sp>
  </cdr:relSizeAnchor>
  <cdr:relSizeAnchor xmlns:cdr="http://schemas.openxmlformats.org/drawingml/2006/chartDrawing">
    <cdr:from>
      <cdr:x>0.83898</cdr:x>
      <cdr:y>0.01333</cdr:y>
    </cdr:from>
    <cdr:to>
      <cdr:x>0.9805</cdr:x>
      <cdr:y>0.08801</cdr:y>
    </cdr:to>
    <cdr:sp macro="" textlink="">
      <cdr:nvSpPr>
        <cdr:cNvPr id="7" name="Прямоугольник 6"/>
        <cdr:cNvSpPr/>
      </cdr:nvSpPr>
      <cdr:spPr>
        <a:xfrm xmlns:a="http://schemas.openxmlformats.org/drawingml/2006/main">
          <a:off x="7072362" y="71438"/>
          <a:ext cx="1192955" cy="40011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>
          <a:spAutoFit/>
        </a:bodyPr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algn="ctr"/>
          <a:r>
            <a:rPr lang="ru-RU" sz="2000" b="1" dirty="0" smtClean="0">
              <a:solidFill>
                <a:schemeClr val="tx1">
                  <a:lumMod val="85000"/>
                  <a:lumOff val="15000"/>
                </a:schemeClr>
              </a:solidFill>
            </a:rPr>
            <a:t>тыс. руб.</a:t>
          </a:r>
          <a:endParaRPr lang="ru-RU" sz="2000" dirty="0">
            <a:solidFill>
              <a:schemeClr val="tx1">
                <a:lumMod val="85000"/>
                <a:lumOff val="15000"/>
              </a:schemeClr>
            </a:solidFill>
          </a:endParaRPr>
        </a:p>
      </cdr:txBody>
    </cdr:sp>
  </cdr:relSizeAnchor>
  <cdr:relSizeAnchor xmlns:cdr="http://schemas.openxmlformats.org/drawingml/2006/chartDrawing">
    <cdr:from>
      <cdr:x>0.25424</cdr:x>
      <cdr:y>0.09333</cdr:y>
    </cdr:from>
    <cdr:to>
      <cdr:x>0.44139</cdr:x>
      <cdr:y>0.1795</cdr:y>
    </cdr:to>
    <cdr:sp macro="" textlink="">
      <cdr:nvSpPr>
        <cdr:cNvPr id="8" name="Прямоугольник 7"/>
        <cdr:cNvSpPr/>
      </cdr:nvSpPr>
      <cdr:spPr>
        <a:xfrm xmlns:a="http://schemas.openxmlformats.org/drawingml/2006/main">
          <a:off x="2143140" y="500066"/>
          <a:ext cx="1577676" cy="46166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>
          <a:spAutoFit/>
        </a:bodyPr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algn="ctr"/>
          <a:r>
            <a:rPr lang="ru-RU" sz="2400" b="1" dirty="0" smtClean="0">
              <a:solidFill>
                <a:srgbClr val="C0504D">
                  <a:lumMod val="75000"/>
                </a:srgbClr>
              </a:solidFill>
            </a:rPr>
            <a:t>103 866,13</a:t>
          </a:r>
          <a:endParaRPr lang="ru-RU" sz="2400" dirty="0">
            <a:solidFill>
              <a:srgbClr val="C0504D">
                <a:lumMod val="75000"/>
              </a:srgbClr>
            </a:solidFill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0BD318-EC25-4F70-AD34-D4E53CF867F3}" type="datetimeFigureOut">
              <a:rPr lang="ru-RU" smtClean="0"/>
              <a:pPr/>
              <a:t>25.08.2015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374B7D-9269-4D99-B875-B49F0CC56AE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196638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374B7D-9269-4D99-B875-B49F0CC56AEA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374B7D-9269-4D99-B875-B49F0CC56AEA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374B7D-9269-4D99-B875-B49F0CC56AEA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374B7D-9269-4D99-B875-B49F0CC56AEA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374B7D-9269-4D99-B875-B49F0CC56AEA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374B7D-9269-4D99-B875-B49F0CC56AEA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374B7D-9269-4D99-B875-B49F0CC56AEA}" type="slidenum">
              <a:rPr lang="ru-RU" smtClean="0"/>
              <a:pPr/>
              <a:t>20</a:t>
            </a:fld>
            <a:endParaRPr lang="ru-R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374B7D-9269-4D99-B875-B49F0CC56AEA}" type="slidenum">
              <a:rPr lang="ru-RU" smtClean="0"/>
              <a:pPr/>
              <a:t>21</a:t>
            </a:fld>
            <a:endParaRPr lang="ru-RU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374B7D-9269-4D99-B875-B49F0CC56AEA}" type="slidenum">
              <a:rPr lang="ru-RU" smtClean="0"/>
              <a:pPr/>
              <a:t>22</a:t>
            </a:fld>
            <a:endParaRPr lang="ru-RU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374B7D-9269-4D99-B875-B49F0CC56AEA}" type="slidenum">
              <a:rPr lang="ru-RU" smtClean="0"/>
              <a:pPr/>
              <a:t>24</a:t>
            </a:fld>
            <a:endParaRPr lang="ru-RU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374B7D-9269-4D99-B875-B49F0CC56AEA}" type="slidenum">
              <a:rPr lang="ru-RU" smtClean="0"/>
              <a:pPr/>
              <a:t>25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374B7D-9269-4D99-B875-B49F0CC56AEA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374B7D-9269-4D99-B875-B49F0CC56AEA}" type="slidenum">
              <a:rPr lang="ru-RU" smtClean="0"/>
              <a:pPr/>
              <a:t>27</a:t>
            </a:fld>
            <a:endParaRPr lang="ru-RU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374B7D-9269-4D99-B875-B49F0CC56AEA}" type="slidenum">
              <a:rPr lang="ru-RU" smtClean="0"/>
              <a:pPr/>
              <a:t>28</a:t>
            </a:fld>
            <a:endParaRPr lang="ru-RU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374B7D-9269-4D99-B875-B49F0CC56AEA}" type="slidenum">
              <a:rPr lang="ru-RU" smtClean="0"/>
              <a:pPr/>
              <a:t>29</a:t>
            </a:fld>
            <a:endParaRPr lang="ru-RU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374B7D-9269-4D99-B875-B49F0CC56AEA}" type="slidenum">
              <a:rPr lang="ru-RU" smtClean="0"/>
              <a:pPr/>
              <a:t>33</a:t>
            </a:fld>
            <a:endParaRPr lang="ru-RU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374B7D-9269-4D99-B875-B49F0CC56AEA}" type="slidenum">
              <a:rPr lang="ru-RU" smtClean="0"/>
              <a:pPr/>
              <a:t>35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374B7D-9269-4D99-B875-B49F0CC56AEA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374B7D-9269-4D99-B875-B49F0CC56AEA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374B7D-9269-4D99-B875-B49F0CC56AEA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374B7D-9269-4D99-B875-B49F0CC56AEA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374B7D-9269-4D99-B875-B49F0CC56AEA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374B7D-9269-4D99-B875-B49F0CC56AEA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374B7D-9269-4D99-B875-B49F0CC56AEA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7B5A3-2D62-489A-BEBE-13E65C2C100B}" type="datetimeFigureOut">
              <a:rPr lang="ru-RU" smtClean="0"/>
              <a:pPr/>
              <a:t>25.08.2015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364C8-BCC8-4AF3-87A4-38848266F1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7B5A3-2D62-489A-BEBE-13E65C2C100B}" type="datetimeFigureOut">
              <a:rPr lang="ru-RU" smtClean="0"/>
              <a:pPr/>
              <a:t>25.08.2015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364C8-BCC8-4AF3-87A4-38848266F1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7B5A3-2D62-489A-BEBE-13E65C2C100B}" type="datetimeFigureOut">
              <a:rPr lang="ru-RU" smtClean="0"/>
              <a:pPr/>
              <a:t>25.08.2015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364C8-BCC8-4AF3-87A4-38848266F1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7B5A3-2D62-489A-BEBE-13E65C2C100B}" type="datetimeFigureOut">
              <a:rPr lang="ru-RU" smtClean="0"/>
              <a:pPr/>
              <a:t>25.08.2015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364C8-BCC8-4AF3-87A4-38848266F1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7B5A3-2D62-489A-BEBE-13E65C2C100B}" type="datetimeFigureOut">
              <a:rPr lang="ru-RU" smtClean="0"/>
              <a:pPr/>
              <a:t>25.08.2015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364C8-BCC8-4AF3-87A4-38848266F1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7B5A3-2D62-489A-BEBE-13E65C2C100B}" type="datetimeFigureOut">
              <a:rPr lang="ru-RU" smtClean="0"/>
              <a:pPr/>
              <a:t>25.08.2015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364C8-BCC8-4AF3-87A4-38848266F1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7B5A3-2D62-489A-BEBE-13E65C2C100B}" type="datetimeFigureOut">
              <a:rPr lang="ru-RU" smtClean="0"/>
              <a:pPr/>
              <a:t>25.08.2015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364C8-BCC8-4AF3-87A4-38848266F1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7B5A3-2D62-489A-BEBE-13E65C2C100B}" type="datetimeFigureOut">
              <a:rPr lang="ru-RU" smtClean="0"/>
              <a:pPr/>
              <a:t>25.08.2015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364C8-BCC8-4AF3-87A4-38848266F1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7B5A3-2D62-489A-BEBE-13E65C2C100B}" type="datetimeFigureOut">
              <a:rPr lang="ru-RU" smtClean="0"/>
              <a:pPr/>
              <a:t>25.08.2015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364C8-BCC8-4AF3-87A4-38848266F1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7B5A3-2D62-489A-BEBE-13E65C2C100B}" type="datetimeFigureOut">
              <a:rPr lang="ru-RU" smtClean="0"/>
              <a:pPr/>
              <a:t>25.08.2015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364C8-BCC8-4AF3-87A4-38848266F1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7B5A3-2D62-489A-BEBE-13E65C2C100B}" type="datetimeFigureOut">
              <a:rPr lang="ru-RU" smtClean="0"/>
              <a:pPr/>
              <a:t>25.08.2015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364C8-BCC8-4AF3-87A4-38848266F1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25000"/>
            <a:lum/>
          </a:blip>
          <a:srcRect/>
          <a:stretch>
            <a:fillRect l="-2000" r="-2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07B5A3-2D62-489A-BEBE-13E65C2C100B}" type="datetimeFigureOut">
              <a:rPr lang="ru-RU" smtClean="0"/>
              <a:pPr/>
              <a:t>25.08.2015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F364C8-BCC8-4AF3-87A4-38848266F1C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chart" Target="../charts/char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chart" Target="../charts/char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nizhnedevick.ru/uploads/soczaschita/soczaschita_4_b.jpg" TargetMode="External"/><Relationship Id="rId3" Type="http://schemas.openxmlformats.org/officeDocument/2006/relationships/image" Target="../media/image18.jpeg"/><Relationship Id="rId7" Type="http://schemas.openxmlformats.org/officeDocument/2006/relationships/image" Target="../media/image21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jpeg"/><Relationship Id="rId5" Type="http://schemas.openxmlformats.org/officeDocument/2006/relationships/image" Target="../media/image10.png"/><Relationship Id="rId4" Type="http://schemas.openxmlformats.org/officeDocument/2006/relationships/image" Target="../media/image19.png"/><Relationship Id="rId9" Type="http://schemas.openxmlformats.org/officeDocument/2006/relationships/image" Target="../media/image22.jpe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http://novakrovlya.ru/wp-content/uploads/2013/06/kapitalniy-remont-krovli.jpg" TargetMode="External"/><Relationship Id="rId3" Type="http://schemas.openxmlformats.org/officeDocument/2006/relationships/image" Target="../media/image10.png"/><Relationship Id="rId7" Type="http://schemas.openxmlformats.org/officeDocument/2006/relationships/image" Target="../media/image25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hyperlink" Target="http://rostov-dom.info/wp-content/uploads/2010/04/TELEGRAPH-news-9hi.jpg" TargetMode="External"/><Relationship Id="rId9" Type="http://schemas.openxmlformats.org/officeDocument/2006/relationships/image" Target="../media/image26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jpeg"/><Relationship Id="rId13" Type="http://schemas.openxmlformats.org/officeDocument/2006/relationships/image" Target="../media/image34.jpeg"/><Relationship Id="rId3" Type="http://schemas.openxmlformats.org/officeDocument/2006/relationships/hyperlink" Target="http://fotki.yandex.ru/users/lesikiv/view/626648/" TargetMode="External"/><Relationship Id="rId7" Type="http://schemas.openxmlformats.org/officeDocument/2006/relationships/image" Target="../media/image30.jpeg"/><Relationship Id="rId12" Type="http://schemas.openxmlformats.org/officeDocument/2006/relationships/hyperlink" Target="http://www.google.ru/url?url=http://www.cnsr.ru/press-tsentr/novosti-fonda/v-pereslavle-zalesskom-proshli-meropriyatiya-posvyashchennye-dnyu-pamyati-aleksandra-nevskogo/&amp;rct=j&amp;frm=1&amp;q=&amp;esrc=s&amp;sa=U&amp;ei=d01UVczoHoH-sgGoioC4BA&amp;ved=0CCUQ9QEwCDgo&amp;sig2=hsOFnPCQk3YJGYoJrVLo2w&amp;usg=AFQjCNENHlBldicYEiSfsPL7RP6N1Z4X9g" TargetMode="External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11" Type="http://schemas.openxmlformats.org/officeDocument/2006/relationships/image" Target="../media/image33.jpeg"/><Relationship Id="rId5" Type="http://schemas.openxmlformats.org/officeDocument/2006/relationships/image" Target="../media/image29.jpeg"/><Relationship Id="rId10" Type="http://schemas.openxmlformats.org/officeDocument/2006/relationships/hyperlink" Target="http://www.google.ru/url?url=http://www.youtube.com/watch?v=Yy6h1NqZVjk&amp;rct=j&amp;frm=1&amp;q=&amp;esrc=s&amp;sa=U&amp;ei=t0xUVYDsJeHTygPTvYGYBw&amp;ved=0CDUQ9QEwEA&amp;sig2=-LbUc4neqrh45G2ayzQxyQ&amp;usg=AFQjCNFZ842NKUl3yPPOaGnIWB7MxQXuzg" TargetMode="External"/><Relationship Id="rId4" Type="http://schemas.openxmlformats.org/officeDocument/2006/relationships/image" Target="../media/image28.jpeg"/><Relationship Id="rId9" Type="http://schemas.openxmlformats.org/officeDocument/2006/relationships/image" Target="../media/image32.jpeg"/><Relationship Id="rId14" Type="http://schemas.openxmlformats.org/officeDocument/2006/relationships/image" Target="../media/image35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7" Type="http://schemas.openxmlformats.org/officeDocument/2006/relationships/image" Target="../media/image39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fotki.yandex.ru/users/photomif/view/210413/" TargetMode="External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Relationship Id="rId4" Type="http://schemas.openxmlformats.org/officeDocument/2006/relationships/chart" Target="../charts/char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chart" Target="../charts/char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chart" Target="../charts/char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chart" Target="../charts/char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00034" y="2643182"/>
            <a:ext cx="8358246" cy="1805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5000"/>
              </a:lnSpc>
              <a:defRPr/>
            </a:pPr>
            <a:r>
              <a:rPr lang="ru-RU" altLang="ru-RU" sz="5000" b="1" spc="50" dirty="0">
                <a:ln w="1143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</a:rPr>
              <a:t>БЮДЖЕТ ДЛЯ </a:t>
            </a:r>
            <a:r>
              <a:rPr lang="ru-RU" altLang="ru-RU" sz="5000" b="1" spc="50" dirty="0" smtClean="0">
                <a:ln w="1143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</a:rPr>
              <a:t>ГРАЖДАН</a:t>
            </a:r>
            <a:r>
              <a:rPr lang="en-US" altLang="ru-RU" sz="5000" b="1" spc="50" dirty="0" smtClean="0">
                <a:ln w="1143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</a:rPr>
              <a:t> </a:t>
            </a:r>
            <a:r>
              <a:rPr lang="ru-RU" altLang="ru-RU" sz="2800" b="1" spc="50" dirty="0" smtClean="0">
                <a:ln w="1143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</a:rPr>
              <a:t>Исполнение бюджета городского округа              г</a:t>
            </a:r>
            <a:r>
              <a:rPr lang="en-US" altLang="ru-RU" sz="2800" b="1" spc="50" dirty="0" smtClean="0">
                <a:ln w="1143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</a:rPr>
              <a:t>.</a:t>
            </a:r>
            <a:r>
              <a:rPr lang="ru-RU" altLang="ru-RU" sz="2800" b="1" spc="50" dirty="0" smtClean="0">
                <a:ln w="1143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</a:rPr>
              <a:t> Переславля-Залесского за 2014 год</a:t>
            </a:r>
            <a:endParaRPr lang="en-US" altLang="ru-RU" sz="5000" b="1" spc="50" dirty="0">
              <a:ln w="11430"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50800" dist="38100" dir="10800000" algn="r" rotWithShape="0">
                  <a:prstClr val="black">
                    <a:alpha val="40000"/>
                  </a:prstClr>
                </a:outerShdw>
              </a:effectLst>
              <a:latin typeface="Times New Roman" pitchFamily="18" charset="0"/>
            </a:endParaRPr>
          </a:p>
        </p:txBody>
      </p:sp>
      <p:pic>
        <p:nvPicPr>
          <p:cNvPr id="1030" name="Picture 6" descr="http://pereslavlru.ru/images/maps/map_okr_web_1024_76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57422" y="285728"/>
            <a:ext cx="2500330" cy="2332088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428596" y="714356"/>
            <a:ext cx="1428760" cy="1428760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29698" name="Picture 2" descr="http://101hotels.info/uploads/image/city/273/158868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38755" y="285728"/>
            <a:ext cx="3048020" cy="2286016"/>
          </a:xfrm>
          <a:prstGeom prst="rect">
            <a:avLst/>
          </a:prstGeom>
          <a:noFill/>
        </p:spPr>
      </p:pic>
      <p:pic>
        <p:nvPicPr>
          <p:cNvPr id="29700" name="Picture 4" descr="http://101hotels.info/uploads/image/city/273/158876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5720" y="4500570"/>
            <a:ext cx="2857520" cy="2143140"/>
          </a:xfrm>
          <a:prstGeom prst="rect">
            <a:avLst/>
          </a:prstGeom>
          <a:noFill/>
        </p:spPr>
      </p:pic>
      <p:pic>
        <p:nvPicPr>
          <p:cNvPr id="29702" name="Picture 6" descr="http://101hotels.info/uploads/image/city/273/158879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214678" y="4500570"/>
            <a:ext cx="2857520" cy="2143140"/>
          </a:xfrm>
          <a:prstGeom prst="rect">
            <a:avLst/>
          </a:prstGeom>
          <a:noFill/>
        </p:spPr>
      </p:pic>
      <p:pic>
        <p:nvPicPr>
          <p:cNvPr id="29704" name="Picture 8" descr="http://img0.liveinternet.ru/images/attach/b/4/103/396/103396308_large_4809770_k3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143636" y="4500570"/>
            <a:ext cx="2853056" cy="21431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214414" y="214290"/>
            <a:ext cx="7747182" cy="928694"/>
          </a:xfrm>
          <a:prstGeom prst="rect">
            <a:avLst/>
          </a:prstGeom>
          <a:gradFill>
            <a:gsLst>
              <a:gs pos="44000">
                <a:srgbClr val="92D050"/>
              </a:gs>
              <a:gs pos="55000">
                <a:srgbClr val="92D050"/>
              </a:gs>
              <a:gs pos="18000">
                <a:schemeClr val="accent3">
                  <a:lumMod val="40000"/>
                  <a:lumOff val="60000"/>
                </a:schemeClr>
              </a:gs>
              <a:gs pos="100000">
                <a:schemeClr val="accent3">
                  <a:lumMod val="40000"/>
                  <a:lumOff val="60000"/>
                </a:schemeClr>
              </a:gs>
            </a:gsLst>
            <a:lin ang="5400000" scaled="0"/>
          </a:gradFill>
          <a:ln w="73025" cap="rnd" cmpd="sng">
            <a:solidFill>
              <a:schemeClr val="accent1">
                <a:lumMod val="40000"/>
                <a:lumOff val="60000"/>
              </a:schemeClr>
            </a:solidFill>
          </a:ln>
          <a:effectLst>
            <a:outerShdw blurRad="50800" dist="50800" sx="1000" sy="1000" algn="ctr" rotWithShape="0">
              <a:srgbClr val="000000"/>
            </a:outerShdw>
            <a:reflection stA="0" endPos="6000" dist="25400" dir="5400000" sy="-100000" algn="bl" rotWithShape="0"/>
          </a:effectLst>
          <a:scene3d>
            <a:camera prst="orthographicFront"/>
            <a:lightRig rig="threePt" dir="t"/>
          </a:scene3d>
          <a:sp3d>
            <a:bevelT w="38100" h="114300"/>
            <a:bevelB w="31750" h="825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Исполнение бюджета города</a:t>
            </a:r>
          </a:p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 по функциональной классификации</a:t>
            </a:r>
            <a:endParaRPr lang="ru-RU" sz="2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42844" y="142852"/>
            <a:ext cx="928694" cy="928694"/>
          </a:xfrm>
          <a:prstGeom prst="rect">
            <a:avLst/>
          </a:prstGeom>
          <a:blipFill dpi="0" rotWithShape="1">
            <a:blip r:embed="rId3" cstate="print"/>
            <a:srcRect/>
            <a:stretch>
              <a:fillRect/>
            </a:stretch>
          </a:blip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aphicFrame>
        <p:nvGraphicFramePr>
          <p:cNvPr id="29" name="Таблица 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920856859"/>
              </p:ext>
            </p:extLst>
          </p:nvPr>
        </p:nvGraphicFramePr>
        <p:xfrm>
          <a:off x="285720" y="1285860"/>
          <a:ext cx="8643998" cy="5429289"/>
        </p:xfrm>
        <a:graphic>
          <a:graphicData uri="http://schemas.openxmlformats.org/drawingml/2006/table">
            <a:tbl>
              <a:tblPr/>
              <a:tblGrid>
                <a:gridCol w="701912"/>
                <a:gridCol w="1750222"/>
                <a:gridCol w="1139467"/>
                <a:gridCol w="922968"/>
                <a:gridCol w="948037"/>
                <a:gridCol w="1121236"/>
                <a:gridCol w="1030078"/>
                <a:gridCol w="1030078"/>
              </a:tblGrid>
              <a:tr h="195314"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24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24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24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24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24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24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24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Тыс. руб.</a:t>
                      </a:r>
                    </a:p>
                  </a:txBody>
                  <a:tcPr marL="4823" marR="4823" marT="4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24000"/>
                      </a:srgbClr>
                    </a:solidFill>
                  </a:tcPr>
                </a:tc>
              </a:tr>
              <a:tr h="781258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Раздел, подраздел</a:t>
                      </a:r>
                    </a:p>
                  </a:txBody>
                  <a:tcPr marL="4823" marR="4823" marT="482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3000">
                          <a:schemeClr val="accent5">
                            <a:lumMod val="40000"/>
                            <a:lumOff val="60000"/>
                            <a:alpha val="60000"/>
                          </a:schemeClr>
                        </a:gs>
                        <a:gs pos="73000">
                          <a:schemeClr val="accent5">
                            <a:lumMod val="60000"/>
                            <a:lumOff val="40000"/>
                          </a:schemeClr>
                        </a:gs>
                        <a:gs pos="72000">
                          <a:schemeClr val="accent5">
                            <a:lumMod val="60000"/>
                            <a:lumOff val="40000"/>
                            <a:alpha val="48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Наименование</a:t>
                      </a:r>
                    </a:p>
                  </a:txBody>
                  <a:tcPr marL="4823" marR="4823" marT="482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3000">
                          <a:schemeClr val="accent5">
                            <a:lumMod val="40000"/>
                            <a:lumOff val="60000"/>
                            <a:alpha val="60000"/>
                          </a:schemeClr>
                        </a:gs>
                        <a:gs pos="73000">
                          <a:schemeClr val="accent5">
                            <a:lumMod val="60000"/>
                            <a:lumOff val="40000"/>
                          </a:schemeClr>
                        </a:gs>
                        <a:gs pos="72000">
                          <a:schemeClr val="accent5">
                            <a:lumMod val="60000"/>
                            <a:lumOff val="40000"/>
                            <a:alpha val="48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Первоначальный план на 2014 год</a:t>
                      </a:r>
                    </a:p>
                  </a:txBody>
                  <a:tcPr marL="4823" marR="4823" marT="482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3000">
                          <a:schemeClr val="accent5">
                            <a:lumMod val="40000"/>
                            <a:lumOff val="60000"/>
                            <a:alpha val="60000"/>
                          </a:schemeClr>
                        </a:gs>
                        <a:gs pos="73000">
                          <a:schemeClr val="accent5">
                            <a:lumMod val="60000"/>
                            <a:lumOff val="40000"/>
                          </a:schemeClr>
                        </a:gs>
                        <a:gs pos="72000">
                          <a:schemeClr val="accent5">
                            <a:lumMod val="60000"/>
                            <a:lumOff val="40000"/>
                            <a:alpha val="48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План с учетом уточнений</a:t>
                      </a:r>
                    </a:p>
                  </a:txBody>
                  <a:tcPr marL="4823" marR="4823" marT="482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3000">
                          <a:schemeClr val="accent5">
                            <a:lumMod val="40000"/>
                            <a:lumOff val="60000"/>
                            <a:alpha val="60000"/>
                          </a:schemeClr>
                        </a:gs>
                        <a:gs pos="73000">
                          <a:schemeClr val="accent5">
                            <a:lumMod val="60000"/>
                            <a:lumOff val="40000"/>
                          </a:schemeClr>
                        </a:gs>
                        <a:gs pos="72000">
                          <a:schemeClr val="accent5">
                            <a:lumMod val="60000"/>
                            <a:lumOff val="40000"/>
                            <a:alpha val="48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% прироста к </a:t>
                      </a:r>
                      <a:r>
                        <a:rPr lang="ru-RU" sz="1100" b="1" i="0" u="none" strike="noStrike" dirty="0" err="1">
                          <a:solidFill>
                            <a:srgbClr val="FF0000"/>
                          </a:solidFill>
                          <a:latin typeface="Times New Roman"/>
                        </a:rPr>
                        <a:t>первоначаль-ному</a:t>
                      </a:r>
                      <a:r>
                        <a:rPr lang="ru-RU" sz="1100" b="1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 плану</a:t>
                      </a:r>
                    </a:p>
                  </a:txBody>
                  <a:tcPr marL="4823" marR="4823" marT="482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3000">
                          <a:schemeClr val="accent5">
                            <a:lumMod val="40000"/>
                            <a:lumOff val="60000"/>
                            <a:alpha val="60000"/>
                          </a:schemeClr>
                        </a:gs>
                        <a:gs pos="73000">
                          <a:schemeClr val="accent5">
                            <a:lumMod val="60000"/>
                            <a:lumOff val="40000"/>
                          </a:schemeClr>
                        </a:gs>
                        <a:gs pos="72000">
                          <a:schemeClr val="accent5">
                            <a:lumMod val="60000"/>
                            <a:lumOff val="40000"/>
                            <a:alpha val="48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Факт финансирования за 2014 год </a:t>
                      </a:r>
                    </a:p>
                  </a:txBody>
                  <a:tcPr marL="4823" marR="4823" marT="482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3000">
                          <a:schemeClr val="accent5">
                            <a:lumMod val="40000"/>
                            <a:lumOff val="60000"/>
                            <a:alpha val="60000"/>
                          </a:schemeClr>
                        </a:gs>
                        <a:gs pos="73000">
                          <a:schemeClr val="accent5">
                            <a:lumMod val="60000"/>
                            <a:lumOff val="40000"/>
                          </a:schemeClr>
                        </a:gs>
                        <a:gs pos="72000">
                          <a:schemeClr val="accent5">
                            <a:lumMod val="60000"/>
                            <a:lumOff val="40000"/>
                            <a:alpha val="48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% исполнения к уточненному плану</a:t>
                      </a:r>
                    </a:p>
                  </a:txBody>
                  <a:tcPr marL="4823" marR="4823" marT="482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3000">
                          <a:schemeClr val="accent5">
                            <a:lumMod val="40000"/>
                            <a:lumOff val="60000"/>
                            <a:alpha val="60000"/>
                          </a:schemeClr>
                        </a:gs>
                        <a:gs pos="73000">
                          <a:schemeClr val="accent5">
                            <a:lumMod val="60000"/>
                            <a:lumOff val="40000"/>
                          </a:schemeClr>
                        </a:gs>
                        <a:gs pos="72000">
                          <a:schemeClr val="accent5">
                            <a:lumMod val="60000"/>
                            <a:lumOff val="40000"/>
                            <a:alpha val="48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Удельный вес в общей сумме расходов за 2014 год</a:t>
                      </a:r>
                    </a:p>
                  </a:txBody>
                  <a:tcPr marL="4823" marR="4823" marT="482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3000">
                          <a:schemeClr val="accent5">
                            <a:lumMod val="40000"/>
                            <a:lumOff val="60000"/>
                            <a:alpha val="60000"/>
                          </a:schemeClr>
                        </a:gs>
                        <a:gs pos="73000">
                          <a:schemeClr val="accent5">
                            <a:lumMod val="60000"/>
                            <a:lumOff val="40000"/>
                          </a:schemeClr>
                        </a:gs>
                        <a:gs pos="72000">
                          <a:schemeClr val="accent5">
                            <a:lumMod val="60000"/>
                            <a:lumOff val="40000"/>
                            <a:alpha val="48000"/>
                          </a:schemeClr>
                        </a:gs>
                      </a:gsLst>
                      <a:lin ang="16200000" scaled="1"/>
                    </a:gradFill>
                  </a:tcPr>
                </a:tc>
              </a:tr>
              <a:tr h="464714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0100</a:t>
                      </a:r>
                    </a:p>
                  </a:txBody>
                  <a:tcPr marL="86810" marR="4823" marT="482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3000">
                          <a:schemeClr val="accent5">
                            <a:lumMod val="40000"/>
                            <a:lumOff val="60000"/>
                            <a:alpha val="60000"/>
                          </a:schemeClr>
                        </a:gs>
                        <a:gs pos="73000">
                          <a:schemeClr val="accent5">
                            <a:lumMod val="60000"/>
                            <a:lumOff val="40000"/>
                          </a:schemeClr>
                        </a:gs>
                        <a:gs pos="72000">
                          <a:schemeClr val="accent5">
                            <a:lumMod val="60000"/>
                            <a:lumOff val="40000"/>
                            <a:alpha val="48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72000" algn="l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Общегосударственные вопросы</a:t>
                      </a:r>
                    </a:p>
                  </a:txBody>
                  <a:tcPr marL="4823" marR="4823" marT="482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3000">
                          <a:schemeClr val="accent5">
                            <a:lumMod val="40000"/>
                            <a:lumOff val="60000"/>
                            <a:alpha val="60000"/>
                          </a:schemeClr>
                        </a:gs>
                        <a:gs pos="73000">
                          <a:schemeClr val="accent5">
                            <a:lumMod val="60000"/>
                            <a:lumOff val="40000"/>
                          </a:schemeClr>
                        </a:gs>
                        <a:gs pos="72000">
                          <a:schemeClr val="accent5">
                            <a:lumMod val="60000"/>
                            <a:lumOff val="40000"/>
                            <a:alpha val="48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86 640</a:t>
                      </a:r>
                    </a:p>
                  </a:txBody>
                  <a:tcPr marL="4823" marR="4823" marT="482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3000">
                          <a:schemeClr val="accent5">
                            <a:lumMod val="40000"/>
                            <a:lumOff val="60000"/>
                            <a:alpha val="60000"/>
                          </a:schemeClr>
                        </a:gs>
                        <a:gs pos="73000">
                          <a:schemeClr val="accent5">
                            <a:lumMod val="60000"/>
                            <a:lumOff val="40000"/>
                          </a:schemeClr>
                        </a:gs>
                        <a:gs pos="72000">
                          <a:schemeClr val="accent5">
                            <a:lumMod val="60000"/>
                            <a:lumOff val="40000"/>
                            <a:alpha val="48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101 543</a:t>
                      </a:r>
                    </a:p>
                  </a:txBody>
                  <a:tcPr marL="4823" marR="4823" marT="482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3000">
                          <a:schemeClr val="accent5">
                            <a:lumMod val="40000"/>
                            <a:lumOff val="60000"/>
                            <a:alpha val="60000"/>
                          </a:schemeClr>
                        </a:gs>
                        <a:gs pos="73000">
                          <a:schemeClr val="accent5">
                            <a:lumMod val="60000"/>
                            <a:lumOff val="40000"/>
                          </a:schemeClr>
                        </a:gs>
                        <a:gs pos="72000">
                          <a:schemeClr val="accent5">
                            <a:lumMod val="60000"/>
                            <a:lumOff val="40000"/>
                            <a:alpha val="48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17,2</a:t>
                      </a:r>
                    </a:p>
                  </a:txBody>
                  <a:tcPr marL="4823" marR="4823" marT="482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3000">
                          <a:schemeClr val="accent5">
                            <a:lumMod val="40000"/>
                            <a:lumOff val="60000"/>
                            <a:alpha val="60000"/>
                          </a:schemeClr>
                        </a:gs>
                        <a:gs pos="73000">
                          <a:schemeClr val="accent5">
                            <a:lumMod val="60000"/>
                            <a:lumOff val="40000"/>
                          </a:schemeClr>
                        </a:gs>
                        <a:gs pos="72000">
                          <a:schemeClr val="accent5">
                            <a:lumMod val="60000"/>
                            <a:lumOff val="40000"/>
                            <a:alpha val="48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98 240</a:t>
                      </a:r>
                    </a:p>
                  </a:txBody>
                  <a:tcPr marL="4823" marR="4823" marT="482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3000">
                          <a:schemeClr val="accent5">
                            <a:lumMod val="40000"/>
                            <a:lumOff val="60000"/>
                            <a:alpha val="60000"/>
                          </a:schemeClr>
                        </a:gs>
                        <a:gs pos="73000">
                          <a:schemeClr val="accent5">
                            <a:lumMod val="60000"/>
                            <a:lumOff val="40000"/>
                          </a:schemeClr>
                        </a:gs>
                        <a:gs pos="72000">
                          <a:schemeClr val="accent5">
                            <a:lumMod val="60000"/>
                            <a:lumOff val="40000"/>
                            <a:alpha val="48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96,7</a:t>
                      </a:r>
                    </a:p>
                  </a:txBody>
                  <a:tcPr marL="4823" marR="4823" marT="482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3000">
                          <a:schemeClr val="accent5">
                            <a:lumMod val="40000"/>
                            <a:lumOff val="60000"/>
                            <a:alpha val="60000"/>
                          </a:schemeClr>
                        </a:gs>
                        <a:gs pos="73000">
                          <a:schemeClr val="accent5">
                            <a:lumMod val="60000"/>
                            <a:lumOff val="40000"/>
                          </a:schemeClr>
                        </a:gs>
                        <a:gs pos="72000">
                          <a:schemeClr val="accent5">
                            <a:lumMod val="60000"/>
                            <a:lumOff val="40000"/>
                            <a:alpha val="48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6,95</a:t>
                      </a:r>
                    </a:p>
                  </a:txBody>
                  <a:tcPr marL="4823" marR="4823" marT="482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3000">
                          <a:schemeClr val="accent5">
                            <a:lumMod val="40000"/>
                            <a:lumOff val="60000"/>
                            <a:alpha val="60000"/>
                          </a:schemeClr>
                        </a:gs>
                        <a:gs pos="73000">
                          <a:schemeClr val="accent5">
                            <a:lumMod val="60000"/>
                            <a:lumOff val="40000"/>
                          </a:schemeClr>
                        </a:gs>
                        <a:gs pos="72000">
                          <a:schemeClr val="accent5">
                            <a:lumMod val="60000"/>
                            <a:lumOff val="40000"/>
                            <a:alpha val="48000"/>
                          </a:schemeClr>
                        </a:gs>
                      </a:gsLst>
                      <a:lin ang="16200000" scaled="1"/>
                    </a:gradFill>
                  </a:tcPr>
                </a:tc>
              </a:tr>
              <a:tr h="794728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0300</a:t>
                      </a:r>
                    </a:p>
                  </a:txBody>
                  <a:tcPr marL="86810" marR="4823" marT="482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3000">
                          <a:schemeClr val="accent5">
                            <a:lumMod val="40000"/>
                            <a:lumOff val="60000"/>
                            <a:alpha val="60000"/>
                          </a:schemeClr>
                        </a:gs>
                        <a:gs pos="73000">
                          <a:schemeClr val="accent5">
                            <a:lumMod val="60000"/>
                            <a:lumOff val="40000"/>
                          </a:schemeClr>
                        </a:gs>
                        <a:gs pos="72000">
                          <a:schemeClr val="accent5">
                            <a:lumMod val="60000"/>
                            <a:lumOff val="40000"/>
                            <a:alpha val="48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72000" algn="l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Национальная безопасность и правоохранительная деятельность</a:t>
                      </a:r>
                    </a:p>
                  </a:txBody>
                  <a:tcPr marL="4823" marR="4823" marT="482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3000">
                          <a:schemeClr val="accent5">
                            <a:lumMod val="40000"/>
                            <a:lumOff val="60000"/>
                            <a:alpha val="60000"/>
                          </a:schemeClr>
                        </a:gs>
                        <a:gs pos="73000">
                          <a:schemeClr val="accent5">
                            <a:lumMod val="60000"/>
                            <a:lumOff val="40000"/>
                          </a:schemeClr>
                        </a:gs>
                        <a:gs pos="72000">
                          <a:schemeClr val="accent5">
                            <a:lumMod val="60000"/>
                            <a:lumOff val="40000"/>
                            <a:alpha val="48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2 244</a:t>
                      </a:r>
                    </a:p>
                  </a:txBody>
                  <a:tcPr marL="4823" marR="4823" marT="482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3000">
                          <a:schemeClr val="accent5">
                            <a:lumMod val="40000"/>
                            <a:lumOff val="60000"/>
                            <a:alpha val="60000"/>
                          </a:schemeClr>
                        </a:gs>
                        <a:gs pos="73000">
                          <a:schemeClr val="accent5">
                            <a:lumMod val="60000"/>
                            <a:lumOff val="40000"/>
                          </a:schemeClr>
                        </a:gs>
                        <a:gs pos="72000">
                          <a:schemeClr val="accent5">
                            <a:lumMod val="60000"/>
                            <a:lumOff val="40000"/>
                            <a:alpha val="48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4823" marR="4823" marT="482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3000">
                          <a:schemeClr val="accent5">
                            <a:lumMod val="40000"/>
                            <a:lumOff val="60000"/>
                            <a:alpha val="60000"/>
                          </a:schemeClr>
                        </a:gs>
                        <a:gs pos="73000">
                          <a:schemeClr val="accent5">
                            <a:lumMod val="60000"/>
                            <a:lumOff val="40000"/>
                          </a:schemeClr>
                        </a:gs>
                        <a:gs pos="72000">
                          <a:schemeClr val="accent5">
                            <a:lumMod val="60000"/>
                            <a:lumOff val="40000"/>
                            <a:alpha val="48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-</a:t>
                      </a:r>
                    </a:p>
                  </a:txBody>
                  <a:tcPr marL="4823" marR="4823" marT="482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3000">
                          <a:schemeClr val="accent5">
                            <a:lumMod val="40000"/>
                            <a:lumOff val="60000"/>
                            <a:alpha val="60000"/>
                          </a:schemeClr>
                        </a:gs>
                        <a:gs pos="73000">
                          <a:schemeClr val="accent5">
                            <a:lumMod val="60000"/>
                            <a:lumOff val="40000"/>
                          </a:schemeClr>
                        </a:gs>
                        <a:gs pos="72000">
                          <a:schemeClr val="accent5">
                            <a:lumMod val="60000"/>
                            <a:lumOff val="40000"/>
                            <a:alpha val="48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4823" marR="4823" marT="482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3000">
                          <a:schemeClr val="accent5">
                            <a:lumMod val="40000"/>
                            <a:lumOff val="60000"/>
                            <a:alpha val="60000"/>
                          </a:schemeClr>
                        </a:gs>
                        <a:gs pos="73000">
                          <a:schemeClr val="accent5">
                            <a:lumMod val="60000"/>
                            <a:lumOff val="40000"/>
                          </a:schemeClr>
                        </a:gs>
                        <a:gs pos="72000">
                          <a:schemeClr val="accent5">
                            <a:lumMod val="60000"/>
                            <a:lumOff val="40000"/>
                            <a:alpha val="48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-</a:t>
                      </a:r>
                    </a:p>
                  </a:txBody>
                  <a:tcPr marL="4823" marR="4823" marT="482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3000">
                          <a:schemeClr val="accent5">
                            <a:lumMod val="40000"/>
                            <a:lumOff val="60000"/>
                            <a:alpha val="60000"/>
                          </a:schemeClr>
                        </a:gs>
                        <a:gs pos="73000">
                          <a:schemeClr val="accent5">
                            <a:lumMod val="60000"/>
                            <a:lumOff val="40000"/>
                          </a:schemeClr>
                        </a:gs>
                        <a:gs pos="72000">
                          <a:schemeClr val="accent5">
                            <a:lumMod val="60000"/>
                            <a:lumOff val="40000"/>
                            <a:alpha val="48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</a:t>
                      </a:r>
                    </a:p>
                  </a:txBody>
                  <a:tcPr marL="4823" marR="4823" marT="482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3000">
                          <a:schemeClr val="accent5">
                            <a:lumMod val="40000"/>
                            <a:lumOff val="60000"/>
                            <a:alpha val="60000"/>
                          </a:schemeClr>
                        </a:gs>
                        <a:gs pos="73000">
                          <a:schemeClr val="accent5">
                            <a:lumMod val="60000"/>
                            <a:lumOff val="40000"/>
                          </a:schemeClr>
                        </a:gs>
                        <a:gs pos="72000">
                          <a:schemeClr val="accent5">
                            <a:lumMod val="60000"/>
                            <a:lumOff val="40000"/>
                            <a:alpha val="48000"/>
                          </a:schemeClr>
                        </a:gs>
                      </a:gsLst>
                      <a:lin ang="16200000" scaled="1"/>
                    </a:gradFill>
                  </a:tcPr>
                </a:tc>
              </a:tr>
              <a:tr h="424303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0400</a:t>
                      </a:r>
                    </a:p>
                  </a:txBody>
                  <a:tcPr marL="86810" marR="4823" marT="482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3000">
                          <a:schemeClr val="accent5">
                            <a:lumMod val="40000"/>
                            <a:lumOff val="60000"/>
                            <a:alpha val="60000"/>
                          </a:schemeClr>
                        </a:gs>
                        <a:gs pos="73000">
                          <a:schemeClr val="accent5">
                            <a:lumMod val="60000"/>
                            <a:lumOff val="40000"/>
                          </a:schemeClr>
                        </a:gs>
                        <a:gs pos="72000">
                          <a:schemeClr val="accent5">
                            <a:lumMod val="60000"/>
                            <a:lumOff val="40000"/>
                            <a:alpha val="48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72000" algn="l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Национальная экономика</a:t>
                      </a:r>
                    </a:p>
                  </a:txBody>
                  <a:tcPr marL="4823" marR="4823" marT="482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3000">
                          <a:schemeClr val="accent5">
                            <a:lumMod val="40000"/>
                            <a:lumOff val="60000"/>
                            <a:alpha val="60000"/>
                          </a:schemeClr>
                        </a:gs>
                        <a:gs pos="73000">
                          <a:schemeClr val="accent5">
                            <a:lumMod val="60000"/>
                            <a:lumOff val="40000"/>
                          </a:schemeClr>
                        </a:gs>
                        <a:gs pos="72000">
                          <a:schemeClr val="accent5">
                            <a:lumMod val="60000"/>
                            <a:lumOff val="40000"/>
                            <a:alpha val="48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83 240</a:t>
                      </a:r>
                    </a:p>
                  </a:txBody>
                  <a:tcPr marL="4823" marR="4823" marT="482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3000">
                          <a:schemeClr val="accent5">
                            <a:lumMod val="40000"/>
                            <a:lumOff val="60000"/>
                            <a:alpha val="60000"/>
                          </a:schemeClr>
                        </a:gs>
                        <a:gs pos="73000">
                          <a:schemeClr val="accent5">
                            <a:lumMod val="60000"/>
                            <a:lumOff val="40000"/>
                          </a:schemeClr>
                        </a:gs>
                        <a:gs pos="72000">
                          <a:schemeClr val="accent5">
                            <a:lumMod val="60000"/>
                            <a:lumOff val="40000"/>
                            <a:alpha val="48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126 688</a:t>
                      </a:r>
                    </a:p>
                  </a:txBody>
                  <a:tcPr marL="4823" marR="4823" marT="482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3000">
                          <a:schemeClr val="accent5">
                            <a:lumMod val="40000"/>
                            <a:lumOff val="60000"/>
                            <a:alpha val="60000"/>
                          </a:schemeClr>
                        </a:gs>
                        <a:gs pos="73000">
                          <a:schemeClr val="accent5">
                            <a:lumMod val="60000"/>
                            <a:lumOff val="40000"/>
                          </a:schemeClr>
                        </a:gs>
                        <a:gs pos="72000">
                          <a:schemeClr val="accent5">
                            <a:lumMod val="60000"/>
                            <a:lumOff val="40000"/>
                            <a:alpha val="48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52,2</a:t>
                      </a:r>
                    </a:p>
                  </a:txBody>
                  <a:tcPr marL="4823" marR="4823" marT="482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3000">
                          <a:schemeClr val="accent5">
                            <a:lumMod val="40000"/>
                            <a:lumOff val="60000"/>
                            <a:alpha val="60000"/>
                          </a:schemeClr>
                        </a:gs>
                        <a:gs pos="73000">
                          <a:schemeClr val="accent5">
                            <a:lumMod val="60000"/>
                            <a:lumOff val="40000"/>
                          </a:schemeClr>
                        </a:gs>
                        <a:gs pos="72000">
                          <a:schemeClr val="accent5">
                            <a:lumMod val="60000"/>
                            <a:lumOff val="40000"/>
                            <a:alpha val="48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121 667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823" marR="4823" marT="482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3000">
                          <a:schemeClr val="accent5">
                            <a:lumMod val="40000"/>
                            <a:lumOff val="60000"/>
                            <a:alpha val="60000"/>
                          </a:schemeClr>
                        </a:gs>
                        <a:gs pos="73000">
                          <a:schemeClr val="accent5">
                            <a:lumMod val="60000"/>
                            <a:lumOff val="40000"/>
                          </a:schemeClr>
                        </a:gs>
                        <a:gs pos="72000">
                          <a:schemeClr val="accent5">
                            <a:lumMod val="60000"/>
                            <a:lumOff val="40000"/>
                            <a:alpha val="48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96,0</a:t>
                      </a:r>
                    </a:p>
                  </a:txBody>
                  <a:tcPr marL="4823" marR="4823" marT="482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3000">
                          <a:schemeClr val="accent5">
                            <a:lumMod val="40000"/>
                            <a:lumOff val="60000"/>
                            <a:alpha val="60000"/>
                          </a:schemeClr>
                        </a:gs>
                        <a:gs pos="73000">
                          <a:schemeClr val="accent5">
                            <a:lumMod val="60000"/>
                            <a:lumOff val="40000"/>
                          </a:schemeClr>
                        </a:gs>
                        <a:gs pos="72000">
                          <a:schemeClr val="accent5">
                            <a:lumMod val="60000"/>
                            <a:lumOff val="40000"/>
                            <a:alpha val="48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8,60</a:t>
                      </a:r>
                    </a:p>
                  </a:txBody>
                  <a:tcPr marL="4823" marR="4823" marT="482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3000">
                          <a:schemeClr val="accent5">
                            <a:lumMod val="40000"/>
                            <a:lumOff val="60000"/>
                            <a:alpha val="60000"/>
                          </a:schemeClr>
                        </a:gs>
                        <a:gs pos="73000">
                          <a:schemeClr val="accent5">
                            <a:lumMod val="60000"/>
                            <a:lumOff val="40000"/>
                          </a:schemeClr>
                        </a:gs>
                        <a:gs pos="72000">
                          <a:schemeClr val="accent5">
                            <a:lumMod val="60000"/>
                            <a:lumOff val="40000"/>
                            <a:alpha val="48000"/>
                          </a:schemeClr>
                        </a:gs>
                      </a:gsLst>
                      <a:lin ang="16200000" scaled="1"/>
                    </a:gradFill>
                  </a:tcPr>
                </a:tc>
              </a:tr>
              <a:tr h="424303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0500</a:t>
                      </a:r>
                    </a:p>
                  </a:txBody>
                  <a:tcPr marL="86810" marR="4823" marT="482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3000">
                          <a:schemeClr val="accent5">
                            <a:lumMod val="40000"/>
                            <a:lumOff val="60000"/>
                            <a:alpha val="60000"/>
                          </a:schemeClr>
                        </a:gs>
                        <a:gs pos="73000">
                          <a:schemeClr val="accent5">
                            <a:lumMod val="60000"/>
                            <a:lumOff val="40000"/>
                          </a:schemeClr>
                        </a:gs>
                        <a:gs pos="72000">
                          <a:schemeClr val="accent5">
                            <a:lumMod val="60000"/>
                            <a:lumOff val="40000"/>
                            <a:alpha val="48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72000" algn="l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Жилищно-коммунальное хозяйство</a:t>
                      </a:r>
                    </a:p>
                  </a:txBody>
                  <a:tcPr marL="4823" marR="4823" marT="482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3000">
                          <a:schemeClr val="accent5">
                            <a:lumMod val="40000"/>
                            <a:lumOff val="60000"/>
                            <a:alpha val="60000"/>
                          </a:schemeClr>
                        </a:gs>
                        <a:gs pos="73000">
                          <a:schemeClr val="accent5">
                            <a:lumMod val="60000"/>
                            <a:lumOff val="40000"/>
                          </a:schemeClr>
                        </a:gs>
                        <a:gs pos="72000">
                          <a:schemeClr val="accent5">
                            <a:lumMod val="60000"/>
                            <a:lumOff val="40000"/>
                            <a:alpha val="48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51 807</a:t>
                      </a:r>
                    </a:p>
                  </a:txBody>
                  <a:tcPr marL="4823" marR="4823" marT="482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3000">
                          <a:schemeClr val="accent5">
                            <a:lumMod val="40000"/>
                            <a:lumOff val="60000"/>
                            <a:alpha val="60000"/>
                          </a:schemeClr>
                        </a:gs>
                        <a:gs pos="73000">
                          <a:schemeClr val="accent5">
                            <a:lumMod val="60000"/>
                            <a:lumOff val="40000"/>
                          </a:schemeClr>
                        </a:gs>
                        <a:gs pos="72000">
                          <a:schemeClr val="accent5">
                            <a:lumMod val="60000"/>
                            <a:lumOff val="40000"/>
                            <a:alpha val="48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293 890</a:t>
                      </a:r>
                    </a:p>
                  </a:txBody>
                  <a:tcPr marL="4823" marR="4823" marT="482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3000">
                          <a:schemeClr val="accent5">
                            <a:lumMod val="40000"/>
                            <a:lumOff val="60000"/>
                            <a:alpha val="60000"/>
                          </a:schemeClr>
                        </a:gs>
                        <a:gs pos="73000">
                          <a:schemeClr val="accent5">
                            <a:lumMod val="60000"/>
                            <a:lumOff val="40000"/>
                          </a:schemeClr>
                        </a:gs>
                        <a:gs pos="72000">
                          <a:schemeClr val="accent5">
                            <a:lumMod val="60000"/>
                            <a:lumOff val="40000"/>
                            <a:alpha val="48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467,3</a:t>
                      </a:r>
                    </a:p>
                  </a:txBody>
                  <a:tcPr marL="4823" marR="4823" marT="482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3000">
                          <a:schemeClr val="accent5">
                            <a:lumMod val="40000"/>
                            <a:lumOff val="60000"/>
                            <a:alpha val="60000"/>
                          </a:schemeClr>
                        </a:gs>
                        <a:gs pos="73000">
                          <a:schemeClr val="accent5">
                            <a:lumMod val="60000"/>
                            <a:lumOff val="40000"/>
                          </a:schemeClr>
                        </a:gs>
                        <a:gs pos="72000">
                          <a:schemeClr val="accent5">
                            <a:lumMod val="60000"/>
                            <a:lumOff val="40000"/>
                            <a:alpha val="48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250 241</a:t>
                      </a:r>
                    </a:p>
                  </a:txBody>
                  <a:tcPr marL="4823" marR="4823" marT="482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3000">
                          <a:schemeClr val="accent5">
                            <a:lumMod val="40000"/>
                            <a:lumOff val="60000"/>
                            <a:alpha val="60000"/>
                          </a:schemeClr>
                        </a:gs>
                        <a:gs pos="73000">
                          <a:schemeClr val="accent5">
                            <a:lumMod val="60000"/>
                            <a:lumOff val="40000"/>
                          </a:schemeClr>
                        </a:gs>
                        <a:gs pos="72000">
                          <a:schemeClr val="accent5">
                            <a:lumMod val="60000"/>
                            <a:lumOff val="40000"/>
                            <a:alpha val="48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85,1</a:t>
                      </a:r>
                    </a:p>
                  </a:txBody>
                  <a:tcPr marL="4823" marR="4823" marT="482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3000">
                          <a:schemeClr val="accent5">
                            <a:lumMod val="40000"/>
                            <a:lumOff val="60000"/>
                            <a:alpha val="60000"/>
                          </a:schemeClr>
                        </a:gs>
                        <a:gs pos="73000">
                          <a:schemeClr val="accent5">
                            <a:lumMod val="60000"/>
                            <a:lumOff val="40000"/>
                          </a:schemeClr>
                        </a:gs>
                        <a:gs pos="72000">
                          <a:schemeClr val="accent5">
                            <a:lumMod val="60000"/>
                            <a:lumOff val="40000"/>
                            <a:alpha val="48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17,69</a:t>
                      </a:r>
                    </a:p>
                  </a:txBody>
                  <a:tcPr marL="4823" marR="4823" marT="482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3000">
                          <a:schemeClr val="accent5">
                            <a:lumMod val="40000"/>
                            <a:lumOff val="60000"/>
                            <a:alpha val="60000"/>
                          </a:schemeClr>
                        </a:gs>
                        <a:gs pos="73000">
                          <a:schemeClr val="accent5">
                            <a:lumMod val="60000"/>
                            <a:lumOff val="40000"/>
                          </a:schemeClr>
                        </a:gs>
                        <a:gs pos="72000">
                          <a:schemeClr val="accent5">
                            <a:lumMod val="60000"/>
                            <a:lumOff val="40000"/>
                            <a:alpha val="48000"/>
                          </a:schemeClr>
                        </a:gs>
                      </a:gsLst>
                      <a:lin ang="16200000" scaled="1"/>
                    </a:gradFill>
                  </a:tcPr>
                </a:tc>
              </a:tr>
              <a:tr h="431038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0600</a:t>
                      </a:r>
                    </a:p>
                  </a:txBody>
                  <a:tcPr marL="86810" marR="4823" marT="482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3000">
                          <a:schemeClr val="accent5">
                            <a:lumMod val="40000"/>
                            <a:lumOff val="60000"/>
                            <a:alpha val="60000"/>
                          </a:schemeClr>
                        </a:gs>
                        <a:gs pos="73000">
                          <a:schemeClr val="accent5">
                            <a:lumMod val="60000"/>
                            <a:lumOff val="40000"/>
                          </a:schemeClr>
                        </a:gs>
                        <a:gs pos="72000">
                          <a:schemeClr val="accent5">
                            <a:lumMod val="60000"/>
                            <a:lumOff val="40000"/>
                            <a:alpha val="48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72000" algn="l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Охрана окружающей среды</a:t>
                      </a:r>
                    </a:p>
                  </a:txBody>
                  <a:tcPr marL="4823" marR="4823" marT="482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3000">
                          <a:schemeClr val="accent5">
                            <a:lumMod val="40000"/>
                            <a:lumOff val="60000"/>
                            <a:alpha val="60000"/>
                          </a:schemeClr>
                        </a:gs>
                        <a:gs pos="73000">
                          <a:schemeClr val="accent5">
                            <a:lumMod val="60000"/>
                            <a:lumOff val="40000"/>
                          </a:schemeClr>
                        </a:gs>
                        <a:gs pos="72000">
                          <a:schemeClr val="accent5">
                            <a:lumMod val="60000"/>
                            <a:lumOff val="40000"/>
                            <a:alpha val="48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1 574</a:t>
                      </a:r>
                    </a:p>
                  </a:txBody>
                  <a:tcPr marL="4823" marR="4823" marT="482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3000">
                          <a:schemeClr val="accent5">
                            <a:lumMod val="40000"/>
                            <a:lumOff val="60000"/>
                            <a:alpha val="60000"/>
                          </a:schemeClr>
                        </a:gs>
                        <a:gs pos="73000">
                          <a:schemeClr val="accent5">
                            <a:lumMod val="60000"/>
                            <a:lumOff val="40000"/>
                          </a:schemeClr>
                        </a:gs>
                        <a:gs pos="72000">
                          <a:schemeClr val="accent5">
                            <a:lumMod val="60000"/>
                            <a:lumOff val="40000"/>
                            <a:alpha val="48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550</a:t>
                      </a:r>
                    </a:p>
                  </a:txBody>
                  <a:tcPr marL="4823" marR="4823" marT="482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3000">
                          <a:schemeClr val="accent5">
                            <a:lumMod val="40000"/>
                            <a:lumOff val="60000"/>
                            <a:alpha val="60000"/>
                          </a:schemeClr>
                        </a:gs>
                        <a:gs pos="73000">
                          <a:schemeClr val="accent5">
                            <a:lumMod val="60000"/>
                            <a:lumOff val="40000"/>
                          </a:schemeClr>
                        </a:gs>
                        <a:gs pos="72000">
                          <a:schemeClr val="accent5">
                            <a:lumMod val="60000"/>
                            <a:lumOff val="40000"/>
                            <a:alpha val="48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-65,1</a:t>
                      </a:r>
                    </a:p>
                  </a:txBody>
                  <a:tcPr marL="4823" marR="4823" marT="482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3000">
                          <a:schemeClr val="accent5">
                            <a:lumMod val="40000"/>
                            <a:lumOff val="60000"/>
                            <a:alpha val="60000"/>
                          </a:schemeClr>
                        </a:gs>
                        <a:gs pos="73000">
                          <a:schemeClr val="accent5">
                            <a:lumMod val="60000"/>
                            <a:lumOff val="40000"/>
                          </a:schemeClr>
                        </a:gs>
                        <a:gs pos="72000">
                          <a:schemeClr val="accent5">
                            <a:lumMod val="60000"/>
                            <a:lumOff val="40000"/>
                            <a:alpha val="48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489</a:t>
                      </a:r>
                    </a:p>
                  </a:txBody>
                  <a:tcPr marL="4823" marR="4823" marT="482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3000">
                          <a:schemeClr val="accent5">
                            <a:lumMod val="40000"/>
                            <a:lumOff val="60000"/>
                            <a:alpha val="60000"/>
                          </a:schemeClr>
                        </a:gs>
                        <a:gs pos="73000">
                          <a:schemeClr val="accent5">
                            <a:lumMod val="60000"/>
                            <a:lumOff val="40000"/>
                          </a:schemeClr>
                        </a:gs>
                        <a:gs pos="72000">
                          <a:schemeClr val="accent5">
                            <a:lumMod val="60000"/>
                            <a:lumOff val="40000"/>
                            <a:alpha val="48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88,9</a:t>
                      </a:r>
                    </a:p>
                  </a:txBody>
                  <a:tcPr marL="4823" marR="4823" marT="482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3000">
                          <a:schemeClr val="accent5">
                            <a:lumMod val="40000"/>
                            <a:lumOff val="60000"/>
                            <a:alpha val="60000"/>
                          </a:schemeClr>
                        </a:gs>
                        <a:gs pos="73000">
                          <a:schemeClr val="accent5">
                            <a:lumMod val="60000"/>
                            <a:lumOff val="40000"/>
                          </a:schemeClr>
                        </a:gs>
                        <a:gs pos="72000">
                          <a:schemeClr val="accent5">
                            <a:lumMod val="60000"/>
                            <a:lumOff val="40000"/>
                            <a:alpha val="48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0,03</a:t>
                      </a:r>
                    </a:p>
                  </a:txBody>
                  <a:tcPr marL="4823" marR="4823" marT="482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3000">
                          <a:schemeClr val="accent5">
                            <a:lumMod val="40000"/>
                            <a:lumOff val="60000"/>
                            <a:alpha val="60000"/>
                          </a:schemeClr>
                        </a:gs>
                        <a:gs pos="73000">
                          <a:schemeClr val="accent5">
                            <a:lumMod val="60000"/>
                            <a:lumOff val="40000"/>
                          </a:schemeClr>
                        </a:gs>
                        <a:gs pos="72000">
                          <a:schemeClr val="accent5">
                            <a:lumMod val="60000"/>
                            <a:lumOff val="40000"/>
                            <a:alpha val="48000"/>
                          </a:schemeClr>
                        </a:gs>
                      </a:gsLst>
                      <a:lin ang="16200000" scaled="1"/>
                    </a:gradFill>
                  </a:tcPr>
                </a:tc>
              </a:tr>
              <a:tr h="215520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0700</a:t>
                      </a:r>
                    </a:p>
                  </a:txBody>
                  <a:tcPr marL="86810" marR="4823" marT="482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3000">
                          <a:schemeClr val="accent5">
                            <a:lumMod val="40000"/>
                            <a:lumOff val="60000"/>
                            <a:alpha val="60000"/>
                          </a:schemeClr>
                        </a:gs>
                        <a:gs pos="73000">
                          <a:schemeClr val="accent5">
                            <a:lumMod val="60000"/>
                            <a:lumOff val="40000"/>
                          </a:schemeClr>
                        </a:gs>
                        <a:gs pos="72000">
                          <a:schemeClr val="accent5">
                            <a:lumMod val="60000"/>
                            <a:lumOff val="40000"/>
                            <a:alpha val="48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72000" algn="l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Образование</a:t>
                      </a:r>
                    </a:p>
                  </a:txBody>
                  <a:tcPr marL="4823" marR="4823" marT="482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3000">
                          <a:schemeClr val="accent5">
                            <a:lumMod val="40000"/>
                            <a:lumOff val="60000"/>
                            <a:alpha val="60000"/>
                          </a:schemeClr>
                        </a:gs>
                        <a:gs pos="73000">
                          <a:schemeClr val="accent5">
                            <a:lumMod val="60000"/>
                            <a:lumOff val="40000"/>
                          </a:schemeClr>
                        </a:gs>
                        <a:gs pos="72000">
                          <a:schemeClr val="accent5">
                            <a:lumMod val="60000"/>
                            <a:lumOff val="40000"/>
                            <a:alpha val="48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564 221</a:t>
                      </a:r>
                    </a:p>
                  </a:txBody>
                  <a:tcPr marL="4823" marR="4823" marT="482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3000">
                          <a:schemeClr val="accent5">
                            <a:lumMod val="40000"/>
                            <a:lumOff val="60000"/>
                            <a:alpha val="60000"/>
                          </a:schemeClr>
                        </a:gs>
                        <a:gs pos="73000">
                          <a:schemeClr val="accent5">
                            <a:lumMod val="60000"/>
                            <a:lumOff val="40000"/>
                          </a:schemeClr>
                        </a:gs>
                        <a:gs pos="72000">
                          <a:schemeClr val="accent5">
                            <a:lumMod val="60000"/>
                            <a:lumOff val="40000"/>
                            <a:alpha val="48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631 187</a:t>
                      </a:r>
                    </a:p>
                  </a:txBody>
                  <a:tcPr marL="4823" marR="4823" marT="482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3000">
                          <a:schemeClr val="accent5">
                            <a:lumMod val="40000"/>
                            <a:lumOff val="60000"/>
                            <a:alpha val="60000"/>
                          </a:schemeClr>
                        </a:gs>
                        <a:gs pos="73000">
                          <a:schemeClr val="accent5">
                            <a:lumMod val="60000"/>
                            <a:lumOff val="40000"/>
                          </a:schemeClr>
                        </a:gs>
                        <a:gs pos="72000">
                          <a:schemeClr val="accent5">
                            <a:lumMod val="60000"/>
                            <a:lumOff val="40000"/>
                            <a:alpha val="48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11,9</a:t>
                      </a:r>
                    </a:p>
                  </a:txBody>
                  <a:tcPr marL="4823" marR="4823" marT="482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3000">
                          <a:schemeClr val="accent5">
                            <a:lumMod val="40000"/>
                            <a:lumOff val="60000"/>
                            <a:alpha val="60000"/>
                          </a:schemeClr>
                        </a:gs>
                        <a:gs pos="73000">
                          <a:schemeClr val="accent5">
                            <a:lumMod val="60000"/>
                            <a:lumOff val="40000"/>
                          </a:schemeClr>
                        </a:gs>
                        <a:gs pos="72000">
                          <a:schemeClr val="accent5">
                            <a:lumMod val="60000"/>
                            <a:lumOff val="40000"/>
                            <a:alpha val="48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618 205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823" marR="4823" marT="482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3000">
                          <a:schemeClr val="accent5">
                            <a:lumMod val="40000"/>
                            <a:lumOff val="60000"/>
                            <a:alpha val="60000"/>
                          </a:schemeClr>
                        </a:gs>
                        <a:gs pos="73000">
                          <a:schemeClr val="accent5">
                            <a:lumMod val="60000"/>
                            <a:lumOff val="40000"/>
                          </a:schemeClr>
                        </a:gs>
                        <a:gs pos="72000">
                          <a:schemeClr val="accent5">
                            <a:lumMod val="60000"/>
                            <a:lumOff val="40000"/>
                            <a:alpha val="48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97,9</a:t>
                      </a:r>
                    </a:p>
                  </a:txBody>
                  <a:tcPr marL="4823" marR="4823" marT="482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3000">
                          <a:schemeClr val="accent5">
                            <a:lumMod val="40000"/>
                            <a:lumOff val="60000"/>
                            <a:alpha val="60000"/>
                          </a:schemeClr>
                        </a:gs>
                        <a:gs pos="73000">
                          <a:schemeClr val="accent5">
                            <a:lumMod val="60000"/>
                            <a:lumOff val="40000"/>
                          </a:schemeClr>
                        </a:gs>
                        <a:gs pos="72000">
                          <a:schemeClr val="accent5">
                            <a:lumMod val="60000"/>
                            <a:lumOff val="40000"/>
                            <a:alpha val="48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43,71</a:t>
                      </a:r>
                    </a:p>
                  </a:txBody>
                  <a:tcPr marL="4823" marR="4823" marT="482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3000">
                          <a:schemeClr val="accent5">
                            <a:lumMod val="40000"/>
                            <a:lumOff val="60000"/>
                            <a:alpha val="60000"/>
                          </a:schemeClr>
                        </a:gs>
                        <a:gs pos="73000">
                          <a:schemeClr val="accent5">
                            <a:lumMod val="60000"/>
                            <a:lumOff val="40000"/>
                          </a:schemeClr>
                        </a:gs>
                        <a:gs pos="72000">
                          <a:schemeClr val="accent5">
                            <a:lumMod val="60000"/>
                            <a:lumOff val="40000"/>
                            <a:alpha val="48000"/>
                          </a:schemeClr>
                        </a:gs>
                      </a:gsLst>
                      <a:lin ang="16200000" scaled="1"/>
                    </a:gradFill>
                  </a:tcPr>
                </a:tc>
              </a:tr>
              <a:tr h="424303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0800</a:t>
                      </a:r>
                    </a:p>
                  </a:txBody>
                  <a:tcPr marL="86810" marR="4823" marT="482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3000">
                          <a:schemeClr val="accent5">
                            <a:lumMod val="40000"/>
                            <a:lumOff val="60000"/>
                            <a:alpha val="60000"/>
                          </a:schemeClr>
                        </a:gs>
                        <a:gs pos="73000">
                          <a:schemeClr val="accent5">
                            <a:lumMod val="60000"/>
                            <a:lumOff val="40000"/>
                          </a:schemeClr>
                        </a:gs>
                        <a:gs pos="72000">
                          <a:schemeClr val="accent5">
                            <a:lumMod val="60000"/>
                            <a:lumOff val="40000"/>
                            <a:alpha val="48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72000" algn="l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Культура и кинематография</a:t>
                      </a:r>
                    </a:p>
                  </a:txBody>
                  <a:tcPr marL="4823" marR="4823" marT="482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3000">
                          <a:schemeClr val="accent5">
                            <a:lumMod val="40000"/>
                            <a:lumOff val="60000"/>
                            <a:alpha val="60000"/>
                          </a:schemeClr>
                        </a:gs>
                        <a:gs pos="73000">
                          <a:schemeClr val="accent5">
                            <a:lumMod val="60000"/>
                            <a:lumOff val="40000"/>
                          </a:schemeClr>
                        </a:gs>
                        <a:gs pos="72000">
                          <a:schemeClr val="accent5">
                            <a:lumMod val="60000"/>
                            <a:lumOff val="40000"/>
                            <a:alpha val="48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18 604</a:t>
                      </a:r>
                    </a:p>
                  </a:txBody>
                  <a:tcPr marL="4823" marR="4823" marT="482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3000">
                          <a:schemeClr val="accent5">
                            <a:lumMod val="40000"/>
                            <a:lumOff val="60000"/>
                            <a:alpha val="60000"/>
                          </a:schemeClr>
                        </a:gs>
                        <a:gs pos="73000">
                          <a:schemeClr val="accent5">
                            <a:lumMod val="60000"/>
                            <a:lumOff val="40000"/>
                          </a:schemeClr>
                        </a:gs>
                        <a:gs pos="72000">
                          <a:schemeClr val="accent5">
                            <a:lumMod val="60000"/>
                            <a:lumOff val="40000"/>
                            <a:alpha val="48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22 196</a:t>
                      </a:r>
                    </a:p>
                  </a:txBody>
                  <a:tcPr marL="4823" marR="4823" marT="482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3000">
                          <a:schemeClr val="accent5">
                            <a:lumMod val="40000"/>
                            <a:lumOff val="60000"/>
                            <a:alpha val="60000"/>
                          </a:schemeClr>
                        </a:gs>
                        <a:gs pos="73000">
                          <a:schemeClr val="accent5">
                            <a:lumMod val="60000"/>
                            <a:lumOff val="40000"/>
                          </a:schemeClr>
                        </a:gs>
                        <a:gs pos="72000">
                          <a:schemeClr val="accent5">
                            <a:lumMod val="60000"/>
                            <a:lumOff val="40000"/>
                            <a:alpha val="48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19,3</a:t>
                      </a:r>
                    </a:p>
                  </a:txBody>
                  <a:tcPr marL="4823" marR="4823" marT="482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3000">
                          <a:schemeClr val="accent5">
                            <a:lumMod val="40000"/>
                            <a:lumOff val="60000"/>
                            <a:alpha val="60000"/>
                          </a:schemeClr>
                        </a:gs>
                        <a:gs pos="73000">
                          <a:schemeClr val="accent5">
                            <a:lumMod val="60000"/>
                            <a:lumOff val="40000"/>
                          </a:schemeClr>
                        </a:gs>
                        <a:gs pos="72000">
                          <a:schemeClr val="accent5">
                            <a:lumMod val="60000"/>
                            <a:lumOff val="40000"/>
                            <a:alpha val="48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21 682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823" marR="4823" marT="482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3000">
                          <a:schemeClr val="accent5">
                            <a:lumMod val="40000"/>
                            <a:lumOff val="60000"/>
                            <a:alpha val="60000"/>
                          </a:schemeClr>
                        </a:gs>
                        <a:gs pos="73000">
                          <a:schemeClr val="accent5">
                            <a:lumMod val="60000"/>
                            <a:lumOff val="40000"/>
                          </a:schemeClr>
                        </a:gs>
                        <a:gs pos="72000">
                          <a:schemeClr val="accent5">
                            <a:lumMod val="60000"/>
                            <a:lumOff val="40000"/>
                            <a:alpha val="48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97,7</a:t>
                      </a:r>
                    </a:p>
                  </a:txBody>
                  <a:tcPr marL="4823" marR="4823" marT="482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3000">
                          <a:schemeClr val="accent5">
                            <a:lumMod val="40000"/>
                            <a:lumOff val="60000"/>
                            <a:alpha val="60000"/>
                          </a:schemeClr>
                        </a:gs>
                        <a:gs pos="73000">
                          <a:schemeClr val="accent5">
                            <a:lumMod val="60000"/>
                            <a:lumOff val="40000"/>
                          </a:schemeClr>
                        </a:gs>
                        <a:gs pos="72000">
                          <a:schemeClr val="accent5">
                            <a:lumMod val="60000"/>
                            <a:lumOff val="40000"/>
                            <a:alpha val="48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1,53</a:t>
                      </a:r>
                    </a:p>
                  </a:txBody>
                  <a:tcPr marL="4823" marR="4823" marT="482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3000">
                          <a:schemeClr val="accent5">
                            <a:lumMod val="40000"/>
                            <a:lumOff val="60000"/>
                            <a:alpha val="60000"/>
                          </a:schemeClr>
                        </a:gs>
                        <a:gs pos="73000">
                          <a:schemeClr val="accent5">
                            <a:lumMod val="60000"/>
                            <a:lumOff val="40000"/>
                          </a:schemeClr>
                        </a:gs>
                        <a:gs pos="72000">
                          <a:schemeClr val="accent5">
                            <a:lumMod val="60000"/>
                            <a:lumOff val="40000"/>
                            <a:alpha val="48000"/>
                          </a:schemeClr>
                        </a:gs>
                      </a:gsLst>
                      <a:lin ang="16200000" scaled="1"/>
                    </a:gradFill>
                  </a:tcPr>
                </a:tc>
              </a:tr>
              <a:tr h="195314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1000</a:t>
                      </a:r>
                    </a:p>
                  </a:txBody>
                  <a:tcPr marL="86810" marR="4823" marT="482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3000">
                          <a:schemeClr val="accent5">
                            <a:lumMod val="40000"/>
                            <a:lumOff val="60000"/>
                            <a:alpha val="60000"/>
                          </a:schemeClr>
                        </a:gs>
                        <a:gs pos="73000">
                          <a:schemeClr val="accent5">
                            <a:lumMod val="60000"/>
                            <a:lumOff val="40000"/>
                          </a:schemeClr>
                        </a:gs>
                        <a:gs pos="72000">
                          <a:schemeClr val="accent5">
                            <a:lumMod val="60000"/>
                            <a:lumOff val="40000"/>
                            <a:alpha val="48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72000" algn="l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Социальная политика</a:t>
                      </a:r>
                    </a:p>
                  </a:txBody>
                  <a:tcPr marL="4823" marR="4823" marT="482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3000">
                          <a:schemeClr val="accent5">
                            <a:lumMod val="40000"/>
                            <a:lumOff val="60000"/>
                            <a:alpha val="60000"/>
                          </a:schemeClr>
                        </a:gs>
                        <a:gs pos="73000">
                          <a:schemeClr val="accent5">
                            <a:lumMod val="60000"/>
                            <a:lumOff val="40000"/>
                          </a:schemeClr>
                        </a:gs>
                        <a:gs pos="72000">
                          <a:schemeClr val="accent5">
                            <a:lumMod val="60000"/>
                            <a:lumOff val="40000"/>
                            <a:alpha val="48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228 038</a:t>
                      </a:r>
                    </a:p>
                  </a:txBody>
                  <a:tcPr marL="4823" marR="4823" marT="482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3000">
                          <a:schemeClr val="accent5">
                            <a:lumMod val="40000"/>
                            <a:lumOff val="60000"/>
                            <a:alpha val="60000"/>
                          </a:schemeClr>
                        </a:gs>
                        <a:gs pos="73000">
                          <a:schemeClr val="accent5">
                            <a:lumMod val="60000"/>
                            <a:lumOff val="40000"/>
                          </a:schemeClr>
                        </a:gs>
                        <a:gs pos="72000">
                          <a:schemeClr val="accent5">
                            <a:lumMod val="60000"/>
                            <a:lumOff val="40000"/>
                            <a:alpha val="48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245 122</a:t>
                      </a:r>
                    </a:p>
                  </a:txBody>
                  <a:tcPr marL="4823" marR="4823" marT="482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3000">
                          <a:schemeClr val="accent5">
                            <a:lumMod val="40000"/>
                            <a:lumOff val="60000"/>
                            <a:alpha val="60000"/>
                          </a:schemeClr>
                        </a:gs>
                        <a:gs pos="73000">
                          <a:schemeClr val="accent5">
                            <a:lumMod val="60000"/>
                            <a:lumOff val="40000"/>
                          </a:schemeClr>
                        </a:gs>
                        <a:gs pos="72000">
                          <a:schemeClr val="accent5">
                            <a:lumMod val="60000"/>
                            <a:lumOff val="40000"/>
                            <a:alpha val="48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7,5</a:t>
                      </a:r>
                    </a:p>
                  </a:txBody>
                  <a:tcPr marL="4823" marR="4823" marT="482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3000">
                          <a:schemeClr val="accent5">
                            <a:lumMod val="40000"/>
                            <a:lumOff val="60000"/>
                            <a:alpha val="60000"/>
                          </a:schemeClr>
                        </a:gs>
                        <a:gs pos="73000">
                          <a:schemeClr val="accent5">
                            <a:lumMod val="60000"/>
                            <a:lumOff val="40000"/>
                          </a:schemeClr>
                        </a:gs>
                        <a:gs pos="72000">
                          <a:schemeClr val="accent5">
                            <a:lumMod val="60000"/>
                            <a:lumOff val="40000"/>
                            <a:alpha val="48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240 390</a:t>
                      </a:r>
                    </a:p>
                  </a:txBody>
                  <a:tcPr marL="4823" marR="4823" marT="482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3000">
                          <a:schemeClr val="accent5">
                            <a:lumMod val="40000"/>
                            <a:lumOff val="60000"/>
                            <a:alpha val="60000"/>
                          </a:schemeClr>
                        </a:gs>
                        <a:gs pos="73000">
                          <a:schemeClr val="accent5">
                            <a:lumMod val="60000"/>
                            <a:lumOff val="40000"/>
                          </a:schemeClr>
                        </a:gs>
                        <a:gs pos="72000">
                          <a:schemeClr val="accent5">
                            <a:lumMod val="60000"/>
                            <a:lumOff val="40000"/>
                            <a:alpha val="48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98,1</a:t>
                      </a:r>
                    </a:p>
                  </a:txBody>
                  <a:tcPr marL="4823" marR="4823" marT="482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3000">
                          <a:schemeClr val="accent5">
                            <a:lumMod val="40000"/>
                            <a:lumOff val="60000"/>
                            <a:alpha val="60000"/>
                          </a:schemeClr>
                        </a:gs>
                        <a:gs pos="73000">
                          <a:schemeClr val="accent5">
                            <a:lumMod val="60000"/>
                            <a:lumOff val="40000"/>
                          </a:schemeClr>
                        </a:gs>
                        <a:gs pos="72000">
                          <a:schemeClr val="accent5">
                            <a:lumMod val="60000"/>
                            <a:lumOff val="40000"/>
                            <a:alpha val="48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17,00</a:t>
                      </a:r>
                    </a:p>
                  </a:txBody>
                  <a:tcPr marL="4823" marR="4823" marT="482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3000">
                          <a:schemeClr val="accent5">
                            <a:lumMod val="40000"/>
                            <a:lumOff val="60000"/>
                            <a:alpha val="60000"/>
                          </a:schemeClr>
                        </a:gs>
                        <a:gs pos="73000">
                          <a:schemeClr val="accent5">
                            <a:lumMod val="60000"/>
                            <a:lumOff val="40000"/>
                          </a:schemeClr>
                        </a:gs>
                        <a:gs pos="72000">
                          <a:schemeClr val="accent5">
                            <a:lumMod val="60000"/>
                            <a:lumOff val="40000"/>
                            <a:alpha val="48000"/>
                          </a:schemeClr>
                        </a:gs>
                      </a:gsLst>
                      <a:lin ang="16200000" scaled="1"/>
                    </a:gradFill>
                  </a:tcPr>
                </a:tc>
              </a:tr>
              <a:tr h="384792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1100</a:t>
                      </a:r>
                    </a:p>
                  </a:txBody>
                  <a:tcPr marL="86810" marR="4823" marT="482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3000">
                          <a:schemeClr val="accent5">
                            <a:lumMod val="40000"/>
                            <a:lumOff val="60000"/>
                            <a:alpha val="60000"/>
                          </a:schemeClr>
                        </a:gs>
                        <a:gs pos="73000">
                          <a:schemeClr val="accent5">
                            <a:lumMod val="60000"/>
                            <a:lumOff val="40000"/>
                          </a:schemeClr>
                        </a:gs>
                        <a:gs pos="72000">
                          <a:schemeClr val="accent5">
                            <a:lumMod val="60000"/>
                            <a:lumOff val="40000"/>
                            <a:alpha val="48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72000" algn="l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Физическая культура и спорт</a:t>
                      </a:r>
                    </a:p>
                  </a:txBody>
                  <a:tcPr marL="4823" marR="4823" marT="482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3000">
                          <a:schemeClr val="accent5">
                            <a:lumMod val="40000"/>
                            <a:lumOff val="60000"/>
                            <a:alpha val="60000"/>
                          </a:schemeClr>
                        </a:gs>
                        <a:gs pos="73000">
                          <a:schemeClr val="accent5">
                            <a:lumMod val="60000"/>
                            <a:lumOff val="40000"/>
                          </a:schemeClr>
                        </a:gs>
                        <a:gs pos="72000">
                          <a:schemeClr val="accent5">
                            <a:lumMod val="60000"/>
                            <a:lumOff val="40000"/>
                            <a:alpha val="48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30 002</a:t>
                      </a:r>
                    </a:p>
                  </a:txBody>
                  <a:tcPr marL="4823" marR="4823" marT="482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3000">
                          <a:schemeClr val="accent5">
                            <a:lumMod val="40000"/>
                            <a:lumOff val="60000"/>
                            <a:alpha val="60000"/>
                          </a:schemeClr>
                        </a:gs>
                        <a:gs pos="73000">
                          <a:schemeClr val="accent5">
                            <a:lumMod val="60000"/>
                            <a:lumOff val="40000"/>
                          </a:schemeClr>
                        </a:gs>
                        <a:gs pos="72000">
                          <a:schemeClr val="accent5">
                            <a:lumMod val="60000"/>
                            <a:lumOff val="40000"/>
                            <a:alpha val="48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54245</a:t>
                      </a:r>
                    </a:p>
                  </a:txBody>
                  <a:tcPr marL="4823" marR="4823" marT="482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3000">
                          <a:schemeClr val="accent5">
                            <a:lumMod val="40000"/>
                            <a:lumOff val="60000"/>
                            <a:alpha val="60000"/>
                          </a:schemeClr>
                        </a:gs>
                        <a:gs pos="73000">
                          <a:schemeClr val="accent5">
                            <a:lumMod val="60000"/>
                            <a:lumOff val="40000"/>
                          </a:schemeClr>
                        </a:gs>
                        <a:gs pos="72000">
                          <a:schemeClr val="accent5">
                            <a:lumMod val="60000"/>
                            <a:lumOff val="40000"/>
                            <a:alpha val="48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80,8</a:t>
                      </a:r>
                    </a:p>
                  </a:txBody>
                  <a:tcPr marL="4823" marR="4823" marT="482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3000">
                          <a:schemeClr val="accent5">
                            <a:lumMod val="40000"/>
                            <a:lumOff val="60000"/>
                            <a:alpha val="60000"/>
                          </a:schemeClr>
                        </a:gs>
                        <a:gs pos="73000">
                          <a:schemeClr val="accent5">
                            <a:lumMod val="60000"/>
                            <a:lumOff val="40000"/>
                          </a:schemeClr>
                        </a:gs>
                        <a:gs pos="72000">
                          <a:schemeClr val="accent5">
                            <a:lumMod val="60000"/>
                            <a:lumOff val="40000"/>
                            <a:alpha val="48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54 059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823" marR="4823" marT="482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3000">
                          <a:schemeClr val="accent5">
                            <a:lumMod val="40000"/>
                            <a:lumOff val="60000"/>
                            <a:alpha val="60000"/>
                          </a:schemeClr>
                        </a:gs>
                        <a:gs pos="73000">
                          <a:schemeClr val="accent5">
                            <a:lumMod val="60000"/>
                            <a:lumOff val="40000"/>
                          </a:schemeClr>
                        </a:gs>
                        <a:gs pos="72000">
                          <a:schemeClr val="accent5">
                            <a:lumMod val="60000"/>
                            <a:lumOff val="40000"/>
                            <a:alpha val="48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99,7</a:t>
                      </a:r>
                    </a:p>
                  </a:txBody>
                  <a:tcPr marL="4823" marR="4823" marT="482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3000">
                          <a:schemeClr val="accent5">
                            <a:lumMod val="40000"/>
                            <a:lumOff val="60000"/>
                            <a:alpha val="60000"/>
                          </a:schemeClr>
                        </a:gs>
                        <a:gs pos="73000">
                          <a:schemeClr val="accent5">
                            <a:lumMod val="60000"/>
                            <a:lumOff val="40000"/>
                          </a:schemeClr>
                        </a:gs>
                        <a:gs pos="72000">
                          <a:schemeClr val="accent5">
                            <a:lumMod val="60000"/>
                            <a:lumOff val="40000"/>
                            <a:alpha val="48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3,82</a:t>
                      </a:r>
                    </a:p>
                  </a:txBody>
                  <a:tcPr marL="4823" marR="4823" marT="482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3000">
                          <a:schemeClr val="accent5">
                            <a:lumMod val="40000"/>
                            <a:lumOff val="60000"/>
                            <a:alpha val="60000"/>
                          </a:schemeClr>
                        </a:gs>
                        <a:gs pos="73000">
                          <a:schemeClr val="accent5">
                            <a:lumMod val="60000"/>
                            <a:lumOff val="40000"/>
                          </a:schemeClr>
                        </a:gs>
                        <a:gs pos="72000">
                          <a:schemeClr val="accent5">
                            <a:lumMod val="60000"/>
                            <a:lumOff val="40000"/>
                            <a:alpha val="48000"/>
                          </a:schemeClr>
                        </a:gs>
                      </a:gsLst>
                      <a:lin ang="16200000" scaled="1"/>
                    </a:gradFill>
                  </a:tcPr>
                </a:tc>
              </a:tr>
              <a:tr h="424303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1300</a:t>
                      </a:r>
                    </a:p>
                  </a:txBody>
                  <a:tcPr marL="86810" marR="4823" marT="482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3000">
                          <a:schemeClr val="accent5">
                            <a:lumMod val="40000"/>
                            <a:lumOff val="60000"/>
                            <a:alpha val="60000"/>
                          </a:schemeClr>
                        </a:gs>
                        <a:gs pos="73000">
                          <a:schemeClr val="accent5">
                            <a:lumMod val="60000"/>
                            <a:lumOff val="40000"/>
                          </a:schemeClr>
                        </a:gs>
                        <a:gs pos="72000">
                          <a:schemeClr val="accent5">
                            <a:lumMod val="60000"/>
                            <a:lumOff val="40000"/>
                            <a:alpha val="48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72000" algn="l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Обслуживание муниципального долга</a:t>
                      </a:r>
                    </a:p>
                  </a:txBody>
                  <a:tcPr marL="4823" marR="4823" marT="482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3000">
                          <a:schemeClr val="accent5">
                            <a:lumMod val="40000"/>
                            <a:lumOff val="60000"/>
                            <a:alpha val="60000"/>
                          </a:schemeClr>
                        </a:gs>
                        <a:gs pos="73000">
                          <a:schemeClr val="accent5">
                            <a:lumMod val="60000"/>
                            <a:lumOff val="40000"/>
                          </a:schemeClr>
                        </a:gs>
                        <a:gs pos="72000">
                          <a:schemeClr val="accent5">
                            <a:lumMod val="60000"/>
                            <a:lumOff val="40000"/>
                            <a:alpha val="48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9 482</a:t>
                      </a:r>
                    </a:p>
                  </a:txBody>
                  <a:tcPr marL="4823" marR="4823" marT="482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3000">
                          <a:schemeClr val="accent5">
                            <a:lumMod val="40000"/>
                            <a:lumOff val="60000"/>
                            <a:alpha val="60000"/>
                          </a:schemeClr>
                        </a:gs>
                        <a:gs pos="73000">
                          <a:schemeClr val="accent5">
                            <a:lumMod val="60000"/>
                            <a:lumOff val="40000"/>
                          </a:schemeClr>
                        </a:gs>
                        <a:gs pos="72000">
                          <a:schemeClr val="accent5">
                            <a:lumMod val="60000"/>
                            <a:lumOff val="40000"/>
                            <a:alpha val="48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9 226</a:t>
                      </a:r>
                    </a:p>
                  </a:txBody>
                  <a:tcPr marL="4823" marR="4823" marT="482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3000">
                          <a:schemeClr val="accent5">
                            <a:lumMod val="40000"/>
                            <a:lumOff val="60000"/>
                            <a:alpha val="60000"/>
                          </a:schemeClr>
                        </a:gs>
                        <a:gs pos="73000">
                          <a:schemeClr val="accent5">
                            <a:lumMod val="60000"/>
                            <a:lumOff val="40000"/>
                          </a:schemeClr>
                        </a:gs>
                        <a:gs pos="72000">
                          <a:schemeClr val="accent5">
                            <a:lumMod val="60000"/>
                            <a:lumOff val="40000"/>
                            <a:alpha val="48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-2,7</a:t>
                      </a:r>
                    </a:p>
                  </a:txBody>
                  <a:tcPr marL="4823" marR="4823" marT="482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3000">
                          <a:schemeClr val="accent5">
                            <a:lumMod val="40000"/>
                            <a:lumOff val="60000"/>
                            <a:alpha val="60000"/>
                          </a:schemeClr>
                        </a:gs>
                        <a:gs pos="73000">
                          <a:schemeClr val="accent5">
                            <a:lumMod val="60000"/>
                            <a:lumOff val="40000"/>
                          </a:schemeClr>
                        </a:gs>
                        <a:gs pos="72000">
                          <a:schemeClr val="accent5">
                            <a:lumMod val="60000"/>
                            <a:lumOff val="40000"/>
                            <a:alpha val="48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9 226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823" marR="4823" marT="482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3000">
                          <a:schemeClr val="accent5">
                            <a:lumMod val="40000"/>
                            <a:lumOff val="60000"/>
                            <a:alpha val="60000"/>
                          </a:schemeClr>
                        </a:gs>
                        <a:gs pos="73000">
                          <a:schemeClr val="accent5">
                            <a:lumMod val="60000"/>
                            <a:lumOff val="40000"/>
                          </a:schemeClr>
                        </a:gs>
                        <a:gs pos="72000">
                          <a:schemeClr val="accent5">
                            <a:lumMod val="60000"/>
                            <a:lumOff val="40000"/>
                            <a:alpha val="48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100,0</a:t>
                      </a:r>
                    </a:p>
                  </a:txBody>
                  <a:tcPr marL="4823" marR="4823" marT="482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3000">
                          <a:schemeClr val="accent5">
                            <a:lumMod val="40000"/>
                            <a:lumOff val="60000"/>
                            <a:alpha val="60000"/>
                          </a:schemeClr>
                        </a:gs>
                        <a:gs pos="73000">
                          <a:schemeClr val="accent5">
                            <a:lumMod val="60000"/>
                            <a:lumOff val="40000"/>
                          </a:schemeClr>
                        </a:gs>
                        <a:gs pos="72000">
                          <a:schemeClr val="accent5">
                            <a:lumMod val="60000"/>
                            <a:lumOff val="40000"/>
                            <a:alpha val="48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0,65</a:t>
                      </a:r>
                    </a:p>
                  </a:txBody>
                  <a:tcPr marL="4823" marR="4823" marT="482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3000">
                          <a:schemeClr val="accent5">
                            <a:lumMod val="40000"/>
                            <a:lumOff val="60000"/>
                            <a:alpha val="60000"/>
                          </a:schemeClr>
                        </a:gs>
                        <a:gs pos="73000">
                          <a:schemeClr val="accent5">
                            <a:lumMod val="60000"/>
                            <a:lumOff val="40000"/>
                          </a:schemeClr>
                        </a:gs>
                        <a:gs pos="72000">
                          <a:schemeClr val="accent5">
                            <a:lumMod val="60000"/>
                            <a:lumOff val="40000"/>
                            <a:alpha val="48000"/>
                          </a:schemeClr>
                        </a:gs>
                      </a:gsLst>
                      <a:lin ang="16200000" scaled="1"/>
                    </a:gradFill>
                  </a:tcPr>
                </a:tc>
              </a:tr>
              <a:tr h="269399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200" b="1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ИТОГО</a:t>
                      </a:r>
                      <a:r>
                        <a:rPr lang="ru-RU" sz="1200" b="0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:</a:t>
                      </a:r>
                    </a:p>
                  </a:txBody>
                  <a:tcPr marL="4823" marR="4823" marT="482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3000">
                          <a:schemeClr val="accent5">
                            <a:lumMod val="40000"/>
                            <a:lumOff val="60000"/>
                            <a:alpha val="60000"/>
                          </a:schemeClr>
                        </a:gs>
                        <a:gs pos="73000">
                          <a:schemeClr val="accent5">
                            <a:lumMod val="60000"/>
                            <a:lumOff val="40000"/>
                          </a:schemeClr>
                        </a:gs>
                        <a:gs pos="72000">
                          <a:schemeClr val="accent5">
                            <a:lumMod val="60000"/>
                            <a:lumOff val="40000"/>
                            <a:alpha val="48000"/>
                          </a:schemeClr>
                        </a:gs>
                      </a:gsLst>
                      <a:lin ang="16200000" scaled="1"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1 075 860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823" marR="4823" marT="482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3000">
                          <a:schemeClr val="accent5">
                            <a:lumMod val="40000"/>
                            <a:lumOff val="60000"/>
                            <a:alpha val="60000"/>
                          </a:schemeClr>
                        </a:gs>
                        <a:gs pos="73000">
                          <a:schemeClr val="accent5">
                            <a:lumMod val="60000"/>
                            <a:lumOff val="40000"/>
                          </a:schemeClr>
                        </a:gs>
                        <a:gs pos="72000">
                          <a:schemeClr val="accent5">
                            <a:lumMod val="60000"/>
                            <a:lumOff val="40000"/>
                            <a:alpha val="48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1 484 647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823" marR="4823" marT="482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3000">
                          <a:schemeClr val="accent5">
                            <a:lumMod val="40000"/>
                            <a:lumOff val="60000"/>
                            <a:alpha val="60000"/>
                          </a:schemeClr>
                        </a:gs>
                        <a:gs pos="73000">
                          <a:schemeClr val="accent5">
                            <a:lumMod val="60000"/>
                            <a:lumOff val="40000"/>
                          </a:schemeClr>
                        </a:gs>
                        <a:gs pos="72000">
                          <a:schemeClr val="accent5">
                            <a:lumMod val="60000"/>
                            <a:lumOff val="40000"/>
                            <a:alpha val="48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38</a:t>
                      </a:r>
                    </a:p>
                  </a:txBody>
                  <a:tcPr marL="4823" marR="4823" marT="482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3000">
                          <a:schemeClr val="accent5">
                            <a:lumMod val="40000"/>
                            <a:lumOff val="60000"/>
                            <a:alpha val="60000"/>
                          </a:schemeClr>
                        </a:gs>
                        <a:gs pos="73000">
                          <a:schemeClr val="accent5">
                            <a:lumMod val="60000"/>
                            <a:lumOff val="40000"/>
                          </a:schemeClr>
                        </a:gs>
                        <a:gs pos="72000">
                          <a:schemeClr val="accent5">
                            <a:lumMod val="60000"/>
                            <a:lumOff val="40000"/>
                            <a:alpha val="48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1 414 200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823" marR="4823" marT="482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3000">
                          <a:schemeClr val="accent5">
                            <a:lumMod val="40000"/>
                            <a:lumOff val="60000"/>
                            <a:alpha val="60000"/>
                          </a:schemeClr>
                        </a:gs>
                        <a:gs pos="73000">
                          <a:schemeClr val="accent5">
                            <a:lumMod val="60000"/>
                            <a:lumOff val="40000"/>
                          </a:schemeClr>
                        </a:gs>
                        <a:gs pos="72000">
                          <a:schemeClr val="accent5">
                            <a:lumMod val="60000"/>
                            <a:lumOff val="40000"/>
                            <a:alpha val="48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95,3</a:t>
                      </a:r>
                    </a:p>
                  </a:txBody>
                  <a:tcPr marL="4823" marR="4823" marT="482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3000">
                          <a:schemeClr val="accent5">
                            <a:lumMod val="40000"/>
                            <a:lumOff val="60000"/>
                            <a:alpha val="60000"/>
                          </a:schemeClr>
                        </a:gs>
                        <a:gs pos="73000">
                          <a:schemeClr val="accent5">
                            <a:lumMod val="60000"/>
                            <a:lumOff val="40000"/>
                          </a:schemeClr>
                        </a:gs>
                        <a:gs pos="72000">
                          <a:schemeClr val="accent5">
                            <a:lumMod val="60000"/>
                            <a:lumOff val="40000"/>
                            <a:alpha val="48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100,00</a:t>
                      </a:r>
                    </a:p>
                  </a:txBody>
                  <a:tcPr marL="4823" marR="4823" marT="482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3000">
                          <a:schemeClr val="accent5">
                            <a:lumMod val="40000"/>
                            <a:lumOff val="60000"/>
                            <a:alpha val="60000"/>
                          </a:schemeClr>
                        </a:gs>
                        <a:gs pos="73000">
                          <a:schemeClr val="accent5">
                            <a:lumMod val="60000"/>
                            <a:lumOff val="40000"/>
                          </a:schemeClr>
                        </a:gs>
                        <a:gs pos="72000">
                          <a:schemeClr val="accent5">
                            <a:lumMod val="60000"/>
                            <a:lumOff val="40000"/>
                            <a:alpha val="48000"/>
                          </a:schemeClr>
                        </a:gs>
                      </a:gsLst>
                      <a:lin ang="16200000" scaled="1"/>
                    </a:gra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182346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396818" y="214290"/>
            <a:ext cx="7532900" cy="928694"/>
          </a:xfrm>
          <a:prstGeom prst="rect">
            <a:avLst/>
          </a:prstGeom>
          <a:gradFill>
            <a:gsLst>
              <a:gs pos="44000">
                <a:srgbClr val="92D050"/>
              </a:gs>
              <a:gs pos="55000">
                <a:srgbClr val="92D050"/>
              </a:gs>
              <a:gs pos="18000">
                <a:schemeClr val="accent3">
                  <a:lumMod val="40000"/>
                  <a:lumOff val="60000"/>
                </a:schemeClr>
              </a:gs>
              <a:gs pos="100000">
                <a:schemeClr val="accent3">
                  <a:lumMod val="40000"/>
                  <a:lumOff val="60000"/>
                </a:schemeClr>
              </a:gs>
            </a:gsLst>
            <a:lin ang="5400000" scaled="0"/>
          </a:gradFill>
          <a:ln w="73025" cap="rnd" cmpd="sng">
            <a:solidFill>
              <a:schemeClr val="accent1">
                <a:lumMod val="40000"/>
                <a:lumOff val="60000"/>
              </a:schemeClr>
            </a:solidFill>
          </a:ln>
          <a:effectLst>
            <a:outerShdw blurRad="50800" dist="50800" sx="1000" sy="1000" algn="ctr" rotWithShape="0">
              <a:srgbClr val="000000"/>
            </a:outerShdw>
            <a:reflection stA="0" endPos="6000" dist="25400" dir="5400000" sy="-100000" algn="bl" rotWithShape="0"/>
          </a:effectLst>
          <a:scene3d>
            <a:camera prst="orthographicFront"/>
            <a:lightRig rig="threePt" dir="t"/>
          </a:scene3d>
          <a:sp3d>
            <a:bevelT w="38100" h="114300"/>
            <a:bevelB w="31750" h="825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Отраслевая структура расходов бюджета </a:t>
            </a:r>
          </a:p>
          <a:p>
            <a:pPr algn="ctr"/>
            <a:r>
              <a:rPr lang="ru-RU" sz="2800" b="1" dirty="0">
                <a:solidFill>
                  <a:srgbClr val="FF0000"/>
                </a:solidFill>
              </a:rPr>
              <a:t> </a:t>
            </a:r>
            <a:r>
              <a:rPr lang="ru-RU" sz="2800" b="1" dirty="0" smtClean="0">
                <a:solidFill>
                  <a:srgbClr val="FF0000"/>
                </a:solidFill>
              </a:rPr>
              <a:t>                          за 2014 год                   </a:t>
            </a:r>
            <a:r>
              <a:rPr lang="ru-RU" sz="1400" b="1" dirty="0" smtClean="0">
                <a:solidFill>
                  <a:srgbClr val="C00000"/>
                </a:solidFill>
              </a:rPr>
              <a:t>тыс. руб.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42844" y="142852"/>
            <a:ext cx="928694" cy="928694"/>
          </a:xfrm>
          <a:prstGeom prst="rect">
            <a:avLst/>
          </a:prstGeom>
          <a:blipFill dpi="0" rotWithShape="1">
            <a:blip r:embed="rId3" cstate="print"/>
            <a:srcRect/>
            <a:stretch>
              <a:fillRect/>
            </a:stretch>
          </a:blip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aphicFrame>
        <p:nvGraphicFramePr>
          <p:cNvPr id="29" name="Диаграмма 28"/>
          <p:cNvGraphicFramePr/>
          <p:nvPr/>
        </p:nvGraphicFramePr>
        <p:xfrm>
          <a:off x="2357422" y="2857496"/>
          <a:ext cx="4572000" cy="31813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32" name="AutoShape 5"/>
          <p:cNvSpPr>
            <a:spLocks noChangeArrowheads="1"/>
          </p:cNvSpPr>
          <p:nvPr/>
        </p:nvSpPr>
        <p:spPr bwMode="auto">
          <a:xfrm>
            <a:off x="3286116" y="6000768"/>
            <a:ext cx="2286016" cy="500066"/>
          </a:xfrm>
          <a:prstGeom prst="roundRect">
            <a:avLst>
              <a:gd name="adj" fmla="val 0"/>
            </a:avLst>
          </a:prstGeom>
          <a:gradFill>
            <a:gsLst>
              <a:gs pos="66000">
                <a:srgbClr val="92D050">
                  <a:alpha val="25000"/>
                </a:srgbClr>
              </a:gs>
              <a:gs pos="100000">
                <a:schemeClr val="bg1"/>
              </a:gs>
              <a:gs pos="1000">
                <a:srgbClr val="92D050"/>
              </a:gs>
              <a:gs pos="51000">
                <a:schemeClr val="accent3">
                  <a:lumMod val="40000"/>
                  <a:lumOff val="60000"/>
                </a:schemeClr>
              </a:gs>
              <a:gs pos="49000">
                <a:srgbClr val="FFFFC5"/>
              </a:gs>
            </a:gsLst>
          </a:gradFill>
          <a:ln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marL="72000" algn="ctr" fontAlgn="ctr"/>
            <a:r>
              <a:rPr lang="ru-RU" sz="1200" dirty="0" smtClean="0">
                <a:solidFill>
                  <a:srgbClr val="000000"/>
                </a:solidFill>
                <a:latin typeface="Times New Roman"/>
              </a:rPr>
              <a:t>Образование</a:t>
            </a:r>
            <a:endParaRPr lang="en-US" sz="1200" dirty="0" smtClean="0">
              <a:solidFill>
                <a:srgbClr val="000000"/>
              </a:solidFill>
              <a:latin typeface="Times New Roman"/>
            </a:endParaRPr>
          </a:p>
          <a:p>
            <a:pPr marL="72000" algn="ctr" fontAlgn="ctr"/>
            <a:r>
              <a:rPr lang="ru-RU" sz="1200" dirty="0" smtClean="0">
                <a:solidFill>
                  <a:srgbClr val="000000"/>
                </a:solidFill>
                <a:latin typeface="Times New Roman"/>
              </a:rPr>
              <a:t>618 205</a:t>
            </a:r>
            <a:r>
              <a:rPr lang="en-US" sz="1200" dirty="0" smtClean="0">
                <a:solidFill>
                  <a:srgbClr val="000000"/>
                </a:solidFill>
                <a:latin typeface="Times New Roman"/>
              </a:rPr>
              <a:t>; 43</a:t>
            </a:r>
            <a:r>
              <a:rPr lang="ru-RU" sz="1200" dirty="0" smtClean="0">
                <a:solidFill>
                  <a:srgbClr val="000000"/>
                </a:solidFill>
                <a:latin typeface="Times New Roman"/>
              </a:rPr>
              <a:t>,71 </a:t>
            </a:r>
            <a:r>
              <a:rPr lang="en-US" sz="1200" dirty="0" smtClean="0">
                <a:solidFill>
                  <a:srgbClr val="000000"/>
                </a:solidFill>
                <a:latin typeface="Times New Roman"/>
              </a:rPr>
              <a:t>%</a:t>
            </a:r>
            <a:endParaRPr lang="ru-RU" sz="1200" dirty="0" smtClean="0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4" name="AutoShape 5"/>
          <p:cNvSpPr>
            <a:spLocks noChangeArrowheads="1"/>
          </p:cNvSpPr>
          <p:nvPr/>
        </p:nvSpPr>
        <p:spPr bwMode="auto">
          <a:xfrm>
            <a:off x="6929454" y="4857760"/>
            <a:ext cx="2071734" cy="642942"/>
          </a:xfrm>
          <a:prstGeom prst="roundRect">
            <a:avLst>
              <a:gd name="adj" fmla="val 0"/>
            </a:avLst>
          </a:prstGeom>
          <a:gradFill>
            <a:gsLst>
              <a:gs pos="71000">
                <a:schemeClr val="bg1">
                  <a:alpha val="25000"/>
                </a:schemeClr>
              </a:gs>
              <a:gs pos="1000">
                <a:schemeClr val="bg1"/>
              </a:gs>
              <a:gs pos="100000">
                <a:srgbClr val="FFFF99"/>
              </a:gs>
              <a:gs pos="100000">
                <a:srgbClr val="FFFF00"/>
              </a:gs>
              <a:gs pos="80000">
                <a:srgbClr val="FFFF00"/>
              </a:gs>
              <a:gs pos="56000">
                <a:srgbClr val="FFFF99"/>
              </a:gs>
              <a:gs pos="9000">
                <a:srgbClr val="FFFF00"/>
              </a:gs>
              <a:gs pos="36000">
                <a:schemeClr val="accent4">
                  <a:lumMod val="0"/>
                  <a:lumOff val="100000"/>
                </a:schemeClr>
              </a:gs>
              <a:gs pos="32000">
                <a:srgbClr val="FFFFC5"/>
              </a:gs>
            </a:gsLst>
          </a:gradFill>
          <a:ln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marL="72000" algn="ctr" fontAlgn="ctr"/>
            <a:r>
              <a:rPr lang="ru-RU" sz="1200" dirty="0" smtClean="0">
                <a:solidFill>
                  <a:srgbClr val="000000"/>
                </a:solidFill>
                <a:latin typeface="Times New Roman"/>
              </a:rPr>
              <a:t>Жилищно-коммунальное </a:t>
            </a:r>
          </a:p>
          <a:p>
            <a:pPr marL="72000" algn="ctr" fontAlgn="ctr"/>
            <a:r>
              <a:rPr lang="ru-RU" sz="1200" dirty="0" smtClean="0">
                <a:solidFill>
                  <a:srgbClr val="000000"/>
                </a:solidFill>
                <a:latin typeface="Times New Roman"/>
              </a:rPr>
              <a:t>хозяйство </a:t>
            </a:r>
          </a:p>
          <a:p>
            <a:pPr marL="72000" algn="ctr" fontAlgn="ctr"/>
            <a:r>
              <a:rPr lang="ru-RU" sz="1200" dirty="0" smtClean="0">
                <a:solidFill>
                  <a:srgbClr val="000000"/>
                </a:solidFill>
                <a:latin typeface="Times New Roman"/>
              </a:rPr>
              <a:t>250 241</a:t>
            </a:r>
            <a:r>
              <a:rPr lang="en-US" sz="1200" dirty="0" smtClean="0">
                <a:solidFill>
                  <a:srgbClr val="000000"/>
                </a:solidFill>
                <a:latin typeface="Times New Roman"/>
              </a:rPr>
              <a:t>;</a:t>
            </a:r>
            <a:r>
              <a:rPr lang="ru-RU" sz="1200" dirty="0" smtClean="0">
                <a:solidFill>
                  <a:srgbClr val="000000"/>
                </a:solidFill>
                <a:latin typeface="Times New Roman"/>
              </a:rPr>
              <a:t> 17,69</a:t>
            </a:r>
            <a:r>
              <a:rPr lang="en-US" sz="1200" dirty="0" smtClean="0">
                <a:solidFill>
                  <a:srgbClr val="000000"/>
                </a:solidFill>
                <a:latin typeface="Times New Roman"/>
              </a:rPr>
              <a:t>%</a:t>
            </a:r>
            <a:endParaRPr lang="ru-RU" sz="1200" dirty="0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5" name="AutoShape 5"/>
          <p:cNvSpPr>
            <a:spLocks noChangeArrowheads="1"/>
          </p:cNvSpPr>
          <p:nvPr/>
        </p:nvSpPr>
        <p:spPr bwMode="auto">
          <a:xfrm>
            <a:off x="1428728" y="2071678"/>
            <a:ext cx="2000264" cy="642942"/>
          </a:xfrm>
          <a:prstGeom prst="roundRect">
            <a:avLst>
              <a:gd name="adj" fmla="val 0"/>
            </a:avLst>
          </a:prstGeom>
          <a:gradFill>
            <a:gsLst>
              <a:gs pos="79000">
                <a:srgbClr val="0066FF"/>
              </a:gs>
              <a:gs pos="3000">
                <a:schemeClr val="tx2">
                  <a:lumMod val="60000"/>
                  <a:lumOff val="40000"/>
                </a:schemeClr>
              </a:gs>
              <a:gs pos="27000">
                <a:schemeClr val="tx2">
                  <a:lumMod val="40000"/>
                  <a:lumOff val="60000"/>
                </a:schemeClr>
              </a:gs>
              <a:gs pos="34000">
                <a:schemeClr val="accent1">
                  <a:lumMod val="60000"/>
                  <a:lumOff val="40000"/>
                  <a:alpha val="69000"/>
                </a:schemeClr>
              </a:gs>
            </a:gsLst>
          </a:gradFill>
          <a:ln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marL="72000" algn="ctr" fontAlgn="ctr"/>
            <a:r>
              <a:rPr lang="ru-RU" sz="1200" dirty="0" smtClean="0">
                <a:solidFill>
                  <a:srgbClr val="000000"/>
                </a:solidFill>
                <a:latin typeface="Times New Roman"/>
              </a:rPr>
              <a:t>Физическая культура </a:t>
            </a:r>
            <a:endParaRPr lang="en-US" sz="1200" dirty="0" smtClean="0">
              <a:solidFill>
                <a:srgbClr val="000000"/>
              </a:solidFill>
              <a:latin typeface="Times New Roman"/>
            </a:endParaRPr>
          </a:p>
          <a:p>
            <a:pPr marL="72000" algn="ctr" fontAlgn="ctr"/>
            <a:r>
              <a:rPr lang="ru-RU" sz="1200" dirty="0" smtClean="0">
                <a:solidFill>
                  <a:srgbClr val="000000"/>
                </a:solidFill>
                <a:latin typeface="Times New Roman"/>
              </a:rPr>
              <a:t>и спорт</a:t>
            </a:r>
            <a:endParaRPr lang="en-US" sz="1200" dirty="0" smtClean="0">
              <a:solidFill>
                <a:srgbClr val="000000"/>
              </a:solidFill>
              <a:latin typeface="Times New Roman"/>
            </a:endParaRPr>
          </a:p>
          <a:p>
            <a:pPr marL="72000" algn="ctr" fontAlgn="ctr"/>
            <a:r>
              <a:rPr lang="en-US" sz="1200" dirty="0" smtClean="0">
                <a:solidFill>
                  <a:srgbClr val="000000"/>
                </a:solidFill>
                <a:latin typeface="Times New Roman"/>
              </a:rPr>
              <a:t>54</a:t>
            </a:r>
            <a:r>
              <a:rPr lang="ru-RU" sz="1200" dirty="0" smtClean="0">
                <a:solidFill>
                  <a:srgbClr val="000000"/>
                </a:solidFill>
                <a:latin typeface="Times New Roman"/>
              </a:rPr>
              <a:t> </a:t>
            </a:r>
            <a:r>
              <a:rPr lang="en-US" sz="1200" dirty="0" smtClean="0">
                <a:solidFill>
                  <a:srgbClr val="000000"/>
                </a:solidFill>
                <a:latin typeface="Times New Roman"/>
              </a:rPr>
              <a:t>059; 3</a:t>
            </a:r>
            <a:r>
              <a:rPr lang="ru-RU" sz="1200" dirty="0" smtClean="0">
                <a:solidFill>
                  <a:srgbClr val="000000"/>
                </a:solidFill>
                <a:latin typeface="Times New Roman"/>
              </a:rPr>
              <a:t>,8</a:t>
            </a:r>
            <a:r>
              <a:rPr lang="en-US" sz="1200" dirty="0" smtClean="0">
                <a:solidFill>
                  <a:srgbClr val="000000"/>
                </a:solidFill>
                <a:latin typeface="Times New Roman"/>
              </a:rPr>
              <a:t>2 %</a:t>
            </a:r>
            <a:endParaRPr lang="ru-RU" sz="1200" dirty="0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7" name="AutoShape 5"/>
          <p:cNvSpPr>
            <a:spLocks noChangeArrowheads="1"/>
          </p:cNvSpPr>
          <p:nvPr/>
        </p:nvSpPr>
        <p:spPr bwMode="auto">
          <a:xfrm>
            <a:off x="5929322" y="1857364"/>
            <a:ext cx="1714512" cy="714380"/>
          </a:xfrm>
          <a:prstGeom prst="roundRect">
            <a:avLst>
              <a:gd name="adj" fmla="val 0"/>
            </a:avLst>
          </a:prstGeom>
          <a:gradFill>
            <a:gsLst>
              <a:gs pos="79000">
                <a:schemeClr val="accent6">
                  <a:lumMod val="75000"/>
                  <a:alpha val="54000"/>
                </a:schemeClr>
              </a:gs>
              <a:gs pos="36000">
                <a:schemeClr val="accent6">
                  <a:lumMod val="75000"/>
                  <a:alpha val="44000"/>
                </a:schemeClr>
              </a:gs>
              <a:gs pos="27000">
                <a:schemeClr val="accent6">
                  <a:lumMod val="40000"/>
                  <a:lumOff val="60000"/>
                  <a:alpha val="92000"/>
                </a:schemeClr>
              </a:gs>
              <a:gs pos="66000">
                <a:schemeClr val="accent6">
                  <a:lumMod val="75000"/>
                  <a:alpha val="59000"/>
                </a:schemeClr>
              </a:gs>
            </a:gsLst>
          </a:gradFill>
          <a:ln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marL="72000" algn="ctr" fontAlgn="ctr"/>
            <a:r>
              <a:rPr lang="ru-RU" sz="1200" dirty="0" smtClean="0">
                <a:solidFill>
                  <a:srgbClr val="000000"/>
                </a:solidFill>
                <a:latin typeface="Times New Roman"/>
              </a:rPr>
              <a:t>Общегосударственные </a:t>
            </a:r>
          </a:p>
          <a:p>
            <a:pPr marL="72000" algn="ctr" fontAlgn="ctr"/>
            <a:r>
              <a:rPr lang="ru-RU" sz="1200" dirty="0" smtClean="0">
                <a:solidFill>
                  <a:srgbClr val="000000"/>
                </a:solidFill>
                <a:latin typeface="Times New Roman"/>
              </a:rPr>
              <a:t>вопросы   </a:t>
            </a:r>
          </a:p>
          <a:p>
            <a:pPr marL="72000" algn="ctr" fontAlgn="ctr"/>
            <a:r>
              <a:rPr lang="ru-RU" sz="1200" dirty="0" smtClean="0">
                <a:solidFill>
                  <a:srgbClr val="000000"/>
                </a:solidFill>
                <a:latin typeface="Times New Roman"/>
              </a:rPr>
              <a:t>98 240</a:t>
            </a:r>
            <a:r>
              <a:rPr lang="en-US" sz="1200" dirty="0" smtClean="0">
                <a:solidFill>
                  <a:srgbClr val="000000"/>
                </a:solidFill>
                <a:latin typeface="Times New Roman"/>
              </a:rPr>
              <a:t>;   6</a:t>
            </a:r>
            <a:r>
              <a:rPr lang="ru-RU" sz="1200" dirty="0" smtClean="0">
                <a:solidFill>
                  <a:srgbClr val="000000"/>
                </a:solidFill>
                <a:latin typeface="Times New Roman"/>
              </a:rPr>
              <a:t>,95</a:t>
            </a:r>
            <a:r>
              <a:rPr lang="en-US" sz="1200" dirty="0" smtClean="0">
                <a:solidFill>
                  <a:srgbClr val="000000"/>
                </a:solidFill>
                <a:latin typeface="Times New Roman"/>
              </a:rPr>
              <a:t>%</a:t>
            </a:r>
            <a:endParaRPr lang="ru-RU" sz="1200" dirty="0" smtClean="0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8" name="AutoShape 5"/>
          <p:cNvSpPr>
            <a:spLocks noChangeArrowheads="1"/>
          </p:cNvSpPr>
          <p:nvPr/>
        </p:nvSpPr>
        <p:spPr bwMode="auto">
          <a:xfrm>
            <a:off x="214282" y="4214818"/>
            <a:ext cx="2071702" cy="642942"/>
          </a:xfrm>
          <a:prstGeom prst="roundRect">
            <a:avLst>
              <a:gd name="adj" fmla="val 0"/>
            </a:avLst>
          </a:prstGeom>
          <a:gradFill>
            <a:gsLst>
              <a:gs pos="10000">
                <a:schemeClr val="accent5">
                  <a:lumMod val="60000"/>
                  <a:lumOff val="40000"/>
                  <a:alpha val="90000"/>
                </a:schemeClr>
              </a:gs>
              <a:gs pos="30000">
                <a:schemeClr val="bg1">
                  <a:alpha val="50000"/>
                </a:schemeClr>
              </a:gs>
              <a:gs pos="99000">
                <a:schemeClr val="accent5">
                  <a:lumMod val="75000"/>
                  <a:alpha val="75000"/>
                </a:schemeClr>
              </a:gs>
              <a:gs pos="74000">
                <a:schemeClr val="accent5">
                  <a:lumMod val="60000"/>
                  <a:lumOff val="40000"/>
                  <a:alpha val="43000"/>
                </a:schemeClr>
              </a:gs>
              <a:gs pos="39000">
                <a:schemeClr val="accent5">
                  <a:lumMod val="75000"/>
                  <a:alpha val="73000"/>
                </a:schemeClr>
              </a:gs>
            </a:gsLst>
          </a:gradFill>
          <a:ln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marL="72000" algn="ctr" fontAlgn="ctr"/>
            <a:r>
              <a:rPr lang="ru-RU" sz="1200" dirty="0" smtClean="0">
                <a:solidFill>
                  <a:srgbClr val="000000"/>
                </a:solidFill>
                <a:latin typeface="Times New Roman"/>
              </a:rPr>
              <a:t>Культура и кинематография</a:t>
            </a:r>
            <a:endParaRPr lang="en-US" sz="1200" dirty="0" smtClean="0">
              <a:solidFill>
                <a:srgbClr val="000000"/>
              </a:solidFill>
              <a:latin typeface="Times New Roman"/>
            </a:endParaRPr>
          </a:p>
          <a:p>
            <a:pPr marL="72000" algn="ctr" fontAlgn="ctr"/>
            <a:r>
              <a:rPr lang="en-US" sz="1200" dirty="0" smtClean="0">
                <a:solidFill>
                  <a:srgbClr val="000000"/>
                </a:solidFill>
                <a:latin typeface="Times New Roman"/>
              </a:rPr>
              <a:t>21</a:t>
            </a:r>
            <a:r>
              <a:rPr lang="ru-RU" sz="1200" dirty="0" smtClean="0">
                <a:solidFill>
                  <a:srgbClr val="000000"/>
                </a:solidFill>
                <a:latin typeface="Times New Roman"/>
              </a:rPr>
              <a:t> </a:t>
            </a:r>
            <a:r>
              <a:rPr lang="en-US" sz="1200" dirty="0" smtClean="0">
                <a:solidFill>
                  <a:srgbClr val="000000"/>
                </a:solidFill>
                <a:latin typeface="Times New Roman"/>
              </a:rPr>
              <a:t>682; 1</a:t>
            </a:r>
            <a:r>
              <a:rPr lang="ru-RU" sz="1200" dirty="0" smtClean="0">
                <a:solidFill>
                  <a:srgbClr val="000000"/>
                </a:solidFill>
                <a:latin typeface="Times New Roman"/>
              </a:rPr>
              <a:t>,53</a:t>
            </a:r>
            <a:r>
              <a:rPr lang="en-US" sz="1200" dirty="0" smtClean="0">
                <a:solidFill>
                  <a:srgbClr val="000000"/>
                </a:solidFill>
                <a:latin typeface="Times New Roman"/>
              </a:rPr>
              <a:t> %</a:t>
            </a:r>
            <a:endParaRPr lang="ru-RU" sz="1200" dirty="0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1" name="AutoShape 5"/>
          <p:cNvSpPr>
            <a:spLocks noChangeArrowheads="1"/>
          </p:cNvSpPr>
          <p:nvPr/>
        </p:nvSpPr>
        <p:spPr bwMode="auto">
          <a:xfrm>
            <a:off x="6929454" y="3000372"/>
            <a:ext cx="1857388" cy="642942"/>
          </a:xfrm>
          <a:prstGeom prst="roundRect">
            <a:avLst>
              <a:gd name="adj" fmla="val 0"/>
            </a:avLst>
          </a:prstGeom>
          <a:gradFill>
            <a:gsLst>
              <a:gs pos="100000">
                <a:schemeClr val="bg2">
                  <a:lumMod val="50000"/>
                </a:schemeClr>
              </a:gs>
              <a:gs pos="60000">
                <a:schemeClr val="bg2">
                  <a:lumMod val="50000"/>
                  <a:alpha val="52000"/>
                </a:schemeClr>
              </a:gs>
              <a:gs pos="29000">
                <a:schemeClr val="bg2">
                  <a:lumMod val="75000"/>
                  <a:alpha val="78000"/>
                </a:schemeClr>
              </a:gs>
              <a:gs pos="66000">
                <a:schemeClr val="bg2">
                  <a:lumMod val="50000"/>
                </a:schemeClr>
              </a:gs>
            </a:gsLst>
          </a:gradFill>
          <a:ln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marL="72000" algn="ctr" fontAlgn="ctr"/>
            <a:r>
              <a:rPr lang="ru-RU" sz="1200" dirty="0" smtClean="0">
                <a:solidFill>
                  <a:srgbClr val="000000"/>
                </a:solidFill>
                <a:latin typeface="Times New Roman"/>
              </a:rPr>
              <a:t>Национальная экономика</a:t>
            </a:r>
            <a:endParaRPr lang="en-US" sz="1200" dirty="0" smtClean="0">
              <a:solidFill>
                <a:srgbClr val="000000"/>
              </a:solidFill>
              <a:latin typeface="Times New Roman"/>
            </a:endParaRPr>
          </a:p>
          <a:p>
            <a:pPr marL="72000" algn="ctr" fontAlgn="ctr"/>
            <a:r>
              <a:rPr lang="ru-RU" sz="1200" dirty="0" smtClean="0">
                <a:solidFill>
                  <a:srgbClr val="000000"/>
                </a:solidFill>
                <a:latin typeface="Times New Roman"/>
              </a:rPr>
              <a:t>121 667</a:t>
            </a:r>
            <a:r>
              <a:rPr lang="en-US" sz="1200" dirty="0" smtClean="0">
                <a:solidFill>
                  <a:srgbClr val="000000"/>
                </a:solidFill>
                <a:latin typeface="Times New Roman"/>
              </a:rPr>
              <a:t>; 8</a:t>
            </a:r>
            <a:r>
              <a:rPr lang="ru-RU" sz="1200" dirty="0" smtClean="0">
                <a:solidFill>
                  <a:srgbClr val="000000"/>
                </a:solidFill>
                <a:latin typeface="Times New Roman"/>
              </a:rPr>
              <a:t>,</a:t>
            </a:r>
            <a:r>
              <a:rPr lang="en-US" sz="1200" dirty="0" smtClean="0">
                <a:solidFill>
                  <a:srgbClr val="000000"/>
                </a:solidFill>
                <a:latin typeface="Times New Roman"/>
              </a:rPr>
              <a:t>6 %</a:t>
            </a:r>
            <a:endParaRPr lang="ru-RU" sz="1200" dirty="0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2" name="AutoShape 5"/>
          <p:cNvSpPr>
            <a:spLocks noChangeArrowheads="1"/>
          </p:cNvSpPr>
          <p:nvPr/>
        </p:nvSpPr>
        <p:spPr bwMode="auto">
          <a:xfrm>
            <a:off x="357158" y="3000372"/>
            <a:ext cx="2000264" cy="571504"/>
          </a:xfrm>
          <a:prstGeom prst="roundRect">
            <a:avLst>
              <a:gd name="adj" fmla="val 0"/>
            </a:avLst>
          </a:prstGeom>
          <a:gradFill>
            <a:gsLst>
              <a:gs pos="63000">
                <a:srgbClr val="FF0000">
                  <a:lumMod val="50000"/>
                  <a:lumOff val="50000"/>
                  <a:alpha val="77000"/>
                </a:srgbClr>
              </a:gs>
              <a:gs pos="19000">
                <a:schemeClr val="accent2">
                  <a:lumMod val="75000"/>
                  <a:alpha val="65000"/>
                </a:schemeClr>
              </a:gs>
              <a:gs pos="75000">
                <a:schemeClr val="accent2">
                  <a:lumMod val="60000"/>
                  <a:lumOff val="40000"/>
                  <a:alpha val="60000"/>
                </a:schemeClr>
              </a:gs>
              <a:gs pos="68000">
                <a:schemeClr val="bg1">
                  <a:alpha val="73000"/>
                </a:schemeClr>
              </a:gs>
            </a:gsLst>
          </a:gradFill>
          <a:ln>
            <a:solidFill>
              <a:srgbClr val="C00000"/>
            </a:solidFill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marL="72000" algn="ctr" fontAlgn="ctr"/>
            <a:r>
              <a:rPr lang="ru-RU" sz="1200" dirty="0" smtClean="0">
                <a:solidFill>
                  <a:srgbClr val="000000"/>
                </a:solidFill>
                <a:latin typeface="Times New Roman"/>
              </a:rPr>
              <a:t>Социальная политика</a:t>
            </a:r>
            <a:endParaRPr lang="en-US" sz="1200" dirty="0" smtClean="0">
              <a:solidFill>
                <a:srgbClr val="000000"/>
              </a:solidFill>
              <a:latin typeface="Times New Roman"/>
            </a:endParaRPr>
          </a:p>
          <a:p>
            <a:pPr marL="72000" algn="ctr" fontAlgn="ctr"/>
            <a:r>
              <a:rPr lang="en-US" sz="1200" dirty="0" smtClean="0">
                <a:solidFill>
                  <a:srgbClr val="000000"/>
                </a:solidFill>
                <a:latin typeface="Times New Roman"/>
              </a:rPr>
              <a:t>24</a:t>
            </a:r>
            <a:r>
              <a:rPr lang="ru-RU" sz="1200" dirty="0" smtClean="0">
                <a:solidFill>
                  <a:srgbClr val="000000"/>
                </a:solidFill>
                <a:latin typeface="Times New Roman"/>
              </a:rPr>
              <a:t>0 390</a:t>
            </a:r>
            <a:r>
              <a:rPr lang="en-US" sz="1200" dirty="0" smtClean="0">
                <a:solidFill>
                  <a:srgbClr val="000000"/>
                </a:solidFill>
                <a:latin typeface="Times New Roman"/>
              </a:rPr>
              <a:t>; 17 %</a:t>
            </a:r>
            <a:endParaRPr lang="ru-RU" sz="1200" dirty="0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3" name="AutoShape 5"/>
          <p:cNvSpPr>
            <a:spLocks noChangeArrowheads="1"/>
          </p:cNvSpPr>
          <p:nvPr/>
        </p:nvSpPr>
        <p:spPr bwMode="auto">
          <a:xfrm>
            <a:off x="3857620" y="1500174"/>
            <a:ext cx="1785950" cy="928694"/>
          </a:xfrm>
          <a:prstGeom prst="roundRect">
            <a:avLst>
              <a:gd name="adj" fmla="val 0"/>
            </a:avLst>
          </a:prstGeom>
          <a:gradFill>
            <a:gsLst>
              <a:gs pos="66000">
                <a:srgbClr val="00B050">
                  <a:alpha val="67000"/>
                </a:srgbClr>
              </a:gs>
              <a:gs pos="37000">
                <a:srgbClr val="00B050">
                  <a:alpha val="32000"/>
                </a:srgbClr>
              </a:gs>
              <a:gs pos="1000">
                <a:srgbClr val="92D050"/>
              </a:gs>
              <a:gs pos="51000">
                <a:schemeClr val="accent3">
                  <a:lumMod val="40000"/>
                  <a:lumOff val="60000"/>
                  <a:alpha val="63000"/>
                </a:schemeClr>
              </a:gs>
              <a:gs pos="0">
                <a:srgbClr val="FFFFC5">
                  <a:alpha val="55000"/>
                </a:srgbClr>
              </a:gs>
            </a:gsLst>
          </a:gradFill>
          <a:ln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marL="72000" algn="ctr" fontAlgn="ctr"/>
            <a:r>
              <a:rPr lang="ru-RU" sz="1200" dirty="0" smtClean="0">
                <a:solidFill>
                  <a:srgbClr val="000000"/>
                </a:solidFill>
                <a:latin typeface="Times New Roman"/>
              </a:rPr>
              <a:t>Обслуживание </a:t>
            </a:r>
            <a:endParaRPr lang="en-US" sz="1200" dirty="0" smtClean="0">
              <a:solidFill>
                <a:srgbClr val="000000"/>
              </a:solidFill>
              <a:latin typeface="Times New Roman"/>
            </a:endParaRPr>
          </a:p>
          <a:p>
            <a:pPr marL="72000" algn="ctr" fontAlgn="ctr"/>
            <a:r>
              <a:rPr lang="ru-RU" sz="1200" dirty="0" smtClean="0">
                <a:solidFill>
                  <a:srgbClr val="000000"/>
                </a:solidFill>
                <a:latin typeface="Times New Roman"/>
              </a:rPr>
              <a:t>муниципального</a:t>
            </a:r>
            <a:endParaRPr lang="en-US" sz="1200" dirty="0" smtClean="0">
              <a:solidFill>
                <a:srgbClr val="000000"/>
              </a:solidFill>
              <a:latin typeface="Times New Roman"/>
            </a:endParaRPr>
          </a:p>
          <a:p>
            <a:pPr marL="72000" algn="ctr" fontAlgn="ctr"/>
            <a:r>
              <a:rPr lang="ru-RU" sz="1200" dirty="0" smtClean="0">
                <a:solidFill>
                  <a:srgbClr val="000000"/>
                </a:solidFill>
                <a:latin typeface="Times New Roman"/>
              </a:rPr>
              <a:t> долга</a:t>
            </a:r>
            <a:endParaRPr lang="en-US" sz="1200" dirty="0" smtClean="0">
              <a:solidFill>
                <a:srgbClr val="000000"/>
              </a:solidFill>
              <a:latin typeface="Times New Roman"/>
            </a:endParaRPr>
          </a:p>
          <a:p>
            <a:pPr marL="72000" algn="ctr" fontAlgn="ctr"/>
            <a:r>
              <a:rPr lang="en-US" sz="1200" dirty="0" smtClean="0">
                <a:solidFill>
                  <a:srgbClr val="000000"/>
                </a:solidFill>
                <a:latin typeface="Times New Roman"/>
              </a:rPr>
              <a:t>9</a:t>
            </a:r>
            <a:r>
              <a:rPr lang="ru-RU" sz="1200" dirty="0" smtClean="0">
                <a:solidFill>
                  <a:srgbClr val="000000"/>
                </a:solidFill>
                <a:latin typeface="Times New Roman"/>
              </a:rPr>
              <a:t> </a:t>
            </a:r>
            <a:r>
              <a:rPr lang="en-US" sz="1200" dirty="0" smtClean="0">
                <a:solidFill>
                  <a:srgbClr val="000000"/>
                </a:solidFill>
                <a:latin typeface="Times New Roman"/>
              </a:rPr>
              <a:t>226; 0</a:t>
            </a:r>
            <a:r>
              <a:rPr lang="ru-RU" sz="1200" dirty="0" smtClean="0">
                <a:solidFill>
                  <a:srgbClr val="000000"/>
                </a:solidFill>
                <a:latin typeface="Times New Roman"/>
              </a:rPr>
              <a:t>,65 </a:t>
            </a:r>
            <a:r>
              <a:rPr lang="en-US" sz="1200" dirty="0" smtClean="0">
                <a:solidFill>
                  <a:srgbClr val="000000"/>
                </a:solidFill>
                <a:latin typeface="Times New Roman"/>
              </a:rPr>
              <a:t>%</a:t>
            </a:r>
            <a:endParaRPr lang="ru-RU" sz="1200" dirty="0">
              <a:solidFill>
                <a:srgbClr val="000000"/>
              </a:solidFill>
              <a:latin typeface="Times New Roman"/>
            </a:endParaRPr>
          </a:p>
        </p:txBody>
      </p:sp>
      <p:cxnSp>
        <p:nvCxnSpPr>
          <p:cNvPr id="45" name="Соединительная линия уступом 44"/>
          <p:cNvCxnSpPr>
            <a:stCxn id="38" idx="0"/>
          </p:cNvCxnSpPr>
          <p:nvPr/>
        </p:nvCxnSpPr>
        <p:spPr>
          <a:xfrm rot="5400000" flipH="1" flipV="1">
            <a:off x="1768058" y="3339703"/>
            <a:ext cx="357190" cy="1393041"/>
          </a:xfrm>
          <a:prstGeom prst="bentConnector2">
            <a:avLst/>
          </a:prstGeom>
          <a:ln w="2222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Прямая со стрелкой 74"/>
          <p:cNvCxnSpPr/>
          <p:nvPr/>
        </p:nvCxnSpPr>
        <p:spPr>
          <a:xfrm>
            <a:off x="2357422" y="3286124"/>
            <a:ext cx="1071570" cy="1588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Прямая со стрелкой 78"/>
          <p:cNvCxnSpPr/>
          <p:nvPr/>
        </p:nvCxnSpPr>
        <p:spPr>
          <a:xfrm>
            <a:off x="3428992" y="2571744"/>
            <a:ext cx="928694" cy="642942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Прямая со стрелкой 80"/>
          <p:cNvCxnSpPr/>
          <p:nvPr/>
        </p:nvCxnSpPr>
        <p:spPr>
          <a:xfrm rot="5400000">
            <a:off x="4321967" y="2750339"/>
            <a:ext cx="785818" cy="142876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Прямая со стрелкой 82"/>
          <p:cNvCxnSpPr/>
          <p:nvPr/>
        </p:nvCxnSpPr>
        <p:spPr>
          <a:xfrm rot="10800000" flipV="1">
            <a:off x="5143504" y="2500306"/>
            <a:ext cx="1214446" cy="71438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Прямая со стрелкой 84"/>
          <p:cNvCxnSpPr/>
          <p:nvPr/>
        </p:nvCxnSpPr>
        <p:spPr>
          <a:xfrm rot="10800000" flipV="1">
            <a:off x="5857884" y="3143248"/>
            <a:ext cx="1071570" cy="214314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Прямая со стрелкой 86"/>
          <p:cNvCxnSpPr>
            <a:stCxn id="34" idx="0"/>
          </p:cNvCxnSpPr>
          <p:nvPr/>
        </p:nvCxnSpPr>
        <p:spPr>
          <a:xfrm rot="16200000" flipV="1">
            <a:off x="7090198" y="3982636"/>
            <a:ext cx="500066" cy="1250181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Прямая со стрелкой 88"/>
          <p:cNvCxnSpPr/>
          <p:nvPr/>
        </p:nvCxnSpPr>
        <p:spPr>
          <a:xfrm rot="16200000" flipV="1">
            <a:off x="3929058" y="5429264"/>
            <a:ext cx="857256" cy="285752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5" name="AutoShape 5"/>
          <p:cNvSpPr>
            <a:spLocks noChangeArrowheads="1"/>
          </p:cNvSpPr>
          <p:nvPr/>
        </p:nvSpPr>
        <p:spPr bwMode="auto">
          <a:xfrm rot="20498762">
            <a:off x="761505" y="5262101"/>
            <a:ext cx="357190" cy="357214"/>
          </a:xfrm>
          <a:prstGeom prst="roundRect">
            <a:avLst>
              <a:gd name="adj" fmla="val 50000"/>
            </a:avLst>
          </a:prstGeom>
          <a:gradFill>
            <a:gsLst>
              <a:gs pos="78000">
                <a:schemeClr val="tx2">
                  <a:lumMod val="40000"/>
                  <a:lumOff val="60000"/>
                  <a:alpha val="0"/>
                </a:schemeClr>
              </a:gs>
              <a:gs pos="61000">
                <a:srgbClr val="90A7D7"/>
              </a:gs>
              <a:gs pos="100000">
                <a:schemeClr val="bg1"/>
              </a:gs>
              <a:gs pos="29000">
                <a:schemeClr val="tx2">
                  <a:lumMod val="20000"/>
                  <a:lumOff val="80000"/>
                </a:schemeClr>
              </a:gs>
              <a:gs pos="8000">
                <a:schemeClr val="tx2">
                  <a:lumMod val="60000"/>
                  <a:lumOff val="40000"/>
                </a:schemeClr>
              </a:gs>
            </a:gsLst>
          </a:gradFill>
          <a:ln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endParaRPr lang="ru-RU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6" name="AutoShape 5"/>
          <p:cNvSpPr>
            <a:spLocks noChangeArrowheads="1"/>
          </p:cNvSpPr>
          <p:nvPr/>
        </p:nvSpPr>
        <p:spPr bwMode="auto">
          <a:xfrm rot="10353504">
            <a:off x="7594925" y="3949680"/>
            <a:ext cx="342409" cy="370164"/>
          </a:xfrm>
          <a:prstGeom prst="roundRect">
            <a:avLst>
              <a:gd name="adj" fmla="val 50000"/>
            </a:avLst>
          </a:prstGeom>
          <a:gradFill>
            <a:gsLst>
              <a:gs pos="66000">
                <a:srgbClr val="92D050">
                  <a:alpha val="0"/>
                </a:srgbClr>
              </a:gs>
              <a:gs pos="100000">
                <a:schemeClr val="bg1"/>
              </a:gs>
              <a:gs pos="1000">
                <a:srgbClr val="92D050"/>
              </a:gs>
              <a:gs pos="51000">
                <a:schemeClr val="accent3">
                  <a:lumMod val="40000"/>
                  <a:lumOff val="60000"/>
                </a:schemeClr>
              </a:gs>
              <a:gs pos="49000">
                <a:srgbClr val="FFFFC5"/>
              </a:gs>
            </a:gsLst>
          </a:gradFill>
          <a:ln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endParaRPr lang="ru-RU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7" name="AutoShape 5"/>
          <p:cNvSpPr>
            <a:spLocks noChangeArrowheads="1"/>
          </p:cNvSpPr>
          <p:nvPr/>
        </p:nvSpPr>
        <p:spPr bwMode="auto">
          <a:xfrm rot="1099924">
            <a:off x="7207549" y="5915923"/>
            <a:ext cx="446064" cy="477549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FF0000">
                  <a:lumMod val="50000"/>
                  <a:lumOff val="50000"/>
                </a:srgbClr>
              </a:gs>
              <a:gs pos="87000">
                <a:srgbClr val="FCA69F"/>
              </a:gs>
              <a:gs pos="23000">
                <a:srgbClr val="FA7166">
                  <a:alpha val="24706"/>
                </a:srgbClr>
              </a:gs>
              <a:gs pos="73000">
                <a:schemeClr val="bg1"/>
              </a:gs>
            </a:gsLst>
          </a:gradFill>
          <a:ln>
            <a:solidFill>
              <a:srgbClr val="C00000"/>
            </a:solidFill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endParaRPr lang="ru-RU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8" name="AutoShape 5"/>
          <p:cNvSpPr>
            <a:spLocks noChangeArrowheads="1"/>
          </p:cNvSpPr>
          <p:nvPr/>
        </p:nvSpPr>
        <p:spPr bwMode="auto">
          <a:xfrm>
            <a:off x="8286776" y="1428736"/>
            <a:ext cx="428628" cy="428628"/>
          </a:xfrm>
          <a:prstGeom prst="roundRect">
            <a:avLst>
              <a:gd name="adj" fmla="val 45690"/>
            </a:avLst>
          </a:prstGeom>
          <a:gradFill>
            <a:gsLst>
              <a:gs pos="71000">
                <a:schemeClr val="bg1">
                  <a:alpha val="0"/>
                </a:schemeClr>
              </a:gs>
              <a:gs pos="1000">
                <a:schemeClr val="bg1"/>
              </a:gs>
              <a:gs pos="100000">
                <a:srgbClr val="FFFF99"/>
              </a:gs>
              <a:gs pos="100000">
                <a:srgbClr val="FFFF00"/>
              </a:gs>
              <a:gs pos="80000">
                <a:srgbClr val="FFFF00"/>
              </a:gs>
              <a:gs pos="56000">
                <a:srgbClr val="FFFF99"/>
              </a:gs>
              <a:gs pos="9000">
                <a:srgbClr val="FFFF00"/>
              </a:gs>
              <a:gs pos="36000">
                <a:schemeClr val="accent4">
                  <a:lumMod val="0"/>
                  <a:lumOff val="100000"/>
                </a:schemeClr>
              </a:gs>
              <a:gs pos="32000">
                <a:srgbClr val="FFFFC5"/>
              </a:gs>
            </a:gsLst>
          </a:gradFill>
          <a:ln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endParaRPr lang="ru-RU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9" name="AutoShape 5"/>
          <p:cNvSpPr>
            <a:spLocks noChangeArrowheads="1"/>
          </p:cNvSpPr>
          <p:nvPr/>
        </p:nvSpPr>
        <p:spPr bwMode="auto">
          <a:xfrm rot="955576">
            <a:off x="1903622" y="1394365"/>
            <a:ext cx="323673" cy="382481"/>
          </a:xfrm>
          <a:prstGeom prst="roundRect">
            <a:avLst>
              <a:gd name="adj" fmla="val 50000"/>
            </a:avLst>
          </a:prstGeom>
          <a:gradFill>
            <a:gsLst>
              <a:gs pos="56000">
                <a:srgbClr val="B9A9CB">
                  <a:lumMod val="74000"/>
                  <a:lumOff val="26000"/>
                  <a:alpha val="0"/>
                </a:srgbClr>
              </a:gs>
              <a:gs pos="9000">
                <a:schemeClr val="accent4">
                  <a:lumMod val="60000"/>
                  <a:lumOff val="40000"/>
                </a:schemeClr>
              </a:gs>
              <a:gs pos="100000">
                <a:schemeClr val="accent4">
                  <a:lumMod val="60000"/>
                  <a:lumOff val="40000"/>
                </a:schemeClr>
              </a:gs>
              <a:gs pos="100000">
                <a:srgbClr val="FF6600"/>
              </a:gs>
              <a:gs pos="69000">
                <a:schemeClr val="accent4">
                  <a:lumMod val="60000"/>
                  <a:lumOff val="40000"/>
                </a:schemeClr>
              </a:gs>
              <a:gs pos="94000">
                <a:schemeClr val="accent4">
                  <a:lumMod val="0"/>
                  <a:lumOff val="100000"/>
                </a:schemeClr>
              </a:gs>
              <a:gs pos="39000">
                <a:schemeClr val="accent4">
                  <a:lumMod val="29000"/>
                  <a:lumOff val="71000"/>
                </a:schemeClr>
              </a:gs>
            </a:gsLst>
          </a:gradFill>
          <a:ln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endParaRPr lang="ru-RU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0" name="AutoShape 5"/>
          <p:cNvSpPr>
            <a:spLocks noChangeArrowheads="1"/>
          </p:cNvSpPr>
          <p:nvPr/>
        </p:nvSpPr>
        <p:spPr bwMode="auto">
          <a:xfrm rot="8968344">
            <a:off x="2007948" y="6008485"/>
            <a:ext cx="428628" cy="428628"/>
          </a:xfrm>
          <a:prstGeom prst="roundRect">
            <a:avLst>
              <a:gd name="adj" fmla="val 50000"/>
            </a:avLst>
          </a:prstGeom>
          <a:gradFill>
            <a:gsLst>
              <a:gs pos="10000">
                <a:schemeClr val="accent5">
                  <a:lumMod val="60000"/>
                  <a:lumOff val="40000"/>
                  <a:alpha val="90000"/>
                </a:schemeClr>
              </a:gs>
              <a:gs pos="30000">
                <a:schemeClr val="bg1">
                  <a:alpha val="50000"/>
                </a:schemeClr>
              </a:gs>
              <a:gs pos="99000">
                <a:schemeClr val="accent5">
                  <a:lumMod val="75000"/>
                  <a:alpha val="75000"/>
                </a:schemeClr>
              </a:gs>
              <a:gs pos="74000">
                <a:schemeClr val="accent5">
                  <a:lumMod val="60000"/>
                  <a:lumOff val="40000"/>
                  <a:alpha val="43000"/>
                </a:schemeClr>
              </a:gs>
              <a:gs pos="39000">
                <a:schemeClr val="accent5">
                  <a:lumMod val="75000"/>
                  <a:alpha val="73000"/>
                </a:schemeClr>
              </a:gs>
            </a:gsLst>
          </a:gradFill>
          <a:ln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endParaRPr lang="ru-RU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82346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214414" y="214290"/>
            <a:ext cx="7747182" cy="1143008"/>
          </a:xfrm>
          <a:prstGeom prst="rect">
            <a:avLst/>
          </a:prstGeom>
          <a:gradFill>
            <a:gsLst>
              <a:gs pos="44000">
                <a:srgbClr val="92D050"/>
              </a:gs>
              <a:gs pos="55000">
                <a:srgbClr val="92D050"/>
              </a:gs>
              <a:gs pos="18000">
                <a:schemeClr val="accent3">
                  <a:lumMod val="40000"/>
                  <a:lumOff val="60000"/>
                </a:schemeClr>
              </a:gs>
              <a:gs pos="100000">
                <a:schemeClr val="accent3">
                  <a:lumMod val="40000"/>
                  <a:lumOff val="60000"/>
                </a:schemeClr>
              </a:gs>
            </a:gsLst>
            <a:lin ang="5400000" scaled="0"/>
          </a:gradFill>
          <a:ln w="73025" cap="rnd" cmpd="sng">
            <a:solidFill>
              <a:schemeClr val="accent1">
                <a:lumMod val="40000"/>
                <a:lumOff val="60000"/>
              </a:schemeClr>
            </a:solidFill>
          </a:ln>
          <a:effectLst>
            <a:outerShdw blurRad="50800" dist="50800" sx="1000" sy="1000" algn="ctr" rotWithShape="0">
              <a:srgbClr val="000000"/>
            </a:outerShdw>
            <a:reflection stA="0" endPos="6000" dist="25400" dir="5400000" sy="-100000" algn="bl" rotWithShape="0"/>
          </a:effectLst>
          <a:scene3d>
            <a:camera prst="orthographicFront"/>
            <a:lightRig rig="threePt" dir="t"/>
          </a:scene3d>
          <a:sp3d>
            <a:bevelT w="38100" h="114300"/>
            <a:bevelB w="31750" h="825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Исполнение бюджета городского округа г. Переславля-Залесского по ведомственной структуре расходов </a:t>
            </a:r>
          </a:p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за 2014 год</a:t>
            </a:r>
            <a:endParaRPr lang="ru-RU" sz="2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42844" y="142852"/>
            <a:ext cx="928694" cy="928694"/>
          </a:xfrm>
          <a:prstGeom prst="rect">
            <a:avLst/>
          </a:prstGeom>
          <a:blipFill dpi="0" rotWithShape="1">
            <a:blip r:embed="rId3" cstate="print"/>
            <a:srcRect/>
            <a:stretch>
              <a:fillRect/>
            </a:stretch>
          </a:blip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42844" y="1500174"/>
          <a:ext cx="8858311" cy="5143534"/>
        </p:xfrm>
        <a:graphic>
          <a:graphicData uri="http://schemas.openxmlformats.org/drawingml/2006/table">
            <a:tbl>
              <a:tblPr/>
              <a:tblGrid>
                <a:gridCol w="672283"/>
                <a:gridCol w="6287819"/>
                <a:gridCol w="1898209"/>
              </a:tblGrid>
              <a:tr h="70782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Код ГРБС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5E9EFF">
                            <a:alpha val="37000"/>
                          </a:srgbClr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27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Наименование главного распорядителя бюджетных средств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5E9EFF">
                            <a:alpha val="37000"/>
                          </a:srgbClr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27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Исполнено за 2014 </a:t>
                      </a:r>
                      <a:r>
                        <a:rPr lang="ru-RU" sz="18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год, руб.                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5E9EFF">
                            <a:alpha val="37000"/>
                          </a:srgbClr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2700000" scaled="0"/>
                    </a:gradFill>
                  </a:tcPr>
                </a:tc>
              </a:tr>
              <a:tr h="387620"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203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8488C4">
                            <a:alpha val="23000"/>
                          </a:srgbClr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27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Управление образования Администрации г.Переславля-Залесского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8488C4">
                            <a:alpha val="23000"/>
                          </a:srgbClr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27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587 598 482,55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8488C4">
                            <a:alpha val="23000"/>
                          </a:srgbClr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2700000" scaled="0"/>
                    </a:gradFill>
                  </a:tcPr>
                </a:tc>
              </a:tr>
              <a:tr h="573001"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205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8488C4">
                            <a:alpha val="23000"/>
                          </a:srgbClr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27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Управление муниципального контроля Администрации г.Переславля-Залесского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8488C4">
                            <a:alpha val="23000"/>
                          </a:srgbClr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27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4 505 914,99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8488C4">
                            <a:alpha val="23000"/>
                          </a:srgbClr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2700000" scaled="0"/>
                    </a:gradFill>
                  </a:tcPr>
                </a:tc>
              </a:tr>
              <a:tr h="573001"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206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8488C4">
                            <a:alpha val="23000"/>
                          </a:srgbClr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27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Управление социальной защиты населения и труда Администрации г.Переславля-Залесского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8488C4">
                            <a:alpha val="23000"/>
                          </a:srgbClr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27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209 584 148,85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8488C4">
                            <a:alpha val="23000"/>
                          </a:srgbClr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2700000" scaled="0"/>
                    </a:gradFill>
                  </a:tcPr>
                </a:tc>
              </a:tr>
              <a:tr h="573001"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207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8488C4">
                            <a:alpha val="23000"/>
                          </a:srgbClr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27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Управление муниципальной собственности Администрации г.Переславля-Залесского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8488C4">
                            <a:alpha val="23000"/>
                          </a:srgbClr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27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26 662 654,90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8488C4">
                            <a:alpha val="23000"/>
                          </a:srgbClr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2700000" scaled="0"/>
                    </a:gradFill>
                  </a:tcPr>
                </a:tc>
              </a:tr>
              <a:tr h="353913"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208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8488C4">
                            <a:alpha val="23000"/>
                          </a:srgbClr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27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Администрация г.Переславля-Залесского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8488C4">
                            <a:alpha val="23000"/>
                          </a:srgbClr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27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438 806 510,60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8488C4">
                            <a:alpha val="23000"/>
                          </a:srgbClr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2700000" scaled="0"/>
                    </a:gradFill>
                  </a:tcPr>
                </a:tc>
              </a:tr>
              <a:tr h="353913"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210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8488C4">
                            <a:alpha val="23000"/>
                          </a:srgbClr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27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Контрольно-счетная палата города Переславля-Залесского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8488C4">
                            <a:alpha val="23000"/>
                          </a:srgbClr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27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2 529 077,46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8488C4">
                            <a:alpha val="23000"/>
                          </a:srgbClr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2700000" scaled="0"/>
                    </a:gradFill>
                  </a:tcPr>
                </a:tc>
              </a:tr>
              <a:tr h="340431"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212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8488C4">
                            <a:alpha val="23000"/>
                          </a:srgbClr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27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Муниципальное учреждение Переславль-Залесская городская Дума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8488C4">
                            <a:alpha val="23000"/>
                          </a:srgbClr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27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2 321 899,34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8488C4">
                            <a:alpha val="23000"/>
                          </a:srgbClr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2700000" scaled="0"/>
                    </a:gradFill>
                  </a:tcPr>
                </a:tc>
              </a:tr>
              <a:tr h="573001"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242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8488C4">
                            <a:alpha val="23000"/>
                          </a:srgbClr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27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Управление культуры, туризма, молодежи и спорта Администрации г.Переславля-Залесского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8488C4">
                            <a:alpha val="23000"/>
                          </a:srgbClr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27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120 732 103,78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8488C4">
                            <a:alpha val="23000"/>
                          </a:srgbClr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2700000" scaled="0"/>
                    </a:gradFill>
                  </a:tcPr>
                </a:tc>
              </a:tr>
              <a:tr h="353913"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244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8488C4">
                            <a:alpha val="23000"/>
                          </a:srgbClr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27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Управление финансов Администрации г.Переславля-Залесского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8488C4">
                            <a:alpha val="23000"/>
                          </a:srgbClr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27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21 458 715,32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8488C4">
                            <a:alpha val="23000"/>
                          </a:srgbClr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2700000" scaled="0"/>
                    </a:gradFill>
                  </a:tcPr>
                </a:tc>
              </a:tr>
              <a:tr h="353913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ru-RU" sz="2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Итого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7000">
                          <a:srgbClr val="3399FF">
                            <a:alpha val="38000"/>
                          </a:srgbClr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5400000" scaled="0"/>
                      <a:tileRect r="-100000" b="-100000"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2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1 414 199 507,79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7000">
                          <a:srgbClr val="3399FF">
                            <a:alpha val="38000"/>
                          </a:srgbClr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5400000" scaled="0"/>
                      <a:tileRect r="-100000" b="-100000"/>
                    </a:gra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182346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475656" y="214290"/>
            <a:ext cx="7454061" cy="928694"/>
          </a:xfrm>
          <a:prstGeom prst="rect">
            <a:avLst/>
          </a:prstGeom>
          <a:gradFill>
            <a:gsLst>
              <a:gs pos="44000">
                <a:srgbClr val="92D050"/>
              </a:gs>
              <a:gs pos="55000">
                <a:srgbClr val="92D050"/>
              </a:gs>
              <a:gs pos="18000">
                <a:schemeClr val="accent3">
                  <a:lumMod val="40000"/>
                  <a:lumOff val="60000"/>
                </a:schemeClr>
              </a:gs>
              <a:gs pos="100000">
                <a:schemeClr val="accent3">
                  <a:lumMod val="40000"/>
                  <a:lumOff val="60000"/>
                </a:schemeClr>
              </a:gs>
            </a:gsLst>
            <a:lin ang="5400000" scaled="0"/>
          </a:gradFill>
          <a:ln w="73025" cap="rnd" cmpd="sng">
            <a:solidFill>
              <a:schemeClr val="accent1">
                <a:lumMod val="40000"/>
                <a:lumOff val="60000"/>
              </a:schemeClr>
            </a:solidFill>
          </a:ln>
          <a:effectLst>
            <a:outerShdw blurRad="50800" dist="50800" sx="1000" sy="1000" algn="ctr" rotWithShape="0">
              <a:srgbClr val="000000"/>
            </a:outerShdw>
            <a:reflection stA="0" endPos="6000" dist="25400" dir="5400000" sy="-100000" algn="bl" rotWithShape="0"/>
          </a:effectLst>
          <a:scene3d>
            <a:camera prst="orthographicFront"/>
            <a:lightRig rig="threePt" dir="t"/>
          </a:scene3d>
          <a:sp3d>
            <a:bevelT w="38100" h="114300"/>
            <a:bevelB w="31750" h="825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rgbClr val="FF0000"/>
                </a:solidFill>
              </a:rPr>
              <a:t> </a:t>
            </a:r>
            <a:r>
              <a:rPr lang="ru-RU" sz="3200" b="1" dirty="0" smtClean="0">
                <a:solidFill>
                  <a:srgbClr val="FF0000"/>
                </a:solidFill>
              </a:rPr>
              <a:t> </a:t>
            </a:r>
            <a:r>
              <a:rPr lang="ru-RU" sz="2800" b="1" dirty="0" smtClean="0">
                <a:solidFill>
                  <a:srgbClr val="FF0000"/>
                </a:solidFill>
              </a:rPr>
              <a:t>Структура расходов на общегосударственные вопросы    </a:t>
            </a:r>
            <a:r>
              <a:rPr lang="ru-RU" sz="2000" b="1" dirty="0" smtClean="0">
                <a:solidFill>
                  <a:srgbClr val="C00000"/>
                </a:solidFill>
              </a:rPr>
              <a:t>тыс. руб.</a:t>
            </a:r>
            <a:endParaRPr lang="ru-RU" sz="2000" dirty="0">
              <a:solidFill>
                <a:srgbClr val="C0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42844" y="142852"/>
            <a:ext cx="928694" cy="928694"/>
          </a:xfrm>
          <a:prstGeom prst="rect">
            <a:avLst/>
          </a:prstGeom>
          <a:blipFill dpi="0" rotWithShape="1">
            <a:blip r:embed="rId3" cstate="print"/>
            <a:srcRect/>
            <a:stretch>
              <a:fillRect/>
            </a:stretch>
          </a:blip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4" name="AutoShape 5"/>
          <p:cNvSpPr>
            <a:spLocks noChangeArrowheads="1"/>
          </p:cNvSpPr>
          <p:nvPr/>
        </p:nvSpPr>
        <p:spPr bwMode="auto">
          <a:xfrm>
            <a:off x="142844" y="2928934"/>
            <a:ext cx="2143140" cy="857256"/>
          </a:xfrm>
          <a:prstGeom prst="roundRect">
            <a:avLst>
              <a:gd name="adj" fmla="val 0"/>
            </a:avLst>
          </a:prstGeom>
          <a:gradFill>
            <a:gsLst>
              <a:gs pos="71000">
                <a:schemeClr val="bg1">
                  <a:alpha val="25000"/>
                </a:schemeClr>
              </a:gs>
              <a:gs pos="1000">
                <a:schemeClr val="bg1"/>
              </a:gs>
              <a:gs pos="100000">
                <a:srgbClr val="FFC000"/>
              </a:gs>
              <a:gs pos="100000">
                <a:srgbClr val="FFFF00"/>
              </a:gs>
              <a:gs pos="23000">
                <a:srgbClr val="FFCC66"/>
              </a:gs>
              <a:gs pos="56000">
                <a:srgbClr val="FFFF99"/>
              </a:gs>
              <a:gs pos="9000">
                <a:srgbClr val="FFFF00"/>
              </a:gs>
              <a:gs pos="36000">
                <a:schemeClr val="accent4">
                  <a:lumMod val="0"/>
                  <a:lumOff val="100000"/>
                </a:schemeClr>
              </a:gs>
              <a:gs pos="32000">
                <a:srgbClr val="FFFFC5"/>
              </a:gs>
            </a:gsLst>
          </a:gradFill>
          <a:ln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marL="72000" algn="ctr" fontAlgn="ctr"/>
            <a:r>
              <a:rPr lang="ru-RU" sz="1200" dirty="0" smtClean="0">
                <a:solidFill>
                  <a:srgbClr val="000000"/>
                </a:solidFill>
                <a:latin typeface="Times New Roman"/>
              </a:rPr>
              <a:t>Другие общегосударственные </a:t>
            </a:r>
          </a:p>
          <a:p>
            <a:pPr marL="72000" algn="ctr" fontAlgn="ctr"/>
            <a:r>
              <a:rPr lang="ru-RU" sz="1200" dirty="0" smtClean="0">
                <a:solidFill>
                  <a:srgbClr val="000000"/>
                </a:solidFill>
                <a:latin typeface="Times New Roman"/>
              </a:rPr>
              <a:t>вопросы</a:t>
            </a:r>
          </a:p>
          <a:p>
            <a:pPr marL="72000" algn="ctr" fontAlgn="ctr"/>
            <a:r>
              <a:rPr lang="ru-RU" sz="1400" dirty="0" smtClean="0"/>
              <a:t> 44 945,24</a:t>
            </a:r>
            <a:r>
              <a:rPr lang="en-US" sz="1400" dirty="0" smtClean="0">
                <a:solidFill>
                  <a:srgbClr val="000000"/>
                </a:solidFill>
                <a:latin typeface="Times New Roman"/>
              </a:rPr>
              <a:t>; </a:t>
            </a:r>
            <a:r>
              <a:rPr lang="ru-RU" sz="1400" dirty="0" smtClean="0">
                <a:solidFill>
                  <a:srgbClr val="000000"/>
                </a:solidFill>
                <a:latin typeface="Times New Roman"/>
              </a:rPr>
              <a:t>45,75 </a:t>
            </a:r>
            <a:r>
              <a:rPr lang="en-US" sz="1400" dirty="0" smtClean="0">
                <a:solidFill>
                  <a:srgbClr val="000000"/>
                </a:solidFill>
                <a:latin typeface="Times New Roman"/>
              </a:rPr>
              <a:t>%</a:t>
            </a:r>
            <a:endParaRPr lang="ru-RU" sz="1400" dirty="0" smtClean="0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5" name="AutoShape 5"/>
          <p:cNvSpPr>
            <a:spLocks noChangeArrowheads="1"/>
          </p:cNvSpPr>
          <p:nvPr/>
        </p:nvSpPr>
        <p:spPr bwMode="auto">
          <a:xfrm>
            <a:off x="6858016" y="2857496"/>
            <a:ext cx="2143140" cy="642942"/>
          </a:xfrm>
          <a:prstGeom prst="roundRect">
            <a:avLst>
              <a:gd name="adj" fmla="val 0"/>
            </a:avLst>
          </a:prstGeom>
          <a:gradFill>
            <a:gsLst>
              <a:gs pos="79000">
                <a:srgbClr val="0066FF"/>
              </a:gs>
              <a:gs pos="3000">
                <a:schemeClr val="tx2">
                  <a:lumMod val="60000"/>
                  <a:lumOff val="40000"/>
                </a:schemeClr>
              </a:gs>
              <a:gs pos="27000">
                <a:schemeClr val="tx2">
                  <a:lumMod val="40000"/>
                  <a:lumOff val="60000"/>
                </a:schemeClr>
              </a:gs>
              <a:gs pos="34000">
                <a:schemeClr val="accent1">
                  <a:lumMod val="60000"/>
                  <a:lumOff val="40000"/>
                  <a:alpha val="69000"/>
                </a:schemeClr>
              </a:gs>
            </a:gsLst>
          </a:gradFill>
          <a:ln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marL="72000" algn="ctr" fontAlgn="ctr"/>
            <a:r>
              <a:rPr lang="ru-RU" sz="1200" dirty="0" smtClean="0">
                <a:solidFill>
                  <a:srgbClr val="000000"/>
                </a:solidFill>
                <a:latin typeface="Times New Roman"/>
              </a:rPr>
              <a:t>Функционирование местных </a:t>
            </a:r>
          </a:p>
          <a:p>
            <a:pPr marL="72000" algn="ctr" fontAlgn="ctr"/>
            <a:r>
              <a:rPr lang="ru-RU" sz="1200" dirty="0" smtClean="0">
                <a:solidFill>
                  <a:srgbClr val="000000"/>
                </a:solidFill>
                <a:latin typeface="Times New Roman"/>
              </a:rPr>
              <a:t>администраций</a:t>
            </a:r>
          </a:p>
          <a:p>
            <a:pPr marL="72000" algn="ctr" fontAlgn="ctr"/>
            <a:r>
              <a:rPr lang="ru-RU" sz="1400" dirty="0" smtClean="0"/>
              <a:t>34 477,13</a:t>
            </a:r>
            <a:r>
              <a:rPr lang="en-US" sz="1400" dirty="0" smtClean="0">
                <a:solidFill>
                  <a:srgbClr val="000000"/>
                </a:solidFill>
                <a:latin typeface="Times New Roman"/>
              </a:rPr>
              <a:t>; </a:t>
            </a:r>
            <a:r>
              <a:rPr lang="ru-RU" sz="1400" dirty="0" smtClean="0">
                <a:solidFill>
                  <a:srgbClr val="000000"/>
                </a:solidFill>
                <a:latin typeface="Times New Roman"/>
              </a:rPr>
              <a:t>35,09</a:t>
            </a:r>
            <a:r>
              <a:rPr lang="en-US" sz="1400" dirty="0" smtClean="0">
                <a:solidFill>
                  <a:srgbClr val="000000"/>
                </a:solidFill>
                <a:latin typeface="Times New Roman"/>
              </a:rPr>
              <a:t>%</a:t>
            </a:r>
            <a:endParaRPr lang="ru-RU" sz="1400" dirty="0" smtClean="0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7" name="AutoShape 5"/>
          <p:cNvSpPr>
            <a:spLocks noChangeArrowheads="1"/>
          </p:cNvSpPr>
          <p:nvPr/>
        </p:nvSpPr>
        <p:spPr bwMode="auto">
          <a:xfrm>
            <a:off x="6500826" y="4857760"/>
            <a:ext cx="2357454" cy="1000132"/>
          </a:xfrm>
          <a:prstGeom prst="roundRect">
            <a:avLst>
              <a:gd name="adj" fmla="val 0"/>
            </a:avLst>
          </a:prstGeom>
          <a:gradFill>
            <a:gsLst>
              <a:gs pos="79000">
                <a:schemeClr val="accent6">
                  <a:lumMod val="75000"/>
                  <a:alpha val="54000"/>
                </a:schemeClr>
              </a:gs>
              <a:gs pos="36000">
                <a:schemeClr val="accent6">
                  <a:lumMod val="75000"/>
                  <a:alpha val="44000"/>
                </a:schemeClr>
              </a:gs>
              <a:gs pos="27000">
                <a:schemeClr val="accent6">
                  <a:lumMod val="40000"/>
                  <a:lumOff val="60000"/>
                  <a:alpha val="92000"/>
                </a:schemeClr>
              </a:gs>
              <a:gs pos="66000">
                <a:schemeClr val="accent6">
                  <a:lumMod val="75000"/>
                  <a:alpha val="59000"/>
                </a:schemeClr>
              </a:gs>
            </a:gsLst>
          </a:gradFill>
          <a:ln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marL="72000" algn="ctr" fontAlgn="ctr"/>
            <a:r>
              <a:rPr lang="ru-RU" sz="1200" dirty="0" smtClean="0">
                <a:solidFill>
                  <a:srgbClr val="000000"/>
                </a:solidFill>
                <a:latin typeface="Times New Roman"/>
              </a:rPr>
              <a:t>Обеспечение деятельности</a:t>
            </a:r>
          </a:p>
          <a:p>
            <a:pPr marL="72000" algn="ctr" fontAlgn="ctr"/>
            <a:r>
              <a:rPr lang="ru-RU" sz="1200" dirty="0" smtClean="0">
                <a:solidFill>
                  <a:srgbClr val="000000"/>
                </a:solidFill>
                <a:latin typeface="Times New Roman"/>
              </a:rPr>
              <a:t> финансовых, налоговых и</a:t>
            </a:r>
          </a:p>
          <a:p>
            <a:pPr marL="72000" algn="ctr" fontAlgn="ctr"/>
            <a:r>
              <a:rPr lang="ru-RU" sz="1200" dirty="0" smtClean="0">
                <a:solidFill>
                  <a:srgbClr val="000000"/>
                </a:solidFill>
                <a:latin typeface="Times New Roman"/>
              </a:rPr>
              <a:t> таможенных органов </a:t>
            </a:r>
          </a:p>
          <a:p>
            <a:pPr marL="72000" algn="ctr" fontAlgn="ctr"/>
            <a:r>
              <a:rPr lang="ru-RU" sz="1200" dirty="0" smtClean="0">
                <a:solidFill>
                  <a:srgbClr val="000000"/>
                </a:solidFill>
                <a:latin typeface="Times New Roman"/>
              </a:rPr>
              <a:t>и органов надзора</a:t>
            </a:r>
          </a:p>
          <a:p>
            <a:pPr marL="72000" algn="ctr" fontAlgn="ctr"/>
            <a:r>
              <a:rPr lang="ru-RU" sz="1400" dirty="0" smtClean="0"/>
              <a:t>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13 836,60</a:t>
            </a:r>
            <a:r>
              <a:rPr lang="en-US" sz="1400" dirty="0" smtClean="0">
                <a:solidFill>
                  <a:srgbClr val="000000"/>
                </a:solidFill>
                <a:latin typeface="Times New Roman"/>
              </a:rPr>
              <a:t>; </a:t>
            </a:r>
            <a:r>
              <a:rPr lang="ru-RU" sz="1400" dirty="0" smtClean="0">
                <a:solidFill>
                  <a:srgbClr val="000000"/>
                </a:solidFill>
                <a:latin typeface="Times New Roman"/>
              </a:rPr>
              <a:t>14,08</a:t>
            </a:r>
            <a:r>
              <a:rPr lang="en-US" sz="1400" dirty="0" smtClean="0">
                <a:solidFill>
                  <a:srgbClr val="000000"/>
                </a:solidFill>
                <a:latin typeface="Times New Roman"/>
              </a:rPr>
              <a:t>%</a:t>
            </a:r>
            <a:endParaRPr lang="ru-RU" sz="1400" dirty="0" smtClean="0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8" name="AutoShape 5"/>
          <p:cNvSpPr>
            <a:spLocks noChangeArrowheads="1"/>
          </p:cNvSpPr>
          <p:nvPr/>
        </p:nvSpPr>
        <p:spPr bwMode="auto">
          <a:xfrm>
            <a:off x="2071670" y="1571612"/>
            <a:ext cx="2286016" cy="857256"/>
          </a:xfrm>
          <a:prstGeom prst="roundRect">
            <a:avLst>
              <a:gd name="adj" fmla="val 0"/>
            </a:avLst>
          </a:prstGeom>
          <a:gradFill>
            <a:gsLst>
              <a:gs pos="0">
                <a:schemeClr val="accent4">
                  <a:lumMod val="75000"/>
                  <a:alpha val="52000"/>
                </a:schemeClr>
              </a:gs>
              <a:gs pos="20000">
                <a:srgbClr val="7030A0">
                  <a:alpha val="63000"/>
                </a:srgbClr>
              </a:gs>
              <a:gs pos="40000">
                <a:schemeClr val="accent4">
                  <a:lumMod val="60000"/>
                  <a:lumOff val="40000"/>
                </a:schemeClr>
              </a:gs>
              <a:gs pos="69000">
                <a:schemeClr val="accent4">
                  <a:lumMod val="75000"/>
                  <a:alpha val="80000"/>
                </a:schemeClr>
              </a:gs>
              <a:gs pos="100000">
                <a:schemeClr val="accent4">
                  <a:lumMod val="40000"/>
                  <a:lumOff val="60000"/>
                </a:schemeClr>
              </a:gs>
            </a:gsLst>
          </a:gradFill>
          <a:ln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marL="72000" algn="ctr" fontAlgn="ctr"/>
            <a:r>
              <a:rPr lang="ru-RU" sz="1200" dirty="0" smtClean="0">
                <a:solidFill>
                  <a:srgbClr val="000000"/>
                </a:solidFill>
                <a:latin typeface="Times New Roman"/>
              </a:rPr>
              <a:t>Функционирование высшего</a:t>
            </a:r>
          </a:p>
          <a:p>
            <a:pPr marL="72000" algn="ctr" fontAlgn="ctr"/>
            <a:r>
              <a:rPr lang="ru-RU" sz="1200" dirty="0" smtClean="0">
                <a:solidFill>
                  <a:srgbClr val="000000"/>
                </a:solidFill>
                <a:latin typeface="Times New Roman"/>
              </a:rPr>
              <a:t> должностного лица</a:t>
            </a:r>
          </a:p>
          <a:p>
            <a:pPr marL="72000" algn="ctr" fontAlgn="ctr"/>
            <a:r>
              <a:rPr lang="ru-RU" sz="1200" dirty="0" smtClean="0">
                <a:solidFill>
                  <a:srgbClr val="000000"/>
                </a:solidFill>
                <a:latin typeface="Times New Roman"/>
              </a:rPr>
              <a:t> муниципального образования</a:t>
            </a:r>
          </a:p>
          <a:p>
            <a:pPr marL="72000" algn="ctr" fontAlgn="ctr"/>
            <a:r>
              <a:rPr lang="ru-RU" sz="1400" dirty="0" smtClean="0"/>
              <a:t> 1 536,48 </a:t>
            </a:r>
            <a:r>
              <a:rPr lang="en-US" sz="1400" dirty="0" smtClean="0">
                <a:solidFill>
                  <a:srgbClr val="000000"/>
                </a:solidFill>
                <a:latin typeface="Times New Roman"/>
              </a:rPr>
              <a:t>; </a:t>
            </a:r>
            <a:r>
              <a:rPr lang="ru-RU" sz="1400" dirty="0" smtClean="0">
                <a:solidFill>
                  <a:srgbClr val="000000"/>
                </a:solidFill>
                <a:latin typeface="Times New Roman"/>
              </a:rPr>
              <a:t>1,57</a:t>
            </a:r>
            <a:r>
              <a:rPr lang="en-US" sz="1400" dirty="0" smtClean="0">
                <a:solidFill>
                  <a:srgbClr val="000000"/>
                </a:solidFill>
                <a:latin typeface="Times New Roman"/>
              </a:rPr>
              <a:t>%</a:t>
            </a:r>
            <a:endParaRPr lang="ru-RU" sz="1400" dirty="0" smtClean="0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1" name="AutoShape 5"/>
          <p:cNvSpPr>
            <a:spLocks noChangeArrowheads="1"/>
          </p:cNvSpPr>
          <p:nvPr/>
        </p:nvSpPr>
        <p:spPr bwMode="auto">
          <a:xfrm>
            <a:off x="857224" y="5143512"/>
            <a:ext cx="1857388" cy="642942"/>
          </a:xfrm>
          <a:prstGeom prst="roundRect">
            <a:avLst>
              <a:gd name="adj" fmla="val 0"/>
            </a:avLst>
          </a:prstGeom>
          <a:gradFill>
            <a:gsLst>
              <a:gs pos="100000">
                <a:srgbClr val="FF3300"/>
              </a:gs>
              <a:gs pos="60000">
                <a:srgbClr val="FF0000"/>
              </a:gs>
              <a:gs pos="29000">
                <a:srgbClr val="FF6699"/>
              </a:gs>
              <a:gs pos="66000">
                <a:schemeClr val="accent2">
                  <a:lumMod val="75000"/>
                </a:schemeClr>
              </a:gs>
            </a:gsLst>
          </a:gradFill>
          <a:ln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marL="72000" algn="ctr" fontAlgn="ctr"/>
            <a:r>
              <a:rPr lang="ru-RU" sz="1200" dirty="0" smtClean="0">
                <a:solidFill>
                  <a:srgbClr val="000000"/>
                </a:solidFill>
                <a:latin typeface="Times New Roman"/>
              </a:rPr>
              <a:t>Резервные фонды</a:t>
            </a:r>
          </a:p>
          <a:p>
            <a:pPr marL="72000" algn="ctr" fontAlgn="ctr"/>
            <a:r>
              <a:rPr lang="ru-RU" sz="1400" dirty="0" smtClean="0"/>
              <a:t> 258,19</a:t>
            </a:r>
            <a:r>
              <a:rPr lang="en-US" sz="1400" dirty="0" smtClean="0">
                <a:solidFill>
                  <a:srgbClr val="000000"/>
                </a:solidFill>
                <a:latin typeface="Times New Roman"/>
              </a:rPr>
              <a:t>; </a:t>
            </a:r>
            <a:r>
              <a:rPr lang="ru-RU" sz="1400" dirty="0" smtClean="0">
                <a:solidFill>
                  <a:srgbClr val="000000"/>
                </a:solidFill>
                <a:latin typeface="Times New Roman"/>
              </a:rPr>
              <a:t>0,26</a:t>
            </a:r>
            <a:r>
              <a:rPr lang="en-US" sz="1400" dirty="0" smtClean="0">
                <a:solidFill>
                  <a:srgbClr val="000000"/>
                </a:solidFill>
                <a:latin typeface="Times New Roman"/>
              </a:rPr>
              <a:t>%</a:t>
            </a:r>
            <a:endParaRPr lang="ru-RU" sz="1400" dirty="0" smtClean="0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2" name="AutoShape 5"/>
          <p:cNvSpPr>
            <a:spLocks noChangeArrowheads="1"/>
          </p:cNvSpPr>
          <p:nvPr/>
        </p:nvSpPr>
        <p:spPr bwMode="auto">
          <a:xfrm>
            <a:off x="5000628" y="1357298"/>
            <a:ext cx="3214710" cy="1000132"/>
          </a:xfrm>
          <a:prstGeom prst="roundRect">
            <a:avLst>
              <a:gd name="adj" fmla="val 0"/>
            </a:avLst>
          </a:prstGeom>
          <a:gradFill>
            <a:gsLst>
              <a:gs pos="63000">
                <a:srgbClr val="FF0000">
                  <a:lumMod val="50000"/>
                  <a:lumOff val="50000"/>
                  <a:alpha val="77000"/>
                </a:srgbClr>
              </a:gs>
              <a:gs pos="19000">
                <a:schemeClr val="accent2">
                  <a:lumMod val="75000"/>
                  <a:alpha val="65000"/>
                </a:schemeClr>
              </a:gs>
              <a:gs pos="75000">
                <a:schemeClr val="accent2">
                  <a:lumMod val="60000"/>
                  <a:lumOff val="40000"/>
                  <a:alpha val="60000"/>
                </a:schemeClr>
              </a:gs>
              <a:gs pos="68000">
                <a:schemeClr val="bg1">
                  <a:alpha val="73000"/>
                </a:schemeClr>
              </a:gs>
            </a:gsLst>
          </a:gradFill>
          <a:ln>
            <a:solidFill>
              <a:srgbClr val="C00000"/>
            </a:solidFill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marL="72000" algn="ctr" fontAlgn="ctr"/>
            <a:r>
              <a:rPr lang="ru-RU" sz="1200" dirty="0" smtClean="0">
                <a:solidFill>
                  <a:srgbClr val="000000"/>
                </a:solidFill>
                <a:latin typeface="Times New Roman"/>
              </a:rPr>
              <a:t>Функционирование законодательных</a:t>
            </a:r>
          </a:p>
          <a:p>
            <a:pPr marL="72000" algn="ctr" fontAlgn="ctr"/>
            <a:r>
              <a:rPr lang="ru-RU" sz="1200" dirty="0" smtClean="0">
                <a:solidFill>
                  <a:srgbClr val="000000"/>
                </a:solidFill>
                <a:latin typeface="Times New Roman"/>
              </a:rPr>
              <a:t> (представительных) органов государственной </a:t>
            </a:r>
          </a:p>
          <a:p>
            <a:pPr marL="72000" algn="ctr" fontAlgn="ctr"/>
            <a:r>
              <a:rPr lang="ru-RU" sz="1200" dirty="0" smtClean="0">
                <a:solidFill>
                  <a:srgbClr val="000000"/>
                </a:solidFill>
                <a:latin typeface="Times New Roman"/>
              </a:rPr>
              <a:t>власти и представительных органов </a:t>
            </a:r>
          </a:p>
          <a:p>
            <a:pPr marL="72000" algn="ctr" fontAlgn="ctr"/>
            <a:r>
              <a:rPr lang="ru-RU" sz="1200" dirty="0" smtClean="0">
                <a:solidFill>
                  <a:srgbClr val="000000"/>
                </a:solidFill>
                <a:latin typeface="Times New Roman"/>
              </a:rPr>
              <a:t>муниципальных образований</a:t>
            </a:r>
          </a:p>
          <a:p>
            <a:pPr marL="72000" algn="ctr" fontAlgn="ctr"/>
            <a:r>
              <a:rPr lang="ru-RU" sz="1400" dirty="0" smtClean="0">
                <a:solidFill>
                  <a:srgbClr val="000000"/>
                </a:solidFill>
                <a:latin typeface="Times New Roman"/>
              </a:rPr>
              <a:t>2 286,59</a:t>
            </a:r>
            <a:r>
              <a:rPr lang="en-US" sz="1400" dirty="0" smtClean="0">
                <a:solidFill>
                  <a:srgbClr val="000000"/>
                </a:solidFill>
                <a:latin typeface="Times New Roman"/>
              </a:rPr>
              <a:t>; </a:t>
            </a:r>
            <a:r>
              <a:rPr lang="ru-RU" sz="1400" dirty="0" smtClean="0">
                <a:solidFill>
                  <a:srgbClr val="000000"/>
                </a:solidFill>
                <a:latin typeface="Times New Roman"/>
              </a:rPr>
              <a:t>2,33</a:t>
            </a:r>
            <a:r>
              <a:rPr lang="en-US" sz="1400" dirty="0" smtClean="0">
                <a:solidFill>
                  <a:srgbClr val="000000"/>
                </a:solidFill>
                <a:latin typeface="Times New Roman"/>
              </a:rPr>
              <a:t>%</a:t>
            </a:r>
            <a:endParaRPr lang="ru-RU" sz="1400" dirty="0" smtClean="0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3" name="AutoShape 5"/>
          <p:cNvSpPr>
            <a:spLocks noChangeArrowheads="1"/>
          </p:cNvSpPr>
          <p:nvPr/>
        </p:nvSpPr>
        <p:spPr bwMode="auto">
          <a:xfrm>
            <a:off x="3571868" y="5643578"/>
            <a:ext cx="1785950" cy="785818"/>
          </a:xfrm>
          <a:prstGeom prst="roundRect">
            <a:avLst>
              <a:gd name="adj" fmla="val 0"/>
            </a:avLst>
          </a:prstGeom>
          <a:gradFill>
            <a:gsLst>
              <a:gs pos="66000">
                <a:srgbClr val="00B050">
                  <a:alpha val="67000"/>
                </a:srgbClr>
              </a:gs>
              <a:gs pos="37000">
                <a:srgbClr val="00B050">
                  <a:alpha val="32000"/>
                </a:srgbClr>
              </a:gs>
              <a:gs pos="1000">
                <a:srgbClr val="92D050"/>
              </a:gs>
              <a:gs pos="51000">
                <a:schemeClr val="accent3">
                  <a:lumMod val="40000"/>
                  <a:lumOff val="60000"/>
                  <a:alpha val="63000"/>
                </a:schemeClr>
              </a:gs>
              <a:gs pos="0">
                <a:srgbClr val="FFFFC5">
                  <a:alpha val="55000"/>
                </a:srgbClr>
              </a:gs>
            </a:gsLst>
          </a:gradFill>
          <a:ln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marL="72000" algn="ctr" fontAlgn="ctr"/>
            <a:r>
              <a:rPr lang="ru-RU" sz="1200" dirty="0" smtClean="0">
                <a:solidFill>
                  <a:srgbClr val="000000"/>
                </a:solidFill>
                <a:latin typeface="Times New Roman"/>
              </a:rPr>
              <a:t>Обеспечение проведения </a:t>
            </a:r>
          </a:p>
          <a:p>
            <a:pPr marL="72000" algn="ctr" fontAlgn="ctr"/>
            <a:r>
              <a:rPr lang="ru-RU" sz="1200" dirty="0" smtClean="0">
                <a:solidFill>
                  <a:srgbClr val="000000"/>
                </a:solidFill>
                <a:latin typeface="Times New Roman"/>
              </a:rPr>
              <a:t>выборов и референдумов</a:t>
            </a:r>
            <a:r>
              <a:rPr lang="ru-RU" sz="1400" dirty="0" smtClean="0"/>
              <a:t> </a:t>
            </a:r>
          </a:p>
          <a:p>
            <a:pPr marL="72000" algn="ctr" fontAlgn="ctr"/>
            <a:r>
              <a:rPr lang="ru-RU" sz="1400" dirty="0" smtClean="0"/>
              <a:t>900,00</a:t>
            </a:r>
            <a:r>
              <a:rPr lang="en-US" sz="1400" dirty="0" smtClean="0">
                <a:solidFill>
                  <a:srgbClr val="000000"/>
                </a:solidFill>
                <a:latin typeface="Times New Roman"/>
              </a:rPr>
              <a:t>; </a:t>
            </a:r>
            <a:r>
              <a:rPr lang="ru-RU" sz="1400" dirty="0" smtClean="0">
                <a:solidFill>
                  <a:srgbClr val="000000"/>
                </a:solidFill>
                <a:latin typeface="Times New Roman"/>
              </a:rPr>
              <a:t>0,92</a:t>
            </a:r>
            <a:r>
              <a:rPr lang="en-US" sz="1400" dirty="0" smtClean="0">
                <a:solidFill>
                  <a:srgbClr val="000000"/>
                </a:solidFill>
                <a:latin typeface="Times New Roman"/>
              </a:rPr>
              <a:t>%</a:t>
            </a:r>
            <a:endParaRPr lang="ru-RU" sz="1400" dirty="0" smtClean="0">
              <a:solidFill>
                <a:srgbClr val="000000"/>
              </a:solidFill>
              <a:latin typeface="Times New Roman"/>
            </a:endParaRPr>
          </a:p>
        </p:txBody>
      </p:sp>
      <p:cxnSp>
        <p:nvCxnSpPr>
          <p:cNvPr id="89" name="Прямая со стрелкой 88"/>
          <p:cNvCxnSpPr/>
          <p:nvPr/>
        </p:nvCxnSpPr>
        <p:spPr>
          <a:xfrm rot="16200000" flipV="1">
            <a:off x="3929058" y="5214950"/>
            <a:ext cx="500066" cy="35719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5" name="AutoShape 5"/>
          <p:cNvSpPr>
            <a:spLocks noChangeArrowheads="1"/>
          </p:cNvSpPr>
          <p:nvPr/>
        </p:nvSpPr>
        <p:spPr bwMode="auto">
          <a:xfrm rot="20498762">
            <a:off x="332875" y="5905044"/>
            <a:ext cx="357190" cy="357214"/>
          </a:xfrm>
          <a:prstGeom prst="roundRect">
            <a:avLst>
              <a:gd name="adj" fmla="val 50000"/>
            </a:avLst>
          </a:prstGeom>
          <a:gradFill>
            <a:gsLst>
              <a:gs pos="78000">
                <a:schemeClr val="tx2">
                  <a:lumMod val="40000"/>
                  <a:lumOff val="60000"/>
                  <a:alpha val="0"/>
                </a:schemeClr>
              </a:gs>
              <a:gs pos="61000">
                <a:srgbClr val="90A7D7"/>
              </a:gs>
              <a:gs pos="100000">
                <a:schemeClr val="bg1"/>
              </a:gs>
              <a:gs pos="29000">
                <a:schemeClr val="tx2">
                  <a:lumMod val="20000"/>
                  <a:lumOff val="80000"/>
                </a:schemeClr>
              </a:gs>
              <a:gs pos="8000">
                <a:schemeClr val="tx2">
                  <a:lumMod val="60000"/>
                  <a:lumOff val="40000"/>
                </a:schemeClr>
              </a:gs>
            </a:gsLst>
          </a:gradFill>
          <a:ln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endParaRPr lang="ru-RU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6" name="AutoShape 5"/>
          <p:cNvSpPr>
            <a:spLocks noChangeArrowheads="1"/>
          </p:cNvSpPr>
          <p:nvPr/>
        </p:nvSpPr>
        <p:spPr bwMode="auto">
          <a:xfrm rot="10353504">
            <a:off x="6023289" y="2449483"/>
            <a:ext cx="342409" cy="370164"/>
          </a:xfrm>
          <a:prstGeom prst="roundRect">
            <a:avLst>
              <a:gd name="adj" fmla="val 50000"/>
            </a:avLst>
          </a:prstGeom>
          <a:gradFill>
            <a:gsLst>
              <a:gs pos="66000">
                <a:srgbClr val="92D050">
                  <a:alpha val="0"/>
                </a:srgbClr>
              </a:gs>
              <a:gs pos="100000">
                <a:schemeClr val="bg1"/>
              </a:gs>
              <a:gs pos="1000">
                <a:srgbClr val="92D050"/>
              </a:gs>
              <a:gs pos="51000">
                <a:schemeClr val="accent3">
                  <a:lumMod val="40000"/>
                  <a:lumOff val="60000"/>
                </a:schemeClr>
              </a:gs>
              <a:gs pos="49000">
                <a:srgbClr val="FFFFC5"/>
              </a:gs>
            </a:gsLst>
          </a:gradFill>
          <a:ln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endParaRPr lang="ru-RU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7" name="AutoShape 5"/>
          <p:cNvSpPr>
            <a:spLocks noChangeArrowheads="1"/>
          </p:cNvSpPr>
          <p:nvPr/>
        </p:nvSpPr>
        <p:spPr bwMode="auto">
          <a:xfrm rot="1099924">
            <a:off x="8206062" y="6140271"/>
            <a:ext cx="449302" cy="467777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FF0000">
                  <a:lumMod val="50000"/>
                  <a:lumOff val="50000"/>
                </a:srgbClr>
              </a:gs>
              <a:gs pos="87000">
                <a:srgbClr val="FCA69F"/>
              </a:gs>
              <a:gs pos="23000">
                <a:srgbClr val="FA7166">
                  <a:alpha val="24706"/>
                </a:srgbClr>
              </a:gs>
              <a:gs pos="73000">
                <a:schemeClr val="bg1"/>
              </a:gs>
            </a:gsLst>
          </a:gradFill>
          <a:ln>
            <a:solidFill>
              <a:srgbClr val="C00000"/>
            </a:solidFill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endParaRPr lang="ru-RU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9" name="AutoShape 5"/>
          <p:cNvSpPr>
            <a:spLocks noChangeArrowheads="1"/>
          </p:cNvSpPr>
          <p:nvPr/>
        </p:nvSpPr>
        <p:spPr bwMode="auto">
          <a:xfrm rot="955576">
            <a:off x="1391225" y="1757822"/>
            <a:ext cx="348381" cy="295895"/>
          </a:xfrm>
          <a:prstGeom prst="roundRect">
            <a:avLst>
              <a:gd name="adj" fmla="val 50000"/>
            </a:avLst>
          </a:prstGeom>
          <a:gradFill>
            <a:gsLst>
              <a:gs pos="56000">
                <a:srgbClr val="B9A9CB">
                  <a:lumMod val="74000"/>
                  <a:lumOff val="26000"/>
                  <a:alpha val="0"/>
                </a:srgbClr>
              </a:gs>
              <a:gs pos="9000">
                <a:schemeClr val="accent4">
                  <a:lumMod val="60000"/>
                  <a:lumOff val="40000"/>
                </a:schemeClr>
              </a:gs>
              <a:gs pos="100000">
                <a:schemeClr val="accent4">
                  <a:lumMod val="60000"/>
                  <a:lumOff val="40000"/>
                </a:schemeClr>
              </a:gs>
              <a:gs pos="100000">
                <a:srgbClr val="FF6600"/>
              </a:gs>
              <a:gs pos="69000">
                <a:schemeClr val="accent4">
                  <a:lumMod val="60000"/>
                  <a:lumOff val="40000"/>
                </a:schemeClr>
              </a:gs>
              <a:gs pos="94000">
                <a:schemeClr val="accent4">
                  <a:lumMod val="0"/>
                  <a:lumOff val="100000"/>
                </a:schemeClr>
              </a:gs>
              <a:gs pos="39000">
                <a:schemeClr val="accent4">
                  <a:lumMod val="29000"/>
                  <a:lumOff val="71000"/>
                </a:schemeClr>
              </a:gs>
            </a:gsLst>
          </a:gradFill>
          <a:ln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endParaRPr lang="ru-RU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0" name="AutoShape 5"/>
          <p:cNvSpPr>
            <a:spLocks noChangeArrowheads="1"/>
          </p:cNvSpPr>
          <p:nvPr/>
        </p:nvSpPr>
        <p:spPr bwMode="auto">
          <a:xfrm rot="8968344">
            <a:off x="2007948" y="6008485"/>
            <a:ext cx="428628" cy="428628"/>
          </a:xfrm>
          <a:prstGeom prst="roundRect">
            <a:avLst>
              <a:gd name="adj" fmla="val 50000"/>
            </a:avLst>
          </a:prstGeom>
          <a:gradFill>
            <a:gsLst>
              <a:gs pos="10000">
                <a:schemeClr val="accent5">
                  <a:lumMod val="60000"/>
                  <a:lumOff val="40000"/>
                  <a:alpha val="90000"/>
                </a:schemeClr>
              </a:gs>
              <a:gs pos="30000">
                <a:schemeClr val="bg1">
                  <a:alpha val="50000"/>
                </a:schemeClr>
              </a:gs>
              <a:gs pos="99000">
                <a:schemeClr val="accent5">
                  <a:lumMod val="75000"/>
                  <a:alpha val="75000"/>
                </a:schemeClr>
              </a:gs>
              <a:gs pos="74000">
                <a:schemeClr val="accent5">
                  <a:lumMod val="60000"/>
                  <a:lumOff val="40000"/>
                  <a:alpha val="43000"/>
                </a:schemeClr>
              </a:gs>
              <a:gs pos="39000">
                <a:schemeClr val="accent5">
                  <a:lumMod val="75000"/>
                  <a:alpha val="73000"/>
                </a:schemeClr>
              </a:gs>
            </a:gsLst>
          </a:gradFill>
          <a:ln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endParaRPr lang="ru-RU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7" name="Диаграмма 26"/>
          <p:cNvGraphicFramePr/>
          <p:nvPr/>
        </p:nvGraphicFramePr>
        <p:xfrm>
          <a:off x="2285984" y="2500306"/>
          <a:ext cx="4572000" cy="29575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cxnSp>
        <p:nvCxnSpPr>
          <p:cNvPr id="33" name="Прямая со стрелкой 32"/>
          <p:cNvCxnSpPr/>
          <p:nvPr/>
        </p:nvCxnSpPr>
        <p:spPr>
          <a:xfrm flipV="1">
            <a:off x="2714612" y="4929198"/>
            <a:ext cx="1214446" cy="428628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 стрелкой 35"/>
          <p:cNvCxnSpPr/>
          <p:nvPr/>
        </p:nvCxnSpPr>
        <p:spPr>
          <a:xfrm>
            <a:off x="2285984" y="3000372"/>
            <a:ext cx="1071570" cy="428628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 стрелкой 38"/>
          <p:cNvCxnSpPr/>
          <p:nvPr/>
        </p:nvCxnSpPr>
        <p:spPr>
          <a:xfrm rot="16200000" flipH="1">
            <a:off x="4107653" y="2321711"/>
            <a:ext cx="642942" cy="428628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 стрелкой 39"/>
          <p:cNvCxnSpPr/>
          <p:nvPr/>
        </p:nvCxnSpPr>
        <p:spPr>
          <a:xfrm rot="5400000">
            <a:off x="4679157" y="2393149"/>
            <a:ext cx="642942" cy="428628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 стрелкой 43"/>
          <p:cNvCxnSpPr/>
          <p:nvPr/>
        </p:nvCxnSpPr>
        <p:spPr>
          <a:xfrm rot="10800000" flipV="1">
            <a:off x="6215074" y="3214686"/>
            <a:ext cx="642942" cy="214314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 стрелкой 45"/>
          <p:cNvCxnSpPr/>
          <p:nvPr/>
        </p:nvCxnSpPr>
        <p:spPr>
          <a:xfrm rot="10800000">
            <a:off x="5429256" y="5072074"/>
            <a:ext cx="1071570" cy="500066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182346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214414" y="214290"/>
            <a:ext cx="7747182" cy="928694"/>
          </a:xfrm>
          <a:prstGeom prst="rect">
            <a:avLst/>
          </a:prstGeom>
          <a:gradFill>
            <a:gsLst>
              <a:gs pos="44000">
                <a:srgbClr val="92D050"/>
              </a:gs>
              <a:gs pos="55000">
                <a:srgbClr val="92D050"/>
              </a:gs>
              <a:gs pos="18000">
                <a:schemeClr val="accent3">
                  <a:lumMod val="40000"/>
                  <a:lumOff val="60000"/>
                </a:schemeClr>
              </a:gs>
              <a:gs pos="100000">
                <a:schemeClr val="accent3">
                  <a:lumMod val="40000"/>
                  <a:lumOff val="60000"/>
                </a:schemeClr>
              </a:gs>
            </a:gsLst>
            <a:lin ang="5400000" scaled="0"/>
          </a:gradFill>
          <a:ln w="73025" cap="rnd" cmpd="sng">
            <a:solidFill>
              <a:schemeClr val="accent1">
                <a:lumMod val="40000"/>
                <a:lumOff val="60000"/>
              </a:schemeClr>
            </a:solidFill>
          </a:ln>
          <a:effectLst>
            <a:outerShdw blurRad="50800" dist="50800" sx="1000" sy="1000" algn="ctr" rotWithShape="0">
              <a:srgbClr val="000000"/>
            </a:outerShdw>
            <a:reflection stA="0" endPos="6000" dist="25400" dir="5400000" sy="-100000" algn="bl" rotWithShape="0"/>
          </a:effectLst>
          <a:scene3d>
            <a:camera prst="orthographicFront"/>
            <a:lightRig rig="threePt" dir="t"/>
          </a:scene3d>
          <a:sp3d>
            <a:bevelT w="38100" h="114300"/>
            <a:bevelB w="31750" h="825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     </a:t>
            </a:r>
            <a:r>
              <a:rPr lang="ru-RU" sz="2800" b="1" dirty="0" smtClean="0">
                <a:solidFill>
                  <a:srgbClr val="FF0000"/>
                </a:solidFill>
              </a:rPr>
              <a:t>Структура расходов на национальную 		                   экономику                 </a:t>
            </a:r>
            <a:r>
              <a:rPr lang="en-US" sz="2000" b="1" dirty="0" smtClean="0">
                <a:solidFill>
                  <a:srgbClr val="C00000"/>
                </a:solidFill>
              </a:rPr>
              <a:t>(</a:t>
            </a:r>
            <a:r>
              <a:rPr lang="ru-RU" sz="2000" b="1" dirty="0" smtClean="0">
                <a:solidFill>
                  <a:srgbClr val="C00000"/>
                </a:solidFill>
              </a:rPr>
              <a:t>тыс. руб.</a:t>
            </a:r>
            <a:r>
              <a:rPr lang="en-US" sz="2000" b="1" dirty="0" smtClean="0">
                <a:solidFill>
                  <a:srgbClr val="C00000"/>
                </a:solidFill>
              </a:rPr>
              <a:t>)</a:t>
            </a:r>
            <a:endParaRPr lang="ru-RU" sz="2000" dirty="0">
              <a:solidFill>
                <a:srgbClr val="C0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42844" y="142852"/>
            <a:ext cx="928694" cy="928694"/>
          </a:xfrm>
          <a:prstGeom prst="rect">
            <a:avLst/>
          </a:prstGeom>
          <a:blipFill dpi="0" rotWithShape="1">
            <a:blip r:embed="rId3" cstate="print"/>
            <a:srcRect/>
            <a:stretch>
              <a:fillRect/>
            </a:stretch>
          </a:blip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AutoShape 5"/>
          <p:cNvSpPr>
            <a:spLocks noChangeArrowheads="1"/>
          </p:cNvSpPr>
          <p:nvPr/>
        </p:nvSpPr>
        <p:spPr bwMode="auto">
          <a:xfrm>
            <a:off x="6215074" y="3214686"/>
            <a:ext cx="2786082" cy="1285884"/>
          </a:xfrm>
          <a:prstGeom prst="roundRect">
            <a:avLst>
              <a:gd name="adj" fmla="val 50000"/>
            </a:avLst>
          </a:prstGeom>
          <a:gradFill>
            <a:gsLst>
              <a:gs pos="66000">
                <a:srgbClr val="92D050">
                  <a:alpha val="25000"/>
                </a:srgbClr>
              </a:gs>
              <a:gs pos="100000">
                <a:schemeClr val="bg1"/>
              </a:gs>
              <a:gs pos="1000">
                <a:srgbClr val="92D050"/>
              </a:gs>
              <a:gs pos="51000">
                <a:schemeClr val="accent3">
                  <a:lumMod val="40000"/>
                  <a:lumOff val="60000"/>
                </a:schemeClr>
              </a:gs>
              <a:gs pos="49000">
                <a:srgbClr val="FFFFC5"/>
              </a:gs>
            </a:gsLst>
          </a:gradFill>
          <a:ln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ru-RU" b="1" u="sng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Другие вопросы в </a:t>
            </a:r>
          </a:p>
          <a:p>
            <a:pPr algn="ctr"/>
            <a:r>
              <a:rPr lang="ru-RU" b="1" u="sng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области национальной </a:t>
            </a:r>
          </a:p>
          <a:p>
            <a:pPr algn="ctr"/>
            <a:r>
              <a:rPr lang="ru-RU" b="1" u="sng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экономики</a:t>
            </a:r>
          </a:p>
          <a:p>
            <a:pPr algn="ctr"/>
            <a:r>
              <a:rPr lang="ru-RU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4 705,69  </a:t>
            </a:r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3,87</a:t>
            </a:r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%)</a:t>
            </a:r>
            <a:endParaRPr lang="ru-RU" sz="2000" b="1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AutoShape 5"/>
          <p:cNvSpPr>
            <a:spLocks noChangeArrowheads="1"/>
          </p:cNvSpPr>
          <p:nvPr/>
        </p:nvSpPr>
        <p:spPr bwMode="auto">
          <a:xfrm>
            <a:off x="3428992" y="4071942"/>
            <a:ext cx="2786082" cy="857256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FF0000">
                  <a:lumMod val="50000"/>
                  <a:lumOff val="50000"/>
                </a:srgbClr>
              </a:gs>
              <a:gs pos="87000">
                <a:srgbClr val="FCA69F"/>
              </a:gs>
              <a:gs pos="23000">
                <a:srgbClr val="FA7166">
                  <a:alpha val="24706"/>
                </a:srgbClr>
              </a:gs>
              <a:gs pos="73000">
                <a:schemeClr val="bg1"/>
              </a:gs>
            </a:gsLst>
          </a:gradFill>
          <a:ln>
            <a:solidFill>
              <a:srgbClr val="C00000"/>
            </a:solidFill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ru-RU" b="1" u="sng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Дорожное хозяйство </a:t>
            </a:r>
          </a:p>
          <a:p>
            <a:pPr algn="ctr"/>
            <a:r>
              <a:rPr lang="ru-RU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116 941,89  </a:t>
            </a:r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96,11</a:t>
            </a:r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%)</a:t>
            </a:r>
            <a:endParaRPr lang="ru-RU" sz="2000" b="1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AutoShape 5"/>
          <p:cNvSpPr>
            <a:spLocks noChangeArrowheads="1"/>
          </p:cNvSpPr>
          <p:nvPr/>
        </p:nvSpPr>
        <p:spPr bwMode="auto">
          <a:xfrm>
            <a:off x="2571736" y="1428736"/>
            <a:ext cx="4500594" cy="1714512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000082">
                  <a:alpha val="40000"/>
                </a:srgbClr>
              </a:gs>
              <a:gs pos="30000">
                <a:srgbClr val="66008F">
                  <a:alpha val="50000"/>
                </a:srgbClr>
              </a:gs>
              <a:gs pos="64999">
                <a:srgbClr val="BA0066">
                  <a:alpha val="50000"/>
                </a:srgbClr>
              </a:gs>
              <a:gs pos="89999">
                <a:srgbClr val="FF0000">
                  <a:alpha val="40000"/>
                </a:srgbClr>
              </a:gs>
              <a:gs pos="100000">
                <a:srgbClr val="FF8200">
                  <a:alpha val="50000"/>
                </a:srgbClr>
              </a:gs>
            </a:gsLst>
            <a:lin ang="16200000" scaled="0"/>
          </a:gradFill>
          <a:ln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marL="228600" indent="-228600" algn="ctr"/>
            <a:r>
              <a:rPr lang="ru-RU" sz="2800" b="1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АЦИОНАЛЬНА</a:t>
            </a:r>
            <a:r>
              <a:rPr lang="ru-RU" sz="2800" b="1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Я </a:t>
            </a:r>
          </a:p>
          <a:p>
            <a:pPr marL="228600" indent="-228600" algn="ctr"/>
            <a:r>
              <a:rPr lang="ru-RU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ЭКОНОМИКА</a:t>
            </a:r>
          </a:p>
          <a:p>
            <a:pPr marL="228600" indent="-228600" algn="ctr"/>
            <a:r>
              <a:rPr lang="ru-RU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</a:rPr>
              <a:t>121 666,60 </a:t>
            </a:r>
            <a:r>
              <a:rPr lang="en-US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</a:rPr>
              <a:t> (100%)</a:t>
            </a:r>
            <a:endParaRPr lang="ru-RU" sz="3200" b="1" dirty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AutoShape 5"/>
          <p:cNvSpPr>
            <a:spLocks noChangeArrowheads="1"/>
          </p:cNvSpPr>
          <p:nvPr/>
        </p:nvSpPr>
        <p:spPr bwMode="auto">
          <a:xfrm rot="20498762">
            <a:off x="8191056" y="1975953"/>
            <a:ext cx="357190" cy="357214"/>
          </a:xfrm>
          <a:prstGeom prst="roundRect">
            <a:avLst>
              <a:gd name="adj" fmla="val 50000"/>
            </a:avLst>
          </a:prstGeom>
          <a:gradFill>
            <a:gsLst>
              <a:gs pos="78000">
                <a:schemeClr val="tx2">
                  <a:lumMod val="40000"/>
                  <a:lumOff val="60000"/>
                  <a:alpha val="0"/>
                </a:schemeClr>
              </a:gs>
              <a:gs pos="61000">
                <a:srgbClr val="90A7D7"/>
              </a:gs>
              <a:gs pos="100000">
                <a:schemeClr val="bg1"/>
              </a:gs>
              <a:gs pos="29000">
                <a:schemeClr val="tx2">
                  <a:lumMod val="20000"/>
                  <a:lumOff val="80000"/>
                </a:schemeClr>
              </a:gs>
              <a:gs pos="8000">
                <a:schemeClr val="tx2">
                  <a:lumMod val="60000"/>
                  <a:lumOff val="40000"/>
                </a:schemeClr>
              </a:gs>
            </a:gsLst>
          </a:gradFill>
          <a:ln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endParaRPr lang="ru-RU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AutoShape 5"/>
          <p:cNvSpPr>
            <a:spLocks noChangeArrowheads="1"/>
          </p:cNvSpPr>
          <p:nvPr/>
        </p:nvSpPr>
        <p:spPr bwMode="auto">
          <a:xfrm>
            <a:off x="1928794" y="1428736"/>
            <a:ext cx="285752" cy="285752"/>
          </a:xfrm>
          <a:prstGeom prst="roundRect">
            <a:avLst>
              <a:gd name="adj" fmla="val 45690"/>
            </a:avLst>
          </a:prstGeom>
          <a:gradFill>
            <a:gsLst>
              <a:gs pos="71000">
                <a:schemeClr val="bg1">
                  <a:alpha val="0"/>
                </a:schemeClr>
              </a:gs>
              <a:gs pos="1000">
                <a:schemeClr val="bg1"/>
              </a:gs>
              <a:gs pos="100000">
                <a:srgbClr val="FFFF99"/>
              </a:gs>
              <a:gs pos="100000">
                <a:srgbClr val="FFFF00"/>
              </a:gs>
              <a:gs pos="80000">
                <a:srgbClr val="FFFF00"/>
              </a:gs>
              <a:gs pos="56000">
                <a:srgbClr val="FFFF99"/>
              </a:gs>
              <a:gs pos="9000">
                <a:srgbClr val="FFFF00"/>
              </a:gs>
              <a:gs pos="36000">
                <a:schemeClr val="accent4">
                  <a:lumMod val="0"/>
                  <a:lumOff val="100000"/>
                </a:schemeClr>
              </a:gs>
              <a:gs pos="32000">
                <a:srgbClr val="FFFFC5"/>
              </a:gs>
            </a:gsLst>
          </a:gradFill>
          <a:ln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endParaRPr lang="ru-RU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" name="AutoShape 5"/>
          <p:cNvSpPr>
            <a:spLocks noChangeArrowheads="1"/>
          </p:cNvSpPr>
          <p:nvPr/>
        </p:nvSpPr>
        <p:spPr bwMode="auto">
          <a:xfrm>
            <a:off x="142844" y="3143248"/>
            <a:ext cx="3357586" cy="1143008"/>
          </a:xfrm>
          <a:prstGeom prst="roundRect">
            <a:avLst>
              <a:gd name="adj" fmla="val 50000"/>
            </a:avLst>
          </a:prstGeom>
          <a:gradFill>
            <a:gsLst>
              <a:gs pos="79000">
                <a:schemeClr val="accent6">
                  <a:lumMod val="75000"/>
                  <a:alpha val="24000"/>
                </a:schemeClr>
              </a:gs>
              <a:gs pos="3000">
                <a:schemeClr val="accent6">
                  <a:lumMod val="75000"/>
                  <a:alpha val="47000"/>
                </a:schemeClr>
              </a:gs>
              <a:gs pos="27000">
                <a:schemeClr val="accent6">
                  <a:lumMod val="40000"/>
                  <a:lumOff val="60000"/>
                </a:schemeClr>
              </a:gs>
              <a:gs pos="66000">
                <a:schemeClr val="accent6">
                  <a:lumMod val="75000"/>
                  <a:alpha val="59000"/>
                </a:schemeClr>
              </a:gs>
            </a:gsLst>
          </a:gradFill>
          <a:ln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ru-RU" b="1" u="sng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Топливно-энергетический </a:t>
            </a:r>
          </a:p>
          <a:p>
            <a:pPr algn="ctr"/>
            <a:r>
              <a:rPr lang="ru-RU" b="1" u="sng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комплекс </a:t>
            </a:r>
          </a:p>
          <a:p>
            <a:pPr algn="ctr"/>
            <a:r>
              <a:rPr lang="ru-RU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19,02  </a:t>
            </a:r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0,02</a:t>
            </a:r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%)</a:t>
            </a:r>
            <a:endParaRPr lang="ru-RU" sz="2000" b="1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4" name="AutoShape 5"/>
          <p:cNvSpPr>
            <a:spLocks noChangeArrowheads="1"/>
          </p:cNvSpPr>
          <p:nvPr/>
        </p:nvSpPr>
        <p:spPr bwMode="auto">
          <a:xfrm rot="1083097">
            <a:off x="893548" y="2188526"/>
            <a:ext cx="338879" cy="288277"/>
          </a:xfrm>
          <a:prstGeom prst="roundRect">
            <a:avLst>
              <a:gd name="adj" fmla="val 50000"/>
            </a:avLst>
          </a:prstGeom>
          <a:gradFill>
            <a:gsLst>
              <a:gs pos="10000">
                <a:schemeClr val="accent5">
                  <a:lumMod val="60000"/>
                  <a:lumOff val="40000"/>
                  <a:alpha val="90000"/>
                </a:schemeClr>
              </a:gs>
              <a:gs pos="30000">
                <a:schemeClr val="bg1">
                  <a:alpha val="50000"/>
                </a:schemeClr>
              </a:gs>
              <a:gs pos="99000">
                <a:schemeClr val="accent5">
                  <a:lumMod val="75000"/>
                  <a:alpha val="75000"/>
                </a:schemeClr>
              </a:gs>
              <a:gs pos="74000">
                <a:schemeClr val="accent5">
                  <a:lumMod val="60000"/>
                  <a:lumOff val="40000"/>
                  <a:alpha val="43000"/>
                </a:schemeClr>
              </a:gs>
              <a:gs pos="39000">
                <a:schemeClr val="accent5">
                  <a:lumMod val="75000"/>
                  <a:alpha val="73000"/>
                </a:schemeClr>
              </a:gs>
            </a:gsLst>
          </a:gradFill>
          <a:ln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endParaRPr lang="ru-RU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Фигура, имеющая форму буквы L 21"/>
          <p:cNvSpPr/>
          <p:nvPr/>
        </p:nvSpPr>
        <p:spPr>
          <a:xfrm>
            <a:off x="2071670" y="2428868"/>
            <a:ext cx="601315" cy="603500"/>
          </a:xfrm>
          <a:prstGeom prst="corner">
            <a:avLst>
              <a:gd name="adj1" fmla="val 29079"/>
              <a:gd name="adj2" fmla="val 29012"/>
            </a:avLst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Фигура, имеющая форму буквы L 22"/>
          <p:cNvSpPr/>
          <p:nvPr/>
        </p:nvSpPr>
        <p:spPr>
          <a:xfrm rot="16200000">
            <a:off x="7001985" y="2499213"/>
            <a:ext cx="601315" cy="603500"/>
          </a:xfrm>
          <a:prstGeom prst="corner">
            <a:avLst>
              <a:gd name="adj1" fmla="val 29079"/>
              <a:gd name="adj2" fmla="val 29012"/>
            </a:avLst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Фигура, имеющая форму буквы L 23"/>
          <p:cNvSpPr/>
          <p:nvPr/>
        </p:nvSpPr>
        <p:spPr>
          <a:xfrm rot="18882015">
            <a:off x="4482994" y="3124578"/>
            <a:ext cx="601315" cy="603500"/>
          </a:xfrm>
          <a:prstGeom prst="corner">
            <a:avLst>
              <a:gd name="adj1" fmla="val 29079"/>
              <a:gd name="adj2" fmla="val 29012"/>
            </a:avLst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3252" name="Picture 4" descr="http://mianstroy.ru/image/uslugi/1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14744" y="5072074"/>
            <a:ext cx="2214578" cy="1665363"/>
          </a:xfrm>
          <a:prstGeom prst="rect">
            <a:avLst/>
          </a:prstGeom>
          <a:noFill/>
        </p:spPr>
      </p:pic>
      <p:pic>
        <p:nvPicPr>
          <p:cNvPr id="53254" name="Picture 6" descr="http://altaynews.kz/uploads/posts/2012-07/1341232171_svet_1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072198" y="4929198"/>
            <a:ext cx="2924550" cy="1809746"/>
          </a:xfrm>
          <a:prstGeom prst="rect">
            <a:avLst/>
          </a:prstGeom>
          <a:noFill/>
        </p:spPr>
      </p:pic>
      <p:pic>
        <p:nvPicPr>
          <p:cNvPr id="53256" name="Picture 8" descr="http://sdelanounas.ru/i/a/w/aW1nLWZvdGtpLnlhbmRleC5ydS9nZXQvOTExNi8zMDEyMTQ5MC40MC8wXzdlYjBiX2E1YjA0NzZfb3JpZz9fX2lkPTM1NDMz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28596" y="4786322"/>
            <a:ext cx="2941347" cy="196391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182346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2844" y="142852"/>
            <a:ext cx="928694" cy="928694"/>
          </a:xfrm>
          <a:prstGeom prst="rect">
            <a:avLst/>
          </a:prstGeom>
          <a:blipFill dpi="0" rotWithShape="1">
            <a:blip r:embed="rId3" cstate="print"/>
            <a:srcRect/>
            <a:stretch>
              <a:fillRect/>
            </a:stretch>
          </a:blip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7" name="Облако 16"/>
          <p:cNvSpPr/>
          <p:nvPr/>
        </p:nvSpPr>
        <p:spPr>
          <a:xfrm>
            <a:off x="1238150" y="0"/>
            <a:ext cx="7676926" cy="1484783"/>
          </a:xfrm>
          <a:prstGeom prst="cloud">
            <a:avLst/>
          </a:prstGeom>
          <a:gradFill>
            <a:gsLst>
              <a:gs pos="10000">
                <a:srgbClr val="92D050"/>
              </a:gs>
              <a:gs pos="57000">
                <a:srgbClr val="90CF8D">
                  <a:alpha val="80000"/>
                </a:srgbClr>
              </a:gs>
              <a:gs pos="83000">
                <a:srgbClr val="64EE88"/>
              </a:gs>
              <a:gs pos="100000">
                <a:srgbClr val="FFFF99"/>
              </a:gs>
            </a:gsLst>
            <a:lin ang="16200000" scaled="0"/>
          </a:gradFill>
          <a:ln w="12700">
            <a:solidFill>
              <a:srgbClr val="4DDB7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prst="angle"/>
            <a:bevelB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отчета мэра города Переславля-Залесского за </a:t>
            </a: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2014 </a:t>
            </a: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 о дорожном строительстве</a:t>
            </a:r>
            <a:endParaRPr lang="ru-RU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AutoShape 5"/>
          <p:cNvSpPr>
            <a:spLocks noChangeArrowheads="1"/>
          </p:cNvSpPr>
          <p:nvPr/>
        </p:nvSpPr>
        <p:spPr bwMode="auto">
          <a:xfrm>
            <a:off x="216990" y="1556792"/>
            <a:ext cx="8706596" cy="4896544"/>
          </a:xfrm>
          <a:prstGeom prst="roundRect">
            <a:avLst>
              <a:gd name="adj" fmla="val 0"/>
            </a:avLst>
          </a:prstGeom>
          <a:gradFill>
            <a:gsLst>
              <a:gs pos="0">
                <a:srgbClr val="FF0000">
                  <a:lumMod val="50000"/>
                  <a:lumOff val="50000"/>
                  <a:alpha val="70000"/>
                </a:srgbClr>
              </a:gs>
              <a:gs pos="87000">
                <a:srgbClr val="FCA69F">
                  <a:alpha val="38000"/>
                </a:srgbClr>
              </a:gs>
              <a:gs pos="23000">
                <a:srgbClr val="FA7166">
                  <a:alpha val="24706"/>
                </a:srgbClr>
              </a:gs>
              <a:gs pos="73000">
                <a:schemeClr val="bg1"/>
              </a:gs>
            </a:gsLst>
          </a:gradFill>
          <a:ln>
            <a:solidFill>
              <a:srgbClr val="C00000"/>
            </a:solidFill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endParaRPr lang="ru-RU" sz="2000" b="1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404046" y="1928802"/>
            <a:ext cx="851954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сфере развития дорожного хозяйства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 реализации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программы «Сохранность автомобильных дорог г. Переславля-Залесского» на 2010-2015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были выполнены:</a:t>
            </a: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реконструкция автомобильной дороги ул. Магистральная – 51,4 млн. руб.;</a:t>
            </a: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реконструкция автомобильной дороги ул. 50 лет Комсомола – 12,5 млн. руб.;</a:t>
            </a: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ремонт дворовых территорий и проездов ул. Менделеева, ул. 50 лет Комсомола, ул. Строителей – 14 млн. руб.;</a:t>
            </a: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текущий (ямочный) ремонт и содержание автомобильных дорог – более 20 млн. руб.;</a:t>
            </a: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оплата за отпуск электрической энергии на нужды уличного освещения и содержание объектов уличного освещения – 11 млн. руб.;</a:t>
            </a: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проектно-сметная документация на реконструкцию автомобильных дорог по ул. Маяковского и ул. Кооперативная – 4,2 млн. руб. и др.</a:t>
            </a: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Общий объем финансирования составил 117 млн. руб., из которых 43,5 млн. руб. – средства городского бюджета.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AutoShape 5"/>
          <p:cNvSpPr>
            <a:spLocks noChangeArrowheads="1"/>
          </p:cNvSpPr>
          <p:nvPr/>
        </p:nvSpPr>
        <p:spPr bwMode="auto">
          <a:xfrm>
            <a:off x="513978" y="1605987"/>
            <a:ext cx="285752" cy="319997"/>
          </a:xfrm>
          <a:prstGeom prst="roundRect">
            <a:avLst>
              <a:gd name="adj" fmla="val 50000"/>
            </a:avLst>
          </a:prstGeom>
          <a:gradFill>
            <a:gsLst>
              <a:gs pos="56000">
                <a:srgbClr val="B9A9CB">
                  <a:lumMod val="74000"/>
                  <a:lumOff val="26000"/>
                  <a:alpha val="0"/>
                </a:srgbClr>
              </a:gs>
              <a:gs pos="9000">
                <a:schemeClr val="accent4">
                  <a:lumMod val="60000"/>
                  <a:lumOff val="40000"/>
                </a:schemeClr>
              </a:gs>
              <a:gs pos="100000">
                <a:schemeClr val="accent4">
                  <a:lumMod val="60000"/>
                  <a:lumOff val="40000"/>
                </a:schemeClr>
              </a:gs>
              <a:gs pos="100000">
                <a:srgbClr val="FF6600"/>
              </a:gs>
              <a:gs pos="69000">
                <a:schemeClr val="accent4">
                  <a:lumMod val="60000"/>
                  <a:lumOff val="40000"/>
                </a:schemeClr>
              </a:gs>
              <a:gs pos="94000">
                <a:schemeClr val="accent4">
                  <a:lumMod val="0"/>
                  <a:lumOff val="100000"/>
                </a:schemeClr>
              </a:gs>
              <a:gs pos="39000">
                <a:schemeClr val="accent4">
                  <a:lumMod val="29000"/>
                  <a:lumOff val="71000"/>
                </a:schemeClr>
              </a:gs>
            </a:gsLst>
          </a:gradFill>
          <a:ln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endParaRPr lang="ru-RU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AutoShape 5"/>
          <p:cNvSpPr>
            <a:spLocks noChangeArrowheads="1"/>
          </p:cNvSpPr>
          <p:nvPr/>
        </p:nvSpPr>
        <p:spPr bwMode="auto">
          <a:xfrm>
            <a:off x="7488324" y="4322270"/>
            <a:ext cx="360040" cy="392636"/>
          </a:xfrm>
          <a:prstGeom prst="roundRect">
            <a:avLst>
              <a:gd name="adj" fmla="val 50000"/>
            </a:avLst>
          </a:prstGeom>
          <a:gradFill>
            <a:gsLst>
              <a:gs pos="78000">
                <a:schemeClr val="tx2">
                  <a:lumMod val="40000"/>
                  <a:lumOff val="60000"/>
                  <a:alpha val="0"/>
                </a:schemeClr>
              </a:gs>
              <a:gs pos="61000">
                <a:srgbClr val="90A7D7"/>
              </a:gs>
              <a:gs pos="100000">
                <a:schemeClr val="bg1"/>
              </a:gs>
              <a:gs pos="29000">
                <a:schemeClr val="tx2">
                  <a:lumMod val="20000"/>
                  <a:lumOff val="80000"/>
                </a:schemeClr>
              </a:gs>
              <a:gs pos="8000">
                <a:schemeClr val="tx2">
                  <a:lumMod val="60000"/>
                  <a:lumOff val="40000"/>
                </a:schemeClr>
              </a:gs>
            </a:gsLst>
          </a:gradFill>
          <a:ln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endParaRPr lang="ru-RU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AutoShape 5"/>
          <p:cNvSpPr>
            <a:spLocks noChangeArrowheads="1"/>
          </p:cNvSpPr>
          <p:nvPr/>
        </p:nvSpPr>
        <p:spPr bwMode="auto">
          <a:xfrm>
            <a:off x="2658160" y="3933249"/>
            <a:ext cx="288032" cy="276632"/>
          </a:xfrm>
          <a:prstGeom prst="roundRect">
            <a:avLst>
              <a:gd name="adj" fmla="val 50000"/>
            </a:avLst>
          </a:prstGeom>
          <a:gradFill>
            <a:gsLst>
              <a:gs pos="66000">
                <a:srgbClr val="92D050">
                  <a:alpha val="0"/>
                </a:srgbClr>
              </a:gs>
              <a:gs pos="100000">
                <a:schemeClr val="bg1"/>
              </a:gs>
              <a:gs pos="1000">
                <a:srgbClr val="92D050"/>
              </a:gs>
              <a:gs pos="51000">
                <a:schemeClr val="accent3">
                  <a:lumMod val="40000"/>
                  <a:lumOff val="60000"/>
                </a:schemeClr>
              </a:gs>
              <a:gs pos="49000">
                <a:srgbClr val="FFFFC5"/>
              </a:gs>
            </a:gsLst>
          </a:gradFill>
          <a:ln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endParaRPr lang="ru-RU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AutoShape 5"/>
          <p:cNvSpPr>
            <a:spLocks noChangeArrowheads="1"/>
          </p:cNvSpPr>
          <p:nvPr/>
        </p:nvSpPr>
        <p:spPr bwMode="auto">
          <a:xfrm>
            <a:off x="4865434" y="5805264"/>
            <a:ext cx="422358" cy="409248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FF0000">
                  <a:lumMod val="50000"/>
                  <a:lumOff val="50000"/>
                </a:srgbClr>
              </a:gs>
              <a:gs pos="87000">
                <a:srgbClr val="FCA69F"/>
              </a:gs>
              <a:gs pos="23000">
                <a:srgbClr val="FA7166">
                  <a:alpha val="24706"/>
                </a:srgbClr>
              </a:gs>
              <a:gs pos="73000">
                <a:schemeClr val="bg1"/>
              </a:gs>
            </a:gsLst>
          </a:gradFill>
          <a:ln>
            <a:solidFill>
              <a:srgbClr val="C00000"/>
            </a:solidFill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endParaRPr lang="ru-RU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AutoShape 5"/>
          <p:cNvSpPr>
            <a:spLocks noChangeArrowheads="1"/>
          </p:cNvSpPr>
          <p:nvPr/>
        </p:nvSpPr>
        <p:spPr bwMode="auto">
          <a:xfrm>
            <a:off x="6012160" y="3356992"/>
            <a:ext cx="360040" cy="333038"/>
          </a:xfrm>
          <a:prstGeom prst="roundRect">
            <a:avLst>
              <a:gd name="adj" fmla="val 45690"/>
            </a:avLst>
          </a:prstGeom>
          <a:gradFill>
            <a:gsLst>
              <a:gs pos="71000">
                <a:schemeClr val="bg1">
                  <a:alpha val="0"/>
                </a:schemeClr>
              </a:gs>
              <a:gs pos="1000">
                <a:schemeClr val="bg1"/>
              </a:gs>
              <a:gs pos="100000">
                <a:srgbClr val="FFFF99"/>
              </a:gs>
              <a:gs pos="100000">
                <a:srgbClr val="FFFF00"/>
              </a:gs>
              <a:gs pos="80000">
                <a:srgbClr val="FFFF00"/>
              </a:gs>
              <a:gs pos="56000">
                <a:srgbClr val="FFFF99"/>
              </a:gs>
              <a:gs pos="9000">
                <a:srgbClr val="FFFF00"/>
              </a:gs>
              <a:gs pos="36000">
                <a:schemeClr val="accent4">
                  <a:lumMod val="0"/>
                  <a:lumOff val="100000"/>
                </a:schemeClr>
              </a:gs>
              <a:gs pos="32000">
                <a:srgbClr val="FFFFC5"/>
              </a:gs>
            </a:gsLst>
          </a:gradFill>
          <a:ln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endParaRPr lang="ru-RU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61176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214414" y="214290"/>
            <a:ext cx="7747182" cy="928694"/>
          </a:xfrm>
          <a:prstGeom prst="rect">
            <a:avLst/>
          </a:prstGeom>
          <a:gradFill>
            <a:gsLst>
              <a:gs pos="44000">
                <a:srgbClr val="92D050"/>
              </a:gs>
              <a:gs pos="55000">
                <a:srgbClr val="92D050"/>
              </a:gs>
              <a:gs pos="18000">
                <a:schemeClr val="accent3">
                  <a:lumMod val="40000"/>
                  <a:lumOff val="60000"/>
                </a:schemeClr>
              </a:gs>
              <a:gs pos="100000">
                <a:schemeClr val="accent3">
                  <a:lumMod val="40000"/>
                  <a:lumOff val="60000"/>
                </a:schemeClr>
              </a:gs>
            </a:gsLst>
            <a:lin ang="5400000" scaled="0"/>
          </a:gradFill>
          <a:ln w="73025" cap="rnd" cmpd="sng">
            <a:solidFill>
              <a:schemeClr val="accent1">
                <a:lumMod val="40000"/>
                <a:lumOff val="60000"/>
              </a:schemeClr>
            </a:solidFill>
          </a:ln>
          <a:effectLst>
            <a:outerShdw blurRad="50800" dist="50800" sx="1000" sy="1000" algn="ctr" rotWithShape="0">
              <a:srgbClr val="000000"/>
            </a:outerShdw>
            <a:reflection stA="0" endPos="6000" dist="25400" dir="5400000" sy="-100000" algn="bl" rotWithShape="0"/>
          </a:effectLst>
          <a:scene3d>
            <a:camera prst="orthographicFront"/>
            <a:lightRig rig="threePt" dir="t"/>
          </a:scene3d>
          <a:sp3d>
            <a:bevelT w="38100" h="114300"/>
            <a:bevelB w="31750" h="825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Структура расходов на образование</a:t>
            </a:r>
            <a:endParaRPr lang="en-US" sz="2800" b="1" dirty="0" smtClean="0">
              <a:solidFill>
                <a:srgbClr val="FF0000"/>
              </a:solidFill>
            </a:endParaRPr>
          </a:p>
          <a:p>
            <a:pPr algn="r"/>
            <a:r>
              <a:rPr lang="ru-RU" sz="3200" b="1" dirty="0" smtClean="0">
                <a:solidFill>
                  <a:srgbClr val="FF0000"/>
                </a:solidFill>
              </a:rPr>
              <a:t> </a:t>
            </a:r>
            <a:r>
              <a:rPr lang="en-US" sz="2000" b="1" dirty="0" smtClean="0">
                <a:solidFill>
                  <a:srgbClr val="C00000"/>
                </a:solidFill>
              </a:rPr>
              <a:t>(</a:t>
            </a:r>
            <a:r>
              <a:rPr lang="ru-RU" sz="2000" b="1" dirty="0" smtClean="0">
                <a:solidFill>
                  <a:srgbClr val="C00000"/>
                </a:solidFill>
              </a:rPr>
              <a:t>тыс. руб.</a:t>
            </a:r>
            <a:r>
              <a:rPr lang="en-US" sz="2000" b="1" dirty="0" smtClean="0">
                <a:solidFill>
                  <a:srgbClr val="C00000"/>
                </a:solidFill>
              </a:rPr>
              <a:t>)</a:t>
            </a:r>
            <a:endParaRPr lang="ru-RU" sz="2000" dirty="0">
              <a:solidFill>
                <a:srgbClr val="C0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42844" y="142852"/>
            <a:ext cx="928694" cy="928694"/>
          </a:xfrm>
          <a:prstGeom prst="rect">
            <a:avLst/>
          </a:prstGeom>
          <a:blipFill dpi="0" rotWithShape="1">
            <a:blip r:embed="rId3" cstate="print"/>
            <a:srcRect/>
            <a:stretch>
              <a:fillRect/>
            </a:stretch>
          </a:blip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AutoShape 5"/>
          <p:cNvSpPr>
            <a:spLocks noChangeArrowheads="1"/>
          </p:cNvSpPr>
          <p:nvPr/>
        </p:nvSpPr>
        <p:spPr bwMode="auto">
          <a:xfrm>
            <a:off x="6143636" y="5214950"/>
            <a:ext cx="2786082" cy="1285884"/>
          </a:xfrm>
          <a:prstGeom prst="roundRect">
            <a:avLst>
              <a:gd name="adj" fmla="val 50000"/>
            </a:avLst>
          </a:prstGeom>
          <a:gradFill>
            <a:gsLst>
              <a:gs pos="66000">
                <a:srgbClr val="92D050">
                  <a:alpha val="25000"/>
                </a:srgbClr>
              </a:gs>
              <a:gs pos="100000">
                <a:schemeClr val="bg1"/>
              </a:gs>
              <a:gs pos="1000">
                <a:srgbClr val="92D050"/>
              </a:gs>
              <a:gs pos="51000">
                <a:schemeClr val="accent3">
                  <a:lumMod val="40000"/>
                  <a:lumOff val="60000"/>
                </a:schemeClr>
              </a:gs>
              <a:gs pos="49000">
                <a:srgbClr val="FFFFC5"/>
              </a:gs>
            </a:gsLst>
          </a:gradFill>
          <a:ln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ru-RU" sz="2000" b="1" u="sng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Другие вопросы в </a:t>
            </a:r>
          </a:p>
          <a:p>
            <a:pPr algn="ctr"/>
            <a:r>
              <a:rPr lang="ru-RU" sz="2000" b="1" u="sng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области образования</a:t>
            </a:r>
          </a:p>
          <a:p>
            <a:pPr algn="ctr"/>
            <a:r>
              <a:rPr lang="ru-RU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37 746,72  </a:t>
            </a:r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6,11</a:t>
            </a:r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%)</a:t>
            </a:r>
            <a:endParaRPr lang="ru-RU" sz="2000" b="1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AutoShape 5"/>
          <p:cNvSpPr>
            <a:spLocks noChangeArrowheads="1"/>
          </p:cNvSpPr>
          <p:nvPr/>
        </p:nvSpPr>
        <p:spPr bwMode="auto">
          <a:xfrm>
            <a:off x="214282" y="5072074"/>
            <a:ext cx="2786082" cy="1285884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FF0000">
                  <a:lumMod val="50000"/>
                  <a:lumOff val="50000"/>
                </a:srgbClr>
              </a:gs>
              <a:gs pos="87000">
                <a:srgbClr val="FCA69F"/>
              </a:gs>
              <a:gs pos="23000">
                <a:srgbClr val="FA7166">
                  <a:alpha val="24706"/>
                </a:srgbClr>
              </a:gs>
              <a:gs pos="73000">
                <a:schemeClr val="bg1"/>
              </a:gs>
            </a:gsLst>
          </a:gradFill>
          <a:ln>
            <a:solidFill>
              <a:srgbClr val="C00000"/>
            </a:solidFill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ru-RU" sz="2000" b="1" u="sng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Дошкольное </a:t>
            </a:r>
          </a:p>
          <a:p>
            <a:pPr algn="ctr"/>
            <a:r>
              <a:rPr lang="ru-RU" sz="2000" b="1" u="sng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образование</a:t>
            </a:r>
          </a:p>
          <a:p>
            <a:pPr algn="ctr"/>
            <a:r>
              <a:rPr lang="ru-RU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221 984,89  </a:t>
            </a:r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35,91</a:t>
            </a:r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%)</a:t>
            </a:r>
            <a:endParaRPr lang="ru-RU" sz="2000" b="1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AutoShape 5"/>
          <p:cNvSpPr>
            <a:spLocks noChangeArrowheads="1"/>
          </p:cNvSpPr>
          <p:nvPr/>
        </p:nvSpPr>
        <p:spPr bwMode="auto">
          <a:xfrm>
            <a:off x="2357422" y="3000372"/>
            <a:ext cx="4643470" cy="1857388"/>
          </a:xfrm>
          <a:prstGeom prst="roundRect">
            <a:avLst>
              <a:gd name="adj" fmla="val 50000"/>
            </a:avLst>
          </a:prstGeom>
          <a:gradFill>
            <a:gsLst>
              <a:gs pos="78000">
                <a:schemeClr val="tx2">
                  <a:lumMod val="40000"/>
                  <a:lumOff val="60000"/>
                  <a:alpha val="25000"/>
                </a:schemeClr>
              </a:gs>
              <a:gs pos="61000">
                <a:srgbClr val="90A7D7"/>
              </a:gs>
              <a:gs pos="100000">
                <a:schemeClr val="bg1"/>
              </a:gs>
              <a:gs pos="29000">
                <a:schemeClr val="tx2">
                  <a:lumMod val="20000"/>
                  <a:lumOff val="80000"/>
                </a:schemeClr>
              </a:gs>
              <a:gs pos="8000">
                <a:schemeClr val="tx2">
                  <a:lumMod val="60000"/>
                  <a:lumOff val="40000"/>
                </a:schemeClr>
              </a:gs>
            </a:gsLst>
          </a:gradFill>
          <a:ln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marL="228600" indent="-228600" algn="ctr"/>
            <a:r>
              <a:rPr lang="ru-RU" sz="3600" b="1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2800" b="1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БРАЗОВАНИ</a:t>
            </a:r>
            <a:r>
              <a:rPr lang="ru-RU" sz="3600" b="1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Е </a:t>
            </a:r>
          </a:p>
          <a:p>
            <a:pPr marL="228600" indent="-228600" algn="ctr"/>
            <a:r>
              <a:rPr lang="ru-RU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</a:rPr>
              <a:t>618 204 ,55</a:t>
            </a:r>
            <a:r>
              <a:rPr lang="en-US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</a:rPr>
              <a:t>   </a:t>
            </a:r>
            <a:r>
              <a:rPr lang="en-US" sz="3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</a:rPr>
              <a:t>(100%)</a:t>
            </a:r>
            <a:endParaRPr lang="ru-RU" sz="3600" b="1" dirty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AutoShape 5"/>
          <p:cNvSpPr>
            <a:spLocks noChangeArrowheads="1"/>
          </p:cNvSpPr>
          <p:nvPr/>
        </p:nvSpPr>
        <p:spPr bwMode="auto">
          <a:xfrm rot="20498762">
            <a:off x="3761900" y="6047919"/>
            <a:ext cx="357190" cy="357214"/>
          </a:xfrm>
          <a:prstGeom prst="roundRect">
            <a:avLst>
              <a:gd name="adj" fmla="val 50000"/>
            </a:avLst>
          </a:prstGeom>
          <a:gradFill>
            <a:gsLst>
              <a:gs pos="78000">
                <a:schemeClr val="tx2">
                  <a:lumMod val="40000"/>
                  <a:lumOff val="60000"/>
                  <a:alpha val="0"/>
                </a:schemeClr>
              </a:gs>
              <a:gs pos="61000">
                <a:srgbClr val="90A7D7"/>
              </a:gs>
              <a:gs pos="100000">
                <a:schemeClr val="bg1"/>
              </a:gs>
              <a:gs pos="29000">
                <a:schemeClr val="tx2">
                  <a:lumMod val="20000"/>
                  <a:lumOff val="80000"/>
                </a:schemeClr>
              </a:gs>
              <a:gs pos="8000">
                <a:schemeClr val="tx2">
                  <a:lumMod val="60000"/>
                  <a:lumOff val="40000"/>
                </a:schemeClr>
              </a:gs>
            </a:gsLst>
          </a:gradFill>
          <a:ln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endParaRPr lang="ru-RU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AutoShape 5"/>
          <p:cNvSpPr>
            <a:spLocks noChangeArrowheads="1"/>
          </p:cNvSpPr>
          <p:nvPr/>
        </p:nvSpPr>
        <p:spPr bwMode="auto">
          <a:xfrm rot="10353504">
            <a:off x="808314" y="3735367"/>
            <a:ext cx="342409" cy="370164"/>
          </a:xfrm>
          <a:prstGeom prst="roundRect">
            <a:avLst>
              <a:gd name="adj" fmla="val 50000"/>
            </a:avLst>
          </a:prstGeom>
          <a:gradFill>
            <a:gsLst>
              <a:gs pos="66000">
                <a:srgbClr val="92D050">
                  <a:alpha val="0"/>
                </a:srgbClr>
              </a:gs>
              <a:gs pos="100000">
                <a:schemeClr val="bg1"/>
              </a:gs>
              <a:gs pos="1000">
                <a:srgbClr val="92D050"/>
              </a:gs>
              <a:gs pos="51000">
                <a:schemeClr val="accent3">
                  <a:lumMod val="40000"/>
                  <a:lumOff val="60000"/>
                </a:schemeClr>
              </a:gs>
              <a:gs pos="49000">
                <a:srgbClr val="FFFFC5"/>
              </a:gs>
            </a:gsLst>
          </a:gradFill>
          <a:ln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endParaRPr lang="ru-RU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AutoShape 5"/>
          <p:cNvSpPr>
            <a:spLocks noChangeArrowheads="1"/>
          </p:cNvSpPr>
          <p:nvPr/>
        </p:nvSpPr>
        <p:spPr bwMode="auto">
          <a:xfrm rot="1099924">
            <a:off x="4850096" y="5487296"/>
            <a:ext cx="446064" cy="477549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FF0000">
                  <a:lumMod val="50000"/>
                  <a:lumOff val="50000"/>
                </a:srgbClr>
              </a:gs>
              <a:gs pos="87000">
                <a:srgbClr val="FCA69F"/>
              </a:gs>
              <a:gs pos="23000">
                <a:srgbClr val="FA7166">
                  <a:alpha val="24706"/>
                </a:srgbClr>
              </a:gs>
              <a:gs pos="73000">
                <a:schemeClr val="bg1"/>
              </a:gs>
            </a:gsLst>
          </a:gradFill>
          <a:ln>
            <a:solidFill>
              <a:srgbClr val="C00000"/>
            </a:solidFill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endParaRPr lang="ru-RU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AutoShape 5"/>
          <p:cNvSpPr>
            <a:spLocks noChangeArrowheads="1"/>
          </p:cNvSpPr>
          <p:nvPr/>
        </p:nvSpPr>
        <p:spPr bwMode="auto">
          <a:xfrm rot="955576">
            <a:off x="4689703" y="2108746"/>
            <a:ext cx="323673" cy="382481"/>
          </a:xfrm>
          <a:prstGeom prst="roundRect">
            <a:avLst>
              <a:gd name="adj" fmla="val 50000"/>
            </a:avLst>
          </a:prstGeom>
          <a:gradFill>
            <a:gsLst>
              <a:gs pos="56000">
                <a:srgbClr val="B9A9CB">
                  <a:lumMod val="74000"/>
                  <a:lumOff val="26000"/>
                  <a:alpha val="0"/>
                </a:srgbClr>
              </a:gs>
              <a:gs pos="9000">
                <a:schemeClr val="accent4">
                  <a:lumMod val="60000"/>
                  <a:lumOff val="40000"/>
                </a:schemeClr>
              </a:gs>
              <a:gs pos="100000">
                <a:schemeClr val="accent4">
                  <a:lumMod val="60000"/>
                  <a:lumOff val="40000"/>
                </a:schemeClr>
              </a:gs>
              <a:gs pos="100000">
                <a:srgbClr val="FF6600"/>
              </a:gs>
              <a:gs pos="69000">
                <a:schemeClr val="accent4">
                  <a:lumMod val="60000"/>
                  <a:lumOff val="40000"/>
                </a:schemeClr>
              </a:gs>
              <a:gs pos="94000">
                <a:schemeClr val="accent4">
                  <a:lumMod val="0"/>
                  <a:lumOff val="100000"/>
                </a:schemeClr>
              </a:gs>
              <a:gs pos="39000">
                <a:schemeClr val="accent4">
                  <a:lumMod val="29000"/>
                  <a:lumOff val="71000"/>
                </a:schemeClr>
              </a:gs>
            </a:gsLst>
          </a:gradFill>
          <a:ln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endParaRPr lang="ru-RU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" name="AutoShape 5"/>
          <p:cNvSpPr>
            <a:spLocks noChangeArrowheads="1"/>
          </p:cNvSpPr>
          <p:nvPr/>
        </p:nvSpPr>
        <p:spPr bwMode="auto">
          <a:xfrm>
            <a:off x="142844" y="1428736"/>
            <a:ext cx="3143272" cy="1285884"/>
          </a:xfrm>
          <a:prstGeom prst="roundRect">
            <a:avLst>
              <a:gd name="adj" fmla="val 50000"/>
            </a:avLst>
          </a:prstGeom>
          <a:gradFill>
            <a:gsLst>
              <a:gs pos="79000">
                <a:schemeClr val="accent6">
                  <a:lumMod val="75000"/>
                  <a:alpha val="24000"/>
                </a:schemeClr>
              </a:gs>
              <a:gs pos="3000">
                <a:schemeClr val="accent6">
                  <a:lumMod val="75000"/>
                  <a:alpha val="47000"/>
                </a:schemeClr>
              </a:gs>
              <a:gs pos="27000">
                <a:schemeClr val="accent6">
                  <a:lumMod val="40000"/>
                  <a:lumOff val="60000"/>
                </a:schemeClr>
              </a:gs>
              <a:gs pos="66000">
                <a:schemeClr val="accent6">
                  <a:lumMod val="75000"/>
                  <a:alpha val="59000"/>
                </a:schemeClr>
              </a:gs>
            </a:gsLst>
          </a:gradFill>
          <a:ln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ru-RU" sz="2000" b="1" u="sng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Общее образование</a:t>
            </a:r>
            <a:endParaRPr lang="en-US" sz="2000" b="1" u="sng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337 735,32  </a:t>
            </a:r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(54</a:t>
            </a:r>
            <a:r>
              <a:rPr lang="ru-RU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,63</a:t>
            </a:r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%)</a:t>
            </a:r>
            <a:endParaRPr lang="ru-RU" sz="2000" b="1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7" name="AutoShape 5"/>
          <p:cNvSpPr>
            <a:spLocks noChangeArrowheads="1"/>
          </p:cNvSpPr>
          <p:nvPr/>
        </p:nvSpPr>
        <p:spPr bwMode="auto">
          <a:xfrm>
            <a:off x="5643570" y="1285860"/>
            <a:ext cx="3286148" cy="1357322"/>
          </a:xfrm>
          <a:prstGeom prst="roundRect">
            <a:avLst>
              <a:gd name="adj" fmla="val 50000"/>
            </a:avLst>
          </a:prstGeom>
          <a:gradFill>
            <a:gsLst>
              <a:gs pos="10000">
                <a:schemeClr val="accent5">
                  <a:lumMod val="60000"/>
                  <a:lumOff val="40000"/>
                  <a:alpha val="96000"/>
                </a:schemeClr>
              </a:gs>
              <a:gs pos="90000">
                <a:schemeClr val="bg1">
                  <a:alpha val="43000"/>
                </a:schemeClr>
              </a:gs>
              <a:gs pos="99000">
                <a:schemeClr val="accent5">
                  <a:lumMod val="75000"/>
                  <a:alpha val="75000"/>
                </a:schemeClr>
              </a:gs>
              <a:gs pos="74000">
                <a:schemeClr val="accent5">
                  <a:lumMod val="60000"/>
                  <a:lumOff val="40000"/>
                  <a:alpha val="43000"/>
                </a:schemeClr>
              </a:gs>
              <a:gs pos="39000">
                <a:schemeClr val="accent5">
                  <a:lumMod val="75000"/>
                  <a:alpha val="73000"/>
                </a:schemeClr>
              </a:gs>
            </a:gsLst>
          </a:gradFill>
          <a:ln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ru-RU" sz="2000" b="1" u="sng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Молодежная политика и </a:t>
            </a:r>
            <a:endParaRPr lang="en-US" sz="2000" b="1" u="sng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b="1" u="sng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оздоровление детей</a:t>
            </a:r>
            <a:endParaRPr lang="en-US" sz="2000" b="1" u="sng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b="1" u="sng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20 737</a:t>
            </a:r>
            <a:r>
              <a:rPr lang="en-US" sz="2000" b="1" u="sng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2000" b="1" u="sng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61 </a:t>
            </a:r>
            <a:r>
              <a:rPr lang="en-US" sz="2000" b="1" u="sng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(3</a:t>
            </a:r>
            <a:r>
              <a:rPr lang="ru-RU" sz="2000" b="1" u="sng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,35</a:t>
            </a:r>
            <a:r>
              <a:rPr lang="en-US" sz="2000" b="1" u="sng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%)</a:t>
            </a:r>
            <a:endParaRPr lang="ru-RU" sz="2000" b="1" u="sng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4" name="AutoShape 5"/>
          <p:cNvSpPr>
            <a:spLocks noChangeArrowheads="1"/>
          </p:cNvSpPr>
          <p:nvPr/>
        </p:nvSpPr>
        <p:spPr bwMode="auto">
          <a:xfrm rot="1083097">
            <a:off x="8608852" y="4331666"/>
            <a:ext cx="338879" cy="288277"/>
          </a:xfrm>
          <a:prstGeom prst="roundRect">
            <a:avLst>
              <a:gd name="adj" fmla="val 50000"/>
            </a:avLst>
          </a:prstGeom>
          <a:gradFill>
            <a:gsLst>
              <a:gs pos="10000">
                <a:schemeClr val="accent5">
                  <a:lumMod val="60000"/>
                  <a:lumOff val="40000"/>
                  <a:alpha val="90000"/>
                </a:schemeClr>
              </a:gs>
              <a:gs pos="30000">
                <a:schemeClr val="bg1">
                  <a:alpha val="50000"/>
                </a:schemeClr>
              </a:gs>
              <a:gs pos="99000">
                <a:schemeClr val="accent5">
                  <a:lumMod val="75000"/>
                  <a:alpha val="75000"/>
                </a:schemeClr>
              </a:gs>
              <a:gs pos="74000">
                <a:schemeClr val="accent5">
                  <a:lumMod val="60000"/>
                  <a:lumOff val="40000"/>
                  <a:alpha val="43000"/>
                </a:schemeClr>
              </a:gs>
              <a:gs pos="39000">
                <a:schemeClr val="accent5">
                  <a:lumMod val="75000"/>
                  <a:alpha val="73000"/>
                </a:schemeClr>
              </a:gs>
            </a:gsLst>
          </a:gradFill>
          <a:ln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endParaRPr lang="ru-RU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Фигура, имеющая форму буквы L 19"/>
          <p:cNvSpPr/>
          <p:nvPr/>
        </p:nvSpPr>
        <p:spPr>
          <a:xfrm rot="10800000">
            <a:off x="6662346" y="2804629"/>
            <a:ext cx="601315" cy="603500"/>
          </a:xfrm>
          <a:prstGeom prst="corner">
            <a:avLst>
              <a:gd name="adj1" fmla="val 29079"/>
              <a:gd name="adj2" fmla="val 29012"/>
            </a:avLst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Фигура, имеющая форму буквы L 21"/>
          <p:cNvSpPr/>
          <p:nvPr/>
        </p:nvSpPr>
        <p:spPr>
          <a:xfrm rot="5400000">
            <a:off x="2001324" y="2856404"/>
            <a:ext cx="601315" cy="603500"/>
          </a:xfrm>
          <a:prstGeom prst="corner">
            <a:avLst>
              <a:gd name="adj1" fmla="val 29079"/>
              <a:gd name="adj2" fmla="val 29012"/>
            </a:avLst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Фигура, имеющая форму буквы L 22"/>
          <p:cNvSpPr/>
          <p:nvPr/>
        </p:nvSpPr>
        <p:spPr>
          <a:xfrm rot="16200000">
            <a:off x="6716233" y="4356601"/>
            <a:ext cx="601315" cy="603500"/>
          </a:xfrm>
          <a:prstGeom prst="corner">
            <a:avLst>
              <a:gd name="adj1" fmla="val 29079"/>
              <a:gd name="adj2" fmla="val 29012"/>
            </a:avLst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Фигура, имеющая форму буквы L 23"/>
          <p:cNvSpPr/>
          <p:nvPr/>
        </p:nvSpPr>
        <p:spPr>
          <a:xfrm>
            <a:off x="2017092" y="4303050"/>
            <a:ext cx="601315" cy="603500"/>
          </a:xfrm>
          <a:prstGeom prst="corner">
            <a:avLst>
              <a:gd name="adj1" fmla="val 29079"/>
              <a:gd name="adj2" fmla="val 29012"/>
            </a:avLst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82346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2844" y="142852"/>
            <a:ext cx="928694" cy="928694"/>
          </a:xfrm>
          <a:prstGeom prst="rect">
            <a:avLst/>
          </a:prstGeom>
          <a:blipFill dpi="0" rotWithShape="1">
            <a:blip r:embed="rId3" cstate="print"/>
            <a:srcRect/>
            <a:stretch>
              <a:fillRect/>
            </a:stretch>
          </a:blip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7" name="Облако 16"/>
          <p:cNvSpPr/>
          <p:nvPr/>
        </p:nvSpPr>
        <p:spPr>
          <a:xfrm>
            <a:off x="1238150" y="1"/>
            <a:ext cx="7676926" cy="1340768"/>
          </a:xfrm>
          <a:prstGeom prst="cloud">
            <a:avLst/>
          </a:prstGeom>
          <a:gradFill>
            <a:gsLst>
              <a:gs pos="10000">
                <a:srgbClr val="92D050"/>
              </a:gs>
              <a:gs pos="57000">
                <a:srgbClr val="90CF8D">
                  <a:alpha val="80000"/>
                </a:srgbClr>
              </a:gs>
              <a:gs pos="83000">
                <a:srgbClr val="64EE88"/>
              </a:gs>
              <a:gs pos="100000">
                <a:srgbClr val="FFFF99"/>
              </a:gs>
            </a:gsLst>
            <a:lin ang="16200000" scaled="0"/>
          </a:gradFill>
          <a:ln w="12700">
            <a:solidFill>
              <a:srgbClr val="4DDB7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prst="angle"/>
            <a:bevelB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отчета мэра города Переславля-Залесского за 2014 год </a:t>
            </a: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 </a:t>
            </a: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сфере образования</a:t>
            </a:r>
          </a:p>
        </p:txBody>
      </p:sp>
      <p:sp>
        <p:nvSpPr>
          <p:cNvPr id="10" name="AutoShape 5"/>
          <p:cNvSpPr>
            <a:spLocks noChangeArrowheads="1"/>
          </p:cNvSpPr>
          <p:nvPr/>
        </p:nvSpPr>
        <p:spPr bwMode="auto">
          <a:xfrm>
            <a:off x="172476" y="1524624"/>
            <a:ext cx="8893652" cy="4982722"/>
          </a:xfrm>
          <a:prstGeom prst="roundRect">
            <a:avLst>
              <a:gd name="adj" fmla="val 0"/>
            </a:avLst>
          </a:prstGeom>
          <a:gradFill>
            <a:gsLst>
              <a:gs pos="78000">
                <a:schemeClr val="tx2">
                  <a:lumMod val="40000"/>
                  <a:lumOff val="60000"/>
                  <a:alpha val="25000"/>
                </a:schemeClr>
              </a:gs>
              <a:gs pos="61000">
                <a:srgbClr val="90A7D7"/>
              </a:gs>
              <a:gs pos="100000">
                <a:schemeClr val="bg1"/>
              </a:gs>
              <a:gs pos="29000">
                <a:schemeClr val="tx2">
                  <a:lumMod val="20000"/>
                  <a:lumOff val="80000"/>
                </a:schemeClr>
              </a:gs>
              <a:gs pos="8000">
                <a:schemeClr val="tx2">
                  <a:lumMod val="60000"/>
                  <a:lumOff val="40000"/>
                </a:schemeClr>
              </a:gs>
            </a:gsLst>
          </a:gradFill>
          <a:ln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ru-RU" sz="1600" dirty="0"/>
          </a:p>
          <a:p>
            <a:endParaRPr lang="ru-RU" sz="1600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641497559"/>
              </p:ext>
            </p:extLst>
          </p:nvPr>
        </p:nvGraphicFramePr>
        <p:xfrm>
          <a:off x="607192" y="2040656"/>
          <a:ext cx="8213280" cy="14630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196867"/>
                <a:gridCol w="1979620"/>
                <a:gridCol w="2036793"/>
              </a:tblGrid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категории учреждений</a:t>
                      </a:r>
                      <a:endParaRPr lang="ru-RU" sz="16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Количество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учреждений, ед.</a:t>
                      </a:r>
                      <a:endParaRPr lang="ru-RU" sz="160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Численность учащихся, чел.</a:t>
                      </a:r>
                      <a:endParaRPr lang="ru-RU" sz="160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Всего:</a:t>
                      </a:r>
                      <a:endParaRPr lang="ru-RU" sz="16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</a:t>
                      </a:r>
                      <a:endParaRPr lang="ru-RU" sz="16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10 250</a:t>
                      </a:r>
                      <a:endParaRPr lang="ru-RU" sz="160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– дошкольные </a:t>
                      </a:r>
                      <a:endParaRPr lang="ru-RU" sz="16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ru-RU" sz="16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2 307</a:t>
                      </a:r>
                      <a:endParaRPr lang="ru-RU" sz="160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– общеобразовательные</a:t>
                      </a:r>
                      <a:endParaRPr lang="ru-RU" sz="16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ru-RU" sz="16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4 046</a:t>
                      </a:r>
                      <a:endParaRPr lang="ru-RU" sz="16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– дополнительного образования</a:t>
                      </a:r>
                      <a:endParaRPr lang="ru-RU" sz="160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ru-RU" sz="16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3 897</a:t>
                      </a:r>
                      <a:endParaRPr lang="ru-RU" sz="16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</a:tr>
            </a:tbl>
          </a:graphicData>
        </a:graphic>
      </p:graphicFrame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607191" y="1601887"/>
            <a:ext cx="8213281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450850" fontAlgn="base">
              <a:spcBef>
                <a:spcPct val="0"/>
              </a:spcBef>
              <a:spcAft>
                <a:spcPct val="0"/>
              </a:spcAft>
              <a:tabLst>
                <a:tab pos="5019675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tabLst>
                <a:tab pos="5019675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tabLst>
                <a:tab pos="5019675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tabLst>
                <a:tab pos="5019675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tabLst>
                <a:tab pos="5019675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5019675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5019675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5019675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5019675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019675" algn="l"/>
              </a:tabLst>
            </a:pPr>
            <a:r>
              <a:rPr kumimoji="0" lang="ru-RU" altLang="ru-RU" sz="2200" b="1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Образовательные учреждения г. Переславля-Залесского</a:t>
            </a:r>
            <a:endParaRPr kumimoji="0" lang="ru-RU" altLang="ru-RU" sz="2200" b="0" i="0" u="none" strike="noStrike" cap="none" normalizeH="0" baseline="0" dirty="0" smtClean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23528" y="3645024"/>
            <a:ext cx="859154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/>
              <a:t>   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результатам итоговой аттестации в форме ЕГЭ в школах города средний балл по русскому языку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68,5 (средний балл по Ярославской области – 67,1), по математике – 49,6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(средний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балл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Ярославской области – 48,65). В 2014 г. 7 выпускников общеобразовательных учреждений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города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закончили школу с золотыми медалями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период проведения оздоровительной кампании действовали лагеря отдыха, в которых за 2014 год отдохнули почти 1,5 тыс. чел.</a:t>
            </a:r>
          </a:p>
          <a:p>
            <a:pPr algn="just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В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соответствии с ведомственной целевой программой «Обеспечение функционирования и развития муниципальной системы образования города Переславля-Залесского на 2014 - 2016 годы» в образовательных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учреждениях были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выполнены ремонтные работы на сумму 3,2 млн. руб.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261594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utoShape 5"/>
          <p:cNvSpPr>
            <a:spLocks noChangeArrowheads="1"/>
          </p:cNvSpPr>
          <p:nvPr/>
        </p:nvSpPr>
        <p:spPr bwMode="auto">
          <a:xfrm rot="20498762">
            <a:off x="3178996" y="5847621"/>
            <a:ext cx="357190" cy="357214"/>
          </a:xfrm>
          <a:prstGeom prst="roundRect">
            <a:avLst>
              <a:gd name="adj" fmla="val 50000"/>
            </a:avLst>
          </a:prstGeom>
          <a:gradFill>
            <a:gsLst>
              <a:gs pos="78000">
                <a:schemeClr val="tx2">
                  <a:lumMod val="40000"/>
                  <a:lumOff val="60000"/>
                  <a:alpha val="0"/>
                </a:schemeClr>
              </a:gs>
              <a:gs pos="61000">
                <a:srgbClr val="90A7D7"/>
              </a:gs>
              <a:gs pos="100000">
                <a:schemeClr val="bg1"/>
              </a:gs>
              <a:gs pos="29000">
                <a:schemeClr val="tx2">
                  <a:lumMod val="20000"/>
                  <a:lumOff val="80000"/>
                </a:schemeClr>
              </a:gs>
              <a:gs pos="8000">
                <a:schemeClr val="tx2">
                  <a:lumMod val="60000"/>
                  <a:lumOff val="40000"/>
                </a:schemeClr>
              </a:gs>
            </a:gsLst>
          </a:gradFill>
          <a:ln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endParaRPr lang="ru-RU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AutoShape 5"/>
          <p:cNvSpPr>
            <a:spLocks noChangeArrowheads="1"/>
          </p:cNvSpPr>
          <p:nvPr/>
        </p:nvSpPr>
        <p:spPr bwMode="auto">
          <a:xfrm rot="1099924">
            <a:off x="5931925" y="5719279"/>
            <a:ext cx="446064" cy="477549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FF0000">
                  <a:lumMod val="50000"/>
                  <a:lumOff val="50000"/>
                </a:srgbClr>
              </a:gs>
              <a:gs pos="87000">
                <a:srgbClr val="FCA69F"/>
              </a:gs>
              <a:gs pos="23000">
                <a:srgbClr val="FA7166">
                  <a:alpha val="24706"/>
                </a:srgbClr>
              </a:gs>
              <a:gs pos="73000">
                <a:schemeClr val="bg1"/>
              </a:gs>
            </a:gsLst>
          </a:gradFill>
          <a:ln>
            <a:solidFill>
              <a:srgbClr val="C00000"/>
            </a:solidFill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endParaRPr lang="ru-RU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AutoShape 5"/>
          <p:cNvSpPr>
            <a:spLocks noChangeArrowheads="1"/>
          </p:cNvSpPr>
          <p:nvPr/>
        </p:nvSpPr>
        <p:spPr bwMode="auto">
          <a:xfrm rot="1083097">
            <a:off x="8495735" y="3825555"/>
            <a:ext cx="338879" cy="288277"/>
          </a:xfrm>
          <a:prstGeom prst="roundRect">
            <a:avLst>
              <a:gd name="adj" fmla="val 50000"/>
            </a:avLst>
          </a:prstGeom>
          <a:gradFill>
            <a:gsLst>
              <a:gs pos="10000">
                <a:schemeClr val="accent5">
                  <a:lumMod val="60000"/>
                  <a:lumOff val="40000"/>
                  <a:alpha val="90000"/>
                </a:schemeClr>
              </a:gs>
              <a:gs pos="30000">
                <a:schemeClr val="bg1">
                  <a:alpha val="50000"/>
                </a:schemeClr>
              </a:gs>
              <a:gs pos="99000">
                <a:schemeClr val="accent5">
                  <a:lumMod val="75000"/>
                  <a:alpha val="75000"/>
                </a:schemeClr>
              </a:gs>
              <a:gs pos="74000">
                <a:schemeClr val="accent5">
                  <a:lumMod val="60000"/>
                  <a:lumOff val="40000"/>
                  <a:alpha val="43000"/>
                </a:schemeClr>
              </a:gs>
              <a:gs pos="39000">
                <a:schemeClr val="accent5">
                  <a:lumMod val="75000"/>
                  <a:alpha val="73000"/>
                </a:schemeClr>
              </a:gs>
            </a:gsLst>
          </a:gradFill>
          <a:ln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endParaRPr lang="ru-RU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42844" y="142852"/>
            <a:ext cx="928694" cy="928694"/>
          </a:xfrm>
          <a:prstGeom prst="rect">
            <a:avLst/>
          </a:prstGeom>
          <a:blipFill dpi="0" rotWithShape="1">
            <a:blip r:embed="rId3" cstate="print"/>
            <a:srcRect/>
            <a:stretch>
              <a:fillRect/>
            </a:stretch>
          </a:blip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7" name="Облако 16"/>
          <p:cNvSpPr/>
          <p:nvPr/>
        </p:nvSpPr>
        <p:spPr>
          <a:xfrm>
            <a:off x="1187625" y="26238"/>
            <a:ext cx="7911164" cy="1314529"/>
          </a:xfrm>
          <a:prstGeom prst="cloud">
            <a:avLst/>
          </a:prstGeom>
          <a:gradFill>
            <a:gsLst>
              <a:gs pos="10000">
                <a:srgbClr val="92D050"/>
              </a:gs>
              <a:gs pos="57000">
                <a:srgbClr val="90CF8D">
                  <a:alpha val="80000"/>
                </a:srgbClr>
              </a:gs>
              <a:gs pos="83000">
                <a:srgbClr val="64EE88"/>
              </a:gs>
              <a:gs pos="100000">
                <a:srgbClr val="FFFF99"/>
              </a:gs>
            </a:gsLst>
            <a:lin ang="16200000" scaled="0"/>
          </a:gradFill>
          <a:ln w="12700">
            <a:solidFill>
              <a:srgbClr val="4DDB7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prst="angle"/>
            <a:bevelB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отчета мэра города Переславля-Залесского за </a:t>
            </a: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2014 </a:t>
            </a: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 о сфере образования</a:t>
            </a:r>
            <a:endParaRPr lang="ru-RU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AutoShape 5"/>
          <p:cNvSpPr>
            <a:spLocks noChangeArrowheads="1"/>
          </p:cNvSpPr>
          <p:nvPr/>
        </p:nvSpPr>
        <p:spPr bwMode="auto">
          <a:xfrm>
            <a:off x="258388" y="1340767"/>
            <a:ext cx="8776228" cy="5040561"/>
          </a:xfrm>
          <a:prstGeom prst="roundRect">
            <a:avLst>
              <a:gd name="adj" fmla="val 0"/>
            </a:avLst>
          </a:prstGeom>
          <a:gradFill>
            <a:gsLst>
              <a:gs pos="78000">
                <a:schemeClr val="tx2">
                  <a:lumMod val="40000"/>
                  <a:lumOff val="60000"/>
                  <a:alpha val="25000"/>
                </a:schemeClr>
              </a:gs>
              <a:gs pos="61000">
                <a:srgbClr val="90A7D7"/>
              </a:gs>
              <a:gs pos="100000">
                <a:schemeClr val="bg1"/>
              </a:gs>
              <a:gs pos="29000">
                <a:schemeClr val="tx2">
                  <a:lumMod val="20000"/>
                  <a:lumOff val="80000"/>
                </a:schemeClr>
              </a:gs>
              <a:gs pos="8000">
                <a:schemeClr val="tx2">
                  <a:lumMod val="60000"/>
                  <a:lumOff val="40000"/>
                  <a:alpha val="66000"/>
                </a:schemeClr>
              </a:gs>
            </a:gsLst>
          </a:gradFill>
          <a:ln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ru-RU" sz="1600" dirty="0" smtClean="0"/>
          </a:p>
          <a:p>
            <a:endParaRPr lang="ru-RU" sz="16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23528" y="3501008"/>
            <a:ext cx="85915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   </a:t>
            </a:r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258388" y="1531238"/>
            <a:ext cx="8712968" cy="43088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/>
              <a:t>    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целью повышения уровня пожарной безопасности зданий образовательных организаций были выделены денежные средства в размере 3,4 млн. руб., которые были направлены на оборудование путей эвакуации МОУ СОШ №№ 1, 2, 4, 6 и МОУ «Гимназия г. Переславля-Залесского», а также на оборудование всех дошкольных образовательных организаций беспроводной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радиоканальной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системой оповещения «Стрелец». </a:t>
            </a:r>
          </a:p>
          <a:p>
            <a:pPr algn="just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В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соответствии с городской целевой программой «Борьба с преступностью в городе Переславле-Залесском на 2013-2015 годы» 1,8 млн. руб. были направлены на:</a:t>
            </a:r>
          </a:p>
          <a:p>
            <a:pPr algn="just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установку видеокамер наружного наблюдения в 3 дошкольных образовательных организациях (МДОУ «Березка», МДОУ «Звездочка», МДОУ «Светлячок»), а также МОУ ДОД «Станция детского и юношеского туризма и экскурсий»;</a:t>
            </a:r>
          </a:p>
          <a:p>
            <a:pPr algn="just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замену ограждений в МДОУ «Чебурашка» и МОУ «Начальная школа – детский сад № 5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</a:p>
          <a:p>
            <a:pPr algn="just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Были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выделены денежные средства на разработку проектно-сметных документаций по переоборудованию пищеблока в МОУ СОШ № 6 и по переоборудованию здания МОУ СОШ № 9 для доступности маломобильных групп населения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течение 2014 г. в городских конкурсах и соревнованиях приняло участие 7650 обучающихся образовательных учреждений, из них более 3 тыс. чел. участвовали в сдаче норм физкультурно-спортивного комплекса «Готов к труду и обороне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AutoShape 5"/>
          <p:cNvSpPr>
            <a:spLocks noChangeArrowheads="1"/>
          </p:cNvSpPr>
          <p:nvPr/>
        </p:nvSpPr>
        <p:spPr bwMode="auto">
          <a:xfrm rot="955576">
            <a:off x="7282561" y="1149526"/>
            <a:ext cx="323673" cy="382481"/>
          </a:xfrm>
          <a:prstGeom prst="roundRect">
            <a:avLst>
              <a:gd name="adj" fmla="val 50000"/>
            </a:avLst>
          </a:prstGeom>
          <a:gradFill>
            <a:gsLst>
              <a:gs pos="56000">
                <a:srgbClr val="B9A9CB">
                  <a:lumMod val="74000"/>
                  <a:lumOff val="26000"/>
                  <a:alpha val="0"/>
                </a:srgbClr>
              </a:gs>
              <a:gs pos="9000">
                <a:schemeClr val="accent4">
                  <a:lumMod val="60000"/>
                  <a:lumOff val="40000"/>
                </a:schemeClr>
              </a:gs>
              <a:gs pos="100000">
                <a:schemeClr val="accent4">
                  <a:lumMod val="60000"/>
                  <a:lumOff val="40000"/>
                </a:schemeClr>
              </a:gs>
              <a:gs pos="100000">
                <a:srgbClr val="FF6600"/>
              </a:gs>
              <a:gs pos="69000">
                <a:schemeClr val="accent4">
                  <a:lumMod val="60000"/>
                  <a:lumOff val="40000"/>
                </a:schemeClr>
              </a:gs>
              <a:gs pos="94000">
                <a:schemeClr val="accent4">
                  <a:lumMod val="0"/>
                  <a:lumOff val="100000"/>
                </a:schemeClr>
              </a:gs>
              <a:gs pos="39000">
                <a:schemeClr val="accent4">
                  <a:lumMod val="29000"/>
                  <a:lumOff val="71000"/>
                </a:schemeClr>
              </a:gs>
            </a:gsLst>
          </a:gradFill>
          <a:ln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endParaRPr lang="ru-RU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AutoShape 5"/>
          <p:cNvSpPr>
            <a:spLocks noChangeArrowheads="1"/>
          </p:cNvSpPr>
          <p:nvPr/>
        </p:nvSpPr>
        <p:spPr bwMode="auto">
          <a:xfrm rot="10353504">
            <a:off x="705378" y="1224025"/>
            <a:ext cx="342409" cy="389047"/>
          </a:xfrm>
          <a:prstGeom prst="roundRect">
            <a:avLst>
              <a:gd name="adj" fmla="val 50000"/>
            </a:avLst>
          </a:prstGeom>
          <a:gradFill>
            <a:gsLst>
              <a:gs pos="66000">
                <a:srgbClr val="92D050">
                  <a:alpha val="0"/>
                </a:srgbClr>
              </a:gs>
              <a:gs pos="100000">
                <a:schemeClr val="bg1"/>
              </a:gs>
              <a:gs pos="1000">
                <a:srgbClr val="92D050"/>
              </a:gs>
              <a:gs pos="51000">
                <a:schemeClr val="accent3">
                  <a:lumMod val="40000"/>
                  <a:lumOff val="60000"/>
                </a:schemeClr>
              </a:gs>
              <a:gs pos="49000">
                <a:srgbClr val="FFFFC5"/>
              </a:gs>
            </a:gsLst>
          </a:gradFill>
          <a:ln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endParaRPr lang="ru-RU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79710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214414" y="214290"/>
            <a:ext cx="7747182" cy="1000132"/>
          </a:xfrm>
          <a:prstGeom prst="rect">
            <a:avLst/>
          </a:prstGeom>
          <a:gradFill>
            <a:gsLst>
              <a:gs pos="44000">
                <a:srgbClr val="92D050"/>
              </a:gs>
              <a:gs pos="55000">
                <a:srgbClr val="92D050"/>
              </a:gs>
              <a:gs pos="18000">
                <a:schemeClr val="accent3">
                  <a:lumMod val="40000"/>
                  <a:lumOff val="60000"/>
                </a:schemeClr>
              </a:gs>
              <a:gs pos="100000">
                <a:schemeClr val="accent3">
                  <a:lumMod val="40000"/>
                  <a:lumOff val="60000"/>
                </a:schemeClr>
              </a:gs>
            </a:gsLst>
            <a:lin ang="5400000" scaled="0"/>
          </a:gradFill>
          <a:ln w="73025" cap="rnd" cmpd="sng">
            <a:solidFill>
              <a:schemeClr val="accent1">
                <a:lumMod val="40000"/>
                <a:lumOff val="60000"/>
              </a:schemeClr>
            </a:solidFill>
          </a:ln>
          <a:effectLst>
            <a:outerShdw blurRad="50800" dist="50800" sx="1000" sy="1000" algn="ctr" rotWithShape="0">
              <a:srgbClr val="000000"/>
            </a:outerShdw>
            <a:reflection stA="0" endPos="6000" dist="25400" dir="5400000" sy="-100000" algn="bl" rotWithShape="0"/>
          </a:effectLst>
          <a:scene3d>
            <a:camera prst="orthographicFront"/>
            <a:lightRig rig="threePt" dir="t"/>
          </a:scene3d>
          <a:sp3d>
            <a:bevelT w="38100" h="114300"/>
            <a:bevelB w="31750" h="825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Заработная плата по учреждениям образования городского округа г. Переславля-Залесского в 2014 году </a:t>
            </a:r>
            <a:endParaRPr lang="ru-RU" sz="2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42844" y="142852"/>
            <a:ext cx="928694" cy="928694"/>
          </a:xfrm>
          <a:prstGeom prst="rect">
            <a:avLst/>
          </a:prstGeom>
          <a:blipFill dpi="0" rotWithShape="1">
            <a:blip r:embed="rId2" cstate="print"/>
            <a:srcRect/>
            <a:stretch>
              <a:fillRect/>
            </a:stretch>
          </a:blip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AutoShape 5"/>
          <p:cNvSpPr>
            <a:spLocks noChangeArrowheads="1"/>
          </p:cNvSpPr>
          <p:nvPr/>
        </p:nvSpPr>
        <p:spPr bwMode="auto">
          <a:xfrm>
            <a:off x="6429388" y="4071942"/>
            <a:ext cx="2500330" cy="785818"/>
          </a:xfrm>
          <a:prstGeom prst="roundRect">
            <a:avLst>
              <a:gd name="adj" fmla="val 0"/>
            </a:avLst>
          </a:prstGeom>
          <a:gradFill>
            <a:gsLst>
              <a:gs pos="79000">
                <a:schemeClr val="accent6">
                  <a:lumMod val="75000"/>
                  <a:alpha val="23000"/>
                </a:schemeClr>
              </a:gs>
              <a:gs pos="3000">
                <a:schemeClr val="accent6">
                  <a:lumMod val="75000"/>
                  <a:alpha val="44000"/>
                </a:schemeClr>
              </a:gs>
              <a:gs pos="27000">
                <a:schemeClr val="accent6">
                  <a:lumMod val="40000"/>
                  <a:lumOff val="60000"/>
                  <a:alpha val="92000"/>
                </a:schemeClr>
              </a:gs>
              <a:gs pos="66000">
                <a:schemeClr val="accent6">
                  <a:lumMod val="75000"/>
                  <a:alpha val="59000"/>
                </a:schemeClr>
              </a:gs>
            </a:gsLst>
          </a:gradFill>
          <a:ln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 fontAlgn="b"/>
            <a:r>
              <a:rPr lang="ru-RU" sz="2000" b="1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</a:rPr>
              <a:t>15,3</a:t>
            </a:r>
            <a:r>
              <a:rPr lang="en-US" sz="2000" b="1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</a:rPr>
              <a:t>%</a:t>
            </a:r>
            <a:endParaRPr lang="ru-RU" sz="2000" b="1" i="1" dirty="0">
              <a:solidFill>
                <a:schemeClr val="tx1">
                  <a:lumMod val="85000"/>
                  <a:lumOff val="15000"/>
                </a:schemeClr>
              </a:solidFill>
              <a:latin typeface="Times New Roman"/>
            </a:endParaRPr>
          </a:p>
        </p:txBody>
      </p:sp>
      <p:sp>
        <p:nvSpPr>
          <p:cNvPr id="9" name="AutoShape 5"/>
          <p:cNvSpPr>
            <a:spLocks noChangeArrowheads="1"/>
          </p:cNvSpPr>
          <p:nvPr/>
        </p:nvSpPr>
        <p:spPr bwMode="auto">
          <a:xfrm>
            <a:off x="714348" y="4071942"/>
            <a:ext cx="5715040" cy="785818"/>
          </a:xfrm>
          <a:prstGeom prst="roundRect">
            <a:avLst>
              <a:gd name="adj" fmla="val 0"/>
            </a:avLst>
          </a:prstGeom>
          <a:gradFill>
            <a:gsLst>
              <a:gs pos="79000">
                <a:schemeClr val="accent6">
                  <a:lumMod val="75000"/>
                  <a:alpha val="23000"/>
                </a:schemeClr>
              </a:gs>
              <a:gs pos="3000">
                <a:schemeClr val="accent6">
                  <a:lumMod val="75000"/>
                  <a:alpha val="44000"/>
                </a:schemeClr>
              </a:gs>
              <a:gs pos="27000">
                <a:schemeClr val="accent6">
                  <a:lumMod val="40000"/>
                  <a:lumOff val="60000"/>
                  <a:alpha val="92000"/>
                </a:schemeClr>
              </a:gs>
              <a:gs pos="66000">
                <a:schemeClr val="accent6">
                  <a:lumMod val="75000"/>
                  <a:alpha val="59000"/>
                </a:schemeClr>
              </a:gs>
            </a:gsLst>
          </a:gradFill>
          <a:ln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marL="180000" fontAlgn="b"/>
            <a:r>
              <a:rPr lang="ru-RU" sz="2000" b="1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</a:rPr>
              <a:t>Рост зарплаты в среднем за год по </a:t>
            </a:r>
          </a:p>
          <a:p>
            <a:pPr marL="180000" fontAlgn="b"/>
            <a:r>
              <a:rPr lang="ru-RU" sz="2000" b="1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</a:rPr>
              <a:t>образовательным учреждениям города</a:t>
            </a:r>
            <a:endParaRPr lang="ru-RU" sz="2000" b="1" i="1" dirty="0">
              <a:solidFill>
                <a:schemeClr val="tx1">
                  <a:lumMod val="85000"/>
                  <a:lumOff val="15000"/>
                </a:schemeClr>
              </a:solidFill>
              <a:latin typeface="Times New Roman"/>
            </a:endParaRPr>
          </a:p>
        </p:txBody>
      </p:sp>
      <p:sp>
        <p:nvSpPr>
          <p:cNvPr id="10" name="AutoShape 5"/>
          <p:cNvSpPr>
            <a:spLocks noChangeArrowheads="1"/>
          </p:cNvSpPr>
          <p:nvPr/>
        </p:nvSpPr>
        <p:spPr bwMode="auto">
          <a:xfrm>
            <a:off x="6429388" y="2285992"/>
            <a:ext cx="2500330" cy="571504"/>
          </a:xfrm>
          <a:prstGeom prst="roundRect">
            <a:avLst>
              <a:gd name="adj" fmla="val 0"/>
            </a:avLst>
          </a:prstGeom>
          <a:gradFill>
            <a:gsLst>
              <a:gs pos="78000">
                <a:schemeClr val="tx2">
                  <a:lumMod val="40000"/>
                  <a:lumOff val="60000"/>
                  <a:alpha val="25000"/>
                </a:schemeClr>
              </a:gs>
              <a:gs pos="61000">
                <a:srgbClr val="90A7D7"/>
              </a:gs>
              <a:gs pos="100000">
                <a:schemeClr val="bg1"/>
              </a:gs>
              <a:gs pos="29000">
                <a:schemeClr val="tx2">
                  <a:lumMod val="20000"/>
                  <a:lumOff val="80000"/>
                </a:schemeClr>
              </a:gs>
              <a:gs pos="8000">
                <a:schemeClr val="tx2">
                  <a:lumMod val="60000"/>
                  <a:lumOff val="40000"/>
                </a:schemeClr>
              </a:gs>
            </a:gsLst>
          </a:gradFill>
          <a:ln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 fontAlgn="b"/>
            <a:r>
              <a:rPr lang="ru-RU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</a:rPr>
              <a:t>24445,54 руб.</a:t>
            </a:r>
          </a:p>
          <a:p>
            <a:pPr algn="ctr" fontAlgn="b"/>
            <a:r>
              <a:rPr lang="ru-RU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</a:rPr>
              <a:t>27974,85 руб.</a:t>
            </a:r>
            <a:endParaRPr lang="ru-RU" sz="2000" dirty="0">
              <a:solidFill>
                <a:schemeClr val="tx1">
                  <a:lumMod val="85000"/>
                  <a:lumOff val="15000"/>
                </a:schemeClr>
              </a:solidFill>
              <a:latin typeface="Times New Roman"/>
            </a:endParaRPr>
          </a:p>
        </p:txBody>
      </p:sp>
      <p:sp>
        <p:nvSpPr>
          <p:cNvPr id="11" name="AutoShape 5"/>
          <p:cNvSpPr>
            <a:spLocks noChangeArrowheads="1"/>
          </p:cNvSpPr>
          <p:nvPr/>
        </p:nvSpPr>
        <p:spPr bwMode="auto">
          <a:xfrm>
            <a:off x="714348" y="2285992"/>
            <a:ext cx="5715040" cy="571504"/>
          </a:xfrm>
          <a:prstGeom prst="roundRect">
            <a:avLst>
              <a:gd name="adj" fmla="val 0"/>
            </a:avLst>
          </a:prstGeom>
          <a:gradFill>
            <a:gsLst>
              <a:gs pos="78000">
                <a:schemeClr val="tx2">
                  <a:lumMod val="40000"/>
                  <a:lumOff val="60000"/>
                  <a:alpha val="25000"/>
                </a:schemeClr>
              </a:gs>
              <a:gs pos="61000">
                <a:srgbClr val="90A7D7"/>
              </a:gs>
              <a:gs pos="100000">
                <a:schemeClr val="bg1"/>
              </a:gs>
              <a:gs pos="29000">
                <a:schemeClr val="tx2">
                  <a:lumMod val="20000"/>
                  <a:lumOff val="80000"/>
                </a:schemeClr>
              </a:gs>
              <a:gs pos="8000">
                <a:schemeClr val="tx2">
                  <a:lumMod val="60000"/>
                  <a:lumOff val="40000"/>
                </a:schemeClr>
              </a:gs>
            </a:gsLst>
          </a:gradFill>
          <a:ln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marL="72000" fontAlgn="b"/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</a:rPr>
              <a:t>Работников общеобразовательных учреждений</a:t>
            </a:r>
          </a:p>
          <a:p>
            <a:pPr marL="72000" fontAlgn="b"/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</a:rPr>
              <a:t>Педагогических работников</a:t>
            </a:r>
            <a:endParaRPr lang="ru-RU" dirty="0">
              <a:solidFill>
                <a:schemeClr val="tx1">
                  <a:lumMod val="85000"/>
                  <a:lumOff val="15000"/>
                </a:schemeClr>
              </a:solidFill>
              <a:latin typeface="Times New Roman"/>
            </a:endParaRPr>
          </a:p>
        </p:txBody>
      </p:sp>
      <p:sp>
        <p:nvSpPr>
          <p:cNvPr id="12" name="AutoShape 5"/>
          <p:cNvSpPr>
            <a:spLocks noChangeArrowheads="1"/>
          </p:cNvSpPr>
          <p:nvPr/>
        </p:nvSpPr>
        <p:spPr bwMode="auto">
          <a:xfrm>
            <a:off x="714348" y="2857496"/>
            <a:ext cx="5715040" cy="571504"/>
          </a:xfrm>
          <a:prstGeom prst="roundRect">
            <a:avLst>
              <a:gd name="adj" fmla="val 0"/>
            </a:avLst>
          </a:prstGeom>
          <a:gradFill>
            <a:gsLst>
              <a:gs pos="0">
                <a:srgbClr val="FF0000">
                  <a:lumMod val="50000"/>
                  <a:lumOff val="50000"/>
                </a:srgbClr>
              </a:gs>
              <a:gs pos="87000">
                <a:srgbClr val="FCA69F"/>
              </a:gs>
              <a:gs pos="23000">
                <a:srgbClr val="FA7166">
                  <a:alpha val="24706"/>
                </a:srgbClr>
              </a:gs>
              <a:gs pos="73000">
                <a:schemeClr val="bg1"/>
              </a:gs>
            </a:gsLst>
          </a:gradFill>
          <a:ln>
            <a:solidFill>
              <a:srgbClr val="C00000"/>
            </a:solidFill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marL="72000" fontAlgn="b"/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</a:rPr>
              <a:t>Работников  дошкольных образовательных учреждений</a:t>
            </a:r>
          </a:p>
          <a:p>
            <a:pPr marL="72000" fontAlgn="b"/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</a:rPr>
              <a:t>Педагогических работников</a:t>
            </a:r>
            <a:endParaRPr lang="ru-RU" dirty="0">
              <a:solidFill>
                <a:schemeClr val="tx1">
                  <a:lumMod val="85000"/>
                  <a:lumOff val="15000"/>
                </a:schemeClr>
              </a:solidFill>
              <a:latin typeface="Times New Roman"/>
            </a:endParaRPr>
          </a:p>
        </p:txBody>
      </p:sp>
      <p:sp>
        <p:nvSpPr>
          <p:cNvPr id="13" name="AutoShape 5"/>
          <p:cNvSpPr>
            <a:spLocks noChangeArrowheads="1"/>
          </p:cNvSpPr>
          <p:nvPr/>
        </p:nvSpPr>
        <p:spPr bwMode="auto">
          <a:xfrm>
            <a:off x="6429388" y="2857496"/>
            <a:ext cx="2500330" cy="571504"/>
          </a:xfrm>
          <a:prstGeom prst="roundRect">
            <a:avLst>
              <a:gd name="adj" fmla="val 0"/>
            </a:avLst>
          </a:prstGeom>
          <a:gradFill>
            <a:gsLst>
              <a:gs pos="0">
                <a:srgbClr val="FF0000">
                  <a:lumMod val="50000"/>
                  <a:lumOff val="50000"/>
                </a:srgbClr>
              </a:gs>
              <a:gs pos="87000">
                <a:srgbClr val="FCA69F"/>
              </a:gs>
              <a:gs pos="23000">
                <a:srgbClr val="FA7166">
                  <a:alpha val="24706"/>
                </a:srgbClr>
              </a:gs>
              <a:gs pos="73000">
                <a:schemeClr val="bg1"/>
              </a:gs>
            </a:gsLst>
          </a:gradFill>
          <a:ln>
            <a:solidFill>
              <a:srgbClr val="C00000"/>
            </a:solidFill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 fontAlgn="b"/>
            <a:r>
              <a:rPr lang="ru-RU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</a:rPr>
              <a:t>17327,54 руб.</a:t>
            </a:r>
          </a:p>
          <a:p>
            <a:pPr algn="ctr" fontAlgn="b"/>
            <a:r>
              <a:rPr lang="ru-RU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</a:rPr>
              <a:t>22683,49 руб.</a:t>
            </a:r>
            <a:endParaRPr lang="ru-RU" sz="2000" dirty="0">
              <a:solidFill>
                <a:schemeClr val="tx1">
                  <a:lumMod val="85000"/>
                  <a:lumOff val="15000"/>
                </a:schemeClr>
              </a:solidFill>
              <a:latin typeface="Times New Roman"/>
            </a:endParaRPr>
          </a:p>
        </p:txBody>
      </p:sp>
      <p:sp>
        <p:nvSpPr>
          <p:cNvPr id="14" name="AutoShape 5"/>
          <p:cNvSpPr>
            <a:spLocks noChangeArrowheads="1"/>
          </p:cNvSpPr>
          <p:nvPr/>
        </p:nvSpPr>
        <p:spPr bwMode="auto">
          <a:xfrm>
            <a:off x="714348" y="3429000"/>
            <a:ext cx="5715040" cy="642942"/>
          </a:xfrm>
          <a:prstGeom prst="roundRect">
            <a:avLst>
              <a:gd name="adj" fmla="val 0"/>
            </a:avLst>
          </a:prstGeom>
          <a:gradFill>
            <a:gsLst>
              <a:gs pos="66000">
                <a:srgbClr val="92D050">
                  <a:alpha val="25000"/>
                </a:srgbClr>
              </a:gs>
              <a:gs pos="100000">
                <a:schemeClr val="bg1"/>
              </a:gs>
              <a:gs pos="1000">
                <a:srgbClr val="92D050"/>
              </a:gs>
              <a:gs pos="51000">
                <a:schemeClr val="accent3">
                  <a:lumMod val="40000"/>
                  <a:lumOff val="60000"/>
                </a:schemeClr>
              </a:gs>
              <a:gs pos="49000">
                <a:srgbClr val="FFFFC5"/>
              </a:gs>
            </a:gsLst>
          </a:gradFill>
          <a:ln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marL="72000" fontAlgn="b"/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</a:rPr>
              <a:t>Работников  учреждений дополнительного образования</a:t>
            </a:r>
          </a:p>
          <a:p>
            <a:pPr marL="72000" fontAlgn="b"/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</a:rPr>
              <a:t>Педагогических работников  </a:t>
            </a:r>
          </a:p>
        </p:txBody>
      </p:sp>
      <p:sp>
        <p:nvSpPr>
          <p:cNvPr id="15" name="AutoShape 5"/>
          <p:cNvSpPr>
            <a:spLocks noChangeArrowheads="1"/>
          </p:cNvSpPr>
          <p:nvPr/>
        </p:nvSpPr>
        <p:spPr bwMode="auto">
          <a:xfrm>
            <a:off x="6429388" y="3429000"/>
            <a:ext cx="2500330" cy="642942"/>
          </a:xfrm>
          <a:prstGeom prst="roundRect">
            <a:avLst>
              <a:gd name="adj" fmla="val 0"/>
            </a:avLst>
          </a:prstGeom>
          <a:gradFill>
            <a:gsLst>
              <a:gs pos="66000">
                <a:srgbClr val="92D050">
                  <a:alpha val="25000"/>
                </a:srgbClr>
              </a:gs>
              <a:gs pos="100000">
                <a:schemeClr val="bg1"/>
              </a:gs>
              <a:gs pos="1000">
                <a:srgbClr val="92D050"/>
              </a:gs>
              <a:gs pos="51000">
                <a:schemeClr val="accent3">
                  <a:lumMod val="40000"/>
                  <a:lumOff val="60000"/>
                </a:schemeClr>
              </a:gs>
              <a:gs pos="49000">
                <a:srgbClr val="FFFFC5"/>
              </a:gs>
            </a:gsLst>
          </a:gradFill>
          <a:ln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 fontAlgn="b"/>
            <a:r>
              <a:rPr lang="ru-RU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</a:rPr>
              <a:t>19027,01 руб.</a:t>
            </a:r>
          </a:p>
          <a:p>
            <a:pPr algn="ctr" fontAlgn="b"/>
            <a:r>
              <a:rPr lang="ru-RU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</a:rPr>
              <a:t>23588,01 руб.</a:t>
            </a:r>
            <a:endParaRPr lang="ru-RU" sz="2000" dirty="0">
              <a:solidFill>
                <a:schemeClr val="tx1">
                  <a:lumMod val="85000"/>
                  <a:lumOff val="15000"/>
                </a:schemeClr>
              </a:solidFill>
              <a:latin typeface="Times New Roman"/>
            </a:endParaRPr>
          </a:p>
        </p:txBody>
      </p:sp>
      <p:sp>
        <p:nvSpPr>
          <p:cNvPr id="17" name="AutoShape 5"/>
          <p:cNvSpPr>
            <a:spLocks noChangeArrowheads="1"/>
          </p:cNvSpPr>
          <p:nvPr/>
        </p:nvSpPr>
        <p:spPr bwMode="auto">
          <a:xfrm>
            <a:off x="714348" y="1500174"/>
            <a:ext cx="8215370" cy="785818"/>
          </a:xfrm>
          <a:prstGeom prst="roundRect">
            <a:avLst>
              <a:gd name="adj" fmla="val 0"/>
            </a:avLst>
          </a:prstGeom>
          <a:gradFill>
            <a:gsLst>
              <a:gs pos="56000">
                <a:srgbClr val="B9A9CB">
                  <a:lumMod val="74000"/>
                  <a:lumOff val="26000"/>
                  <a:alpha val="25000"/>
                </a:srgbClr>
              </a:gs>
              <a:gs pos="9000">
                <a:schemeClr val="accent4">
                  <a:lumMod val="60000"/>
                  <a:lumOff val="40000"/>
                </a:schemeClr>
              </a:gs>
              <a:gs pos="100000">
                <a:schemeClr val="accent4">
                  <a:lumMod val="60000"/>
                  <a:lumOff val="40000"/>
                </a:schemeClr>
              </a:gs>
              <a:gs pos="100000">
                <a:srgbClr val="FF6600"/>
              </a:gs>
              <a:gs pos="69000">
                <a:schemeClr val="accent4">
                  <a:lumMod val="60000"/>
                  <a:lumOff val="40000"/>
                </a:schemeClr>
              </a:gs>
              <a:gs pos="94000">
                <a:schemeClr val="accent4">
                  <a:lumMod val="0"/>
                  <a:lumOff val="100000"/>
                </a:schemeClr>
              </a:gs>
              <a:gs pos="39000">
                <a:schemeClr val="accent4">
                  <a:lumMod val="29000"/>
                  <a:lumOff val="71000"/>
                </a:schemeClr>
              </a:gs>
            </a:gsLst>
          </a:gradFill>
          <a:ln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 fontAlgn="b"/>
            <a:r>
              <a:rPr lang="ru-RU" sz="2400" dirty="0" smtClean="0">
                <a:solidFill>
                  <a:srgbClr val="C00000"/>
                </a:solidFill>
                <a:latin typeface="Times New Roman"/>
              </a:rPr>
              <a:t>Средний размер заработной платы по учреждениям, </a:t>
            </a:r>
          </a:p>
          <a:p>
            <a:pPr algn="ctr" fontAlgn="b"/>
            <a:r>
              <a:rPr lang="ru-RU" sz="2400" dirty="0" smtClean="0">
                <a:solidFill>
                  <a:srgbClr val="C00000"/>
                </a:solidFill>
                <a:latin typeface="Times New Roman"/>
              </a:rPr>
              <a:t>подведомственным Управлению образования</a:t>
            </a:r>
          </a:p>
        </p:txBody>
      </p:sp>
      <p:pic>
        <p:nvPicPr>
          <p:cNvPr id="4098" name="Picture 2" descr="http://www.ansar.ru/uploads/imagesb/2013/02/b9820db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48" y="4929198"/>
            <a:ext cx="2381266" cy="1785950"/>
          </a:xfrm>
          <a:prstGeom prst="rect">
            <a:avLst/>
          </a:prstGeom>
          <a:noFill/>
        </p:spPr>
      </p:pic>
      <p:pic>
        <p:nvPicPr>
          <p:cNvPr id="4100" name="Picture 4" descr="http://www.znaika-school.ru/images/kg_gallery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00430" y="4929198"/>
            <a:ext cx="2357454" cy="1769904"/>
          </a:xfrm>
          <a:prstGeom prst="rect">
            <a:avLst/>
          </a:prstGeom>
          <a:noFill/>
        </p:spPr>
      </p:pic>
      <p:pic>
        <p:nvPicPr>
          <p:cNvPr id="4102" name="Picture 6" descr="http://www.znaika-school.ru/images/kg_gallery1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286512" y="4929198"/>
            <a:ext cx="2632101" cy="175743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182346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428596" y="1142984"/>
            <a:ext cx="835827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i="1" dirty="0">
                <a:solidFill>
                  <a:srgbClr val="FF0000"/>
                </a:solidFill>
                <a:latin typeface="Monotype Corsiva" pitchFamily="66" charset="0"/>
              </a:rPr>
              <a:t>Целью</a:t>
            </a:r>
            <a:r>
              <a:rPr lang="ru-RU" dirty="0" smtClean="0">
                <a:solidFill>
                  <a:srgbClr val="FF0000"/>
                </a:solidFill>
                <a:latin typeface="Monotype Corsiva" pitchFamily="66" charset="0"/>
              </a:rPr>
              <a:t> </a:t>
            </a:r>
            <a:r>
              <a:rPr lang="ru-RU" i="1" dirty="0" smtClean="0">
                <a:solidFill>
                  <a:srgbClr val="0000FF"/>
                </a:solidFill>
                <a:latin typeface="Monotype Corsiva" pitchFamily="66" charset="0"/>
              </a:rPr>
              <a:t>любого дела является тот итог, ради которого это дело задумывалось. Итогом финансового года, итогом  исполнения бюджета муниципального образования являются  конкретные результаты деятельности местной Администрации по воплощению в жизнь своих полномочий, решений, планов и идей, направленных  на улучшение качества жизни горожан.</a:t>
            </a:r>
            <a:endParaRPr lang="ru-RU" i="1" dirty="0">
              <a:solidFill>
                <a:srgbClr val="0000FF"/>
              </a:solidFill>
              <a:latin typeface="Monotype Corsiva" pitchFamily="66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72988" y="2566645"/>
            <a:ext cx="850112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i="1" dirty="0" smtClean="0">
                <a:solidFill>
                  <a:srgbClr val="FF0000"/>
                </a:solidFill>
                <a:latin typeface="Monotype Corsiva" pitchFamily="66" charset="0"/>
              </a:rPr>
              <a:t>Представленная</a:t>
            </a:r>
            <a:r>
              <a:rPr lang="ru-RU" i="1" dirty="0" smtClean="0">
                <a:solidFill>
                  <a:srgbClr val="0000FF"/>
                </a:solidFill>
                <a:latin typeface="Monotype Corsiva" pitchFamily="66" charset="0"/>
              </a:rPr>
              <a:t> информация наглядно иллюстрирует итоги, сложившиеся в результате исполнения бюджета нашего города за 2014 год. Несмотря на все трудности прожитого года, несмотря на финансовую нестабильность, практически все запланированные  городским бюджетом мероприятия были исполнены.</a:t>
            </a:r>
            <a:endParaRPr lang="ru-RU" i="1" dirty="0">
              <a:solidFill>
                <a:srgbClr val="0000FF"/>
              </a:solidFill>
              <a:latin typeface="Monotype Corsiva" pitchFamily="66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44868" y="3766974"/>
            <a:ext cx="842968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i="1" dirty="0">
                <a:solidFill>
                  <a:srgbClr val="FF0000"/>
                </a:solidFill>
                <a:latin typeface="Monotype Corsiva" pitchFamily="66" charset="0"/>
              </a:rPr>
              <a:t>Мы</a:t>
            </a:r>
            <a:r>
              <a:rPr lang="ru-RU" dirty="0" smtClean="0"/>
              <a:t> </a:t>
            </a:r>
            <a:r>
              <a:rPr lang="ru-RU" i="1" dirty="0" smtClean="0">
                <a:solidFill>
                  <a:srgbClr val="0000FF"/>
                </a:solidFill>
                <a:latin typeface="Monotype Corsiva" pitchFamily="66" charset="0"/>
              </a:rPr>
              <a:t>очень надеемся, что эта информация окажется полезной для вас и позволит вам, жителям нашего города, быть лучше информированными в вопросах расходования бюджетных средств. Также мы надеемся, что благодаря этому повысится ваша активность участия в решении вопросов по наиболее приоритетным, на ваш взгляд, направлениям расходов. </a:t>
            </a:r>
            <a:endParaRPr lang="ru-RU" i="1" dirty="0">
              <a:solidFill>
                <a:srgbClr val="0000FF"/>
              </a:solidFill>
              <a:latin typeface="Monotype Corsiva" pitchFamily="66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59771" y="5157192"/>
            <a:ext cx="8358246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i="1" dirty="0">
                <a:solidFill>
                  <a:srgbClr val="FF0000"/>
                </a:solidFill>
                <a:latin typeface="Monotype Corsiva" pitchFamily="66" charset="0"/>
              </a:rPr>
              <a:t>Свои</a:t>
            </a:r>
            <a:r>
              <a:rPr lang="ru-RU" i="1" dirty="0" smtClean="0">
                <a:solidFill>
                  <a:srgbClr val="FF0000"/>
                </a:solidFill>
                <a:latin typeface="Rurintania" pitchFamily="2" charset="0"/>
              </a:rPr>
              <a:t> </a:t>
            </a:r>
            <a:r>
              <a:rPr lang="ru-RU" i="1" dirty="0" smtClean="0">
                <a:solidFill>
                  <a:srgbClr val="0000FF"/>
                </a:solidFill>
                <a:latin typeface="Monotype Corsiva" pitchFamily="66" charset="0"/>
              </a:rPr>
              <a:t>предложения и пожелания вы можете</a:t>
            </a:r>
            <a:r>
              <a:rPr lang="ru-RU" sz="1600" dirty="0" smtClean="0">
                <a:solidFill>
                  <a:srgbClr val="0000FF"/>
                </a:solidFill>
              </a:rPr>
              <a:t> </a:t>
            </a:r>
            <a:r>
              <a:rPr lang="ru-RU" i="1" dirty="0" smtClean="0">
                <a:solidFill>
                  <a:srgbClr val="0000FF"/>
                </a:solidFill>
                <a:latin typeface="Monotype Corsiva" pitchFamily="66" charset="0"/>
              </a:rPr>
              <a:t>направлять по адресу, который указан на следующем слайде. Ваше мнение нам очень важно,</a:t>
            </a:r>
            <a:r>
              <a:rPr lang="ru-RU" sz="1600" dirty="0" smtClean="0">
                <a:solidFill>
                  <a:srgbClr val="0000FF"/>
                </a:solidFill>
              </a:rPr>
              <a:t> </a:t>
            </a:r>
            <a:r>
              <a:rPr lang="ru-RU" i="1" dirty="0" smtClean="0">
                <a:solidFill>
                  <a:srgbClr val="0000FF"/>
                </a:solidFill>
                <a:latin typeface="Monotype Corsiva" pitchFamily="66" charset="0"/>
              </a:rPr>
              <a:t>оно позволит принимать верные управленческие решения, касающиеся вопросов первоочередного финансирования именно тех сфер деятельности, которые наиболее важны для </a:t>
            </a:r>
            <a:r>
              <a:rPr lang="ru-RU" i="1" dirty="0" err="1" smtClean="0">
                <a:solidFill>
                  <a:srgbClr val="0000FF"/>
                </a:solidFill>
                <a:latin typeface="Monotype Corsiva" pitchFamily="66" charset="0"/>
              </a:rPr>
              <a:t>переславцев</a:t>
            </a:r>
            <a:r>
              <a:rPr lang="ru-RU" i="1" dirty="0" smtClean="0">
                <a:solidFill>
                  <a:srgbClr val="0000FF"/>
                </a:solidFill>
                <a:latin typeface="Monotype Corsiva" pitchFamily="66" charset="0"/>
              </a:rPr>
              <a:t>.</a:t>
            </a:r>
            <a:endParaRPr lang="ru-RU" i="1" dirty="0">
              <a:solidFill>
                <a:srgbClr val="0000FF"/>
              </a:solidFill>
              <a:latin typeface="Monotype Corsiva" pitchFamily="66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714612" y="571480"/>
            <a:ext cx="18473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endParaRPr lang="ru-RU" sz="2400" b="1" strike="sngStrike" dirty="0" smtClean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428860" y="357166"/>
            <a:ext cx="6568834" cy="733079"/>
          </a:xfrm>
          <a:prstGeom prst="rect">
            <a:avLst/>
          </a:prstGeom>
          <a:gradFill>
            <a:gsLst>
              <a:gs pos="44000">
                <a:srgbClr val="92D050"/>
              </a:gs>
              <a:gs pos="55000">
                <a:srgbClr val="92D050"/>
              </a:gs>
              <a:gs pos="18000">
                <a:schemeClr val="accent3">
                  <a:lumMod val="40000"/>
                  <a:lumOff val="60000"/>
                </a:schemeClr>
              </a:gs>
              <a:gs pos="100000">
                <a:schemeClr val="accent3">
                  <a:lumMod val="40000"/>
                  <a:lumOff val="60000"/>
                </a:schemeClr>
              </a:gs>
            </a:gsLst>
            <a:lin ang="5400000" scaled="0"/>
          </a:gradFill>
          <a:ln w="73025" cap="rnd" cmpd="sng">
            <a:solidFill>
              <a:schemeClr val="accent1">
                <a:lumMod val="40000"/>
                <a:lumOff val="60000"/>
              </a:schemeClr>
            </a:solidFill>
          </a:ln>
          <a:effectLst>
            <a:outerShdw blurRad="50800" dist="50800" sx="1000" sy="1000" algn="ctr" rotWithShape="0">
              <a:srgbClr val="000000"/>
            </a:outerShdw>
            <a:reflection stA="0" endPos="6000" dist="25400" dir="5400000" sy="-100000" algn="bl" rotWithShape="0"/>
          </a:effectLst>
          <a:scene3d>
            <a:camera prst="orthographicFront"/>
            <a:lightRig rig="threePt" dir="t"/>
          </a:scene3d>
          <a:sp3d>
            <a:bevelT w="38100" h="114300"/>
            <a:bevelB w="31750" h="825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alt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Дорогие земляки, переславцы</a:t>
            </a:r>
            <a:r>
              <a:rPr lang="en-US" alt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  <a:endParaRPr lang="ru-RU" sz="2400" b="1" strike="sngStrike" dirty="0" smtClean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857224" y="285728"/>
            <a:ext cx="857256" cy="857256"/>
          </a:xfrm>
          <a:prstGeom prst="rect">
            <a:avLst/>
          </a:prstGeom>
          <a:blipFill dpi="0" rotWithShape="1">
            <a:blip r:embed="rId3" cstate="print"/>
            <a:srcRect/>
            <a:stretch>
              <a:fillRect/>
            </a:stretch>
          </a:blip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214414" y="214290"/>
            <a:ext cx="7747182" cy="928694"/>
          </a:xfrm>
          <a:prstGeom prst="rect">
            <a:avLst/>
          </a:prstGeom>
          <a:gradFill>
            <a:gsLst>
              <a:gs pos="44000">
                <a:srgbClr val="92D050"/>
              </a:gs>
              <a:gs pos="55000">
                <a:srgbClr val="92D050"/>
              </a:gs>
              <a:gs pos="18000">
                <a:schemeClr val="accent3">
                  <a:lumMod val="40000"/>
                  <a:lumOff val="60000"/>
                </a:schemeClr>
              </a:gs>
              <a:gs pos="100000">
                <a:schemeClr val="accent3">
                  <a:lumMod val="40000"/>
                  <a:lumOff val="60000"/>
                </a:schemeClr>
              </a:gs>
            </a:gsLst>
            <a:lin ang="5400000" scaled="0"/>
          </a:gradFill>
          <a:ln w="73025" cap="rnd" cmpd="sng">
            <a:solidFill>
              <a:schemeClr val="accent1">
                <a:lumMod val="40000"/>
                <a:lumOff val="60000"/>
              </a:schemeClr>
            </a:solidFill>
          </a:ln>
          <a:effectLst>
            <a:outerShdw blurRad="50800" dist="50800" sx="1000" sy="1000" algn="ctr" rotWithShape="0">
              <a:srgbClr val="000000"/>
            </a:outerShdw>
            <a:reflection stA="0" endPos="6000" dist="25400" dir="5400000" sy="-100000" algn="bl" rotWithShape="0"/>
          </a:effectLst>
          <a:scene3d>
            <a:camera prst="orthographicFront"/>
            <a:lightRig rig="threePt" dir="t"/>
          </a:scene3d>
          <a:sp3d>
            <a:bevelT w="38100" h="114300"/>
            <a:bevelB w="31750" h="825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Структура расходов на социальную </a:t>
            </a:r>
          </a:p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                           политику      </a:t>
            </a:r>
            <a:r>
              <a:rPr lang="ru-RU" sz="3200" b="1" dirty="0" smtClean="0">
                <a:solidFill>
                  <a:srgbClr val="FF0000"/>
                </a:solidFill>
              </a:rPr>
              <a:t>	</a:t>
            </a:r>
            <a:r>
              <a:rPr lang="en-US" sz="2000" b="1" dirty="0" smtClean="0">
                <a:solidFill>
                  <a:srgbClr val="C00000"/>
                </a:solidFill>
              </a:rPr>
              <a:t>(</a:t>
            </a:r>
            <a:r>
              <a:rPr lang="ru-RU" sz="2000" b="1" dirty="0" smtClean="0">
                <a:solidFill>
                  <a:srgbClr val="C00000"/>
                </a:solidFill>
              </a:rPr>
              <a:t>тыс. руб.</a:t>
            </a:r>
            <a:r>
              <a:rPr lang="en-US" sz="2000" b="1" dirty="0" smtClean="0">
                <a:solidFill>
                  <a:srgbClr val="C00000"/>
                </a:solidFill>
              </a:rPr>
              <a:t>)</a:t>
            </a:r>
            <a:endParaRPr lang="ru-RU" sz="2000" dirty="0">
              <a:solidFill>
                <a:srgbClr val="C0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42844" y="142852"/>
            <a:ext cx="928694" cy="928694"/>
          </a:xfrm>
          <a:prstGeom prst="rect">
            <a:avLst/>
          </a:prstGeom>
          <a:blipFill dpi="0" rotWithShape="1">
            <a:blip r:embed="rId3" cstate="print"/>
            <a:srcRect/>
            <a:stretch>
              <a:fillRect/>
            </a:stretch>
          </a:blip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AutoShape 5"/>
          <p:cNvSpPr>
            <a:spLocks noChangeArrowheads="1"/>
          </p:cNvSpPr>
          <p:nvPr/>
        </p:nvSpPr>
        <p:spPr bwMode="auto">
          <a:xfrm>
            <a:off x="5857884" y="5143512"/>
            <a:ext cx="3143240" cy="1285884"/>
          </a:xfrm>
          <a:prstGeom prst="roundRect">
            <a:avLst>
              <a:gd name="adj" fmla="val 50000"/>
            </a:avLst>
          </a:prstGeom>
          <a:gradFill>
            <a:gsLst>
              <a:gs pos="66000">
                <a:srgbClr val="92D050">
                  <a:alpha val="25000"/>
                </a:srgbClr>
              </a:gs>
              <a:gs pos="100000">
                <a:schemeClr val="bg1"/>
              </a:gs>
              <a:gs pos="1000">
                <a:srgbClr val="92D050"/>
              </a:gs>
              <a:gs pos="51000">
                <a:schemeClr val="accent3">
                  <a:lumMod val="40000"/>
                  <a:lumOff val="60000"/>
                </a:schemeClr>
              </a:gs>
              <a:gs pos="49000">
                <a:srgbClr val="FFFFC5"/>
              </a:gs>
            </a:gsLst>
          </a:gradFill>
          <a:ln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ru-RU" b="1" u="sng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Социальное обеспечение</a:t>
            </a:r>
          </a:p>
          <a:p>
            <a:pPr algn="ctr"/>
            <a:r>
              <a:rPr lang="ru-RU" b="1" u="sng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населения</a:t>
            </a:r>
          </a:p>
          <a:p>
            <a:pPr algn="ctr"/>
            <a:r>
              <a:rPr lang="ru-RU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156257,60  </a:t>
            </a:r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65,0</a:t>
            </a:r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%)</a:t>
            </a:r>
            <a:endParaRPr lang="ru-RU" sz="2000" b="1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AutoShape 5"/>
          <p:cNvSpPr>
            <a:spLocks noChangeArrowheads="1"/>
          </p:cNvSpPr>
          <p:nvPr/>
        </p:nvSpPr>
        <p:spPr bwMode="auto">
          <a:xfrm>
            <a:off x="142844" y="5072074"/>
            <a:ext cx="2643206" cy="1285884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FF0000">
                  <a:lumMod val="50000"/>
                  <a:lumOff val="50000"/>
                </a:srgbClr>
              </a:gs>
              <a:gs pos="87000">
                <a:srgbClr val="FCA69F"/>
              </a:gs>
              <a:gs pos="23000">
                <a:srgbClr val="FA7166">
                  <a:alpha val="24706"/>
                </a:srgbClr>
              </a:gs>
              <a:gs pos="73000">
                <a:schemeClr val="bg1"/>
              </a:gs>
            </a:gsLst>
          </a:gradFill>
          <a:ln>
            <a:solidFill>
              <a:srgbClr val="C00000"/>
            </a:solidFill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ru-RU" b="1" u="sng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Пенсионное </a:t>
            </a:r>
          </a:p>
          <a:p>
            <a:pPr algn="ctr"/>
            <a:r>
              <a:rPr lang="ru-RU" b="1" u="sng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обеспечение </a:t>
            </a:r>
          </a:p>
          <a:p>
            <a:pPr algn="ctr"/>
            <a:r>
              <a:rPr lang="ru-RU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3744,87  </a:t>
            </a:r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1,56</a:t>
            </a:r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%)</a:t>
            </a:r>
            <a:endParaRPr lang="ru-RU" sz="2000" b="1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" name="AutoShape 5"/>
          <p:cNvSpPr>
            <a:spLocks noChangeArrowheads="1"/>
          </p:cNvSpPr>
          <p:nvPr/>
        </p:nvSpPr>
        <p:spPr bwMode="auto">
          <a:xfrm rot="1099924">
            <a:off x="764624" y="3785052"/>
            <a:ext cx="399516" cy="384152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FF0000">
                  <a:lumMod val="50000"/>
                  <a:lumOff val="50000"/>
                </a:srgbClr>
              </a:gs>
              <a:gs pos="87000">
                <a:srgbClr val="FCA69F"/>
              </a:gs>
              <a:gs pos="23000">
                <a:srgbClr val="FA7166">
                  <a:alpha val="24706"/>
                </a:srgbClr>
              </a:gs>
              <a:gs pos="73000">
                <a:schemeClr val="bg1"/>
              </a:gs>
            </a:gsLst>
          </a:gradFill>
          <a:ln>
            <a:solidFill>
              <a:srgbClr val="C00000"/>
            </a:solidFill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endParaRPr lang="ru-RU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AutoShape 5"/>
          <p:cNvSpPr>
            <a:spLocks noChangeArrowheads="1"/>
          </p:cNvSpPr>
          <p:nvPr/>
        </p:nvSpPr>
        <p:spPr bwMode="auto">
          <a:xfrm rot="955576">
            <a:off x="3975323" y="1680117"/>
            <a:ext cx="323673" cy="382481"/>
          </a:xfrm>
          <a:prstGeom prst="roundRect">
            <a:avLst>
              <a:gd name="adj" fmla="val 50000"/>
            </a:avLst>
          </a:prstGeom>
          <a:gradFill>
            <a:gsLst>
              <a:gs pos="56000">
                <a:srgbClr val="B9A9CB">
                  <a:lumMod val="74000"/>
                  <a:lumOff val="26000"/>
                  <a:alpha val="0"/>
                </a:srgbClr>
              </a:gs>
              <a:gs pos="9000">
                <a:schemeClr val="accent4">
                  <a:lumMod val="60000"/>
                  <a:lumOff val="40000"/>
                </a:schemeClr>
              </a:gs>
              <a:gs pos="100000">
                <a:schemeClr val="accent4">
                  <a:lumMod val="60000"/>
                  <a:lumOff val="40000"/>
                </a:schemeClr>
              </a:gs>
              <a:gs pos="100000">
                <a:srgbClr val="FF6600"/>
              </a:gs>
              <a:gs pos="69000">
                <a:schemeClr val="accent4">
                  <a:lumMod val="60000"/>
                  <a:lumOff val="40000"/>
                </a:schemeClr>
              </a:gs>
              <a:gs pos="94000">
                <a:schemeClr val="accent4">
                  <a:lumMod val="0"/>
                  <a:lumOff val="100000"/>
                </a:schemeClr>
              </a:gs>
              <a:gs pos="39000">
                <a:schemeClr val="accent4">
                  <a:lumMod val="29000"/>
                  <a:lumOff val="71000"/>
                </a:schemeClr>
              </a:gs>
            </a:gsLst>
          </a:gradFill>
          <a:ln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endParaRPr lang="ru-RU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" name="AutoShape 5"/>
          <p:cNvSpPr>
            <a:spLocks noChangeArrowheads="1"/>
          </p:cNvSpPr>
          <p:nvPr/>
        </p:nvSpPr>
        <p:spPr bwMode="auto">
          <a:xfrm>
            <a:off x="142844" y="1428736"/>
            <a:ext cx="3143272" cy="1285884"/>
          </a:xfrm>
          <a:prstGeom prst="roundRect">
            <a:avLst>
              <a:gd name="adj" fmla="val 50000"/>
            </a:avLst>
          </a:prstGeom>
          <a:gradFill>
            <a:gsLst>
              <a:gs pos="79000">
                <a:schemeClr val="accent6">
                  <a:lumMod val="75000"/>
                  <a:alpha val="24000"/>
                </a:schemeClr>
              </a:gs>
              <a:gs pos="3000">
                <a:schemeClr val="accent6">
                  <a:lumMod val="75000"/>
                  <a:alpha val="47000"/>
                </a:schemeClr>
              </a:gs>
              <a:gs pos="27000">
                <a:schemeClr val="accent6">
                  <a:lumMod val="40000"/>
                  <a:lumOff val="60000"/>
                </a:schemeClr>
              </a:gs>
              <a:gs pos="66000">
                <a:schemeClr val="accent6">
                  <a:lumMod val="75000"/>
                  <a:alpha val="59000"/>
                </a:schemeClr>
              </a:gs>
            </a:gsLst>
          </a:gradFill>
          <a:ln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ru-RU" b="1" u="sng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Охрана семьи и </a:t>
            </a:r>
          </a:p>
          <a:p>
            <a:pPr algn="ctr"/>
            <a:r>
              <a:rPr lang="ru-RU" b="1" u="sng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детства</a:t>
            </a:r>
          </a:p>
          <a:p>
            <a:pPr algn="ctr"/>
            <a:r>
              <a:rPr lang="ru-RU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32390,94  </a:t>
            </a:r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13,48</a:t>
            </a:r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%)</a:t>
            </a:r>
            <a:endParaRPr lang="ru-RU" sz="2000" b="1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7" name="AutoShape 5"/>
          <p:cNvSpPr>
            <a:spLocks noChangeArrowheads="1"/>
          </p:cNvSpPr>
          <p:nvPr/>
        </p:nvSpPr>
        <p:spPr bwMode="auto">
          <a:xfrm>
            <a:off x="5500694" y="1285860"/>
            <a:ext cx="3429024" cy="1357322"/>
          </a:xfrm>
          <a:prstGeom prst="roundRect">
            <a:avLst>
              <a:gd name="adj" fmla="val 50000"/>
            </a:avLst>
          </a:prstGeom>
          <a:gradFill>
            <a:gsLst>
              <a:gs pos="10000">
                <a:schemeClr val="accent5">
                  <a:lumMod val="60000"/>
                  <a:lumOff val="40000"/>
                  <a:alpha val="96000"/>
                </a:schemeClr>
              </a:gs>
              <a:gs pos="90000">
                <a:schemeClr val="bg1">
                  <a:alpha val="43000"/>
                </a:schemeClr>
              </a:gs>
              <a:gs pos="99000">
                <a:schemeClr val="accent5">
                  <a:lumMod val="75000"/>
                  <a:alpha val="75000"/>
                </a:schemeClr>
              </a:gs>
              <a:gs pos="74000">
                <a:schemeClr val="accent5">
                  <a:lumMod val="60000"/>
                  <a:lumOff val="40000"/>
                  <a:alpha val="43000"/>
                </a:schemeClr>
              </a:gs>
              <a:gs pos="39000">
                <a:schemeClr val="accent5">
                  <a:lumMod val="75000"/>
                  <a:alpha val="73000"/>
                </a:schemeClr>
              </a:gs>
            </a:gsLst>
          </a:gradFill>
          <a:ln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ru-RU" b="1" u="sng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Социальное обслуживание</a:t>
            </a:r>
          </a:p>
          <a:p>
            <a:pPr algn="ctr"/>
            <a:r>
              <a:rPr lang="ru-RU" b="1" u="sng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населения</a:t>
            </a:r>
          </a:p>
          <a:p>
            <a:pPr algn="ctr"/>
            <a:r>
              <a:rPr lang="ru-RU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38278,13   </a:t>
            </a:r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15,92</a:t>
            </a:r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%)</a:t>
            </a:r>
            <a:endParaRPr lang="ru-RU" sz="2000" b="1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4" name="AutoShape 5"/>
          <p:cNvSpPr>
            <a:spLocks noChangeArrowheads="1"/>
          </p:cNvSpPr>
          <p:nvPr/>
        </p:nvSpPr>
        <p:spPr bwMode="auto">
          <a:xfrm rot="1083097">
            <a:off x="7823035" y="3760162"/>
            <a:ext cx="338879" cy="288277"/>
          </a:xfrm>
          <a:prstGeom prst="roundRect">
            <a:avLst>
              <a:gd name="adj" fmla="val 50000"/>
            </a:avLst>
          </a:prstGeom>
          <a:gradFill>
            <a:gsLst>
              <a:gs pos="10000">
                <a:schemeClr val="accent5">
                  <a:lumMod val="60000"/>
                  <a:lumOff val="40000"/>
                  <a:alpha val="90000"/>
                </a:schemeClr>
              </a:gs>
              <a:gs pos="30000">
                <a:schemeClr val="bg1">
                  <a:alpha val="50000"/>
                </a:schemeClr>
              </a:gs>
              <a:gs pos="99000">
                <a:schemeClr val="accent5">
                  <a:lumMod val="75000"/>
                  <a:alpha val="75000"/>
                </a:schemeClr>
              </a:gs>
              <a:gs pos="74000">
                <a:schemeClr val="accent5">
                  <a:lumMod val="60000"/>
                  <a:lumOff val="40000"/>
                  <a:alpha val="43000"/>
                </a:schemeClr>
              </a:gs>
              <a:gs pos="39000">
                <a:schemeClr val="accent5">
                  <a:lumMod val="75000"/>
                  <a:alpha val="73000"/>
                </a:schemeClr>
              </a:gs>
            </a:gsLst>
          </a:gradFill>
          <a:ln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endParaRPr lang="ru-RU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Фигура, имеющая форму буквы L 19"/>
          <p:cNvSpPr/>
          <p:nvPr/>
        </p:nvSpPr>
        <p:spPr>
          <a:xfrm rot="10800000">
            <a:off x="6662346" y="2804629"/>
            <a:ext cx="601315" cy="603500"/>
          </a:xfrm>
          <a:prstGeom prst="corner">
            <a:avLst>
              <a:gd name="adj1" fmla="val 29079"/>
              <a:gd name="adj2" fmla="val 29012"/>
            </a:avLst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Фигура, имеющая форму буквы L 21"/>
          <p:cNvSpPr/>
          <p:nvPr/>
        </p:nvSpPr>
        <p:spPr>
          <a:xfrm rot="5400000">
            <a:off x="2001324" y="2856404"/>
            <a:ext cx="601315" cy="603500"/>
          </a:xfrm>
          <a:prstGeom prst="corner">
            <a:avLst>
              <a:gd name="adj1" fmla="val 29079"/>
              <a:gd name="adj2" fmla="val 29012"/>
            </a:avLst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Фигура, имеющая форму буквы L 22"/>
          <p:cNvSpPr/>
          <p:nvPr/>
        </p:nvSpPr>
        <p:spPr>
          <a:xfrm rot="16200000">
            <a:off x="6716233" y="4285163"/>
            <a:ext cx="601315" cy="603500"/>
          </a:xfrm>
          <a:prstGeom prst="corner">
            <a:avLst>
              <a:gd name="adj1" fmla="val 29079"/>
              <a:gd name="adj2" fmla="val 29012"/>
            </a:avLst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Фигура, имеющая форму буквы L 23"/>
          <p:cNvSpPr/>
          <p:nvPr/>
        </p:nvSpPr>
        <p:spPr>
          <a:xfrm>
            <a:off x="2000232" y="4214818"/>
            <a:ext cx="601315" cy="603500"/>
          </a:xfrm>
          <a:prstGeom prst="corner">
            <a:avLst>
              <a:gd name="adj1" fmla="val 29079"/>
              <a:gd name="adj2" fmla="val 29012"/>
            </a:avLst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AutoShape 5"/>
          <p:cNvSpPr>
            <a:spLocks noChangeArrowheads="1"/>
          </p:cNvSpPr>
          <p:nvPr/>
        </p:nvSpPr>
        <p:spPr bwMode="auto">
          <a:xfrm>
            <a:off x="2500298" y="2857496"/>
            <a:ext cx="4071966" cy="1857388"/>
          </a:xfrm>
          <a:prstGeom prst="roundRect">
            <a:avLst>
              <a:gd name="adj" fmla="val 50000"/>
            </a:avLst>
          </a:prstGeom>
          <a:gradFill>
            <a:gsLst>
              <a:gs pos="10000">
                <a:srgbClr val="FFF200">
                  <a:alpha val="52000"/>
                </a:srgbClr>
              </a:gs>
              <a:gs pos="45000">
                <a:srgbClr val="FF7A00">
                  <a:alpha val="68000"/>
                </a:srgbClr>
              </a:gs>
              <a:gs pos="75000">
                <a:srgbClr val="FF0300">
                  <a:alpha val="60000"/>
                </a:srgbClr>
              </a:gs>
              <a:gs pos="100000">
                <a:srgbClr val="4D0808">
                  <a:alpha val="24000"/>
                </a:srgbClr>
              </a:gs>
            </a:gsLst>
            <a:lin ang="16200000" scaled="0"/>
          </a:gradFill>
          <a:ln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marL="228600" indent="-228600" algn="ctr"/>
            <a:r>
              <a:rPr lang="ru-RU" sz="2000" b="1" u="sng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СОЦИАЛЬНАЯ </a:t>
            </a:r>
          </a:p>
          <a:p>
            <a:pPr marL="228600" indent="-228600" algn="ctr"/>
            <a:r>
              <a:rPr lang="ru-RU" sz="2000" b="1" u="sng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ПОЛИТИКА </a:t>
            </a:r>
          </a:p>
          <a:p>
            <a:pPr marL="228600" indent="-228600" algn="ctr"/>
            <a:r>
              <a:rPr lang="ru-RU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</a:rPr>
              <a:t>240 390,399 </a:t>
            </a:r>
            <a:r>
              <a:rPr lang="en-US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</a:rPr>
              <a:t>(100%)</a:t>
            </a:r>
            <a:endParaRPr lang="ru-RU" sz="3200" b="1" dirty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" name="AutoShape 5"/>
          <p:cNvSpPr>
            <a:spLocks noChangeArrowheads="1"/>
          </p:cNvSpPr>
          <p:nvPr/>
        </p:nvSpPr>
        <p:spPr bwMode="auto">
          <a:xfrm>
            <a:off x="3000364" y="5357826"/>
            <a:ext cx="2786082" cy="1357322"/>
          </a:xfrm>
          <a:prstGeom prst="roundRect">
            <a:avLst>
              <a:gd name="adj" fmla="val 50000"/>
            </a:avLst>
          </a:prstGeom>
          <a:gradFill>
            <a:gsLst>
              <a:gs pos="56000">
                <a:srgbClr val="B9A9CB">
                  <a:lumMod val="74000"/>
                  <a:lumOff val="26000"/>
                  <a:alpha val="25000"/>
                </a:srgbClr>
              </a:gs>
              <a:gs pos="9000">
                <a:schemeClr val="accent4">
                  <a:lumMod val="60000"/>
                  <a:lumOff val="40000"/>
                </a:schemeClr>
              </a:gs>
              <a:gs pos="100000">
                <a:schemeClr val="accent4">
                  <a:lumMod val="60000"/>
                  <a:lumOff val="40000"/>
                </a:schemeClr>
              </a:gs>
              <a:gs pos="100000">
                <a:srgbClr val="FF6600"/>
              </a:gs>
              <a:gs pos="69000">
                <a:schemeClr val="accent4">
                  <a:lumMod val="60000"/>
                  <a:lumOff val="40000"/>
                </a:schemeClr>
              </a:gs>
              <a:gs pos="94000">
                <a:schemeClr val="accent4">
                  <a:lumMod val="0"/>
                  <a:lumOff val="100000"/>
                </a:schemeClr>
              </a:gs>
              <a:gs pos="39000">
                <a:schemeClr val="accent4">
                  <a:lumMod val="29000"/>
                  <a:lumOff val="71000"/>
                </a:schemeClr>
              </a:gs>
            </a:gsLst>
          </a:gradFill>
          <a:ln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ru-RU" b="1" u="sng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Другие вопросы</a:t>
            </a:r>
          </a:p>
          <a:p>
            <a:pPr algn="ctr"/>
            <a:r>
              <a:rPr lang="ru-RU" b="1" u="sng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области социальной</a:t>
            </a:r>
          </a:p>
          <a:p>
            <a:pPr algn="ctr"/>
            <a:r>
              <a:rPr lang="ru-RU" b="1" u="sng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политики</a:t>
            </a:r>
          </a:p>
          <a:p>
            <a:pPr algn="ctr"/>
            <a:r>
              <a:rPr lang="ru-RU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9718,85  </a:t>
            </a:r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4,04</a:t>
            </a:r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%)</a:t>
            </a:r>
            <a:endParaRPr lang="ru-RU" sz="2000" b="1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2" name="Фигура, имеющая форму буквы L 41"/>
          <p:cNvSpPr/>
          <p:nvPr/>
        </p:nvSpPr>
        <p:spPr>
          <a:xfrm rot="19051323">
            <a:off x="4242381" y="4679626"/>
            <a:ext cx="509675" cy="491316"/>
          </a:xfrm>
          <a:prstGeom prst="corner">
            <a:avLst>
              <a:gd name="adj1" fmla="val 29079"/>
              <a:gd name="adj2" fmla="val 29012"/>
            </a:avLst>
          </a:prstGeom>
          <a:solidFill>
            <a:schemeClr val="accent4">
              <a:lumMod val="60000"/>
              <a:lumOff val="40000"/>
              <a:alpha val="7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82346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AutoShape 5"/>
          <p:cNvSpPr>
            <a:spLocks noChangeArrowheads="1"/>
          </p:cNvSpPr>
          <p:nvPr/>
        </p:nvSpPr>
        <p:spPr bwMode="auto">
          <a:xfrm rot="20498762">
            <a:off x="3761900" y="6047919"/>
            <a:ext cx="357190" cy="357214"/>
          </a:xfrm>
          <a:prstGeom prst="roundRect">
            <a:avLst>
              <a:gd name="adj" fmla="val 50000"/>
            </a:avLst>
          </a:prstGeom>
          <a:gradFill>
            <a:gsLst>
              <a:gs pos="78000">
                <a:schemeClr val="tx2">
                  <a:lumMod val="40000"/>
                  <a:lumOff val="60000"/>
                  <a:alpha val="0"/>
                </a:schemeClr>
              </a:gs>
              <a:gs pos="61000">
                <a:srgbClr val="90A7D7"/>
              </a:gs>
              <a:gs pos="100000">
                <a:schemeClr val="bg1"/>
              </a:gs>
              <a:gs pos="29000">
                <a:schemeClr val="tx2">
                  <a:lumMod val="20000"/>
                  <a:lumOff val="80000"/>
                </a:schemeClr>
              </a:gs>
              <a:gs pos="8000">
                <a:schemeClr val="tx2">
                  <a:lumMod val="60000"/>
                  <a:lumOff val="40000"/>
                </a:schemeClr>
              </a:gs>
            </a:gsLst>
          </a:gradFill>
          <a:ln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endParaRPr lang="ru-RU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AutoShape 5"/>
          <p:cNvSpPr>
            <a:spLocks noChangeArrowheads="1"/>
          </p:cNvSpPr>
          <p:nvPr/>
        </p:nvSpPr>
        <p:spPr bwMode="auto">
          <a:xfrm rot="10353504">
            <a:off x="808314" y="3735367"/>
            <a:ext cx="342409" cy="370164"/>
          </a:xfrm>
          <a:prstGeom prst="roundRect">
            <a:avLst>
              <a:gd name="adj" fmla="val 50000"/>
            </a:avLst>
          </a:prstGeom>
          <a:gradFill>
            <a:gsLst>
              <a:gs pos="66000">
                <a:srgbClr val="92D050">
                  <a:alpha val="0"/>
                </a:srgbClr>
              </a:gs>
              <a:gs pos="100000">
                <a:schemeClr val="bg1"/>
              </a:gs>
              <a:gs pos="1000">
                <a:srgbClr val="92D050"/>
              </a:gs>
              <a:gs pos="51000">
                <a:schemeClr val="accent3">
                  <a:lumMod val="40000"/>
                  <a:lumOff val="60000"/>
                </a:schemeClr>
              </a:gs>
              <a:gs pos="49000">
                <a:srgbClr val="FFFFC5"/>
              </a:gs>
            </a:gsLst>
          </a:gradFill>
          <a:ln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endParaRPr lang="ru-RU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AutoShape 5"/>
          <p:cNvSpPr>
            <a:spLocks noChangeArrowheads="1"/>
          </p:cNvSpPr>
          <p:nvPr/>
        </p:nvSpPr>
        <p:spPr bwMode="auto">
          <a:xfrm rot="1099924">
            <a:off x="4850096" y="5487296"/>
            <a:ext cx="446064" cy="477549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FF0000">
                  <a:lumMod val="50000"/>
                  <a:lumOff val="50000"/>
                </a:srgbClr>
              </a:gs>
              <a:gs pos="87000">
                <a:srgbClr val="FCA69F"/>
              </a:gs>
              <a:gs pos="23000">
                <a:srgbClr val="FA7166">
                  <a:alpha val="24706"/>
                </a:srgbClr>
              </a:gs>
              <a:gs pos="73000">
                <a:schemeClr val="bg1"/>
              </a:gs>
            </a:gsLst>
          </a:gradFill>
          <a:ln>
            <a:solidFill>
              <a:srgbClr val="C00000"/>
            </a:solidFill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endParaRPr lang="ru-RU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AutoShape 5"/>
          <p:cNvSpPr>
            <a:spLocks noChangeArrowheads="1"/>
          </p:cNvSpPr>
          <p:nvPr/>
        </p:nvSpPr>
        <p:spPr bwMode="auto">
          <a:xfrm rot="955576">
            <a:off x="4689703" y="2108746"/>
            <a:ext cx="323673" cy="382481"/>
          </a:xfrm>
          <a:prstGeom prst="roundRect">
            <a:avLst>
              <a:gd name="adj" fmla="val 50000"/>
            </a:avLst>
          </a:prstGeom>
          <a:gradFill>
            <a:gsLst>
              <a:gs pos="56000">
                <a:srgbClr val="B9A9CB">
                  <a:lumMod val="74000"/>
                  <a:lumOff val="26000"/>
                  <a:alpha val="0"/>
                </a:srgbClr>
              </a:gs>
              <a:gs pos="9000">
                <a:schemeClr val="accent4">
                  <a:lumMod val="60000"/>
                  <a:lumOff val="40000"/>
                </a:schemeClr>
              </a:gs>
              <a:gs pos="100000">
                <a:schemeClr val="accent4">
                  <a:lumMod val="60000"/>
                  <a:lumOff val="40000"/>
                </a:schemeClr>
              </a:gs>
              <a:gs pos="100000">
                <a:srgbClr val="FF6600"/>
              </a:gs>
              <a:gs pos="69000">
                <a:schemeClr val="accent4">
                  <a:lumMod val="60000"/>
                  <a:lumOff val="40000"/>
                </a:schemeClr>
              </a:gs>
              <a:gs pos="94000">
                <a:schemeClr val="accent4">
                  <a:lumMod val="0"/>
                  <a:lumOff val="100000"/>
                </a:schemeClr>
              </a:gs>
              <a:gs pos="39000">
                <a:schemeClr val="accent4">
                  <a:lumMod val="29000"/>
                  <a:lumOff val="71000"/>
                </a:schemeClr>
              </a:gs>
            </a:gsLst>
          </a:gradFill>
          <a:ln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endParaRPr lang="ru-RU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AutoShape 5"/>
          <p:cNvSpPr>
            <a:spLocks noChangeArrowheads="1"/>
          </p:cNvSpPr>
          <p:nvPr/>
        </p:nvSpPr>
        <p:spPr bwMode="auto">
          <a:xfrm rot="1083097">
            <a:off x="8608852" y="4331666"/>
            <a:ext cx="338879" cy="288277"/>
          </a:xfrm>
          <a:prstGeom prst="roundRect">
            <a:avLst>
              <a:gd name="adj" fmla="val 50000"/>
            </a:avLst>
          </a:prstGeom>
          <a:gradFill>
            <a:gsLst>
              <a:gs pos="10000">
                <a:schemeClr val="accent5">
                  <a:lumMod val="60000"/>
                  <a:lumOff val="40000"/>
                  <a:alpha val="90000"/>
                </a:schemeClr>
              </a:gs>
              <a:gs pos="30000">
                <a:schemeClr val="bg1">
                  <a:alpha val="50000"/>
                </a:schemeClr>
              </a:gs>
              <a:gs pos="99000">
                <a:schemeClr val="accent5">
                  <a:lumMod val="75000"/>
                  <a:alpha val="75000"/>
                </a:schemeClr>
              </a:gs>
              <a:gs pos="74000">
                <a:schemeClr val="accent5">
                  <a:lumMod val="60000"/>
                  <a:lumOff val="40000"/>
                  <a:alpha val="43000"/>
                </a:schemeClr>
              </a:gs>
              <a:gs pos="39000">
                <a:schemeClr val="accent5">
                  <a:lumMod val="75000"/>
                  <a:alpha val="73000"/>
                </a:schemeClr>
              </a:gs>
            </a:gsLst>
          </a:gradFill>
          <a:ln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endParaRPr lang="ru-RU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42844" y="142852"/>
            <a:ext cx="928694" cy="928694"/>
          </a:xfrm>
          <a:prstGeom prst="rect">
            <a:avLst/>
          </a:prstGeom>
          <a:blipFill dpi="0" rotWithShape="1">
            <a:blip r:embed="rId3" cstate="print"/>
            <a:srcRect/>
            <a:stretch>
              <a:fillRect/>
            </a:stretch>
          </a:blip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7" name="Облако 16"/>
          <p:cNvSpPr/>
          <p:nvPr/>
        </p:nvSpPr>
        <p:spPr>
          <a:xfrm>
            <a:off x="1071538" y="26238"/>
            <a:ext cx="7843538" cy="1386538"/>
          </a:xfrm>
          <a:prstGeom prst="cloud">
            <a:avLst/>
          </a:prstGeom>
          <a:gradFill>
            <a:gsLst>
              <a:gs pos="10000">
                <a:srgbClr val="92D050"/>
              </a:gs>
              <a:gs pos="57000">
                <a:srgbClr val="90CF8D">
                  <a:alpha val="80000"/>
                </a:srgbClr>
              </a:gs>
              <a:gs pos="83000">
                <a:srgbClr val="64EE88"/>
              </a:gs>
              <a:gs pos="100000">
                <a:srgbClr val="FFFF99"/>
              </a:gs>
            </a:gsLst>
            <a:lin ang="16200000" scaled="0"/>
          </a:gradFill>
          <a:ln w="12700">
            <a:solidFill>
              <a:srgbClr val="4DDB7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prst="angle"/>
            <a:bevelB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отчета мэра города Переславля-Залесского за </a:t>
            </a: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2014 </a:t>
            </a:r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 о социальной политике</a:t>
            </a:r>
            <a:endParaRPr lang="ru-RU" sz="2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23528" y="3501008"/>
            <a:ext cx="85915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   </a:t>
            </a:r>
            <a:endParaRPr lang="ru-RU" dirty="0"/>
          </a:p>
        </p:txBody>
      </p:sp>
      <p:sp>
        <p:nvSpPr>
          <p:cNvPr id="7" name="AutoShape 5"/>
          <p:cNvSpPr>
            <a:spLocks noChangeArrowheads="1"/>
          </p:cNvSpPr>
          <p:nvPr/>
        </p:nvSpPr>
        <p:spPr bwMode="auto">
          <a:xfrm>
            <a:off x="172476" y="1484783"/>
            <a:ext cx="8893652" cy="4896545"/>
          </a:xfrm>
          <a:prstGeom prst="roundRect">
            <a:avLst>
              <a:gd name="adj" fmla="val 0"/>
            </a:avLst>
          </a:prstGeom>
          <a:gradFill>
            <a:gsLst>
              <a:gs pos="10000">
                <a:srgbClr val="FFF200">
                  <a:alpha val="44000"/>
                </a:srgbClr>
              </a:gs>
              <a:gs pos="45000">
                <a:srgbClr val="FF7A00">
                  <a:alpha val="53000"/>
                </a:srgbClr>
              </a:gs>
              <a:gs pos="75000">
                <a:srgbClr val="FF0300">
                  <a:alpha val="48000"/>
                </a:srgbClr>
              </a:gs>
              <a:gs pos="100000">
                <a:srgbClr val="FFC000">
                  <a:alpha val="24000"/>
                </a:srgbClr>
              </a:gs>
            </a:gsLst>
            <a:lin ang="16200000" scaled="0"/>
          </a:gradFill>
          <a:ln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marL="228600" indent="-228600" algn="ctr"/>
            <a:endParaRPr lang="ru-RU" sz="3200" b="1" dirty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96512" y="1791148"/>
            <a:ext cx="8591548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     За </a:t>
            </a: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2014 г. более 20,5 тыс. жителей была оказана социальная поддержка. Всего за отчетный период было предоставлено 54 вида выплат, из которых 29 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видов </a:t>
            </a: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связаны с выплатами пособий и компенсаций в связи с материнством и детством. Сумма финансовых выплат за счет средств федерального и областного бюджета составила более 120 млн. руб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r>
              <a:rPr lang="ru-RU" sz="1700" dirty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dirty="0" smtClean="0">
                <a:effectLst/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В 2014 г. социальную поддержку получали более 2,5 тыс. семей, из них 240 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семей </a:t>
            </a: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многодетные. </a:t>
            </a: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Так, например, для организации отдыха детей было предоставлено 137 путевок в загородные оздоровительные лагеря, а для получения права льготного проезда в общественном транспорте предоставлена поддержка 188 школьникам.</a:t>
            </a:r>
          </a:p>
          <a:p>
            <a:pPr algn="just"/>
            <a:r>
              <a:rPr lang="ru-RU" sz="1700" dirty="0" smtClean="0">
                <a:effectLst/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С целью организации мероприятий для пожилых граждан и инвалидов в соответствии с ведомственной целевой программой «Социальная поддержка населения городского округа г. Переславля-Залесского» были выделены денежные средства в размере 170 тыс. руб., из них средства городского бюджета – 60 тыс. руб.</a:t>
            </a:r>
          </a:p>
          <a:p>
            <a:pPr algn="just"/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     Для </a:t>
            </a: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создания доступной среды людям с ограниченными возможностями в ФОК «Чемпион» и в МУ КЦСОН «Надежда» были приобретены 3 лестничных </a:t>
            </a:r>
            <a:r>
              <a:rPr lang="ru-RU" sz="1700" dirty="0" err="1">
                <a:latin typeface="Times New Roman" pitchFamily="18" charset="0"/>
                <a:cs typeface="Times New Roman" pitchFamily="18" charset="0"/>
              </a:rPr>
              <a:t>ступенькохода</a:t>
            </a: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. Объем финансирования составил 1,2 млн. руб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700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21346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AutoShape 5"/>
          <p:cNvSpPr>
            <a:spLocks noChangeArrowheads="1"/>
          </p:cNvSpPr>
          <p:nvPr/>
        </p:nvSpPr>
        <p:spPr bwMode="auto">
          <a:xfrm rot="20498762">
            <a:off x="3761900" y="6047919"/>
            <a:ext cx="357190" cy="357214"/>
          </a:xfrm>
          <a:prstGeom prst="roundRect">
            <a:avLst>
              <a:gd name="adj" fmla="val 50000"/>
            </a:avLst>
          </a:prstGeom>
          <a:gradFill>
            <a:gsLst>
              <a:gs pos="78000">
                <a:schemeClr val="tx2">
                  <a:lumMod val="40000"/>
                  <a:lumOff val="60000"/>
                  <a:alpha val="0"/>
                </a:schemeClr>
              </a:gs>
              <a:gs pos="61000">
                <a:srgbClr val="90A7D7"/>
              </a:gs>
              <a:gs pos="100000">
                <a:schemeClr val="bg1"/>
              </a:gs>
              <a:gs pos="29000">
                <a:schemeClr val="tx2">
                  <a:lumMod val="20000"/>
                  <a:lumOff val="80000"/>
                </a:schemeClr>
              </a:gs>
              <a:gs pos="8000">
                <a:schemeClr val="tx2">
                  <a:lumMod val="60000"/>
                  <a:lumOff val="40000"/>
                </a:schemeClr>
              </a:gs>
            </a:gsLst>
          </a:gradFill>
          <a:ln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endParaRPr lang="ru-RU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AutoShape 5"/>
          <p:cNvSpPr>
            <a:spLocks noChangeArrowheads="1"/>
          </p:cNvSpPr>
          <p:nvPr/>
        </p:nvSpPr>
        <p:spPr bwMode="auto">
          <a:xfrm rot="10353504">
            <a:off x="808314" y="3735367"/>
            <a:ext cx="342409" cy="370164"/>
          </a:xfrm>
          <a:prstGeom prst="roundRect">
            <a:avLst>
              <a:gd name="adj" fmla="val 50000"/>
            </a:avLst>
          </a:prstGeom>
          <a:gradFill>
            <a:gsLst>
              <a:gs pos="66000">
                <a:srgbClr val="92D050">
                  <a:alpha val="0"/>
                </a:srgbClr>
              </a:gs>
              <a:gs pos="100000">
                <a:schemeClr val="bg1"/>
              </a:gs>
              <a:gs pos="1000">
                <a:srgbClr val="92D050"/>
              </a:gs>
              <a:gs pos="51000">
                <a:schemeClr val="accent3">
                  <a:lumMod val="40000"/>
                  <a:lumOff val="60000"/>
                </a:schemeClr>
              </a:gs>
              <a:gs pos="49000">
                <a:srgbClr val="FFFFC5"/>
              </a:gs>
            </a:gsLst>
          </a:gradFill>
          <a:ln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endParaRPr lang="ru-RU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AutoShape 5"/>
          <p:cNvSpPr>
            <a:spLocks noChangeArrowheads="1"/>
          </p:cNvSpPr>
          <p:nvPr/>
        </p:nvSpPr>
        <p:spPr bwMode="auto">
          <a:xfrm rot="1099924">
            <a:off x="4850096" y="5487296"/>
            <a:ext cx="446064" cy="477549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FF0000">
                  <a:lumMod val="50000"/>
                  <a:lumOff val="50000"/>
                </a:srgbClr>
              </a:gs>
              <a:gs pos="87000">
                <a:srgbClr val="FCA69F"/>
              </a:gs>
              <a:gs pos="23000">
                <a:srgbClr val="FA7166">
                  <a:alpha val="24706"/>
                </a:srgbClr>
              </a:gs>
              <a:gs pos="73000">
                <a:schemeClr val="bg1"/>
              </a:gs>
            </a:gsLst>
          </a:gradFill>
          <a:ln>
            <a:solidFill>
              <a:srgbClr val="C00000"/>
            </a:solidFill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endParaRPr lang="ru-RU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AutoShape 5"/>
          <p:cNvSpPr>
            <a:spLocks noChangeArrowheads="1"/>
          </p:cNvSpPr>
          <p:nvPr/>
        </p:nvSpPr>
        <p:spPr bwMode="auto">
          <a:xfrm rot="955576">
            <a:off x="4689703" y="2108746"/>
            <a:ext cx="323673" cy="382481"/>
          </a:xfrm>
          <a:prstGeom prst="roundRect">
            <a:avLst>
              <a:gd name="adj" fmla="val 50000"/>
            </a:avLst>
          </a:prstGeom>
          <a:gradFill>
            <a:gsLst>
              <a:gs pos="56000">
                <a:srgbClr val="B9A9CB">
                  <a:lumMod val="74000"/>
                  <a:lumOff val="26000"/>
                  <a:alpha val="0"/>
                </a:srgbClr>
              </a:gs>
              <a:gs pos="9000">
                <a:schemeClr val="accent4">
                  <a:lumMod val="60000"/>
                  <a:lumOff val="40000"/>
                </a:schemeClr>
              </a:gs>
              <a:gs pos="100000">
                <a:schemeClr val="accent4">
                  <a:lumMod val="60000"/>
                  <a:lumOff val="40000"/>
                </a:schemeClr>
              </a:gs>
              <a:gs pos="100000">
                <a:srgbClr val="FF6600"/>
              </a:gs>
              <a:gs pos="69000">
                <a:schemeClr val="accent4">
                  <a:lumMod val="60000"/>
                  <a:lumOff val="40000"/>
                </a:schemeClr>
              </a:gs>
              <a:gs pos="94000">
                <a:schemeClr val="accent4">
                  <a:lumMod val="0"/>
                  <a:lumOff val="100000"/>
                </a:schemeClr>
              </a:gs>
              <a:gs pos="39000">
                <a:schemeClr val="accent4">
                  <a:lumMod val="29000"/>
                  <a:lumOff val="71000"/>
                </a:schemeClr>
              </a:gs>
            </a:gsLst>
          </a:gradFill>
          <a:ln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endParaRPr lang="ru-RU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AutoShape 5"/>
          <p:cNvSpPr>
            <a:spLocks noChangeArrowheads="1"/>
          </p:cNvSpPr>
          <p:nvPr/>
        </p:nvSpPr>
        <p:spPr bwMode="auto">
          <a:xfrm rot="1083097">
            <a:off x="8608852" y="4331666"/>
            <a:ext cx="338879" cy="288277"/>
          </a:xfrm>
          <a:prstGeom prst="roundRect">
            <a:avLst>
              <a:gd name="adj" fmla="val 50000"/>
            </a:avLst>
          </a:prstGeom>
          <a:gradFill>
            <a:gsLst>
              <a:gs pos="10000">
                <a:schemeClr val="accent5">
                  <a:lumMod val="60000"/>
                  <a:lumOff val="40000"/>
                  <a:alpha val="90000"/>
                </a:schemeClr>
              </a:gs>
              <a:gs pos="30000">
                <a:schemeClr val="bg1">
                  <a:alpha val="50000"/>
                </a:schemeClr>
              </a:gs>
              <a:gs pos="99000">
                <a:schemeClr val="accent5">
                  <a:lumMod val="75000"/>
                  <a:alpha val="75000"/>
                </a:schemeClr>
              </a:gs>
              <a:gs pos="74000">
                <a:schemeClr val="accent5">
                  <a:lumMod val="60000"/>
                  <a:lumOff val="40000"/>
                  <a:alpha val="43000"/>
                </a:schemeClr>
              </a:gs>
              <a:gs pos="39000">
                <a:schemeClr val="accent5">
                  <a:lumMod val="75000"/>
                  <a:alpha val="73000"/>
                </a:schemeClr>
              </a:gs>
            </a:gsLst>
          </a:gradFill>
          <a:ln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endParaRPr lang="ru-RU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42844" y="142852"/>
            <a:ext cx="928694" cy="928694"/>
          </a:xfrm>
          <a:prstGeom prst="rect">
            <a:avLst/>
          </a:prstGeom>
          <a:blipFill dpi="0" rotWithShape="1">
            <a:blip r:embed="rId3" cstate="print"/>
            <a:srcRect/>
            <a:stretch>
              <a:fillRect/>
            </a:stretch>
          </a:blip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7" name="Облако 16"/>
          <p:cNvSpPr/>
          <p:nvPr/>
        </p:nvSpPr>
        <p:spPr>
          <a:xfrm>
            <a:off x="1071538" y="26238"/>
            <a:ext cx="7843538" cy="1386538"/>
          </a:xfrm>
          <a:prstGeom prst="cloud">
            <a:avLst/>
          </a:prstGeom>
          <a:gradFill>
            <a:gsLst>
              <a:gs pos="10000">
                <a:srgbClr val="92D050"/>
              </a:gs>
              <a:gs pos="57000">
                <a:srgbClr val="90CF8D">
                  <a:alpha val="80000"/>
                </a:srgbClr>
              </a:gs>
              <a:gs pos="83000">
                <a:srgbClr val="64EE88"/>
              </a:gs>
              <a:gs pos="100000">
                <a:srgbClr val="FFFF99"/>
              </a:gs>
            </a:gsLst>
            <a:lin ang="16200000" scaled="0"/>
          </a:gradFill>
          <a:ln w="12700">
            <a:solidFill>
              <a:srgbClr val="4DDB7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prst="angle"/>
            <a:bevelB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отчета мэра города Переславля-Залесского за </a:t>
            </a: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2014 </a:t>
            </a:r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 о социальной политике</a:t>
            </a:r>
            <a:endParaRPr lang="ru-RU" sz="2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23528" y="3501008"/>
            <a:ext cx="85915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   </a:t>
            </a:r>
            <a:endParaRPr lang="ru-RU" dirty="0"/>
          </a:p>
        </p:txBody>
      </p:sp>
      <p:sp>
        <p:nvSpPr>
          <p:cNvPr id="7" name="AutoShape 5"/>
          <p:cNvSpPr>
            <a:spLocks noChangeArrowheads="1"/>
          </p:cNvSpPr>
          <p:nvPr/>
        </p:nvSpPr>
        <p:spPr bwMode="auto">
          <a:xfrm>
            <a:off x="194715" y="1484783"/>
            <a:ext cx="8893652" cy="5256586"/>
          </a:xfrm>
          <a:prstGeom prst="roundRect">
            <a:avLst>
              <a:gd name="adj" fmla="val 0"/>
            </a:avLst>
          </a:prstGeom>
          <a:gradFill>
            <a:gsLst>
              <a:gs pos="10000">
                <a:srgbClr val="FFF200">
                  <a:alpha val="44000"/>
                </a:srgbClr>
              </a:gs>
              <a:gs pos="45000">
                <a:srgbClr val="FF7A00">
                  <a:alpha val="53000"/>
                </a:srgbClr>
              </a:gs>
              <a:gs pos="75000">
                <a:srgbClr val="FF0300">
                  <a:alpha val="48000"/>
                </a:srgbClr>
              </a:gs>
              <a:gs pos="100000">
                <a:srgbClr val="FFC000">
                  <a:alpha val="24000"/>
                </a:srgbClr>
              </a:gs>
            </a:gsLst>
            <a:lin ang="16200000" scaled="0"/>
          </a:gradFill>
          <a:ln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marL="228600" indent="-228600" algn="ctr"/>
            <a:endParaRPr lang="ru-RU" sz="3200" b="1" dirty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45767" y="1484783"/>
            <a:ext cx="85915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    </a:t>
            </a:r>
            <a:endParaRPr lang="ru-RU" sz="190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72475" y="1781402"/>
            <a:ext cx="8893653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7675" algn="just"/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Основное участие в социальном обслуживании в городе осуществляет МУ КЦСОН «Надежда», в котором в 2014 г. функционировало 9 подразделений, сотрудники которых оказывали поддержку гражданам, нуждающимся в материальной, продуктовой, вещевой, моральной и психологической помощи:</a:t>
            </a:r>
          </a:p>
          <a:p>
            <a:pPr indent="182563" algn="just"/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– в отделении социального обслуживания на дому граждан пожилого возраста и инвалидов помощь предоставлена почти 500 гражданам;</a:t>
            </a:r>
          </a:p>
          <a:p>
            <a:pPr indent="182563" algn="just"/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– в отделении специализированного социально-медицинского обслуживания на дому граждан пожилого возраста и инвалидов – 62 чел.;</a:t>
            </a:r>
          </a:p>
          <a:p>
            <a:pPr indent="182563" algn="just"/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– в отделении «Хоспис на дому» – 39 чел.;</a:t>
            </a:r>
          </a:p>
          <a:p>
            <a:pPr indent="182563" algn="just"/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– в отделении дневного пребывания граждан пожилого возраста и инвалидов – 345 чел.;</a:t>
            </a:r>
          </a:p>
          <a:p>
            <a:pPr indent="182563" algn="just"/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– в отделении срочного социального обслуживания – 1812 чел.;</a:t>
            </a:r>
          </a:p>
          <a:p>
            <a:pPr indent="182563" algn="just"/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– в отделении социальной помощи семье и детям – 408 чел.;</a:t>
            </a:r>
          </a:p>
          <a:p>
            <a:pPr indent="182563" algn="just"/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– в отделении реабилитации детей и подростков с ограниченными умственными способностями и физическими возможностями – 113 чел.;</a:t>
            </a:r>
          </a:p>
          <a:p>
            <a:pPr algn="just"/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– в отделении временного  проживания граждан пожилого возраста и инвалидов – 35 чел.;</a:t>
            </a:r>
          </a:p>
          <a:p>
            <a:pPr algn="just"/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– в отделении помощи женщинам, оказавшимся в трудной  жизненной ситуации – 650 чел.</a:t>
            </a:r>
          </a:p>
        </p:txBody>
      </p:sp>
    </p:spTree>
    <p:extLst>
      <p:ext uri="{BB962C8B-B14F-4D97-AF65-F5344CB8AC3E}">
        <p14:creationId xmlns:p14="http://schemas.microsoft.com/office/powerpoint/2010/main" xmlns="" val="3703011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23" name="Picture 11" descr="http://www.moscow-dcpcentre.ru/upload/medialibrary/art/1_540-300.jpg%2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00826" y="5143512"/>
            <a:ext cx="2475328" cy="1500178"/>
          </a:xfrm>
          <a:prstGeom prst="rect">
            <a:avLst/>
          </a:prstGeom>
          <a:noFill/>
        </p:spPr>
      </p:pic>
      <p:pic>
        <p:nvPicPr>
          <p:cNvPr id="38916" name="Picture 4" descr="http://gorodchkalovsk.ru/images/stories/foto_soc_za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29257" y="3143248"/>
            <a:ext cx="3214710" cy="1928826"/>
          </a:xfrm>
          <a:prstGeom prst="rect">
            <a:avLst/>
          </a:prstGeom>
          <a:noFill/>
        </p:spPr>
      </p:pic>
      <p:pic>
        <p:nvPicPr>
          <p:cNvPr id="38917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71802" y="4929198"/>
            <a:ext cx="3429024" cy="1773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1214414" y="214290"/>
            <a:ext cx="7747182" cy="1000132"/>
          </a:xfrm>
          <a:prstGeom prst="rect">
            <a:avLst/>
          </a:prstGeom>
          <a:gradFill>
            <a:gsLst>
              <a:gs pos="44000">
                <a:srgbClr val="92D050"/>
              </a:gs>
              <a:gs pos="55000">
                <a:srgbClr val="92D050"/>
              </a:gs>
              <a:gs pos="18000">
                <a:schemeClr val="accent3">
                  <a:lumMod val="40000"/>
                  <a:lumOff val="60000"/>
                </a:schemeClr>
              </a:gs>
              <a:gs pos="100000">
                <a:schemeClr val="accent3">
                  <a:lumMod val="40000"/>
                  <a:lumOff val="60000"/>
                </a:schemeClr>
              </a:gs>
            </a:gsLst>
            <a:lin ang="5400000" scaled="0"/>
          </a:gradFill>
          <a:ln w="73025" cap="rnd" cmpd="sng">
            <a:solidFill>
              <a:schemeClr val="accent1">
                <a:lumMod val="40000"/>
                <a:lumOff val="60000"/>
              </a:schemeClr>
            </a:solidFill>
          </a:ln>
          <a:effectLst>
            <a:outerShdw blurRad="50800" dist="50800" sx="1000" sy="1000" algn="ctr" rotWithShape="0">
              <a:srgbClr val="000000"/>
            </a:outerShdw>
            <a:reflection stA="0" endPos="6000" dist="25400" dir="5400000" sy="-100000" algn="bl" rotWithShape="0"/>
          </a:effectLst>
          <a:scene3d>
            <a:camera prst="orthographicFront"/>
            <a:lightRig rig="threePt" dir="t"/>
          </a:scene3d>
          <a:sp3d>
            <a:bevelT w="38100" h="114300"/>
            <a:bevelB w="31750" h="825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Заработная плата по учреждениям социальной защиты городского округа г. Переславля-Залесского в 2014 году </a:t>
            </a:r>
            <a:endParaRPr lang="ru-RU" sz="2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42844" y="142852"/>
            <a:ext cx="928694" cy="928694"/>
          </a:xfrm>
          <a:prstGeom prst="rect">
            <a:avLst/>
          </a:prstGeom>
          <a:blipFill dpi="0" rotWithShape="1">
            <a:blip r:embed="rId5" cstate="print"/>
            <a:srcRect/>
            <a:stretch>
              <a:fillRect/>
            </a:stretch>
          </a:blip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AutoShape 5"/>
          <p:cNvSpPr>
            <a:spLocks noChangeArrowheads="1"/>
          </p:cNvSpPr>
          <p:nvPr/>
        </p:nvSpPr>
        <p:spPr bwMode="auto">
          <a:xfrm>
            <a:off x="6429388" y="2285992"/>
            <a:ext cx="2500330" cy="785818"/>
          </a:xfrm>
          <a:prstGeom prst="roundRect">
            <a:avLst>
              <a:gd name="adj" fmla="val 0"/>
            </a:avLst>
          </a:prstGeom>
          <a:gradFill>
            <a:gsLst>
              <a:gs pos="79000">
                <a:schemeClr val="accent6">
                  <a:lumMod val="75000"/>
                  <a:alpha val="23000"/>
                </a:schemeClr>
              </a:gs>
              <a:gs pos="3000">
                <a:schemeClr val="accent6">
                  <a:lumMod val="75000"/>
                  <a:alpha val="44000"/>
                </a:schemeClr>
              </a:gs>
              <a:gs pos="27000">
                <a:schemeClr val="accent6">
                  <a:lumMod val="40000"/>
                  <a:lumOff val="60000"/>
                  <a:alpha val="92000"/>
                </a:schemeClr>
              </a:gs>
              <a:gs pos="66000">
                <a:schemeClr val="accent6">
                  <a:lumMod val="75000"/>
                  <a:alpha val="59000"/>
                </a:schemeClr>
              </a:gs>
            </a:gsLst>
          </a:gradFill>
          <a:ln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 fontAlgn="b"/>
            <a:r>
              <a:rPr lang="ru-RU" sz="2000" b="1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</a:rPr>
              <a:t>20,0</a:t>
            </a:r>
            <a:r>
              <a:rPr lang="en-US" sz="2000" b="1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</a:rPr>
              <a:t>%</a:t>
            </a:r>
            <a:endParaRPr lang="ru-RU" sz="2000" b="1" i="1" dirty="0">
              <a:solidFill>
                <a:schemeClr val="tx1">
                  <a:lumMod val="85000"/>
                  <a:lumOff val="15000"/>
                </a:schemeClr>
              </a:solidFill>
              <a:latin typeface="Times New Roman"/>
            </a:endParaRPr>
          </a:p>
        </p:txBody>
      </p:sp>
      <p:sp>
        <p:nvSpPr>
          <p:cNvPr id="9" name="AutoShape 5"/>
          <p:cNvSpPr>
            <a:spLocks noChangeArrowheads="1"/>
          </p:cNvSpPr>
          <p:nvPr/>
        </p:nvSpPr>
        <p:spPr bwMode="auto">
          <a:xfrm>
            <a:off x="714348" y="2285992"/>
            <a:ext cx="5715040" cy="785818"/>
          </a:xfrm>
          <a:prstGeom prst="roundRect">
            <a:avLst>
              <a:gd name="adj" fmla="val 0"/>
            </a:avLst>
          </a:prstGeom>
          <a:gradFill>
            <a:gsLst>
              <a:gs pos="79000">
                <a:schemeClr val="accent6">
                  <a:lumMod val="75000"/>
                  <a:alpha val="23000"/>
                </a:schemeClr>
              </a:gs>
              <a:gs pos="3000">
                <a:schemeClr val="accent6">
                  <a:lumMod val="75000"/>
                  <a:alpha val="44000"/>
                </a:schemeClr>
              </a:gs>
              <a:gs pos="27000">
                <a:schemeClr val="accent6">
                  <a:lumMod val="40000"/>
                  <a:lumOff val="60000"/>
                  <a:alpha val="92000"/>
                </a:schemeClr>
              </a:gs>
              <a:gs pos="66000">
                <a:schemeClr val="accent6">
                  <a:lumMod val="75000"/>
                  <a:alpha val="59000"/>
                </a:schemeClr>
              </a:gs>
            </a:gsLst>
          </a:gradFill>
          <a:ln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marL="180000" fontAlgn="b"/>
            <a:r>
              <a:rPr lang="ru-RU" sz="2000" b="1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</a:rPr>
              <a:t>Рост зарплаты в среднем за год по </a:t>
            </a:r>
          </a:p>
          <a:p>
            <a:pPr marL="180000" fontAlgn="b"/>
            <a:r>
              <a:rPr lang="ru-RU" sz="2000" b="1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</a:rPr>
              <a:t>учреждениям социальной защиты города</a:t>
            </a:r>
            <a:endParaRPr lang="ru-RU" sz="2000" b="1" i="1" dirty="0">
              <a:solidFill>
                <a:schemeClr val="tx1">
                  <a:lumMod val="85000"/>
                  <a:lumOff val="15000"/>
                </a:schemeClr>
              </a:solidFill>
              <a:latin typeface="Times New Roman"/>
            </a:endParaRPr>
          </a:p>
        </p:txBody>
      </p:sp>
      <p:sp>
        <p:nvSpPr>
          <p:cNvPr id="17" name="AutoShape 5"/>
          <p:cNvSpPr>
            <a:spLocks noChangeArrowheads="1"/>
          </p:cNvSpPr>
          <p:nvPr/>
        </p:nvSpPr>
        <p:spPr bwMode="auto">
          <a:xfrm>
            <a:off x="714348" y="1500174"/>
            <a:ext cx="5715040" cy="785818"/>
          </a:xfrm>
          <a:prstGeom prst="roundRect">
            <a:avLst>
              <a:gd name="adj" fmla="val 0"/>
            </a:avLst>
          </a:prstGeom>
          <a:gradFill>
            <a:gsLst>
              <a:gs pos="56000">
                <a:srgbClr val="B9A9CB">
                  <a:lumMod val="74000"/>
                  <a:lumOff val="26000"/>
                  <a:alpha val="25000"/>
                </a:srgbClr>
              </a:gs>
              <a:gs pos="9000">
                <a:schemeClr val="accent4">
                  <a:lumMod val="60000"/>
                  <a:lumOff val="40000"/>
                </a:schemeClr>
              </a:gs>
              <a:gs pos="100000">
                <a:schemeClr val="accent4">
                  <a:lumMod val="60000"/>
                  <a:lumOff val="40000"/>
                </a:schemeClr>
              </a:gs>
              <a:gs pos="100000">
                <a:srgbClr val="FF6600"/>
              </a:gs>
              <a:gs pos="69000">
                <a:schemeClr val="accent4">
                  <a:lumMod val="60000"/>
                  <a:lumOff val="40000"/>
                </a:schemeClr>
              </a:gs>
              <a:gs pos="94000">
                <a:schemeClr val="accent4">
                  <a:lumMod val="0"/>
                  <a:lumOff val="100000"/>
                </a:schemeClr>
              </a:gs>
              <a:gs pos="39000">
                <a:schemeClr val="accent4">
                  <a:lumMod val="29000"/>
                  <a:lumOff val="71000"/>
                </a:schemeClr>
              </a:gs>
            </a:gsLst>
          </a:gradFill>
          <a:ln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 fontAlgn="b"/>
            <a:r>
              <a:rPr lang="ru-RU" sz="195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</a:rPr>
              <a:t>Средний размер заработной платы по учреждениям, </a:t>
            </a:r>
          </a:p>
          <a:p>
            <a:pPr algn="ctr" fontAlgn="b"/>
            <a:r>
              <a:rPr lang="ru-RU" sz="195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</a:rPr>
              <a:t>подведомственным Управлению социальной защиты</a:t>
            </a:r>
          </a:p>
        </p:txBody>
      </p:sp>
      <p:sp>
        <p:nvSpPr>
          <p:cNvPr id="18" name="AutoShape 5"/>
          <p:cNvSpPr>
            <a:spLocks noChangeArrowheads="1"/>
          </p:cNvSpPr>
          <p:nvPr/>
        </p:nvSpPr>
        <p:spPr bwMode="auto">
          <a:xfrm>
            <a:off x="6429388" y="1500174"/>
            <a:ext cx="2500330" cy="785818"/>
          </a:xfrm>
          <a:prstGeom prst="roundRect">
            <a:avLst>
              <a:gd name="adj" fmla="val 0"/>
            </a:avLst>
          </a:prstGeom>
          <a:gradFill>
            <a:gsLst>
              <a:gs pos="56000">
                <a:srgbClr val="B9A9CB">
                  <a:lumMod val="74000"/>
                  <a:lumOff val="26000"/>
                  <a:alpha val="25000"/>
                </a:srgbClr>
              </a:gs>
              <a:gs pos="9000">
                <a:schemeClr val="accent4">
                  <a:lumMod val="60000"/>
                  <a:lumOff val="40000"/>
                </a:schemeClr>
              </a:gs>
              <a:gs pos="100000">
                <a:schemeClr val="accent4">
                  <a:lumMod val="60000"/>
                  <a:lumOff val="40000"/>
                </a:schemeClr>
              </a:gs>
              <a:gs pos="100000">
                <a:srgbClr val="FF6600"/>
              </a:gs>
              <a:gs pos="69000">
                <a:schemeClr val="accent4">
                  <a:lumMod val="60000"/>
                  <a:lumOff val="40000"/>
                </a:schemeClr>
              </a:gs>
              <a:gs pos="94000">
                <a:schemeClr val="accent4">
                  <a:lumMod val="0"/>
                  <a:lumOff val="100000"/>
                </a:schemeClr>
              </a:gs>
              <a:gs pos="39000">
                <a:schemeClr val="accent4">
                  <a:lumMod val="29000"/>
                  <a:lumOff val="71000"/>
                </a:schemeClr>
              </a:gs>
            </a:gsLst>
          </a:gradFill>
          <a:ln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 fontAlgn="b"/>
            <a:r>
              <a:rPr lang="ru-RU" sz="195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</a:rPr>
              <a:t>14000 руб.</a:t>
            </a:r>
          </a:p>
        </p:txBody>
      </p:sp>
      <p:pic>
        <p:nvPicPr>
          <p:cNvPr id="19" name="Picture 5" descr="P:\Социалка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00034" y="3143248"/>
            <a:ext cx="2857520" cy="1758474"/>
          </a:xfrm>
          <a:prstGeom prst="rect">
            <a:avLst/>
          </a:prstGeom>
          <a:noFill/>
        </p:spPr>
      </p:pic>
      <p:pic>
        <p:nvPicPr>
          <p:cNvPr id="38914" name="Picture 2" descr="http://gov.cap.ru/HOME/18/%d0%bf%d0%be%d0%b6%d0%b8%d0%bb%d1%8b%d0%b57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00034" y="4929198"/>
            <a:ext cx="2312330" cy="1730945"/>
          </a:xfrm>
          <a:prstGeom prst="rect">
            <a:avLst/>
          </a:prstGeom>
          <a:noFill/>
        </p:spPr>
      </p:pic>
      <p:pic>
        <p:nvPicPr>
          <p:cNvPr id="38921" name="Picture 9" descr="http://nizhnedevick.ru/uploads/soczaschita/soczaschita_4_s.jpg">
            <a:hlinkClick r:id="rId8"/>
          </p:cNvPr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428992" y="3357562"/>
            <a:ext cx="1905000" cy="128587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182346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214414" y="214290"/>
            <a:ext cx="7747182" cy="928694"/>
          </a:xfrm>
          <a:prstGeom prst="rect">
            <a:avLst/>
          </a:prstGeom>
          <a:gradFill>
            <a:gsLst>
              <a:gs pos="44000">
                <a:srgbClr val="92D050"/>
              </a:gs>
              <a:gs pos="55000">
                <a:srgbClr val="92D050"/>
              </a:gs>
              <a:gs pos="18000">
                <a:schemeClr val="accent3">
                  <a:lumMod val="40000"/>
                  <a:lumOff val="60000"/>
                </a:schemeClr>
              </a:gs>
              <a:gs pos="100000">
                <a:schemeClr val="accent3">
                  <a:lumMod val="40000"/>
                  <a:lumOff val="60000"/>
                </a:schemeClr>
              </a:gs>
            </a:gsLst>
            <a:lin ang="5400000" scaled="0"/>
          </a:gradFill>
          <a:ln w="73025" cap="rnd" cmpd="sng">
            <a:solidFill>
              <a:schemeClr val="accent1">
                <a:lumMod val="40000"/>
                <a:lumOff val="60000"/>
              </a:schemeClr>
            </a:solidFill>
          </a:ln>
          <a:effectLst>
            <a:outerShdw blurRad="50800" dist="50800" sx="1000" sy="1000" algn="ctr" rotWithShape="0">
              <a:srgbClr val="000000"/>
            </a:outerShdw>
            <a:reflection stA="0" endPos="6000" dist="25400" dir="5400000" sy="-100000" algn="bl" rotWithShape="0"/>
          </a:effectLst>
          <a:scene3d>
            <a:camera prst="orthographicFront"/>
            <a:lightRig rig="threePt" dir="t"/>
          </a:scene3d>
          <a:sp3d>
            <a:bevelT w="38100" h="114300"/>
            <a:bevelB w="31750" h="825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       </a:t>
            </a:r>
            <a:r>
              <a:rPr lang="ru-RU" sz="2800" b="1" dirty="0" smtClean="0">
                <a:solidFill>
                  <a:srgbClr val="FF0000"/>
                </a:solidFill>
              </a:rPr>
              <a:t>Структура расходов на </a:t>
            </a:r>
            <a:r>
              <a:rPr lang="ru-RU" sz="2800" b="1" dirty="0" err="1" smtClean="0">
                <a:solidFill>
                  <a:srgbClr val="FF0000"/>
                </a:solidFill>
              </a:rPr>
              <a:t>жилищно</a:t>
            </a:r>
            <a:r>
              <a:rPr lang="ru-RU" sz="2800" b="1" dirty="0" smtClean="0">
                <a:solidFill>
                  <a:srgbClr val="FF0000"/>
                </a:solidFill>
              </a:rPr>
              <a:t>-</a:t>
            </a:r>
          </a:p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    коммунальное хозяйство  </a:t>
            </a:r>
            <a:r>
              <a:rPr lang="ru-RU" sz="3200" b="1" dirty="0" smtClean="0">
                <a:solidFill>
                  <a:srgbClr val="FF0000"/>
                </a:solidFill>
              </a:rPr>
              <a:t>  </a:t>
            </a:r>
            <a:r>
              <a:rPr lang="en-US" sz="2000" b="1" dirty="0" smtClean="0">
                <a:solidFill>
                  <a:srgbClr val="C00000"/>
                </a:solidFill>
              </a:rPr>
              <a:t>(</a:t>
            </a:r>
            <a:r>
              <a:rPr lang="ru-RU" sz="2000" b="1" dirty="0" smtClean="0">
                <a:solidFill>
                  <a:srgbClr val="C00000"/>
                </a:solidFill>
              </a:rPr>
              <a:t>тыс. руб.</a:t>
            </a:r>
            <a:r>
              <a:rPr lang="en-US" sz="2000" b="1" dirty="0" smtClean="0">
                <a:solidFill>
                  <a:srgbClr val="C00000"/>
                </a:solidFill>
              </a:rPr>
              <a:t>)</a:t>
            </a:r>
            <a:endParaRPr lang="ru-RU" sz="2000" dirty="0">
              <a:solidFill>
                <a:srgbClr val="C0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42844" y="142852"/>
            <a:ext cx="928694" cy="928694"/>
          </a:xfrm>
          <a:prstGeom prst="rect">
            <a:avLst/>
          </a:prstGeom>
          <a:blipFill dpi="0" rotWithShape="1">
            <a:blip r:embed="rId3" cstate="print"/>
            <a:srcRect/>
            <a:stretch>
              <a:fillRect/>
            </a:stretch>
          </a:blip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9" name="AutoShape 5"/>
          <p:cNvSpPr>
            <a:spLocks noChangeArrowheads="1"/>
          </p:cNvSpPr>
          <p:nvPr/>
        </p:nvSpPr>
        <p:spPr bwMode="auto">
          <a:xfrm>
            <a:off x="5786446" y="5214950"/>
            <a:ext cx="3214710" cy="1285884"/>
          </a:xfrm>
          <a:prstGeom prst="roundRect">
            <a:avLst>
              <a:gd name="adj" fmla="val 50000"/>
            </a:avLst>
          </a:prstGeom>
          <a:gradFill>
            <a:gsLst>
              <a:gs pos="79000">
                <a:schemeClr val="accent6">
                  <a:lumMod val="75000"/>
                  <a:alpha val="24000"/>
                </a:schemeClr>
              </a:gs>
              <a:gs pos="3000">
                <a:schemeClr val="accent6">
                  <a:lumMod val="75000"/>
                  <a:alpha val="47000"/>
                </a:schemeClr>
              </a:gs>
              <a:gs pos="27000">
                <a:schemeClr val="accent6">
                  <a:lumMod val="40000"/>
                  <a:lumOff val="60000"/>
                </a:schemeClr>
              </a:gs>
              <a:gs pos="66000">
                <a:schemeClr val="accent6">
                  <a:lumMod val="75000"/>
                  <a:alpha val="59000"/>
                </a:schemeClr>
              </a:gs>
            </a:gsLst>
          </a:gradFill>
          <a:ln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ru-RU" b="1" u="sng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Другие вопросы</a:t>
            </a:r>
          </a:p>
          <a:p>
            <a:pPr algn="ctr"/>
            <a:r>
              <a:rPr lang="ru-RU" b="1" u="sng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области </a:t>
            </a:r>
            <a:r>
              <a:rPr lang="ru-RU" b="1" u="sng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жилищно</a:t>
            </a:r>
            <a:endParaRPr lang="ru-RU" b="1" u="sng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u="sng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-коммунального хозяйства</a:t>
            </a:r>
          </a:p>
          <a:p>
            <a:pPr algn="ctr"/>
            <a:r>
              <a:rPr lang="ru-RU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9 969,80 </a:t>
            </a:r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3,98</a:t>
            </a:r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%)</a:t>
            </a:r>
            <a:endParaRPr lang="ru-RU" sz="2000" b="1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Фигура, имеющая форму буквы L 19"/>
          <p:cNvSpPr/>
          <p:nvPr/>
        </p:nvSpPr>
        <p:spPr>
          <a:xfrm>
            <a:off x="2500298" y="4500570"/>
            <a:ext cx="601315" cy="603500"/>
          </a:xfrm>
          <a:prstGeom prst="corner">
            <a:avLst>
              <a:gd name="adj1" fmla="val 29079"/>
              <a:gd name="adj2" fmla="val 29012"/>
            </a:avLst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Фигура, имеющая форму буквы L 21"/>
          <p:cNvSpPr/>
          <p:nvPr/>
        </p:nvSpPr>
        <p:spPr>
          <a:xfrm rot="16200000">
            <a:off x="6216167" y="4428039"/>
            <a:ext cx="601315" cy="603500"/>
          </a:xfrm>
          <a:prstGeom prst="corner">
            <a:avLst>
              <a:gd name="adj1" fmla="val 29079"/>
              <a:gd name="adj2" fmla="val 29012"/>
            </a:avLst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Фигура, имеющая форму буквы L 22"/>
          <p:cNvSpPr/>
          <p:nvPr/>
        </p:nvSpPr>
        <p:spPr>
          <a:xfrm rot="5400000">
            <a:off x="2501390" y="2713528"/>
            <a:ext cx="601315" cy="603500"/>
          </a:xfrm>
          <a:prstGeom prst="corner">
            <a:avLst>
              <a:gd name="adj1" fmla="val 29079"/>
              <a:gd name="adj2" fmla="val 29012"/>
            </a:avLst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AutoShape 5"/>
          <p:cNvSpPr>
            <a:spLocks noChangeArrowheads="1"/>
          </p:cNvSpPr>
          <p:nvPr/>
        </p:nvSpPr>
        <p:spPr bwMode="auto">
          <a:xfrm>
            <a:off x="2714612" y="3000372"/>
            <a:ext cx="3857652" cy="1928826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FF3399">
                  <a:alpha val="52000"/>
                </a:srgbClr>
              </a:gs>
              <a:gs pos="25000">
                <a:srgbClr val="FF6633">
                  <a:alpha val="44000"/>
                </a:srgbClr>
              </a:gs>
              <a:gs pos="50000">
                <a:srgbClr val="FFFF00">
                  <a:alpha val="48000"/>
                </a:srgbClr>
              </a:gs>
              <a:gs pos="75000">
                <a:srgbClr val="01A78F">
                  <a:alpha val="33000"/>
                </a:srgbClr>
              </a:gs>
              <a:gs pos="100000">
                <a:srgbClr val="3366FF">
                  <a:alpha val="43000"/>
                </a:srgbClr>
              </a:gs>
            </a:gsLst>
            <a:lin ang="16200000" scaled="0"/>
          </a:gradFill>
          <a:ln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ru-RU" sz="2400" b="1" u="sng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ЖИЛИЩНО-</a:t>
            </a:r>
          </a:p>
          <a:p>
            <a:pPr algn="ctr"/>
            <a:r>
              <a:rPr lang="ru-RU" sz="2400" b="1" u="sng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КОММУНАЛЬНОЕ </a:t>
            </a:r>
          </a:p>
          <a:p>
            <a:pPr algn="ctr"/>
            <a:r>
              <a:rPr lang="ru-RU" sz="2400" b="1" u="sng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ХОЗЯЙСТВО</a:t>
            </a:r>
          </a:p>
          <a:p>
            <a:pPr algn="ctr"/>
            <a:r>
              <a:rPr lang="ru-RU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250 241,42  </a:t>
            </a:r>
            <a:r>
              <a:rPr 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100</a:t>
            </a:r>
            <a:r>
              <a:rPr 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%)</a:t>
            </a:r>
            <a:endParaRPr lang="ru-RU" sz="2800" b="1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3" name="AutoShape 5"/>
          <p:cNvSpPr>
            <a:spLocks noChangeArrowheads="1"/>
          </p:cNvSpPr>
          <p:nvPr/>
        </p:nvSpPr>
        <p:spPr bwMode="auto">
          <a:xfrm>
            <a:off x="285720" y="1357298"/>
            <a:ext cx="3000396" cy="1214446"/>
          </a:xfrm>
          <a:prstGeom prst="roundRect">
            <a:avLst>
              <a:gd name="adj" fmla="val 50000"/>
            </a:avLst>
          </a:prstGeom>
          <a:gradFill>
            <a:gsLst>
              <a:gs pos="71000">
                <a:schemeClr val="bg1">
                  <a:alpha val="25000"/>
                </a:schemeClr>
              </a:gs>
              <a:gs pos="1000">
                <a:schemeClr val="bg1"/>
              </a:gs>
              <a:gs pos="100000">
                <a:srgbClr val="FFFF99"/>
              </a:gs>
              <a:gs pos="100000">
                <a:srgbClr val="FFFF00"/>
              </a:gs>
              <a:gs pos="80000">
                <a:srgbClr val="FFFF00"/>
              </a:gs>
              <a:gs pos="56000">
                <a:srgbClr val="FFFF99"/>
              </a:gs>
              <a:gs pos="9000">
                <a:srgbClr val="FFFF00"/>
              </a:gs>
              <a:gs pos="36000">
                <a:schemeClr val="accent4">
                  <a:lumMod val="0"/>
                  <a:lumOff val="100000"/>
                </a:schemeClr>
              </a:gs>
              <a:gs pos="32000">
                <a:srgbClr val="FFFFC5"/>
              </a:gs>
            </a:gsLst>
          </a:gradFill>
          <a:ln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ru-RU" b="1" u="sng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Жилищное хозяйство</a:t>
            </a:r>
          </a:p>
          <a:p>
            <a:pPr algn="ctr"/>
            <a:r>
              <a:rPr lang="ru-RU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205 900,61  </a:t>
            </a:r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82,28</a:t>
            </a:r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%)</a:t>
            </a:r>
            <a:endParaRPr lang="ru-RU" sz="2000" b="1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6" name="AutoShape 5"/>
          <p:cNvSpPr>
            <a:spLocks noChangeArrowheads="1"/>
          </p:cNvSpPr>
          <p:nvPr/>
        </p:nvSpPr>
        <p:spPr bwMode="auto">
          <a:xfrm>
            <a:off x="5643570" y="1357298"/>
            <a:ext cx="3214710" cy="1214446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25000">
                <a:schemeClr val="tx2">
                  <a:lumMod val="60000"/>
                  <a:lumOff val="40000"/>
                </a:schemeClr>
              </a:gs>
              <a:gs pos="50000">
                <a:schemeClr val="tx2">
                  <a:lumMod val="60000"/>
                  <a:lumOff val="40000"/>
                  <a:alpha val="84000"/>
                </a:schemeClr>
              </a:gs>
              <a:gs pos="70000">
                <a:schemeClr val="accent4">
                  <a:lumMod val="75000"/>
                  <a:alpha val="64000"/>
                </a:schemeClr>
              </a:gs>
              <a:gs pos="91000">
                <a:schemeClr val="accent4">
                  <a:lumMod val="50000"/>
                  <a:alpha val="59000"/>
                </a:schemeClr>
              </a:gs>
              <a:gs pos="90000">
                <a:schemeClr val="accent4">
                  <a:alpha val="51000"/>
                </a:schemeClr>
              </a:gs>
            </a:gsLst>
            <a:lin ang="2700000" scaled="1"/>
            <a:tileRect/>
          </a:gradFill>
          <a:ln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ru-RU" b="1" u="sng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Коммунальное хозяйство</a:t>
            </a:r>
          </a:p>
          <a:p>
            <a:pPr algn="ctr"/>
            <a:r>
              <a:rPr lang="ru-RU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23 464,69  </a:t>
            </a:r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9,38</a:t>
            </a:r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%)</a:t>
            </a:r>
            <a:endParaRPr lang="ru-RU" sz="2000" b="1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" name="AutoShape 5"/>
          <p:cNvSpPr>
            <a:spLocks noChangeArrowheads="1"/>
          </p:cNvSpPr>
          <p:nvPr/>
        </p:nvSpPr>
        <p:spPr bwMode="auto">
          <a:xfrm>
            <a:off x="285720" y="5214950"/>
            <a:ext cx="2928958" cy="1000132"/>
          </a:xfrm>
          <a:prstGeom prst="roundRect">
            <a:avLst>
              <a:gd name="adj" fmla="val 50000"/>
            </a:avLst>
          </a:prstGeom>
          <a:gradFill>
            <a:gsLst>
              <a:gs pos="78000">
                <a:schemeClr val="tx2">
                  <a:lumMod val="40000"/>
                  <a:lumOff val="60000"/>
                  <a:alpha val="25000"/>
                </a:schemeClr>
              </a:gs>
              <a:gs pos="61000">
                <a:srgbClr val="90A7D7"/>
              </a:gs>
              <a:gs pos="100000">
                <a:schemeClr val="bg1"/>
              </a:gs>
              <a:gs pos="29000">
                <a:schemeClr val="tx2">
                  <a:lumMod val="20000"/>
                  <a:lumOff val="80000"/>
                </a:schemeClr>
              </a:gs>
              <a:gs pos="8000">
                <a:schemeClr val="tx2">
                  <a:lumMod val="60000"/>
                  <a:lumOff val="40000"/>
                </a:schemeClr>
              </a:gs>
            </a:gsLst>
          </a:gradFill>
          <a:ln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ru-RU" b="1" u="sng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Благоустройство</a:t>
            </a:r>
          </a:p>
          <a:p>
            <a:pPr algn="ctr"/>
            <a:r>
              <a:rPr lang="ru-RU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10 906,33  </a:t>
            </a:r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4,36</a:t>
            </a:r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%)</a:t>
            </a:r>
            <a:endParaRPr lang="ru-RU" sz="2000" b="1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8" name="Фигура, имеющая форму буквы L 37"/>
          <p:cNvSpPr/>
          <p:nvPr/>
        </p:nvSpPr>
        <p:spPr>
          <a:xfrm rot="10800000">
            <a:off x="6143636" y="2714620"/>
            <a:ext cx="601315" cy="603500"/>
          </a:xfrm>
          <a:prstGeom prst="corner">
            <a:avLst>
              <a:gd name="adj1" fmla="val 29079"/>
              <a:gd name="adj2" fmla="val 29012"/>
            </a:avLst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9156" name="Picture 4" descr="Капремонт - дело серьезное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357554" y="5072074"/>
            <a:ext cx="2214578" cy="1655662"/>
          </a:xfrm>
          <a:prstGeom prst="rect">
            <a:avLst/>
          </a:prstGeom>
          <a:noFill/>
        </p:spPr>
      </p:pic>
      <p:pic>
        <p:nvPicPr>
          <p:cNvPr id="49158" name="Picture 6" descr="25459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929454" y="3214686"/>
            <a:ext cx="2104018" cy="1409692"/>
          </a:xfrm>
          <a:prstGeom prst="rect">
            <a:avLst/>
          </a:prstGeom>
          <a:noFill/>
        </p:spPr>
      </p:pic>
      <p:pic>
        <p:nvPicPr>
          <p:cNvPr id="49160" name="Picture 8" descr="укладка тротуарной плитки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14282" y="2857496"/>
            <a:ext cx="2190752" cy="2071702"/>
          </a:xfrm>
          <a:prstGeom prst="rect">
            <a:avLst/>
          </a:prstGeom>
          <a:noFill/>
        </p:spPr>
      </p:pic>
      <p:pic>
        <p:nvPicPr>
          <p:cNvPr id="49162" name="Picture 10" descr="Капитальный ремонт кровли многоэтажки">
            <a:hlinkClick r:id="rId8" tooltip="Капитальный ремонт кровли многоэтажки"/>
          </p:cNvPr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500430" y="1285860"/>
            <a:ext cx="2000246" cy="150018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182346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AutoShape 5"/>
          <p:cNvSpPr>
            <a:spLocks noChangeArrowheads="1"/>
          </p:cNvSpPr>
          <p:nvPr/>
        </p:nvSpPr>
        <p:spPr bwMode="auto">
          <a:xfrm>
            <a:off x="2786050" y="1700808"/>
            <a:ext cx="489806" cy="442308"/>
          </a:xfrm>
          <a:prstGeom prst="roundRect">
            <a:avLst>
              <a:gd name="adj" fmla="val 50000"/>
            </a:avLst>
          </a:prstGeom>
          <a:gradFill>
            <a:gsLst>
              <a:gs pos="56000">
                <a:srgbClr val="B9A9CB">
                  <a:lumMod val="74000"/>
                  <a:lumOff val="26000"/>
                  <a:alpha val="0"/>
                </a:srgbClr>
              </a:gs>
              <a:gs pos="9000">
                <a:schemeClr val="accent4">
                  <a:lumMod val="60000"/>
                  <a:lumOff val="40000"/>
                </a:schemeClr>
              </a:gs>
              <a:gs pos="100000">
                <a:schemeClr val="accent4">
                  <a:lumMod val="60000"/>
                  <a:lumOff val="40000"/>
                </a:schemeClr>
              </a:gs>
              <a:gs pos="100000">
                <a:srgbClr val="FF6600"/>
              </a:gs>
              <a:gs pos="69000">
                <a:schemeClr val="accent4">
                  <a:lumMod val="60000"/>
                  <a:lumOff val="40000"/>
                </a:schemeClr>
              </a:gs>
              <a:gs pos="94000">
                <a:schemeClr val="accent4">
                  <a:lumMod val="0"/>
                  <a:lumOff val="100000"/>
                </a:schemeClr>
              </a:gs>
              <a:gs pos="39000">
                <a:schemeClr val="accent4">
                  <a:lumMod val="29000"/>
                  <a:lumOff val="71000"/>
                </a:schemeClr>
              </a:gs>
            </a:gsLst>
          </a:gradFill>
          <a:ln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endParaRPr lang="ru-RU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AutoShape 5"/>
          <p:cNvSpPr>
            <a:spLocks noChangeArrowheads="1"/>
          </p:cNvSpPr>
          <p:nvPr/>
        </p:nvSpPr>
        <p:spPr bwMode="auto">
          <a:xfrm>
            <a:off x="8001024" y="3901448"/>
            <a:ext cx="455449" cy="384832"/>
          </a:xfrm>
          <a:prstGeom prst="roundRect">
            <a:avLst>
              <a:gd name="adj" fmla="val 50000"/>
            </a:avLst>
          </a:prstGeom>
          <a:gradFill>
            <a:gsLst>
              <a:gs pos="78000">
                <a:schemeClr val="tx2">
                  <a:lumMod val="40000"/>
                  <a:lumOff val="60000"/>
                  <a:alpha val="0"/>
                </a:schemeClr>
              </a:gs>
              <a:gs pos="61000">
                <a:srgbClr val="90A7D7"/>
              </a:gs>
              <a:gs pos="100000">
                <a:schemeClr val="bg1"/>
              </a:gs>
              <a:gs pos="29000">
                <a:schemeClr val="tx2">
                  <a:lumMod val="20000"/>
                  <a:lumOff val="80000"/>
                </a:schemeClr>
              </a:gs>
              <a:gs pos="8000">
                <a:schemeClr val="tx2">
                  <a:lumMod val="60000"/>
                  <a:lumOff val="40000"/>
                </a:schemeClr>
              </a:gs>
            </a:gsLst>
          </a:gradFill>
          <a:ln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endParaRPr lang="ru-RU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AutoShape 5"/>
          <p:cNvSpPr>
            <a:spLocks noChangeArrowheads="1"/>
          </p:cNvSpPr>
          <p:nvPr/>
        </p:nvSpPr>
        <p:spPr bwMode="auto">
          <a:xfrm>
            <a:off x="2643174" y="4532204"/>
            <a:ext cx="367355" cy="325555"/>
          </a:xfrm>
          <a:prstGeom prst="roundRect">
            <a:avLst>
              <a:gd name="adj" fmla="val 50000"/>
            </a:avLst>
          </a:prstGeom>
          <a:gradFill>
            <a:gsLst>
              <a:gs pos="66000">
                <a:srgbClr val="92D050">
                  <a:alpha val="0"/>
                </a:srgbClr>
              </a:gs>
              <a:gs pos="100000">
                <a:schemeClr val="bg1"/>
              </a:gs>
              <a:gs pos="1000">
                <a:srgbClr val="92D050"/>
              </a:gs>
              <a:gs pos="51000">
                <a:schemeClr val="accent3">
                  <a:lumMod val="40000"/>
                  <a:lumOff val="60000"/>
                </a:schemeClr>
              </a:gs>
              <a:gs pos="49000">
                <a:srgbClr val="FFFFC5"/>
              </a:gs>
            </a:gsLst>
          </a:gradFill>
          <a:ln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endParaRPr lang="ru-RU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AutoShape 5"/>
          <p:cNvSpPr>
            <a:spLocks noChangeArrowheads="1"/>
          </p:cNvSpPr>
          <p:nvPr/>
        </p:nvSpPr>
        <p:spPr bwMode="auto">
          <a:xfrm>
            <a:off x="3357554" y="5969788"/>
            <a:ext cx="361981" cy="316732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FF0000">
                  <a:lumMod val="50000"/>
                  <a:lumOff val="50000"/>
                </a:srgbClr>
              </a:gs>
              <a:gs pos="87000">
                <a:srgbClr val="FCA69F"/>
              </a:gs>
              <a:gs pos="23000">
                <a:srgbClr val="FA7166">
                  <a:alpha val="24706"/>
                </a:srgbClr>
              </a:gs>
              <a:gs pos="73000">
                <a:schemeClr val="bg1"/>
              </a:gs>
            </a:gsLst>
          </a:gradFill>
          <a:ln>
            <a:solidFill>
              <a:srgbClr val="C00000"/>
            </a:solidFill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endParaRPr lang="ru-RU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AutoShape 5"/>
          <p:cNvSpPr>
            <a:spLocks noChangeArrowheads="1"/>
          </p:cNvSpPr>
          <p:nvPr/>
        </p:nvSpPr>
        <p:spPr bwMode="auto">
          <a:xfrm>
            <a:off x="4714876" y="2311450"/>
            <a:ext cx="367355" cy="331731"/>
          </a:xfrm>
          <a:prstGeom prst="roundRect">
            <a:avLst>
              <a:gd name="adj" fmla="val 45690"/>
            </a:avLst>
          </a:prstGeom>
          <a:gradFill>
            <a:gsLst>
              <a:gs pos="71000">
                <a:schemeClr val="bg1">
                  <a:alpha val="0"/>
                </a:schemeClr>
              </a:gs>
              <a:gs pos="1000">
                <a:schemeClr val="bg1"/>
              </a:gs>
              <a:gs pos="100000">
                <a:srgbClr val="FFFF99"/>
              </a:gs>
              <a:gs pos="100000">
                <a:srgbClr val="FFFF00"/>
              </a:gs>
              <a:gs pos="80000">
                <a:srgbClr val="FFFF00"/>
              </a:gs>
              <a:gs pos="56000">
                <a:srgbClr val="FFFF99"/>
              </a:gs>
              <a:gs pos="9000">
                <a:srgbClr val="FFFF00"/>
              </a:gs>
              <a:gs pos="36000">
                <a:schemeClr val="accent4">
                  <a:lumMod val="0"/>
                  <a:lumOff val="100000"/>
                </a:schemeClr>
              </a:gs>
              <a:gs pos="32000">
                <a:srgbClr val="FFFFC5"/>
              </a:gs>
            </a:gsLst>
          </a:gradFill>
          <a:ln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endParaRPr lang="ru-RU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42844" y="142852"/>
            <a:ext cx="928694" cy="928694"/>
          </a:xfrm>
          <a:prstGeom prst="rect">
            <a:avLst/>
          </a:prstGeom>
          <a:blipFill dpi="0" rotWithShape="1">
            <a:blip r:embed="rId3" cstate="print"/>
            <a:srcRect/>
            <a:stretch>
              <a:fillRect/>
            </a:stretch>
          </a:blip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7" name="Облако 16"/>
          <p:cNvSpPr/>
          <p:nvPr/>
        </p:nvSpPr>
        <p:spPr>
          <a:xfrm>
            <a:off x="1071538" y="26238"/>
            <a:ext cx="7843538" cy="1386538"/>
          </a:xfrm>
          <a:prstGeom prst="cloud">
            <a:avLst/>
          </a:prstGeom>
          <a:gradFill>
            <a:gsLst>
              <a:gs pos="10000">
                <a:srgbClr val="92D050"/>
              </a:gs>
              <a:gs pos="57000">
                <a:srgbClr val="90CF8D">
                  <a:alpha val="80000"/>
                </a:srgbClr>
              </a:gs>
              <a:gs pos="83000">
                <a:srgbClr val="64EE88"/>
              </a:gs>
              <a:gs pos="100000">
                <a:srgbClr val="FFFF99"/>
              </a:gs>
            </a:gsLst>
            <a:lin ang="16200000" scaled="0"/>
          </a:gradFill>
          <a:ln w="12700">
            <a:solidFill>
              <a:srgbClr val="4DDB7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prst="angle"/>
            <a:bevelB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отчета мэра города Переславля-Залесского за </a:t>
            </a: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2014 </a:t>
            </a: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 о ЖКХ</a:t>
            </a:r>
            <a:endParaRPr lang="ru-RU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23528" y="3501008"/>
            <a:ext cx="85915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   </a:t>
            </a:r>
            <a:endParaRPr lang="ru-RU" dirty="0"/>
          </a:p>
        </p:txBody>
      </p:sp>
      <p:sp>
        <p:nvSpPr>
          <p:cNvPr id="9" name="AutoShape 5"/>
          <p:cNvSpPr>
            <a:spLocks noChangeArrowheads="1"/>
          </p:cNvSpPr>
          <p:nvPr/>
        </p:nvSpPr>
        <p:spPr bwMode="auto">
          <a:xfrm>
            <a:off x="142844" y="1556792"/>
            <a:ext cx="8893652" cy="5184576"/>
          </a:xfrm>
          <a:prstGeom prst="roundRect">
            <a:avLst>
              <a:gd name="adj" fmla="val 0"/>
            </a:avLst>
          </a:prstGeom>
          <a:gradFill>
            <a:gsLst>
              <a:gs pos="0">
                <a:srgbClr val="FF3399">
                  <a:alpha val="28000"/>
                </a:srgbClr>
              </a:gs>
              <a:gs pos="25000">
                <a:srgbClr val="FF6633">
                  <a:alpha val="40000"/>
                </a:srgbClr>
              </a:gs>
              <a:gs pos="52000">
                <a:srgbClr val="FFFF00">
                  <a:alpha val="28000"/>
                </a:srgbClr>
              </a:gs>
              <a:gs pos="75000">
                <a:srgbClr val="01A78F">
                  <a:alpha val="24000"/>
                </a:srgbClr>
              </a:gs>
              <a:gs pos="100000">
                <a:srgbClr val="3366FF">
                  <a:alpha val="32000"/>
                </a:srgbClr>
              </a:gs>
            </a:gsLst>
            <a:lin ang="16200000" scaled="0"/>
          </a:gradFill>
          <a:ln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endParaRPr lang="ru-RU" sz="2800" b="1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85720" y="1921962"/>
            <a:ext cx="8591548" cy="46166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2438"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2014 г. был проведен капитальный ремонт 10 домов на сумму 16,6 млн. руб. 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indent="452438"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За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счет средств городского бюджета в объеме более 4 млн. руб. были проведены мероприятия по разработке проектно-сметной документации на капитальный ремонт крыш и подвалов многоквартирных жилых домов.</a:t>
            </a:r>
          </a:p>
          <a:p>
            <a:pPr indent="452438"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При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реализации мероприятий по обеспечению города качественной коммунальной инфраструктурой в 2014 г. было осуществлено строительство газовых сетей по ул. Пушкина, ул. Вокзальная, ул. Московская на сумму 1,9 млн. руб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indent="452438"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подготовку к отопительному сезону в 2014 г. было направлено 3 млн. руб. из средств городского бюджета. На данные средства были выполнены следующие мероприятия:</a:t>
            </a:r>
          </a:p>
          <a:p>
            <a:pPr indent="452438" algn="just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– капитальный ремонт водопровода по ул. 50 лет Комсомола;</a:t>
            </a:r>
          </a:p>
          <a:p>
            <a:pPr indent="452438" algn="just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– работы по прочистке и промывке ливневой канализации на ул. Строителей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indent="452438"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За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счет собственных средств предприятий жилищно-коммунального комплекса (МУП «Энергетик», ООО «ПЭК», ОАО «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ЯрЭСК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») были также проведены мероприятия по модернизации коммунальных объектов на сумму более 32 млн. руб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indent="452438"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2014 г. проводились мероприятия по установке приборов учета тепловой энергии в МОУ ДОД «Детская музыкальная школа», а также промывка и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опрессовка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систем отопления зданий бюджетной сферы. Общий объем финансирования по программе в 2014 г. составил более 5 млн. руб., из них 800 тыс. руб. – средства городского бюджета.</a:t>
            </a:r>
          </a:p>
          <a:p>
            <a:pPr indent="452438"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решения проблем в сфере благоустройства в 2014 г. были осуществлены природоохранные мероприятия по ликвидации несанкционированных свалок, утилизации ламп и уборке береговой зоны р. Трубеж на сумму 190 тыс. руб.</a:t>
            </a:r>
          </a:p>
        </p:txBody>
      </p:sp>
    </p:spTree>
    <p:extLst>
      <p:ext uri="{BB962C8B-B14F-4D97-AF65-F5344CB8AC3E}">
        <p14:creationId xmlns:p14="http://schemas.microsoft.com/office/powerpoint/2010/main" xmlns="" val="1039931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3" name="Picture 1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86644" y="4643446"/>
            <a:ext cx="1695450" cy="2076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40" name="Picture 16" descr="http://img-fotki.yandex.ru/get/6445/8437625.5b/0_98fd8_5acd5131_XXL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57884" y="4357694"/>
            <a:ext cx="1714488" cy="1142992"/>
          </a:xfrm>
          <a:prstGeom prst="rect">
            <a:avLst/>
          </a:prstGeom>
          <a:noFill/>
        </p:spPr>
      </p:pic>
      <p:pic>
        <p:nvPicPr>
          <p:cNvPr id="1036" name="Picture 12" descr="http://widget.nbcrs.org/Media/MainImage/613?width=64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4282" y="5572140"/>
            <a:ext cx="1695688" cy="1128692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214414" y="214290"/>
            <a:ext cx="7747182" cy="1000132"/>
          </a:xfrm>
          <a:prstGeom prst="rect">
            <a:avLst/>
          </a:prstGeom>
          <a:gradFill>
            <a:gsLst>
              <a:gs pos="44000">
                <a:srgbClr val="92D050"/>
              </a:gs>
              <a:gs pos="55000">
                <a:srgbClr val="92D050"/>
              </a:gs>
              <a:gs pos="18000">
                <a:schemeClr val="accent3">
                  <a:lumMod val="40000"/>
                  <a:lumOff val="60000"/>
                </a:schemeClr>
              </a:gs>
              <a:gs pos="100000">
                <a:schemeClr val="accent3">
                  <a:lumMod val="40000"/>
                  <a:lumOff val="60000"/>
                </a:schemeClr>
              </a:gs>
            </a:gsLst>
            <a:lin ang="5400000" scaled="0"/>
          </a:gradFill>
          <a:ln w="73025" cap="rnd" cmpd="sng">
            <a:solidFill>
              <a:schemeClr val="accent1">
                <a:lumMod val="40000"/>
                <a:lumOff val="60000"/>
              </a:schemeClr>
            </a:solidFill>
          </a:ln>
          <a:effectLst>
            <a:outerShdw blurRad="50800" dist="50800" sx="1000" sy="1000" algn="ctr" rotWithShape="0">
              <a:srgbClr val="000000"/>
            </a:outerShdw>
            <a:reflection stA="0" endPos="6000" dist="25400" dir="5400000" sy="-100000" algn="bl" rotWithShape="0"/>
          </a:effectLst>
          <a:scene3d>
            <a:camera prst="orthographicFront"/>
            <a:lightRig rig="threePt" dir="t"/>
          </a:scene3d>
          <a:sp3d>
            <a:bevelT w="38100" h="114300"/>
            <a:bevelB w="31750" h="825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Структура расходов на культуру, кинематографию,</a:t>
            </a:r>
            <a:endParaRPr lang="en-US" sz="2400" b="1" dirty="0" smtClean="0">
              <a:solidFill>
                <a:srgbClr val="FF0000"/>
              </a:solidFill>
            </a:endParaRPr>
          </a:p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                   </a:t>
            </a:r>
            <a:r>
              <a:rPr lang="ru-RU" sz="2400" b="1" dirty="0" smtClean="0">
                <a:solidFill>
                  <a:srgbClr val="FF0000"/>
                </a:solidFill>
              </a:rPr>
              <a:t>физическую культуру и спорт </a:t>
            </a:r>
            <a:r>
              <a:rPr lang="en-US" sz="2400" b="1" dirty="0" smtClean="0">
                <a:solidFill>
                  <a:srgbClr val="FF0000"/>
                </a:solidFill>
              </a:rPr>
              <a:t>  </a:t>
            </a:r>
            <a:r>
              <a:rPr lang="ru-RU" sz="2400" b="1" dirty="0" smtClean="0">
                <a:solidFill>
                  <a:srgbClr val="FF0000"/>
                </a:solidFill>
              </a:rPr>
              <a:t> </a:t>
            </a:r>
            <a:r>
              <a:rPr lang="en-US" sz="2400" b="1" dirty="0" smtClean="0">
                <a:solidFill>
                  <a:srgbClr val="FF0000"/>
                </a:solidFill>
              </a:rPr>
              <a:t>         </a:t>
            </a:r>
            <a:r>
              <a:rPr lang="en-US" sz="2000" b="1" dirty="0" smtClean="0">
                <a:solidFill>
                  <a:srgbClr val="C00000"/>
                </a:solidFill>
              </a:rPr>
              <a:t>(</a:t>
            </a:r>
            <a:r>
              <a:rPr lang="ru-RU" sz="2000" b="1" dirty="0" smtClean="0">
                <a:solidFill>
                  <a:srgbClr val="C00000"/>
                </a:solidFill>
              </a:rPr>
              <a:t>тыс. руб.</a:t>
            </a:r>
            <a:r>
              <a:rPr lang="en-US" sz="2000" b="1" dirty="0" smtClean="0">
                <a:solidFill>
                  <a:srgbClr val="C00000"/>
                </a:solidFill>
              </a:rPr>
              <a:t>) </a:t>
            </a:r>
            <a:endParaRPr lang="ru-RU" sz="2000" dirty="0">
              <a:solidFill>
                <a:srgbClr val="C0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42844" y="142852"/>
            <a:ext cx="928694" cy="928694"/>
          </a:xfrm>
          <a:prstGeom prst="rect">
            <a:avLst/>
          </a:prstGeom>
          <a:blipFill dpi="0" rotWithShape="1">
            <a:blip r:embed="rId6" cstate="print"/>
            <a:srcRect/>
            <a:stretch>
              <a:fillRect/>
            </a:stretch>
          </a:blip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7" name="AutoShape 5"/>
          <p:cNvSpPr>
            <a:spLocks noChangeArrowheads="1"/>
          </p:cNvSpPr>
          <p:nvPr/>
        </p:nvSpPr>
        <p:spPr bwMode="auto">
          <a:xfrm>
            <a:off x="642910" y="1428736"/>
            <a:ext cx="8215370" cy="642942"/>
          </a:xfrm>
          <a:prstGeom prst="roundRect">
            <a:avLst>
              <a:gd name="adj" fmla="val 0"/>
            </a:avLst>
          </a:prstGeom>
          <a:gradFill>
            <a:gsLst>
              <a:gs pos="56000">
                <a:srgbClr val="B9A9CB">
                  <a:lumMod val="74000"/>
                  <a:lumOff val="26000"/>
                  <a:alpha val="25000"/>
                </a:srgbClr>
              </a:gs>
              <a:gs pos="9000">
                <a:schemeClr val="accent4">
                  <a:lumMod val="60000"/>
                  <a:lumOff val="40000"/>
                </a:schemeClr>
              </a:gs>
              <a:gs pos="100000">
                <a:schemeClr val="accent4">
                  <a:lumMod val="60000"/>
                  <a:lumOff val="40000"/>
                </a:schemeClr>
              </a:gs>
              <a:gs pos="100000">
                <a:srgbClr val="FF6600"/>
              </a:gs>
              <a:gs pos="69000">
                <a:schemeClr val="accent4">
                  <a:lumMod val="60000"/>
                  <a:lumOff val="40000"/>
                </a:schemeClr>
              </a:gs>
              <a:gs pos="94000">
                <a:schemeClr val="accent4">
                  <a:lumMod val="0"/>
                  <a:lumOff val="100000"/>
                </a:schemeClr>
              </a:gs>
              <a:gs pos="39000">
                <a:schemeClr val="accent4">
                  <a:lumMod val="29000"/>
                  <a:lumOff val="71000"/>
                </a:schemeClr>
              </a:gs>
            </a:gsLst>
          </a:gradFill>
          <a:ln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fontAlgn="b"/>
            <a:r>
              <a:rPr lang="ru-RU" sz="2400" dirty="0" smtClean="0">
                <a:solidFill>
                  <a:srgbClr val="C00000"/>
                </a:solidFill>
                <a:latin typeface="Times New Roman"/>
              </a:rPr>
              <a:t>    КУЛЬТУРА И КИНЕМАТОГРАФИЯ</a:t>
            </a:r>
            <a:r>
              <a:rPr lang="en-US" sz="2400" dirty="0" smtClean="0">
                <a:solidFill>
                  <a:srgbClr val="C00000"/>
                </a:solidFill>
                <a:latin typeface="Times New Roman"/>
              </a:rPr>
              <a:t>      21681</a:t>
            </a:r>
            <a:r>
              <a:rPr lang="ru-RU" sz="2400" dirty="0" smtClean="0">
                <a:solidFill>
                  <a:srgbClr val="C00000"/>
                </a:solidFill>
                <a:latin typeface="Times New Roman"/>
              </a:rPr>
              <a:t>,59</a:t>
            </a:r>
            <a:r>
              <a:rPr lang="en-US" sz="2400" dirty="0" smtClean="0">
                <a:solidFill>
                  <a:srgbClr val="C00000"/>
                </a:solidFill>
                <a:latin typeface="Times New Roman"/>
              </a:rPr>
              <a:t> </a:t>
            </a:r>
            <a:r>
              <a:rPr lang="ru-RU" sz="2400" dirty="0" smtClean="0">
                <a:solidFill>
                  <a:srgbClr val="C00000"/>
                </a:solidFill>
                <a:latin typeface="Times New Roman"/>
              </a:rPr>
              <a:t>  </a:t>
            </a:r>
            <a:r>
              <a:rPr lang="en-US" sz="2400" dirty="0" smtClean="0">
                <a:solidFill>
                  <a:srgbClr val="C00000"/>
                </a:solidFill>
                <a:latin typeface="Times New Roman"/>
              </a:rPr>
              <a:t>(100%)</a:t>
            </a:r>
            <a:endParaRPr lang="ru-RU" sz="2400" dirty="0" smtClean="0">
              <a:solidFill>
                <a:srgbClr val="C00000"/>
              </a:solidFill>
              <a:latin typeface="Times New Roman"/>
            </a:endParaRPr>
          </a:p>
        </p:txBody>
      </p:sp>
      <p:sp>
        <p:nvSpPr>
          <p:cNvPr id="18" name="AutoShape 5"/>
          <p:cNvSpPr>
            <a:spLocks noChangeArrowheads="1"/>
          </p:cNvSpPr>
          <p:nvPr/>
        </p:nvSpPr>
        <p:spPr bwMode="auto">
          <a:xfrm>
            <a:off x="642910" y="2071678"/>
            <a:ext cx="4929222" cy="428628"/>
          </a:xfrm>
          <a:prstGeom prst="roundRect">
            <a:avLst>
              <a:gd name="adj" fmla="val 0"/>
            </a:avLst>
          </a:prstGeom>
          <a:gradFill flip="none" rotWithShape="1">
            <a:gsLst>
              <a:gs pos="0">
                <a:srgbClr val="CCCCFF"/>
              </a:gs>
              <a:gs pos="17999">
                <a:srgbClr val="7030A0">
                  <a:alpha val="63000"/>
                </a:srgbClr>
              </a:gs>
              <a:gs pos="36000">
                <a:srgbClr val="9966FF"/>
              </a:gs>
              <a:gs pos="61000">
                <a:srgbClr val="CC99FF"/>
              </a:gs>
              <a:gs pos="82001">
                <a:schemeClr val="accent4">
                  <a:lumMod val="40000"/>
                  <a:lumOff val="60000"/>
                </a:schemeClr>
              </a:gs>
              <a:gs pos="100000">
                <a:srgbClr val="CCCCFF"/>
              </a:gs>
            </a:gsLst>
            <a:lin ang="5400000" scaled="0"/>
            <a:tileRect/>
          </a:gradFill>
          <a:ln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r>
              <a:rPr lang="ru-RU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Культура</a:t>
            </a:r>
          </a:p>
        </p:txBody>
      </p:sp>
      <p:sp>
        <p:nvSpPr>
          <p:cNvPr id="19" name="AutoShape 5"/>
          <p:cNvSpPr>
            <a:spLocks noChangeArrowheads="1"/>
          </p:cNvSpPr>
          <p:nvPr/>
        </p:nvSpPr>
        <p:spPr bwMode="auto">
          <a:xfrm>
            <a:off x="5572132" y="2071678"/>
            <a:ext cx="3286148" cy="428628"/>
          </a:xfrm>
          <a:prstGeom prst="roundRect">
            <a:avLst>
              <a:gd name="adj" fmla="val 0"/>
            </a:avLst>
          </a:prstGeom>
          <a:gradFill flip="none" rotWithShape="1">
            <a:gsLst>
              <a:gs pos="0">
                <a:srgbClr val="CCCCFF"/>
              </a:gs>
              <a:gs pos="17999">
                <a:srgbClr val="7030A0">
                  <a:alpha val="63000"/>
                </a:srgbClr>
              </a:gs>
              <a:gs pos="36000">
                <a:srgbClr val="9966FF"/>
              </a:gs>
              <a:gs pos="61000">
                <a:srgbClr val="CC99FF"/>
              </a:gs>
              <a:gs pos="82001">
                <a:schemeClr val="accent4">
                  <a:lumMod val="40000"/>
                  <a:lumOff val="60000"/>
                </a:schemeClr>
              </a:gs>
              <a:gs pos="100000">
                <a:srgbClr val="CCCCFF"/>
              </a:gs>
            </a:gsLst>
            <a:lin ang="5400000" scaled="0"/>
            <a:tileRect/>
          </a:gradFill>
          <a:ln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ru-RU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14863,85   </a:t>
            </a:r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(68.56%)</a:t>
            </a:r>
            <a:r>
              <a:rPr lang="ru-RU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20" name="AutoShape 5"/>
          <p:cNvSpPr>
            <a:spLocks noChangeArrowheads="1"/>
          </p:cNvSpPr>
          <p:nvPr/>
        </p:nvSpPr>
        <p:spPr bwMode="auto">
          <a:xfrm>
            <a:off x="642910" y="2500306"/>
            <a:ext cx="4929222" cy="642942"/>
          </a:xfrm>
          <a:prstGeom prst="roundRect">
            <a:avLst>
              <a:gd name="adj" fmla="val 0"/>
            </a:avLst>
          </a:prstGeom>
          <a:gradFill flip="none" rotWithShape="1">
            <a:gsLst>
              <a:gs pos="0">
                <a:srgbClr val="CCCCFF"/>
              </a:gs>
              <a:gs pos="17999">
                <a:srgbClr val="7030A0">
                  <a:alpha val="63000"/>
                </a:srgbClr>
              </a:gs>
              <a:gs pos="36000">
                <a:srgbClr val="9966FF"/>
              </a:gs>
              <a:gs pos="61000">
                <a:srgbClr val="CC99FF"/>
              </a:gs>
              <a:gs pos="82001">
                <a:schemeClr val="accent4">
                  <a:lumMod val="40000"/>
                  <a:lumOff val="60000"/>
                </a:schemeClr>
              </a:gs>
              <a:gs pos="100000">
                <a:srgbClr val="CCCCFF"/>
              </a:gs>
            </a:gsLst>
            <a:lin ang="5400000" scaled="0"/>
            <a:tileRect/>
          </a:gradFill>
          <a:ln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r>
              <a:rPr lang="ru-RU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Другие вопросы в области культуры,</a:t>
            </a:r>
          </a:p>
          <a:p>
            <a:r>
              <a:rPr lang="ru-RU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кинематографии</a:t>
            </a:r>
          </a:p>
        </p:txBody>
      </p:sp>
      <p:sp>
        <p:nvSpPr>
          <p:cNvPr id="24" name="AutoShape 5"/>
          <p:cNvSpPr>
            <a:spLocks noChangeArrowheads="1"/>
          </p:cNvSpPr>
          <p:nvPr/>
        </p:nvSpPr>
        <p:spPr bwMode="auto">
          <a:xfrm>
            <a:off x="5572132" y="2500306"/>
            <a:ext cx="3286148" cy="642942"/>
          </a:xfrm>
          <a:prstGeom prst="roundRect">
            <a:avLst>
              <a:gd name="adj" fmla="val 0"/>
            </a:avLst>
          </a:prstGeom>
          <a:gradFill flip="none" rotWithShape="1">
            <a:gsLst>
              <a:gs pos="0">
                <a:srgbClr val="CCCCFF"/>
              </a:gs>
              <a:gs pos="17999">
                <a:srgbClr val="7030A0">
                  <a:alpha val="63000"/>
                </a:srgbClr>
              </a:gs>
              <a:gs pos="36000">
                <a:srgbClr val="9966FF"/>
              </a:gs>
              <a:gs pos="61000">
                <a:srgbClr val="CC99FF"/>
              </a:gs>
              <a:gs pos="82001">
                <a:schemeClr val="accent4">
                  <a:lumMod val="40000"/>
                  <a:lumOff val="60000"/>
                </a:schemeClr>
              </a:gs>
              <a:gs pos="100000">
                <a:srgbClr val="CCCCFF"/>
              </a:gs>
            </a:gsLst>
            <a:lin ang="5400000" scaled="0"/>
            <a:tileRect/>
          </a:gradFill>
          <a:ln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6817</a:t>
            </a:r>
            <a:r>
              <a:rPr lang="ru-RU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74</a:t>
            </a:r>
            <a:r>
              <a:rPr lang="ru-RU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31,44</a:t>
            </a:r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%)</a:t>
            </a:r>
            <a:r>
              <a:rPr lang="ru-RU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25" name="AutoShape 5"/>
          <p:cNvSpPr>
            <a:spLocks noChangeArrowheads="1"/>
          </p:cNvSpPr>
          <p:nvPr/>
        </p:nvSpPr>
        <p:spPr bwMode="auto">
          <a:xfrm>
            <a:off x="642910" y="3143248"/>
            <a:ext cx="8215370" cy="714380"/>
          </a:xfrm>
          <a:prstGeom prst="roundRect">
            <a:avLst>
              <a:gd name="adj" fmla="val 0"/>
            </a:avLst>
          </a:prstGeom>
          <a:gradFill>
            <a:gsLst>
              <a:gs pos="79000">
                <a:schemeClr val="accent6">
                  <a:lumMod val="75000"/>
                  <a:alpha val="23000"/>
                </a:schemeClr>
              </a:gs>
              <a:gs pos="3000">
                <a:schemeClr val="accent6">
                  <a:lumMod val="75000"/>
                  <a:alpha val="44000"/>
                </a:schemeClr>
              </a:gs>
              <a:gs pos="27000">
                <a:schemeClr val="accent6">
                  <a:lumMod val="40000"/>
                  <a:lumOff val="60000"/>
                  <a:alpha val="92000"/>
                </a:schemeClr>
              </a:gs>
              <a:gs pos="66000">
                <a:schemeClr val="accent6">
                  <a:lumMod val="75000"/>
                  <a:alpha val="59000"/>
                </a:schemeClr>
              </a:gs>
            </a:gsLst>
          </a:gradFill>
          <a:ln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 fontAlgn="b"/>
            <a:r>
              <a:rPr lang="ru-RU" sz="2400" dirty="0" smtClean="0">
                <a:solidFill>
                  <a:srgbClr val="C00000"/>
                </a:solidFill>
                <a:latin typeface="Times New Roman"/>
              </a:rPr>
              <a:t> ФИЗИЧЕСКАЯ КУЛЬТУРА И СПОРТ</a:t>
            </a:r>
          </a:p>
        </p:txBody>
      </p:sp>
      <p:sp>
        <p:nvSpPr>
          <p:cNvPr id="29" name="AutoShape 5"/>
          <p:cNvSpPr>
            <a:spLocks noChangeArrowheads="1"/>
          </p:cNvSpPr>
          <p:nvPr/>
        </p:nvSpPr>
        <p:spPr bwMode="auto">
          <a:xfrm>
            <a:off x="642910" y="3857628"/>
            <a:ext cx="5000660" cy="500066"/>
          </a:xfrm>
          <a:prstGeom prst="roundRect">
            <a:avLst>
              <a:gd name="adj" fmla="val 0"/>
            </a:avLst>
          </a:prstGeom>
          <a:gradFill>
            <a:gsLst>
              <a:gs pos="10000">
                <a:srgbClr val="FFF200">
                  <a:alpha val="52000"/>
                </a:srgbClr>
              </a:gs>
              <a:gs pos="45000">
                <a:srgbClr val="FF7A00">
                  <a:alpha val="68000"/>
                </a:srgbClr>
              </a:gs>
              <a:gs pos="75000">
                <a:srgbClr val="FF0300">
                  <a:alpha val="60000"/>
                </a:srgbClr>
              </a:gs>
              <a:gs pos="100000">
                <a:srgbClr val="4D0808">
                  <a:alpha val="24000"/>
                </a:srgbClr>
              </a:gs>
            </a:gsLst>
            <a:lin ang="16200000" scaled="0"/>
          </a:gradFill>
          <a:ln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r>
              <a:rPr lang="ru-RU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Массовый спорт</a:t>
            </a:r>
          </a:p>
        </p:txBody>
      </p:sp>
      <p:sp>
        <p:nvSpPr>
          <p:cNvPr id="30" name="AutoShape 5"/>
          <p:cNvSpPr>
            <a:spLocks noChangeArrowheads="1"/>
          </p:cNvSpPr>
          <p:nvPr/>
        </p:nvSpPr>
        <p:spPr bwMode="auto">
          <a:xfrm>
            <a:off x="5643570" y="3857628"/>
            <a:ext cx="3214710" cy="500066"/>
          </a:xfrm>
          <a:prstGeom prst="roundRect">
            <a:avLst>
              <a:gd name="adj" fmla="val 0"/>
            </a:avLst>
          </a:prstGeom>
          <a:gradFill>
            <a:gsLst>
              <a:gs pos="10000">
                <a:srgbClr val="FFF200">
                  <a:alpha val="52000"/>
                </a:srgbClr>
              </a:gs>
              <a:gs pos="45000">
                <a:srgbClr val="FF7A00">
                  <a:alpha val="68000"/>
                </a:srgbClr>
              </a:gs>
              <a:gs pos="75000">
                <a:srgbClr val="FF0300">
                  <a:alpha val="60000"/>
                </a:srgbClr>
              </a:gs>
              <a:gs pos="100000">
                <a:srgbClr val="4D0808">
                  <a:alpha val="24000"/>
                </a:srgbClr>
              </a:gs>
            </a:gsLst>
            <a:lin ang="16200000" scaled="0"/>
          </a:gradFill>
          <a:ln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ru-RU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54059,07    </a:t>
            </a:r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(100%)</a:t>
            </a:r>
            <a:endParaRPr lang="ru-RU" sz="2000" b="1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http://freemarket.kiev.ua/images_message/2395/76373/840238/1446047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786182" y="5643578"/>
            <a:ext cx="1428760" cy="1072704"/>
          </a:xfrm>
          <a:prstGeom prst="rect">
            <a:avLst/>
          </a:prstGeom>
          <a:noFill/>
        </p:spPr>
      </p:pic>
      <p:pic>
        <p:nvPicPr>
          <p:cNvPr id="1028" name="Picture 4" descr="http://skool8-pereslavl.ru/wp-content/uploads/2012/06/День-города-12.06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28596" y="4500570"/>
            <a:ext cx="1643074" cy="1231728"/>
          </a:xfrm>
          <a:prstGeom prst="rect">
            <a:avLst/>
          </a:prstGeom>
          <a:noFill/>
        </p:spPr>
      </p:pic>
      <p:pic>
        <p:nvPicPr>
          <p:cNvPr id="1030" name="Picture 6" descr="http://www.календарьсобытий.рф/media/images/products/2068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000232" y="5429264"/>
            <a:ext cx="1714512" cy="1285884"/>
          </a:xfrm>
          <a:prstGeom prst="rect">
            <a:avLst/>
          </a:prstGeom>
          <a:noFill/>
        </p:spPr>
      </p:pic>
      <p:pic>
        <p:nvPicPr>
          <p:cNvPr id="1032" name="Picture 8" descr="https://encrypted-tbn3.gstatic.com/images?q=tbn:ANd9GcT9JRW5O6Q1gzi8n89hS1LuJW_rJM7Gu8LJxwksHULFiUSPpBVCm879hsCe">
            <a:hlinkClick r:id="rId10"/>
          </p:cNvPr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2285984" y="4429132"/>
            <a:ext cx="1913518" cy="1071570"/>
          </a:xfrm>
          <a:prstGeom prst="rect">
            <a:avLst/>
          </a:prstGeom>
          <a:noFill/>
        </p:spPr>
      </p:pic>
      <p:pic>
        <p:nvPicPr>
          <p:cNvPr id="1034" name="Picture 10" descr="https://encrypted-tbn0.gstatic.com/images?q=tbn:ANd9GcS0XTRic6bgeR6DqDpMCo4CVwJ2ySO1xte3NNjmSLTDmhuUsR1pdmrObLSG">
            <a:hlinkClick r:id="rId12"/>
          </p:cNvPr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4500562" y="4429132"/>
            <a:ext cx="949030" cy="1428760"/>
          </a:xfrm>
          <a:prstGeom prst="rect">
            <a:avLst/>
          </a:prstGeom>
          <a:noFill/>
        </p:spPr>
      </p:pic>
      <p:pic>
        <p:nvPicPr>
          <p:cNvPr id="1038" name="Picture 14" descr="http://pruzhany.net/uploads/posts/2011-07/1310683800_konki.jpg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5429256" y="5357826"/>
            <a:ext cx="2035953" cy="135730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182346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AutoShape 5"/>
          <p:cNvSpPr>
            <a:spLocks noChangeArrowheads="1"/>
          </p:cNvSpPr>
          <p:nvPr/>
        </p:nvSpPr>
        <p:spPr bwMode="auto">
          <a:xfrm>
            <a:off x="607191" y="1633894"/>
            <a:ext cx="486324" cy="425562"/>
          </a:xfrm>
          <a:prstGeom prst="roundRect">
            <a:avLst>
              <a:gd name="adj" fmla="val 50000"/>
            </a:avLst>
          </a:prstGeom>
          <a:gradFill>
            <a:gsLst>
              <a:gs pos="56000">
                <a:srgbClr val="B9A9CB">
                  <a:lumMod val="74000"/>
                  <a:lumOff val="26000"/>
                  <a:alpha val="0"/>
                </a:srgbClr>
              </a:gs>
              <a:gs pos="9000">
                <a:schemeClr val="accent4">
                  <a:lumMod val="60000"/>
                  <a:lumOff val="40000"/>
                </a:schemeClr>
              </a:gs>
              <a:gs pos="100000">
                <a:schemeClr val="accent4">
                  <a:lumMod val="60000"/>
                  <a:lumOff val="40000"/>
                </a:schemeClr>
              </a:gs>
              <a:gs pos="100000">
                <a:srgbClr val="FF6600"/>
              </a:gs>
              <a:gs pos="69000">
                <a:schemeClr val="accent4">
                  <a:lumMod val="60000"/>
                  <a:lumOff val="40000"/>
                </a:schemeClr>
              </a:gs>
              <a:gs pos="94000">
                <a:schemeClr val="accent4">
                  <a:lumMod val="0"/>
                  <a:lumOff val="100000"/>
                </a:schemeClr>
              </a:gs>
              <a:gs pos="39000">
                <a:schemeClr val="accent4">
                  <a:lumMod val="29000"/>
                  <a:lumOff val="71000"/>
                </a:schemeClr>
              </a:gs>
            </a:gsLst>
          </a:gradFill>
          <a:ln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endParaRPr lang="ru-RU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AutoShape 5"/>
          <p:cNvSpPr>
            <a:spLocks noChangeArrowheads="1"/>
          </p:cNvSpPr>
          <p:nvPr/>
        </p:nvSpPr>
        <p:spPr bwMode="auto">
          <a:xfrm>
            <a:off x="8004506" y="3685674"/>
            <a:ext cx="383917" cy="370262"/>
          </a:xfrm>
          <a:prstGeom prst="roundRect">
            <a:avLst>
              <a:gd name="adj" fmla="val 50000"/>
            </a:avLst>
          </a:prstGeom>
          <a:gradFill>
            <a:gsLst>
              <a:gs pos="78000">
                <a:schemeClr val="tx2">
                  <a:lumMod val="40000"/>
                  <a:lumOff val="60000"/>
                  <a:alpha val="0"/>
                </a:schemeClr>
              </a:gs>
              <a:gs pos="61000">
                <a:srgbClr val="90A7D7"/>
              </a:gs>
              <a:gs pos="100000">
                <a:schemeClr val="bg1"/>
              </a:gs>
              <a:gs pos="29000">
                <a:schemeClr val="tx2">
                  <a:lumMod val="20000"/>
                  <a:lumOff val="80000"/>
                </a:schemeClr>
              </a:gs>
              <a:gs pos="8000">
                <a:schemeClr val="tx2">
                  <a:lumMod val="60000"/>
                  <a:lumOff val="40000"/>
                </a:schemeClr>
              </a:gs>
            </a:gsLst>
          </a:gradFill>
          <a:ln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endParaRPr lang="ru-RU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AutoShape 5"/>
          <p:cNvSpPr>
            <a:spLocks noChangeArrowheads="1"/>
          </p:cNvSpPr>
          <p:nvPr/>
        </p:nvSpPr>
        <p:spPr bwMode="auto">
          <a:xfrm>
            <a:off x="2464284" y="4381520"/>
            <a:ext cx="364743" cy="313229"/>
          </a:xfrm>
          <a:prstGeom prst="roundRect">
            <a:avLst>
              <a:gd name="adj" fmla="val 50000"/>
            </a:avLst>
          </a:prstGeom>
          <a:gradFill>
            <a:gsLst>
              <a:gs pos="66000">
                <a:srgbClr val="92D050">
                  <a:alpha val="0"/>
                </a:srgbClr>
              </a:gs>
              <a:gs pos="100000">
                <a:schemeClr val="bg1"/>
              </a:gs>
              <a:gs pos="1000">
                <a:srgbClr val="92D050"/>
              </a:gs>
              <a:gs pos="51000">
                <a:schemeClr val="accent3">
                  <a:lumMod val="40000"/>
                  <a:lumOff val="60000"/>
                </a:schemeClr>
              </a:gs>
              <a:gs pos="49000">
                <a:srgbClr val="FFFFC5"/>
              </a:gs>
            </a:gsLst>
          </a:gradFill>
          <a:ln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endParaRPr lang="ru-RU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AutoShape 5"/>
          <p:cNvSpPr>
            <a:spLocks noChangeArrowheads="1"/>
          </p:cNvSpPr>
          <p:nvPr/>
        </p:nvSpPr>
        <p:spPr bwMode="auto">
          <a:xfrm>
            <a:off x="5940152" y="5085184"/>
            <a:ext cx="359408" cy="304740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FF0000">
                  <a:lumMod val="50000"/>
                  <a:lumOff val="50000"/>
                </a:srgbClr>
              </a:gs>
              <a:gs pos="87000">
                <a:srgbClr val="FCA69F"/>
              </a:gs>
              <a:gs pos="23000">
                <a:srgbClr val="FA7166">
                  <a:alpha val="24706"/>
                </a:srgbClr>
              </a:gs>
              <a:gs pos="73000">
                <a:schemeClr val="bg1"/>
              </a:gs>
            </a:gsLst>
          </a:gradFill>
          <a:ln>
            <a:solidFill>
              <a:srgbClr val="C00000"/>
            </a:solidFill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endParaRPr lang="ru-RU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AutoShape 5"/>
          <p:cNvSpPr>
            <a:spLocks noChangeArrowheads="1"/>
          </p:cNvSpPr>
          <p:nvPr/>
        </p:nvSpPr>
        <p:spPr bwMode="auto">
          <a:xfrm>
            <a:off x="5220072" y="2852936"/>
            <a:ext cx="364743" cy="319172"/>
          </a:xfrm>
          <a:prstGeom prst="roundRect">
            <a:avLst>
              <a:gd name="adj" fmla="val 45690"/>
            </a:avLst>
          </a:prstGeom>
          <a:gradFill>
            <a:gsLst>
              <a:gs pos="71000">
                <a:schemeClr val="bg1">
                  <a:alpha val="0"/>
                </a:schemeClr>
              </a:gs>
              <a:gs pos="1000">
                <a:schemeClr val="bg1"/>
              </a:gs>
              <a:gs pos="100000">
                <a:srgbClr val="FFFF99"/>
              </a:gs>
              <a:gs pos="100000">
                <a:srgbClr val="FFFF00"/>
              </a:gs>
              <a:gs pos="80000">
                <a:srgbClr val="FFFF00"/>
              </a:gs>
              <a:gs pos="56000">
                <a:srgbClr val="FFFF99"/>
              </a:gs>
              <a:gs pos="9000">
                <a:srgbClr val="FFFF00"/>
              </a:gs>
              <a:gs pos="36000">
                <a:schemeClr val="accent4">
                  <a:lumMod val="0"/>
                  <a:lumOff val="100000"/>
                </a:schemeClr>
              </a:gs>
              <a:gs pos="32000">
                <a:srgbClr val="FFFFC5"/>
              </a:gs>
            </a:gsLst>
          </a:gradFill>
          <a:ln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endParaRPr lang="ru-RU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AutoShape 5"/>
          <p:cNvSpPr>
            <a:spLocks noChangeArrowheads="1"/>
          </p:cNvSpPr>
          <p:nvPr/>
        </p:nvSpPr>
        <p:spPr bwMode="auto">
          <a:xfrm>
            <a:off x="4200936" y="5960953"/>
            <a:ext cx="364743" cy="319172"/>
          </a:xfrm>
          <a:prstGeom prst="roundRect">
            <a:avLst>
              <a:gd name="adj" fmla="val 45690"/>
            </a:avLst>
          </a:prstGeom>
          <a:gradFill>
            <a:gsLst>
              <a:gs pos="71000">
                <a:schemeClr val="bg1">
                  <a:alpha val="0"/>
                </a:schemeClr>
              </a:gs>
              <a:gs pos="1000">
                <a:schemeClr val="bg1"/>
              </a:gs>
              <a:gs pos="100000">
                <a:srgbClr val="FFFF99"/>
              </a:gs>
              <a:gs pos="100000">
                <a:srgbClr val="FFFF00"/>
              </a:gs>
              <a:gs pos="80000">
                <a:srgbClr val="FFFF00"/>
              </a:gs>
              <a:gs pos="56000">
                <a:srgbClr val="FFFF99"/>
              </a:gs>
              <a:gs pos="9000">
                <a:srgbClr val="FFFF00"/>
              </a:gs>
              <a:gs pos="36000">
                <a:schemeClr val="accent4">
                  <a:lumMod val="0"/>
                  <a:lumOff val="100000"/>
                </a:schemeClr>
              </a:gs>
              <a:gs pos="32000">
                <a:srgbClr val="FFFFC5"/>
              </a:gs>
            </a:gsLst>
          </a:gradFill>
          <a:ln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endParaRPr lang="ru-RU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42844" y="142852"/>
            <a:ext cx="928694" cy="928694"/>
          </a:xfrm>
          <a:prstGeom prst="rect">
            <a:avLst/>
          </a:prstGeom>
          <a:blipFill dpi="0" rotWithShape="1">
            <a:blip r:embed="rId3" cstate="print"/>
            <a:srcRect/>
            <a:stretch>
              <a:fillRect/>
            </a:stretch>
          </a:blip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7" name="Облако 16"/>
          <p:cNvSpPr/>
          <p:nvPr/>
        </p:nvSpPr>
        <p:spPr>
          <a:xfrm>
            <a:off x="1071538" y="26238"/>
            <a:ext cx="7843538" cy="1242522"/>
          </a:xfrm>
          <a:prstGeom prst="cloud">
            <a:avLst/>
          </a:prstGeom>
          <a:gradFill>
            <a:gsLst>
              <a:gs pos="10000">
                <a:srgbClr val="92D050"/>
              </a:gs>
              <a:gs pos="57000">
                <a:srgbClr val="90CF8D">
                  <a:alpha val="80000"/>
                </a:srgbClr>
              </a:gs>
              <a:gs pos="83000">
                <a:srgbClr val="64EE88"/>
              </a:gs>
              <a:gs pos="100000">
                <a:srgbClr val="FFFF99"/>
              </a:gs>
            </a:gsLst>
            <a:lin ang="16200000" scaled="0"/>
          </a:gradFill>
          <a:ln w="12700">
            <a:solidFill>
              <a:srgbClr val="4DDB7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prst="angle"/>
            <a:bevelB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отчета мэра города Переславля-Залесского за </a:t>
            </a: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2014 </a:t>
            </a: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 о сфере культуры</a:t>
            </a:r>
            <a:endParaRPr lang="ru-RU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23528" y="3501008"/>
            <a:ext cx="85915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   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72476" y="1341827"/>
            <a:ext cx="889365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AutoShape 5"/>
          <p:cNvSpPr>
            <a:spLocks noChangeArrowheads="1"/>
          </p:cNvSpPr>
          <p:nvPr/>
        </p:nvSpPr>
        <p:spPr bwMode="auto">
          <a:xfrm>
            <a:off x="142843" y="1341827"/>
            <a:ext cx="8923283" cy="5111509"/>
          </a:xfrm>
          <a:prstGeom prst="roundRect">
            <a:avLst>
              <a:gd name="adj" fmla="val 0"/>
            </a:avLst>
          </a:prstGeom>
          <a:gradFill>
            <a:gsLst>
              <a:gs pos="56000">
                <a:srgbClr val="B9A9CB">
                  <a:lumMod val="74000"/>
                  <a:lumOff val="26000"/>
                  <a:alpha val="25000"/>
                </a:srgbClr>
              </a:gs>
              <a:gs pos="9000">
                <a:schemeClr val="accent4">
                  <a:lumMod val="60000"/>
                  <a:lumOff val="40000"/>
                </a:schemeClr>
              </a:gs>
              <a:gs pos="100000">
                <a:schemeClr val="accent4">
                  <a:lumMod val="60000"/>
                  <a:lumOff val="40000"/>
                </a:schemeClr>
              </a:gs>
              <a:gs pos="100000">
                <a:srgbClr val="FF6600"/>
              </a:gs>
              <a:gs pos="69000">
                <a:schemeClr val="accent4">
                  <a:lumMod val="60000"/>
                  <a:lumOff val="40000"/>
                </a:schemeClr>
              </a:gs>
              <a:gs pos="94000">
                <a:schemeClr val="accent4">
                  <a:lumMod val="0"/>
                  <a:lumOff val="100000"/>
                </a:schemeClr>
              </a:gs>
              <a:gs pos="39000">
                <a:schemeClr val="accent4">
                  <a:lumMod val="29000"/>
                  <a:lumOff val="71000"/>
                </a:schemeClr>
              </a:gs>
            </a:gsLst>
          </a:gradFill>
          <a:ln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fontAlgn="b"/>
            <a:r>
              <a:rPr lang="ru-RU" sz="2400" dirty="0" smtClean="0">
                <a:solidFill>
                  <a:srgbClr val="C00000"/>
                </a:solidFill>
                <a:latin typeface="Times New Roman"/>
              </a:rPr>
              <a:t>    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142843" y="1633894"/>
            <a:ext cx="8893651" cy="40626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55600"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2014 г. сфера культуры в городе была представлена сетью муниципальных учреждений культуры: МУК «Городское библиотечное объединение», МОУ ДОД «Детская музыкальная школа», МОУ ДОД «Детская художественная школа», МУК Культурно-досуговый центр «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Плещей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». </a:t>
            </a:r>
          </a:p>
          <a:p>
            <a:pPr indent="355600"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В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целях оптимизации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бюджетных расходов в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начале ноября 2014 г.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отношении МОУ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ДОД «Детская музыкальная школа», МОУ ДОД «Детская художественная школа»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начаты меропри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ятия по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их реорганизации и созданию МОУ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ДО «Детская школа искусств г. Переславля-Залесского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».</a:t>
            </a:r>
          </a:p>
          <a:p>
            <a:pPr indent="355600" algn="just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 течение года численность детей в возрасте 5–18 лет, получивших услуги по дополнительному образованию в учреждениях культуры, составила почти 420 чел., что на 2,7% больше, чем в 2013 г. </a:t>
            </a:r>
          </a:p>
          <a:p>
            <a:pPr indent="355600" algn="just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 2014 году общий объем расходов городского бюджета на развитие сферы культуры составил 21,7 млн. руб. По сравнению с прошлым годом объем расходов увеличился на 1,5 млн. руб. или на 7,4%.</a:t>
            </a:r>
          </a:p>
          <a:p>
            <a:pPr indent="355600"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 соответствии с ведомственной программой «Развитие культуры и искусства в городе Переславле-Залесском на 2014-2016 гг.» был выполнен капитальный ремонт крыши в МОУ ДОД «Детская музыкальная школа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».</a:t>
            </a:r>
          </a:p>
          <a:p>
            <a:pPr indent="355600"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AutoShape 5"/>
          <p:cNvSpPr>
            <a:spLocks noChangeArrowheads="1"/>
          </p:cNvSpPr>
          <p:nvPr/>
        </p:nvSpPr>
        <p:spPr bwMode="auto">
          <a:xfrm>
            <a:off x="428596" y="1500174"/>
            <a:ext cx="428628" cy="357190"/>
          </a:xfrm>
          <a:prstGeom prst="roundRect">
            <a:avLst>
              <a:gd name="adj" fmla="val 50000"/>
            </a:avLst>
          </a:prstGeom>
          <a:gradFill>
            <a:gsLst>
              <a:gs pos="56000">
                <a:srgbClr val="B9A9CB">
                  <a:lumMod val="74000"/>
                  <a:lumOff val="26000"/>
                  <a:alpha val="0"/>
                </a:srgbClr>
              </a:gs>
              <a:gs pos="9000">
                <a:schemeClr val="accent4">
                  <a:lumMod val="60000"/>
                  <a:lumOff val="40000"/>
                </a:schemeClr>
              </a:gs>
              <a:gs pos="100000">
                <a:schemeClr val="accent4">
                  <a:lumMod val="60000"/>
                  <a:lumOff val="40000"/>
                </a:schemeClr>
              </a:gs>
              <a:gs pos="100000">
                <a:srgbClr val="FF6600"/>
              </a:gs>
              <a:gs pos="69000">
                <a:schemeClr val="accent4">
                  <a:lumMod val="60000"/>
                  <a:lumOff val="40000"/>
                </a:schemeClr>
              </a:gs>
              <a:gs pos="94000">
                <a:schemeClr val="accent4">
                  <a:lumMod val="0"/>
                  <a:lumOff val="100000"/>
                </a:schemeClr>
              </a:gs>
              <a:gs pos="39000">
                <a:schemeClr val="accent4">
                  <a:lumMod val="29000"/>
                  <a:lumOff val="71000"/>
                </a:schemeClr>
              </a:gs>
            </a:gsLst>
          </a:gradFill>
          <a:ln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endParaRPr lang="ru-RU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AutoShape 5"/>
          <p:cNvSpPr>
            <a:spLocks noChangeArrowheads="1"/>
          </p:cNvSpPr>
          <p:nvPr/>
        </p:nvSpPr>
        <p:spPr bwMode="auto">
          <a:xfrm>
            <a:off x="7286644" y="5429265"/>
            <a:ext cx="357190" cy="285752"/>
          </a:xfrm>
          <a:prstGeom prst="roundRect">
            <a:avLst>
              <a:gd name="adj" fmla="val 50000"/>
            </a:avLst>
          </a:prstGeom>
          <a:gradFill>
            <a:gsLst>
              <a:gs pos="78000">
                <a:schemeClr val="tx2">
                  <a:lumMod val="40000"/>
                  <a:lumOff val="60000"/>
                  <a:alpha val="0"/>
                </a:schemeClr>
              </a:gs>
              <a:gs pos="61000">
                <a:srgbClr val="90A7D7"/>
              </a:gs>
              <a:gs pos="100000">
                <a:schemeClr val="bg1"/>
              </a:gs>
              <a:gs pos="29000">
                <a:schemeClr val="tx2">
                  <a:lumMod val="20000"/>
                  <a:lumOff val="80000"/>
                </a:schemeClr>
              </a:gs>
              <a:gs pos="8000">
                <a:schemeClr val="tx2">
                  <a:lumMod val="60000"/>
                  <a:lumOff val="40000"/>
                </a:schemeClr>
              </a:gs>
            </a:gsLst>
          </a:gradFill>
          <a:ln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endParaRPr lang="ru-RU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AutoShape 5"/>
          <p:cNvSpPr>
            <a:spLocks noChangeArrowheads="1"/>
          </p:cNvSpPr>
          <p:nvPr/>
        </p:nvSpPr>
        <p:spPr bwMode="auto">
          <a:xfrm>
            <a:off x="2500298" y="4429132"/>
            <a:ext cx="321471" cy="262905"/>
          </a:xfrm>
          <a:prstGeom prst="roundRect">
            <a:avLst>
              <a:gd name="adj" fmla="val 50000"/>
            </a:avLst>
          </a:prstGeom>
          <a:gradFill>
            <a:gsLst>
              <a:gs pos="66000">
                <a:srgbClr val="92D050">
                  <a:alpha val="0"/>
                </a:srgbClr>
              </a:gs>
              <a:gs pos="100000">
                <a:schemeClr val="bg1"/>
              </a:gs>
              <a:gs pos="1000">
                <a:srgbClr val="92D050"/>
              </a:gs>
              <a:gs pos="51000">
                <a:schemeClr val="accent3">
                  <a:lumMod val="40000"/>
                  <a:lumOff val="60000"/>
                </a:schemeClr>
              </a:gs>
              <a:gs pos="49000">
                <a:srgbClr val="FFFFC5"/>
              </a:gs>
            </a:gsLst>
          </a:gradFill>
          <a:ln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endParaRPr lang="ru-RU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AutoShape 5"/>
          <p:cNvSpPr>
            <a:spLocks noChangeArrowheads="1"/>
          </p:cNvSpPr>
          <p:nvPr/>
        </p:nvSpPr>
        <p:spPr bwMode="auto">
          <a:xfrm>
            <a:off x="4500562" y="5429264"/>
            <a:ext cx="316769" cy="255780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FF0000">
                  <a:lumMod val="50000"/>
                  <a:lumOff val="50000"/>
                </a:srgbClr>
              </a:gs>
              <a:gs pos="87000">
                <a:srgbClr val="FCA69F"/>
              </a:gs>
              <a:gs pos="23000">
                <a:srgbClr val="FA7166">
                  <a:alpha val="24706"/>
                </a:srgbClr>
              </a:gs>
              <a:gs pos="73000">
                <a:schemeClr val="bg1"/>
              </a:gs>
            </a:gsLst>
          </a:gradFill>
          <a:ln>
            <a:solidFill>
              <a:srgbClr val="C00000"/>
            </a:solidFill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endParaRPr lang="ru-RU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AutoShape 5"/>
          <p:cNvSpPr>
            <a:spLocks noChangeArrowheads="1"/>
          </p:cNvSpPr>
          <p:nvPr/>
        </p:nvSpPr>
        <p:spPr bwMode="auto">
          <a:xfrm>
            <a:off x="5429256" y="2000240"/>
            <a:ext cx="321471" cy="267893"/>
          </a:xfrm>
          <a:prstGeom prst="roundRect">
            <a:avLst>
              <a:gd name="adj" fmla="val 45690"/>
            </a:avLst>
          </a:prstGeom>
          <a:gradFill>
            <a:gsLst>
              <a:gs pos="71000">
                <a:schemeClr val="bg1">
                  <a:alpha val="0"/>
                </a:schemeClr>
              </a:gs>
              <a:gs pos="1000">
                <a:schemeClr val="bg1"/>
              </a:gs>
              <a:gs pos="100000">
                <a:srgbClr val="FFFF99"/>
              </a:gs>
              <a:gs pos="100000">
                <a:srgbClr val="FFFF00"/>
              </a:gs>
              <a:gs pos="80000">
                <a:srgbClr val="FFFF00"/>
              </a:gs>
              <a:gs pos="56000">
                <a:srgbClr val="FFFF99"/>
              </a:gs>
              <a:gs pos="9000">
                <a:srgbClr val="FFFF00"/>
              </a:gs>
              <a:gs pos="36000">
                <a:schemeClr val="accent4">
                  <a:lumMod val="0"/>
                  <a:lumOff val="100000"/>
                </a:schemeClr>
              </a:gs>
              <a:gs pos="32000">
                <a:srgbClr val="FFFFC5"/>
              </a:gs>
            </a:gsLst>
          </a:gradFill>
          <a:ln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endParaRPr lang="ru-RU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3809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2844" y="142852"/>
            <a:ext cx="928694" cy="928694"/>
          </a:xfrm>
          <a:prstGeom prst="rect">
            <a:avLst/>
          </a:prstGeom>
          <a:blipFill dpi="0" rotWithShape="1">
            <a:blip r:embed="rId3" cstate="print"/>
            <a:srcRect/>
            <a:stretch>
              <a:fillRect/>
            </a:stretch>
          </a:blip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7" name="Облако 16"/>
          <p:cNvSpPr/>
          <p:nvPr/>
        </p:nvSpPr>
        <p:spPr>
          <a:xfrm>
            <a:off x="1071538" y="26238"/>
            <a:ext cx="7843538" cy="1242522"/>
          </a:xfrm>
          <a:prstGeom prst="cloud">
            <a:avLst/>
          </a:prstGeom>
          <a:gradFill>
            <a:gsLst>
              <a:gs pos="10000">
                <a:srgbClr val="92D050"/>
              </a:gs>
              <a:gs pos="57000">
                <a:srgbClr val="90CF8D">
                  <a:alpha val="80000"/>
                </a:srgbClr>
              </a:gs>
              <a:gs pos="83000">
                <a:srgbClr val="64EE88"/>
              </a:gs>
              <a:gs pos="100000">
                <a:srgbClr val="FFFF99"/>
              </a:gs>
            </a:gsLst>
            <a:lin ang="16200000" scaled="0"/>
          </a:gradFill>
          <a:ln w="12700">
            <a:solidFill>
              <a:srgbClr val="4DDB7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prst="angle"/>
            <a:bevelB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отчета мэра города Переславля-Залесского за </a:t>
            </a: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2014 </a:t>
            </a: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 о туризме</a:t>
            </a:r>
            <a:endParaRPr lang="ru-RU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23528" y="3501008"/>
            <a:ext cx="85915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   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72476" y="1341827"/>
            <a:ext cx="889365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AutoShape 5"/>
          <p:cNvSpPr>
            <a:spLocks noChangeArrowheads="1"/>
          </p:cNvSpPr>
          <p:nvPr/>
        </p:nvSpPr>
        <p:spPr bwMode="auto">
          <a:xfrm>
            <a:off x="142843" y="1341827"/>
            <a:ext cx="8923283" cy="5399541"/>
          </a:xfrm>
          <a:prstGeom prst="roundRect">
            <a:avLst>
              <a:gd name="adj" fmla="val 0"/>
            </a:avLst>
          </a:prstGeom>
          <a:gradFill>
            <a:gsLst>
              <a:gs pos="56000">
                <a:srgbClr val="B9A9CB">
                  <a:lumMod val="74000"/>
                  <a:lumOff val="26000"/>
                  <a:alpha val="25000"/>
                </a:srgbClr>
              </a:gs>
              <a:gs pos="9000">
                <a:schemeClr val="accent4">
                  <a:lumMod val="60000"/>
                  <a:lumOff val="40000"/>
                </a:schemeClr>
              </a:gs>
              <a:gs pos="100000">
                <a:schemeClr val="accent4">
                  <a:lumMod val="60000"/>
                  <a:lumOff val="40000"/>
                </a:schemeClr>
              </a:gs>
              <a:gs pos="100000">
                <a:srgbClr val="FF6600"/>
              </a:gs>
              <a:gs pos="69000">
                <a:schemeClr val="accent4">
                  <a:lumMod val="60000"/>
                  <a:lumOff val="40000"/>
                </a:schemeClr>
              </a:gs>
              <a:gs pos="94000">
                <a:schemeClr val="accent4">
                  <a:lumMod val="0"/>
                  <a:lumOff val="100000"/>
                </a:schemeClr>
              </a:gs>
              <a:gs pos="39000">
                <a:schemeClr val="accent4">
                  <a:lumMod val="29000"/>
                  <a:lumOff val="71000"/>
                </a:schemeClr>
              </a:gs>
            </a:gsLst>
          </a:gradFill>
          <a:ln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fontAlgn="b"/>
            <a:r>
              <a:rPr lang="ru-RU" sz="2400" dirty="0" smtClean="0">
                <a:solidFill>
                  <a:srgbClr val="C00000"/>
                </a:solidFill>
                <a:latin typeface="Times New Roman"/>
              </a:rPr>
              <a:t>    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137555" y="1711159"/>
            <a:ext cx="8893651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55600"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2014 г. объем туристического потока составил 342,5 тыс. чел. Это почти на 14,5 тыс. чел. или на 4,4% больше, чем в прошлом году. Основную долю – 86,2% –  в туристическом потоке занимали экскурсанты. Таким образом, в 2014 г. в среднем на одного жителя города приходилось 8 туристов. </a:t>
            </a:r>
          </a:p>
          <a:p>
            <a:pPr indent="355600"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2014 г. на территории города количество объектов туристской инфраструктуры составило 230 ед., их которых 10 музеев и 10 туристических фирм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indent="355600"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течение 2014 г. при участии МБУ «Туристский информационный центр г. Переславля-Залесского» проводились событийные мероприятия, связанные с такими историческими личностями, как Александр Невский, Петр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, а также туристические фестивали «Передвижение», «Фестиваль воздухоплавателей на тепловых аэростатах «Золотое кольцо России» и др.</a:t>
            </a:r>
          </a:p>
          <a:p>
            <a:pPr indent="355600"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При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реализации городской целевой программы «Развитие туризма и отдыха в г. Переславле-Залесском на 2013-2015 гг.» в 2014 г. в сфере туризма были проведены следующие основные мероприятия:</a:t>
            </a:r>
          </a:p>
          <a:p>
            <a:pPr indent="355600" algn="just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– ремонт объекта культурного наследия «Присутственные места (Тюрьма)» по адресу ул. Советская, д.14а (прокладка сетей водоотведения и водоснабжения, ремонт крыш и помещений);</a:t>
            </a:r>
          </a:p>
          <a:p>
            <a:pPr indent="355600" algn="just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– установка 5 туристических указателей для организации системы навигации. За счет собственных средств туристических организаций осуществлена замена 3 указателей;</a:t>
            </a:r>
          </a:p>
          <a:p>
            <a:pPr indent="355600" algn="just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– фестивали и праздники.</a:t>
            </a:r>
          </a:p>
          <a:p>
            <a:pPr indent="355600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Общий объем финансирования при реализации данных мероприятий составил более 1 млн. руб. </a:t>
            </a:r>
          </a:p>
        </p:txBody>
      </p:sp>
      <p:sp>
        <p:nvSpPr>
          <p:cNvPr id="9" name="AutoShape 5"/>
          <p:cNvSpPr>
            <a:spLocks noChangeArrowheads="1"/>
          </p:cNvSpPr>
          <p:nvPr/>
        </p:nvSpPr>
        <p:spPr bwMode="auto">
          <a:xfrm>
            <a:off x="607191" y="1433517"/>
            <a:ext cx="285752" cy="319997"/>
          </a:xfrm>
          <a:prstGeom prst="roundRect">
            <a:avLst>
              <a:gd name="adj" fmla="val 50000"/>
            </a:avLst>
          </a:prstGeom>
          <a:gradFill>
            <a:gsLst>
              <a:gs pos="56000">
                <a:srgbClr val="B9A9CB">
                  <a:lumMod val="74000"/>
                  <a:lumOff val="26000"/>
                  <a:alpha val="0"/>
                </a:srgbClr>
              </a:gs>
              <a:gs pos="9000">
                <a:schemeClr val="accent4">
                  <a:lumMod val="60000"/>
                  <a:lumOff val="40000"/>
                </a:schemeClr>
              </a:gs>
              <a:gs pos="100000">
                <a:schemeClr val="accent4">
                  <a:lumMod val="60000"/>
                  <a:lumOff val="40000"/>
                </a:schemeClr>
              </a:gs>
              <a:gs pos="100000">
                <a:srgbClr val="FF6600"/>
              </a:gs>
              <a:gs pos="69000">
                <a:schemeClr val="accent4">
                  <a:lumMod val="60000"/>
                  <a:lumOff val="40000"/>
                </a:schemeClr>
              </a:gs>
              <a:gs pos="94000">
                <a:schemeClr val="accent4">
                  <a:lumMod val="0"/>
                  <a:lumOff val="100000"/>
                </a:schemeClr>
              </a:gs>
              <a:gs pos="39000">
                <a:schemeClr val="accent4">
                  <a:lumMod val="29000"/>
                  <a:lumOff val="71000"/>
                </a:schemeClr>
              </a:gs>
            </a:gsLst>
          </a:gradFill>
          <a:ln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endParaRPr lang="ru-RU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AutoShape 5"/>
          <p:cNvSpPr>
            <a:spLocks noChangeArrowheads="1"/>
          </p:cNvSpPr>
          <p:nvPr/>
        </p:nvSpPr>
        <p:spPr bwMode="auto">
          <a:xfrm>
            <a:off x="7668344" y="4293096"/>
            <a:ext cx="360040" cy="392636"/>
          </a:xfrm>
          <a:prstGeom prst="roundRect">
            <a:avLst>
              <a:gd name="adj" fmla="val 50000"/>
            </a:avLst>
          </a:prstGeom>
          <a:gradFill>
            <a:gsLst>
              <a:gs pos="78000">
                <a:schemeClr val="tx2">
                  <a:lumMod val="40000"/>
                  <a:lumOff val="60000"/>
                  <a:alpha val="0"/>
                </a:schemeClr>
              </a:gs>
              <a:gs pos="61000">
                <a:srgbClr val="90A7D7"/>
              </a:gs>
              <a:gs pos="100000">
                <a:schemeClr val="bg1"/>
              </a:gs>
              <a:gs pos="29000">
                <a:schemeClr val="tx2">
                  <a:lumMod val="20000"/>
                  <a:lumOff val="80000"/>
                </a:schemeClr>
              </a:gs>
              <a:gs pos="8000">
                <a:schemeClr val="tx2">
                  <a:lumMod val="60000"/>
                  <a:lumOff val="40000"/>
                </a:schemeClr>
              </a:gs>
            </a:gsLst>
          </a:gradFill>
          <a:ln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endParaRPr lang="ru-RU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AutoShape 5"/>
          <p:cNvSpPr>
            <a:spLocks noChangeArrowheads="1"/>
          </p:cNvSpPr>
          <p:nvPr/>
        </p:nvSpPr>
        <p:spPr bwMode="auto">
          <a:xfrm>
            <a:off x="2802176" y="4442812"/>
            <a:ext cx="288032" cy="276632"/>
          </a:xfrm>
          <a:prstGeom prst="roundRect">
            <a:avLst>
              <a:gd name="adj" fmla="val 50000"/>
            </a:avLst>
          </a:prstGeom>
          <a:gradFill>
            <a:gsLst>
              <a:gs pos="66000">
                <a:srgbClr val="92D050">
                  <a:alpha val="0"/>
                </a:srgbClr>
              </a:gs>
              <a:gs pos="100000">
                <a:schemeClr val="bg1"/>
              </a:gs>
              <a:gs pos="1000">
                <a:srgbClr val="92D050"/>
              </a:gs>
              <a:gs pos="51000">
                <a:schemeClr val="accent3">
                  <a:lumMod val="40000"/>
                  <a:lumOff val="60000"/>
                </a:schemeClr>
              </a:gs>
              <a:gs pos="49000">
                <a:srgbClr val="FFFFC5"/>
              </a:gs>
            </a:gsLst>
          </a:gradFill>
          <a:ln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endParaRPr lang="ru-RU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AutoShape 5"/>
          <p:cNvSpPr>
            <a:spLocks noChangeArrowheads="1"/>
          </p:cNvSpPr>
          <p:nvPr/>
        </p:nvSpPr>
        <p:spPr bwMode="auto">
          <a:xfrm>
            <a:off x="4993307" y="6144361"/>
            <a:ext cx="422358" cy="409248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FF0000">
                  <a:lumMod val="50000"/>
                  <a:lumOff val="50000"/>
                </a:srgbClr>
              </a:gs>
              <a:gs pos="87000">
                <a:srgbClr val="FCA69F"/>
              </a:gs>
              <a:gs pos="23000">
                <a:srgbClr val="FA7166">
                  <a:alpha val="24706"/>
                </a:srgbClr>
              </a:gs>
              <a:gs pos="73000">
                <a:schemeClr val="bg1"/>
              </a:gs>
            </a:gsLst>
          </a:gradFill>
          <a:ln>
            <a:solidFill>
              <a:srgbClr val="C00000"/>
            </a:solidFill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endParaRPr lang="ru-RU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AutoShape 5"/>
          <p:cNvSpPr>
            <a:spLocks noChangeArrowheads="1"/>
          </p:cNvSpPr>
          <p:nvPr/>
        </p:nvSpPr>
        <p:spPr bwMode="auto">
          <a:xfrm>
            <a:off x="5436096" y="2708920"/>
            <a:ext cx="360040" cy="333038"/>
          </a:xfrm>
          <a:prstGeom prst="roundRect">
            <a:avLst>
              <a:gd name="adj" fmla="val 45690"/>
            </a:avLst>
          </a:prstGeom>
          <a:gradFill>
            <a:gsLst>
              <a:gs pos="71000">
                <a:schemeClr val="bg1">
                  <a:alpha val="0"/>
                </a:schemeClr>
              </a:gs>
              <a:gs pos="1000">
                <a:schemeClr val="bg1"/>
              </a:gs>
              <a:gs pos="100000">
                <a:srgbClr val="FFFF99"/>
              </a:gs>
              <a:gs pos="100000">
                <a:srgbClr val="FFFF00"/>
              </a:gs>
              <a:gs pos="80000">
                <a:srgbClr val="FFFF00"/>
              </a:gs>
              <a:gs pos="56000">
                <a:srgbClr val="FFFF99"/>
              </a:gs>
              <a:gs pos="9000">
                <a:srgbClr val="FFFF00"/>
              </a:gs>
              <a:gs pos="36000">
                <a:schemeClr val="accent4">
                  <a:lumMod val="0"/>
                  <a:lumOff val="100000"/>
                </a:schemeClr>
              </a:gs>
              <a:gs pos="32000">
                <a:srgbClr val="FFFFC5"/>
              </a:gs>
            </a:gsLst>
          </a:gradFill>
          <a:ln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endParaRPr lang="ru-RU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06545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2844" y="142852"/>
            <a:ext cx="928694" cy="928694"/>
          </a:xfrm>
          <a:prstGeom prst="rect">
            <a:avLst/>
          </a:prstGeom>
          <a:blipFill dpi="0" rotWithShape="1">
            <a:blip r:embed="rId3" cstate="print"/>
            <a:srcRect/>
            <a:stretch>
              <a:fillRect/>
            </a:stretch>
          </a:blip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7" name="Облако 16"/>
          <p:cNvSpPr/>
          <p:nvPr/>
        </p:nvSpPr>
        <p:spPr>
          <a:xfrm>
            <a:off x="1071538" y="26238"/>
            <a:ext cx="7843538" cy="1242522"/>
          </a:xfrm>
          <a:prstGeom prst="cloud">
            <a:avLst/>
          </a:prstGeom>
          <a:gradFill>
            <a:gsLst>
              <a:gs pos="10000">
                <a:srgbClr val="92D050"/>
              </a:gs>
              <a:gs pos="57000">
                <a:srgbClr val="90CF8D">
                  <a:alpha val="80000"/>
                </a:srgbClr>
              </a:gs>
              <a:gs pos="83000">
                <a:srgbClr val="64EE88"/>
              </a:gs>
              <a:gs pos="100000">
                <a:srgbClr val="FFFF99"/>
              </a:gs>
            </a:gsLst>
            <a:lin ang="16200000" scaled="0"/>
          </a:gradFill>
          <a:ln w="12700">
            <a:solidFill>
              <a:srgbClr val="4DDB7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prst="angle"/>
            <a:bevelB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отчета мэра города Переславля-Залесского за </a:t>
            </a: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2014 </a:t>
            </a:r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 о физической культуре и спорте</a:t>
            </a:r>
            <a:endParaRPr lang="ru-RU" sz="2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23528" y="3501008"/>
            <a:ext cx="85915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   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72476" y="1341827"/>
            <a:ext cx="889365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72475" y="1356625"/>
            <a:ext cx="889365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    </a:t>
            </a:r>
            <a:endParaRPr lang="ru-RU" dirty="0"/>
          </a:p>
        </p:txBody>
      </p:sp>
      <p:sp>
        <p:nvSpPr>
          <p:cNvPr id="9" name="AutoShape 5"/>
          <p:cNvSpPr>
            <a:spLocks noChangeArrowheads="1"/>
          </p:cNvSpPr>
          <p:nvPr/>
        </p:nvSpPr>
        <p:spPr bwMode="auto">
          <a:xfrm>
            <a:off x="64970" y="1343515"/>
            <a:ext cx="9001156" cy="5228288"/>
          </a:xfrm>
          <a:prstGeom prst="roundRect">
            <a:avLst>
              <a:gd name="adj" fmla="val 0"/>
            </a:avLst>
          </a:prstGeom>
          <a:gradFill>
            <a:gsLst>
              <a:gs pos="70000">
                <a:schemeClr val="accent6">
                  <a:lumMod val="60000"/>
                  <a:lumOff val="40000"/>
                  <a:alpha val="36000"/>
                </a:schemeClr>
              </a:gs>
              <a:gs pos="90000">
                <a:schemeClr val="accent6">
                  <a:lumMod val="60000"/>
                  <a:lumOff val="40000"/>
                  <a:alpha val="93000"/>
                </a:schemeClr>
              </a:gs>
              <a:gs pos="3000">
                <a:schemeClr val="accent6">
                  <a:lumMod val="75000"/>
                  <a:alpha val="44000"/>
                </a:schemeClr>
              </a:gs>
              <a:gs pos="27000">
                <a:schemeClr val="accent6">
                  <a:lumMod val="40000"/>
                  <a:lumOff val="60000"/>
                  <a:alpha val="92000"/>
                </a:schemeClr>
              </a:gs>
              <a:gs pos="50000">
                <a:schemeClr val="accent6">
                  <a:lumMod val="75000"/>
                  <a:alpha val="45000"/>
                </a:schemeClr>
              </a:gs>
            </a:gsLst>
          </a:gradFill>
          <a:ln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 fontAlgn="b"/>
            <a:r>
              <a:rPr lang="ru-RU" sz="2400" dirty="0" smtClean="0">
                <a:solidFill>
                  <a:srgbClr val="C00000"/>
                </a:solidFill>
                <a:latin typeface="Times New Roman"/>
              </a:rPr>
              <a:t>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08811" y="1616599"/>
            <a:ext cx="9001157" cy="49552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63525"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Физическая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культура и спорт является одной из составляющих частей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бюджетной сферы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города. По состоянию на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31.12.2014г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. в городе функционируют 78 спортивных сооружений, из которых 64 ед. – муниципальные, 7 ед.– частные и 7 ед. – областные.</a:t>
            </a:r>
          </a:p>
          <a:p>
            <a:pPr indent="263525"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С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каждым годом продолжает увеличиваться численность систематически занимающихся физической культурой и спортом. В 2014 г. на территории города занимались спортом 11,7 тыс. чел., что составило 29% от общей численности населения.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   По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сравнению с прошлым годом численность занимающихся увеличилась более чем на 700 чел. или на 6,4%.</a:t>
            </a:r>
          </a:p>
          <a:p>
            <a:pPr indent="263525"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Сфера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физкультуры и спорта города представлена 3 муниципальными учреждениями:</a:t>
            </a:r>
          </a:p>
          <a:p>
            <a:pPr indent="263525" algn="just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– МОУ ДОД «Детско-юношеская спортивная школа» (6 отделений: легкая атлетика, лыжные гонки, настольный теннис, баскетбол, гребля на байдарках и каноэ, плавание);</a:t>
            </a:r>
          </a:p>
          <a:p>
            <a:pPr indent="263525" algn="just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– МОУ ДОД «Детско-юношеская спортивная школа - 2»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(отделения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: футбол, хоккей с шайбой, пауэрлифтинг);</a:t>
            </a:r>
          </a:p>
          <a:p>
            <a:pPr indent="263525" algn="just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МАУ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«Чемпион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».</a:t>
            </a:r>
          </a:p>
          <a:p>
            <a:pPr indent="263525" algn="just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 течение года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удалось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достичь следующих результатов:</a:t>
            </a:r>
          </a:p>
          <a:p>
            <a:pPr indent="263525" algn="just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– подготовлен 1 мастер спорта России;</a:t>
            </a:r>
          </a:p>
          <a:p>
            <a:pPr indent="263525" algn="just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– 2 спортсменам присвоено звание «Кандидат в мастера спорта»;</a:t>
            </a:r>
          </a:p>
          <a:p>
            <a:pPr indent="263525" algn="just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– более 430 чел. получили массовые спортивные разряды и т.д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indent="263525"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В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2014 г. общий объем расходов городского бюджета на развитие физической культуры и спорта составил более 54 млн.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руб.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AutoShape 5"/>
          <p:cNvSpPr>
            <a:spLocks noChangeArrowheads="1"/>
          </p:cNvSpPr>
          <p:nvPr/>
        </p:nvSpPr>
        <p:spPr bwMode="auto">
          <a:xfrm>
            <a:off x="323528" y="1420328"/>
            <a:ext cx="285752" cy="319997"/>
          </a:xfrm>
          <a:prstGeom prst="roundRect">
            <a:avLst>
              <a:gd name="adj" fmla="val 50000"/>
            </a:avLst>
          </a:prstGeom>
          <a:gradFill>
            <a:gsLst>
              <a:gs pos="56000">
                <a:srgbClr val="B9A9CB">
                  <a:lumMod val="74000"/>
                  <a:lumOff val="26000"/>
                  <a:alpha val="0"/>
                </a:srgbClr>
              </a:gs>
              <a:gs pos="9000">
                <a:schemeClr val="accent4">
                  <a:lumMod val="60000"/>
                  <a:lumOff val="40000"/>
                </a:schemeClr>
              </a:gs>
              <a:gs pos="100000">
                <a:schemeClr val="accent4">
                  <a:lumMod val="60000"/>
                  <a:lumOff val="40000"/>
                </a:schemeClr>
              </a:gs>
              <a:gs pos="100000">
                <a:srgbClr val="FF6600"/>
              </a:gs>
              <a:gs pos="69000">
                <a:schemeClr val="accent4">
                  <a:lumMod val="60000"/>
                  <a:lumOff val="40000"/>
                </a:schemeClr>
              </a:gs>
              <a:gs pos="94000">
                <a:schemeClr val="accent4">
                  <a:lumMod val="0"/>
                  <a:lumOff val="100000"/>
                </a:schemeClr>
              </a:gs>
              <a:gs pos="39000">
                <a:schemeClr val="accent4">
                  <a:lumMod val="29000"/>
                  <a:lumOff val="71000"/>
                </a:schemeClr>
              </a:gs>
            </a:gsLst>
          </a:gradFill>
          <a:ln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endParaRPr lang="ru-RU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AutoShape 5"/>
          <p:cNvSpPr>
            <a:spLocks noChangeArrowheads="1"/>
          </p:cNvSpPr>
          <p:nvPr/>
        </p:nvSpPr>
        <p:spPr bwMode="auto">
          <a:xfrm>
            <a:off x="7462688" y="4719444"/>
            <a:ext cx="360040" cy="392636"/>
          </a:xfrm>
          <a:prstGeom prst="roundRect">
            <a:avLst>
              <a:gd name="adj" fmla="val 50000"/>
            </a:avLst>
          </a:prstGeom>
          <a:gradFill>
            <a:gsLst>
              <a:gs pos="78000">
                <a:schemeClr val="tx2">
                  <a:lumMod val="40000"/>
                  <a:lumOff val="60000"/>
                  <a:alpha val="0"/>
                </a:schemeClr>
              </a:gs>
              <a:gs pos="61000">
                <a:srgbClr val="90A7D7"/>
              </a:gs>
              <a:gs pos="100000">
                <a:schemeClr val="bg1"/>
              </a:gs>
              <a:gs pos="29000">
                <a:schemeClr val="tx2">
                  <a:lumMod val="20000"/>
                  <a:lumOff val="80000"/>
                </a:schemeClr>
              </a:gs>
              <a:gs pos="8000">
                <a:schemeClr val="tx2">
                  <a:lumMod val="60000"/>
                  <a:lumOff val="40000"/>
                </a:schemeClr>
              </a:gs>
            </a:gsLst>
          </a:gradFill>
          <a:ln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endParaRPr lang="ru-RU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AutoShape 5"/>
          <p:cNvSpPr>
            <a:spLocks noChangeArrowheads="1"/>
          </p:cNvSpPr>
          <p:nvPr/>
        </p:nvSpPr>
        <p:spPr bwMode="auto">
          <a:xfrm>
            <a:off x="2802176" y="4442812"/>
            <a:ext cx="288032" cy="276632"/>
          </a:xfrm>
          <a:prstGeom prst="roundRect">
            <a:avLst>
              <a:gd name="adj" fmla="val 50000"/>
            </a:avLst>
          </a:prstGeom>
          <a:gradFill>
            <a:gsLst>
              <a:gs pos="66000">
                <a:srgbClr val="92D050">
                  <a:alpha val="0"/>
                </a:srgbClr>
              </a:gs>
              <a:gs pos="100000">
                <a:schemeClr val="bg1"/>
              </a:gs>
              <a:gs pos="1000">
                <a:srgbClr val="92D050"/>
              </a:gs>
              <a:gs pos="51000">
                <a:schemeClr val="accent3">
                  <a:lumMod val="40000"/>
                  <a:lumOff val="60000"/>
                </a:schemeClr>
              </a:gs>
              <a:gs pos="49000">
                <a:srgbClr val="FFFFC5"/>
              </a:gs>
            </a:gsLst>
          </a:gradFill>
          <a:ln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endParaRPr lang="ru-RU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AutoShape 5"/>
          <p:cNvSpPr>
            <a:spLocks noChangeArrowheads="1"/>
          </p:cNvSpPr>
          <p:nvPr/>
        </p:nvSpPr>
        <p:spPr bwMode="auto">
          <a:xfrm>
            <a:off x="6156176" y="5112080"/>
            <a:ext cx="422358" cy="409248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FF0000">
                  <a:lumMod val="50000"/>
                  <a:lumOff val="50000"/>
                </a:srgbClr>
              </a:gs>
              <a:gs pos="87000">
                <a:srgbClr val="FCA69F"/>
              </a:gs>
              <a:gs pos="23000">
                <a:srgbClr val="FA7166">
                  <a:alpha val="24706"/>
                </a:srgbClr>
              </a:gs>
              <a:gs pos="73000">
                <a:schemeClr val="bg1"/>
              </a:gs>
            </a:gsLst>
          </a:gradFill>
          <a:ln>
            <a:solidFill>
              <a:srgbClr val="C00000"/>
            </a:solidFill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endParaRPr lang="ru-RU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AutoShape 5"/>
          <p:cNvSpPr>
            <a:spLocks noChangeArrowheads="1"/>
          </p:cNvSpPr>
          <p:nvPr/>
        </p:nvSpPr>
        <p:spPr bwMode="auto">
          <a:xfrm>
            <a:off x="5436096" y="2875439"/>
            <a:ext cx="360040" cy="333038"/>
          </a:xfrm>
          <a:prstGeom prst="roundRect">
            <a:avLst>
              <a:gd name="adj" fmla="val 45690"/>
            </a:avLst>
          </a:prstGeom>
          <a:gradFill>
            <a:gsLst>
              <a:gs pos="71000">
                <a:schemeClr val="bg1">
                  <a:alpha val="0"/>
                </a:schemeClr>
              </a:gs>
              <a:gs pos="1000">
                <a:schemeClr val="bg1"/>
              </a:gs>
              <a:gs pos="100000">
                <a:srgbClr val="FFFF99"/>
              </a:gs>
              <a:gs pos="100000">
                <a:srgbClr val="FFFF00"/>
              </a:gs>
              <a:gs pos="80000">
                <a:srgbClr val="FFFF00"/>
              </a:gs>
              <a:gs pos="56000">
                <a:srgbClr val="FFFF99"/>
              </a:gs>
              <a:gs pos="9000">
                <a:srgbClr val="FFFF00"/>
              </a:gs>
              <a:gs pos="36000">
                <a:schemeClr val="accent4">
                  <a:lumMod val="0"/>
                  <a:lumOff val="100000"/>
                </a:schemeClr>
              </a:gs>
              <a:gs pos="32000">
                <a:srgbClr val="FFFFC5"/>
              </a:gs>
            </a:gsLst>
          </a:gradFill>
          <a:ln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endParaRPr lang="ru-RU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2215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teleplast.ru/upload/0YTQsNC60YEuanB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15074" y="1285860"/>
            <a:ext cx="2643206" cy="1965461"/>
          </a:xfrm>
          <a:prstGeom prst="rect">
            <a:avLst/>
          </a:prstGeom>
          <a:noFill/>
        </p:spPr>
      </p:pic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285720" y="3143248"/>
          <a:ext cx="8572560" cy="3600615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4286280"/>
                <a:gridCol w="4286280"/>
              </a:tblGrid>
              <a:tr h="430360">
                <a:tc gridSpan="2"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Управление</a:t>
                      </a:r>
                      <a:r>
                        <a:rPr lang="ru-RU" sz="2000" baseline="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финансов Администрации г</a:t>
                      </a:r>
                      <a:r>
                        <a:rPr lang="en-US" sz="2000" baseline="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ru-RU" sz="2000" baseline="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Переславля-Залесского</a:t>
                      </a:r>
                      <a:endParaRPr lang="ru-RU" sz="2000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8" marR="91438" marT="45703" marB="45703">
                    <a:solidFill>
                      <a:srgbClr val="FFFF99">
                        <a:alpha val="25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733584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solidFill>
                            <a:schemeClr val="tx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Начальник</a:t>
                      </a:r>
                      <a:r>
                        <a:rPr lang="ru-RU" sz="1800" baseline="0" dirty="0" smtClean="0">
                          <a:solidFill>
                            <a:schemeClr val="tx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управления финансов Администрации г</a:t>
                      </a:r>
                      <a:r>
                        <a:rPr lang="en-US" sz="1800" baseline="0" dirty="0" smtClean="0">
                          <a:solidFill>
                            <a:schemeClr val="tx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ru-RU" sz="1800" baseline="0" dirty="0" smtClean="0">
                          <a:solidFill>
                            <a:schemeClr val="tx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Переславля</a:t>
                      </a:r>
                      <a:r>
                        <a:rPr lang="en-US" sz="1800" baseline="0" dirty="0" smtClean="0">
                          <a:solidFill>
                            <a:schemeClr val="tx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ru-RU" sz="1800" baseline="0" dirty="0" smtClean="0">
                          <a:solidFill>
                            <a:schemeClr val="tx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Залесского </a:t>
                      </a:r>
                      <a:endParaRPr lang="ru-RU" sz="1800" dirty="0">
                        <a:solidFill>
                          <a:schemeClr val="tx2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8" marR="91438" marT="45703" marB="45703">
                    <a:solidFill>
                      <a:srgbClr val="FFFF99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solidFill>
                            <a:schemeClr val="tx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Леонтьева Лада</a:t>
                      </a:r>
                      <a:r>
                        <a:rPr lang="ru-RU" sz="1800" baseline="0" dirty="0" smtClean="0">
                          <a:solidFill>
                            <a:schemeClr val="tx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Павловна</a:t>
                      </a:r>
                      <a:endParaRPr lang="ru-RU" sz="1800" dirty="0">
                        <a:solidFill>
                          <a:schemeClr val="tx2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8" marR="91438" marT="45703" marB="45703">
                    <a:solidFill>
                      <a:srgbClr val="FFFF99">
                        <a:alpha val="25000"/>
                      </a:srgbClr>
                    </a:solidFill>
                  </a:tcPr>
                </a:tc>
              </a:tr>
              <a:tr h="480484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solidFill>
                            <a:schemeClr val="tx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Адрес</a:t>
                      </a:r>
                      <a:endParaRPr lang="ru-RU" sz="1800" dirty="0">
                        <a:solidFill>
                          <a:schemeClr val="tx2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8" marR="91438" marT="45703" marB="45703">
                    <a:solidFill>
                      <a:srgbClr val="FFFF99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solidFill>
                            <a:schemeClr val="tx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Народная площадь</a:t>
                      </a:r>
                      <a:r>
                        <a:rPr lang="en-US" sz="1800" baseline="0" dirty="0" smtClean="0">
                          <a:solidFill>
                            <a:schemeClr val="tx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ru-RU" sz="1800" baseline="0" dirty="0" smtClean="0">
                          <a:solidFill>
                            <a:schemeClr val="tx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дом</a:t>
                      </a:r>
                      <a:r>
                        <a:rPr lang="en-US" sz="1800" baseline="0" dirty="0" smtClean="0">
                          <a:solidFill>
                            <a:schemeClr val="tx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1, </a:t>
                      </a:r>
                      <a:r>
                        <a:rPr lang="ru-RU" sz="1800" baseline="0" dirty="0" err="1" smtClean="0">
                          <a:solidFill>
                            <a:schemeClr val="tx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каб</a:t>
                      </a:r>
                      <a:r>
                        <a:rPr lang="en-US" sz="1800" baseline="0" dirty="0" smtClean="0">
                          <a:solidFill>
                            <a:schemeClr val="tx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ru-RU" sz="1800" baseline="0" dirty="0" smtClean="0">
                          <a:solidFill>
                            <a:schemeClr val="tx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800" baseline="0" dirty="0" smtClean="0">
                          <a:solidFill>
                            <a:schemeClr val="tx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800" dirty="0">
                        <a:solidFill>
                          <a:schemeClr val="tx2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8" marR="91438" marT="45703" marB="45703">
                    <a:solidFill>
                      <a:srgbClr val="FFFF99">
                        <a:alpha val="25000"/>
                      </a:srgbClr>
                    </a:solidFill>
                  </a:tcPr>
                </a:tc>
              </a:tr>
              <a:tr h="480484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solidFill>
                            <a:schemeClr val="tx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Телефон, факс</a:t>
                      </a:r>
                      <a:endParaRPr lang="ru-RU" sz="1800" dirty="0">
                        <a:solidFill>
                          <a:schemeClr val="tx2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8" marR="91438" marT="45703" marB="45703">
                    <a:solidFill>
                      <a:srgbClr val="FFFF99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chemeClr val="tx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(48535)</a:t>
                      </a:r>
                      <a:r>
                        <a:rPr lang="en-US" sz="1800" baseline="0" dirty="0" smtClean="0">
                          <a:solidFill>
                            <a:schemeClr val="tx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3-20-24</a:t>
                      </a:r>
                      <a:endParaRPr lang="ru-RU" sz="1800" dirty="0">
                        <a:solidFill>
                          <a:schemeClr val="tx2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8" marR="91438" marT="45703" marB="45703">
                    <a:solidFill>
                      <a:srgbClr val="FFFF99">
                        <a:alpha val="25000"/>
                      </a:srgbClr>
                    </a:solidFill>
                  </a:tcPr>
                </a:tc>
              </a:tr>
              <a:tr h="480484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solidFill>
                            <a:schemeClr val="tx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Адрес электронной почты</a:t>
                      </a:r>
                      <a:endParaRPr lang="ru-RU" sz="1800" dirty="0">
                        <a:solidFill>
                          <a:schemeClr val="tx2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8" marR="91438" marT="45703" marB="45703">
                    <a:solidFill>
                      <a:srgbClr val="FFFF99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chemeClr val="tx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finotd@ufe.pereslavl.ru</a:t>
                      </a:r>
                      <a:endParaRPr lang="ru-RU" sz="1800" dirty="0">
                        <a:solidFill>
                          <a:schemeClr val="tx2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8" marR="91438" marT="45703" marB="45703">
                    <a:solidFill>
                      <a:srgbClr val="FFFF99">
                        <a:alpha val="25000"/>
                      </a:srgbClr>
                    </a:solidFill>
                  </a:tcPr>
                </a:tc>
              </a:tr>
              <a:tr h="995219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solidFill>
                            <a:schemeClr val="tx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Режим</a:t>
                      </a:r>
                      <a:r>
                        <a:rPr lang="ru-RU" sz="1800" baseline="0" dirty="0" smtClean="0">
                          <a:solidFill>
                            <a:schemeClr val="tx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работы</a:t>
                      </a:r>
                      <a:endParaRPr lang="ru-RU" sz="1800" dirty="0">
                        <a:solidFill>
                          <a:schemeClr val="tx2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8" marR="91438" marT="45703" marB="45703">
                    <a:solidFill>
                      <a:srgbClr val="FFFF99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solidFill>
                            <a:schemeClr val="tx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Пн.-Чт.</a:t>
                      </a:r>
                      <a:r>
                        <a:rPr lang="ru-RU" sz="1800" baseline="0" dirty="0" smtClean="0">
                          <a:solidFill>
                            <a:schemeClr val="tx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 smtClean="0">
                          <a:solidFill>
                            <a:schemeClr val="tx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</a:t>
                      </a:r>
                      <a:r>
                        <a:rPr lang="ru-RU" sz="1800" baseline="0" dirty="0" smtClean="0">
                          <a:solidFill>
                            <a:schemeClr val="tx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800" baseline="0" dirty="0" smtClean="0">
                          <a:solidFill>
                            <a:schemeClr val="tx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r>
                        <a:rPr lang="ru-RU" sz="1800" baseline="0" dirty="0" smtClean="0">
                          <a:solidFill>
                            <a:schemeClr val="tx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-00 до 1</a:t>
                      </a:r>
                      <a:r>
                        <a:rPr lang="en-US" sz="1800" baseline="0" dirty="0" smtClean="0">
                          <a:solidFill>
                            <a:schemeClr val="tx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ru-RU" sz="1800" baseline="0" dirty="0" smtClean="0">
                          <a:solidFill>
                            <a:schemeClr val="tx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-00, с 1</a:t>
                      </a:r>
                      <a:r>
                        <a:rPr lang="en-US" sz="1800" baseline="0" dirty="0" smtClean="0">
                          <a:solidFill>
                            <a:schemeClr val="tx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ru-RU" sz="1800" baseline="0" dirty="0" smtClean="0">
                          <a:solidFill>
                            <a:schemeClr val="tx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en-US" sz="1800" baseline="0" dirty="0" smtClean="0">
                          <a:solidFill>
                            <a:schemeClr val="tx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45</a:t>
                      </a:r>
                      <a:r>
                        <a:rPr lang="ru-RU" sz="1800" baseline="0" dirty="0" smtClean="0">
                          <a:solidFill>
                            <a:schemeClr val="tx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до 17-</a:t>
                      </a:r>
                      <a:r>
                        <a:rPr lang="en-US" sz="1800" baseline="0" dirty="0" smtClean="0">
                          <a:solidFill>
                            <a:schemeClr val="tx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00</a:t>
                      </a:r>
                      <a:endParaRPr lang="ru-RU" sz="1800" baseline="0" dirty="0" smtClean="0">
                        <a:solidFill>
                          <a:schemeClr val="tx2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800" baseline="0" dirty="0" smtClean="0">
                          <a:solidFill>
                            <a:schemeClr val="tx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Пт.   </a:t>
                      </a:r>
                      <a:r>
                        <a:rPr lang="ru-RU" sz="1800" dirty="0" smtClean="0">
                          <a:solidFill>
                            <a:schemeClr val="tx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</a:t>
                      </a:r>
                      <a:r>
                        <a:rPr lang="ru-RU" sz="1800" baseline="0" dirty="0" smtClean="0">
                          <a:solidFill>
                            <a:schemeClr val="tx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800" baseline="0" dirty="0" smtClean="0">
                          <a:solidFill>
                            <a:schemeClr val="tx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r>
                        <a:rPr lang="ru-RU" sz="1800" baseline="0" dirty="0" smtClean="0">
                          <a:solidFill>
                            <a:schemeClr val="tx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-00 до 1</a:t>
                      </a:r>
                      <a:r>
                        <a:rPr lang="en-US" sz="1800" baseline="0" dirty="0" smtClean="0">
                          <a:solidFill>
                            <a:schemeClr val="tx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ru-RU" sz="1800" baseline="0" dirty="0" smtClean="0">
                          <a:solidFill>
                            <a:schemeClr val="tx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-00, с 1</a:t>
                      </a:r>
                      <a:r>
                        <a:rPr lang="en-US" sz="1800" baseline="0" dirty="0" smtClean="0">
                          <a:solidFill>
                            <a:schemeClr val="tx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ru-RU" sz="1800" baseline="0" dirty="0" smtClean="0">
                          <a:solidFill>
                            <a:schemeClr val="tx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en-US" sz="1800" baseline="0" dirty="0" smtClean="0">
                          <a:solidFill>
                            <a:schemeClr val="tx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45</a:t>
                      </a:r>
                      <a:r>
                        <a:rPr lang="ru-RU" sz="1800" baseline="0" dirty="0" smtClean="0">
                          <a:solidFill>
                            <a:schemeClr val="tx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до 16-</a:t>
                      </a:r>
                      <a:r>
                        <a:rPr lang="en-US" sz="1800" baseline="0" dirty="0" smtClean="0">
                          <a:solidFill>
                            <a:schemeClr val="tx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00</a:t>
                      </a:r>
                      <a:endParaRPr lang="ru-RU" sz="1800" baseline="0" dirty="0" smtClean="0">
                        <a:solidFill>
                          <a:schemeClr val="tx2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800" baseline="0" dirty="0" smtClean="0">
                          <a:solidFill>
                            <a:schemeClr val="tx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Выходные дни – суббота, воскресенье</a:t>
                      </a:r>
                      <a:endParaRPr lang="ru-RU" sz="1800" dirty="0">
                        <a:solidFill>
                          <a:schemeClr val="tx2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8" marR="91438" marT="45703" marB="45703">
                    <a:solidFill>
                      <a:srgbClr val="FFFF99">
                        <a:alpha val="25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2428860" y="357166"/>
            <a:ext cx="6568834" cy="733079"/>
          </a:xfrm>
          <a:prstGeom prst="rect">
            <a:avLst/>
          </a:prstGeom>
          <a:gradFill>
            <a:gsLst>
              <a:gs pos="44000">
                <a:srgbClr val="92D050"/>
              </a:gs>
              <a:gs pos="55000">
                <a:srgbClr val="92D050"/>
              </a:gs>
              <a:gs pos="18000">
                <a:schemeClr val="accent3">
                  <a:lumMod val="40000"/>
                  <a:lumOff val="60000"/>
                </a:schemeClr>
              </a:gs>
              <a:gs pos="100000">
                <a:schemeClr val="accent3">
                  <a:lumMod val="40000"/>
                  <a:lumOff val="60000"/>
                </a:schemeClr>
              </a:gs>
            </a:gsLst>
            <a:lin ang="5400000" scaled="0"/>
          </a:gradFill>
          <a:ln w="73025" cap="rnd" cmpd="sng">
            <a:solidFill>
              <a:schemeClr val="accent1">
                <a:lumMod val="40000"/>
                <a:lumOff val="60000"/>
              </a:schemeClr>
            </a:solidFill>
          </a:ln>
          <a:effectLst>
            <a:outerShdw blurRad="50800" dist="50800" sx="1000" sy="1000" algn="ctr" rotWithShape="0">
              <a:srgbClr val="000000"/>
            </a:outerShdw>
            <a:reflection stA="0" endPos="6000" dist="25400" dir="5400000" sy="-100000" algn="bl" rotWithShape="0"/>
          </a:effectLst>
          <a:scene3d>
            <a:camera prst="orthographicFront"/>
            <a:lightRig rig="threePt" dir="t"/>
          </a:scene3d>
          <a:sp3d>
            <a:bevelT w="38100" h="114300"/>
            <a:bevelB w="31750" h="825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ct val="0"/>
              </a:spcBef>
              <a:defRPr/>
            </a:pPr>
            <a:r>
              <a:rPr lang="ru-RU" altLang="ru-RU" sz="2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КОНТАКТНАЯ</a:t>
            </a:r>
            <a:r>
              <a:rPr lang="ru-RU" altLang="ru-RU" sz="2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ИНФОРМАЦИЯ</a:t>
            </a:r>
            <a:endParaRPr lang="ru-RU" altLang="ru-RU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85786" y="1142984"/>
            <a:ext cx="1428760" cy="1428760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AutoShape 5"/>
          <p:cNvSpPr>
            <a:spLocks noChangeArrowheads="1"/>
          </p:cNvSpPr>
          <p:nvPr/>
        </p:nvSpPr>
        <p:spPr bwMode="auto">
          <a:xfrm>
            <a:off x="2786050" y="1571612"/>
            <a:ext cx="571504" cy="571504"/>
          </a:xfrm>
          <a:prstGeom prst="roundRect">
            <a:avLst>
              <a:gd name="adj" fmla="val 50000"/>
            </a:avLst>
          </a:prstGeom>
          <a:gradFill>
            <a:gsLst>
              <a:gs pos="56000">
                <a:srgbClr val="B9A9CB">
                  <a:lumMod val="74000"/>
                  <a:lumOff val="26000"/>
                  <a:alpha val="0"/>
                </a:srgbClr>
              </a:gs>
              <a:gs pos="9000">
                <a:schemeClr val="accent4">
                  <a:lumMod val="60000"/>
                  <a:lumOff val="40000"/>
                </a:schemeClr>
              </a:gs>
              <a:gs pos="100000">
                <a:schemeClr val="accent4">
                  <a:lumMod val="60000"/>
                  <a:lumOff val="40000"/>
                </a:schemeClr>
              </a:gs>
              <a:gs pos="100000">
                <a:srgbClr val="FF6600"/>
              </a:gs>
              <a:gs pos="69000">
                <a:schemeClr val="accent4">
                  <a:lumMod val="60000"/>
                  <a:lumOff val="40000"/>
                </a:schemeClr>
              </a:gs>
              <a:gs pos="94000">
                <a:schemeClr val="accent4">
                  <a:lumMod val="0"/>
                  <a:lumOff val="100000"/>
                </a:schemeClr>
              </a:gs>
              <a:gs pos="39000">
                <a:schemeClr val="accent4">
                  <a:lumMod val="29000"/>
                  <a:lumOff val="71000"/>
                </a:schemeClr>
              </a:gs>
            </a:gsLst>
          </a:gradFill>
          <a:ln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endParaRPr lang="ru-RU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AutoShape 5"/>
          <p:cNvSpPr>
            <a:spLocks noChangeArrowheads="1"/>
          </p:cNvSpPr>
          <p:nvPr/>
        </p:nvSpPr>
        <p:spPr bwMode="auto">
          <a:xfrm>
            <a:off x="8001024" y="3789040"/>
            <a:ext cx="531416" cy="497240"/>
          </a:xfrm>
          <a:prstGeom prst="roundRect">
            <a:avLst>
              <a:gd name="adj" fmla="val 50000"/>
            </a:avLst>
          </a:prstGeom>
          <a:gradFill>
            <a:gsLst>
              <a:gs pos="78000">
                <a:schemeClr val="tx2">
                  <a:lumMod val="40000"/>
                  <a:lumOff val="60000"/>
                  <a:alpha val="0"/>
                </a:schemeClr>
              </a:gs>
              <a:gs pos="61000">
                <a:srgbClr val="90A7D7"/>
              </a:gs>
              <a:gs pos="100000">
                <a:schemeClr val="bg1"/>
              </a:gs>
              <a:gs pos="29000">
                <a:schemeClr val="tx2">
                  <a:lumMod val="20000"/>
                  <a:lumOff val="80000"/>
                </a:schemeClr>
              </a:gs>
              <a:gs pos="8000">
                <a:schemeClr val="tx2">
                  <a:lumMod val="60000"/>
                  <a:lumOff val="40000"/>
                </a:schemeClr>
              </a:gs>
            </a:gsLst>
          </a:gradFill>
          <a:ln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endParaRPr lang="ru-RU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AutoShape 5"/>
          <p:cNvSpPr>
            <a:spLocks noChangeArrowheads="1"/>
          </p:cNvSpPr>
          <p:nvPr/>
        </p:nvSpPr>
        <p:spPr bwMode="auto">
          <a:xfrm>
            <a:off x="2643174" y="4437112"/>
            <a:ext cx="428628" cy="420648"/>
          </a:xfrm>
          <a:prstGeom prst="roundRect">
            <a:avLst>
              <a:gd name="adj" fmla="val 50000"/>
            </a:avLst>
          </a:prstGeom>
          <a:gradFill>
            <a:gsLst>
              <a:gs pos="66000">
                <a:srgbClr val="92D050">
                  <a:alpha val="0"/>
                </a:srgbClr>
              </a:gs>
              <a:gs pos="100000">
                <a:schemeClr val="bg1"/>
              </a:gs>
              <a:gs pos="1000">
                <a:srgbClr val="92D050"/>
              </a:gs>
              <a:gs pos="51000">
                <a:schemeClr val="accent3">
                  <a:lumMod val="40000"/>
                  <a:lumOff val="60000"/>
                </a:schemeClr>
              </a:gs>
              <a:gs pos="49000">
                <a:srgbClr val="FFFFC5"/>
              </a:gs>
            </a:gsLst>
          </a:gradFill>
          <a:ln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endParaRPr lang="ru-RU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AutoShape 5"/>
          <p:cNvSpPr>
            <a:spLocks noChangeArrowheads="1"/>
          </p:cNvSpPr>
          <p:nvPr/>
        </p:nvSpPr>
        <p:spPr bwMode="auto">
          <a:xfrm>
            <a:off x="3357554" y="5877272"/>
            <a:ext cx="422358" cy="409248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FF0000">
                  <a:lumMod val="50000"/>
                  <a:lumOff val="50000"/>
                </a:srgbClr>
              </a:gs>
              <a:gs pos="87000">
                <a:srgbClr val="FCA69F"/>
              </a:gs>
              <a:gs pos="23000">
                <a:srgbClr val="FA7166">
                  <a:alpha val="24706"/>
                </a:srgbClr>
              </a:gs>
              <a:gs pos="73000">
                <a:schemeClr val="bg1"/>
              </a:gs>
            </a:gsLst>
          </a:gradFill>
          <a:ln>
            <a:solidFill>
              <a:srgbClr val="C00000"/>
            </a:solidFill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endParaRPr lang="ru-RU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AutoShape 5"/>
          <p:cNvSpPr>
            <a:spLocks noChangeArrowheads="1"/>
          </p:cNvSpPr>
          <p:nvPr/>
        </p:nvSpPr>
        <p:spPr bwMode="auto">
          <a:xfrm>
            <a:off x="4714876" y="2214554"/>
            <a:ext cx="428628" cy="428628"/>
          </a:xfrm>
          <a:prstGeom prst="roundRect">
            <a:avLst>
              <a:gd name="adj" fmla="val 45690"/>
            </a:avLst>
          </a:prstGeom>
          <a:gradFill>
            <a:gsLst>
              <a:gs pos="71000">
                <a:schemeClr val="bg1">
                  <a:alpha val="0"/>
                </a:schemeClr>
              </a:gs>
              <a:gs pos="1000">
                <a:schemeClr val="bg1"/>
              </a:gs>
              <a:gs pos="100000">
                <a:srgbClr val="FFFF99"/>
              </a:gs>
              <a:gs pos="100000">
                <a:srgbClr val="FFFF00"/>
              </a:gs>
              <a:gs pos="80000">
                <a:srgbClr val="FFFF00"/>
              </a:gs>
              <a:gs pos="56000">
                <a:srgbClr val="FFFF99"/>
              </a:gs>
              <a:gs pos="9000">
                <a:srgbClr val="FFFF00"/>
              </a:gs>
              <a:gs pos="36000">
                <a:schemeClr val="accent4">
                  <a:lumMod val="0"/>
                  <a:lumOff val="100000"/>
                </a:schemeClr>
              </a:gs>
              <a:gs pos="32000">
                <a:srgbClr val="FFFFC5"/>
              </a:gs>
            </a:gsLst>
          </a:gradFill>
          <a:ln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endParaRPr lang="ru-RU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214414" y="214290"/>
            <a:ext cx="7747182" cy="1143008"/>
          </a:xfrm>
          <a:prstGeom prst="rect">
            <a:avLst/>
          </a:prstGeom>
          <a:gradFill>
            <a:gsLst>
              <a:gs pos="44000">
                <a:srgbClr val="92D050"/>
              </a:gs>
              <a:gs pos="55000">
                <a:srgbClr val="92D050"/>
              </a:gs>
              <a:gs pos="18000">
                <a:schemeClr val="accent3">
                  <a:lumMod val="40000"/>
                  <a:lumOff val="60000"/>
                </a:schemeClr>
              </a:gs>
              <a:gs pos="100000">
                <a:schemeClr val="accent3">
                  <a:lumMod val="40000"/>
                  <a:lumOff val="60000"/>
                </a:schemeClr>
              </a:gs>
            </a:gsLst>
            <a:lin ang="5400000" scaled="0"/>
          </a:gradFill>
          <a:ln w="73025" cap="rnd" cmpd="sng">
            <a:solidFill>
              <a:schemeClr val="accent1">
                <a:lumMod val="40000"/>
                <a:lumOff val="60000"/>
              </a:schemeClr>
            </a:solidFill>
          </a:ln>
          <a:effectLst>
            <a:outerShdw blurRad="50800" dist="50800" sx="1000" sy="1000" algn="ctr" rotWithShape="0">
              <a:srgbClr val="000000"/>
            </a:outerShdw>
            <a:reflection stA="0" endPos="6000" dist="25400" dir="5400000" sy="-100000" algn="bl" rotWithShape="0"/>
          </a:effectLst>
          <a:scene3d>
            <a:camera prst="orthographicFront"/>
            <a:lightRig rig="threePt" dir="t"/>
          </a:scene3d>
          <a:sp3d>
            <a:bevelT w="38100" h="114300"/>
            <a:bevelB w="31750" h="825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Заработная плата по учреждениям культуры, туризма, молодежи и спорта городского округа г. Переславля-Залесского в 2014 году </a:t>
            </a:r>
            <a:endParaRPr lang="ru-RU" sz="2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42844" y="142852"/>
            <a:ext cx="928694" cy="928694"/>
          </a:xfrm>
          <a:prstGeom prst="rect">
            <a:avLst/>
          </a:prstGeom>
          <a:blipFill dpi="0" rotWithShape="1">
            <a:blip r:embed="rId2" cstate="print"/>
            <a:srcRect/>
            <a:stretch>
              <a:fillRect/>
            </a:stretch>
          </a:blip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AutoShape 5"/>
          <p:cNvSpPr>
            <a:spLocks noChangeArrowheads="1"/>
          </p:cNvSpPr>
          <p:nvPr/>
        </p:nvSpPr>
        <p:spPr bwMode="auto">
          <a:xfrm>
            <a:off x="6429388" y="4071942"/>
            <a:ext cx="2500330" cy="785818"/>
          </a:xfrm>
          <a:prstGeom prst="roundRect">
            <a:avLst>
              <a:gd name="adj" fmla="val 0"/>
            </a:avLst>
          </a:prstGeom>
          <a:gradFill>
            <a:gsLst>
              <a:gs pos="79000">
                <a:schemeClr val="accent6">
                  <a:lumMod val="75000"/>
                  <a:alpha val="23000"/>
                </a:schemeClr>
              </a:gs>
              <a:gs pos="3000">
                <a:schemeClr val="accent6">
                  <a:lumMod val="75000"/>
                  <a:alpha val="44000"/>
                </a:schemeClr>
              </a:gs>
              <a:gs pos="27000">
                <a:schemeClr val="accent6">
                  <a:lumMod val="40000"/>
                  <a:lumOff val="60000"/>
                  <a:alpha val="92000"/>
                </a:schemeClr>
              </a:gs>
              <a:gs pos="66000">
                <a:schemeClr val="accent6">
                  <a:lumMod val="75000"/>
                  <a:alpha val="59000"/>
                </a:schemeClr>
              </a:gs>
            </a:gsLst>
          </a:gradFill>
          <a:ln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 fontAlgn="b"/>
            <a:r>
              <a:rPr lang="ru-RU" sz="2000" b="1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</a:rPr>
              <a:t>12,0</a:t>
            </a:r>
            <a:r>
              <a:rPr lang="en-US" sz="2000" b="1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</a:rPr>
              <a:t>%</a:t>
            </a:r>
            <a:endParaRPr lang="ru-RU" sz="2000" b="1" i="1" dirty="0">
              <a:solidFill>
                <a:schemeClr val="tx1">
                  <a:lumMod val="85000"/>
                  <a:lumOff val="15000"/>
                </a:schemeClr>
              </a:solidFill>
              <a:latin typeface="Times New Roman"/>
            </a:endParaRPr>
          </a:p>
        </p:txBody>
      </p:sp>
      <p:sp>
        <p:nvSpPr>
          <p:cNvPr id="9" name="AutoShape 5"/>
          <p:cNvSpPr>
            <a:spLocks noChangeArrowheads="1"/>
          </p:cNvSpPr>
          <p:nvPr/>
        </p:nvSpPr>
        <p:spPr bwMode="auto">
          <a:xfrm>
            <a:off x="714348" y="4071942"/>
            <a:ext cx="5715040" cy="785818"/>
          </a:xfrm>
          <a:prstGeom prst="roundRect">
            <a:avLst>
              <a:gd name="adj" fmla="val 0"/>
            </a:avLst>
          </a:prstGeom>
          <a:gradFill>
            <a:gsLst>
              <a:gs pos="79000">
                <a:schemeClr val="accent6">
                  <a:lumMod val="75000"/>
                  <a:alpha val="23000"/>
                </a:schemeClr>
              </a:gs>
              <a:gs pos="3000">
                <a:schemeClr val="accent6">
                  <a:lumMod val="75000"/>
                  <a:alpha val="44000"/>
                </a:schemeClr>
              </a:gs>
              <a:gs pos="27000">
                <a:schemeClr val="accent6">
                  <a:lumMod val="40000"/>
                  <a:lumOff val="60000"/>
                  <a:alpha val="92000"/>
                </a:schemeClr>
              </a:gs>
              <a:gs pos="66000">
                <a:schemeClr val="accent6">
                  <a:lumMod val="75000"/>
                  <a:alpha val="59000"/>
                </a:schemeClr>
              </a:gs>
            </a:gsLst>
          </a:gradFill>
          <a:ln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marL="72000" fontAlgn="b"/>
            <a:r>
              <a:rPr lang="ru-RU" sz="1950" b="1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</a:rPr>
              <a:t>Рост зарплаты в среднем за год по учреждениям</a:t>
            </a:r>
          </a:p>
          <a:p>
            <a:pPr marL="72000" fontAlgn="b"/>
            <a:r>
              <a:rPr lang="ru-RU" sz="1950" b="1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</a:rPr>
              <a:t> культуры, молодежи и спорта города</a:t>
            </a:r>
            <a:endParaRPr lang="ru-RU" sz="1950" b="1" i="1" dirty="0">
              <a:solidFill>
                <a:schemeClr val="tx1">
                  <a:lumMod val="85000"/>
                  <a:lumOff val="15000"/>
                </a:schemeClr>
              </a:solidFill>
              <a:latin typeface="Times New Roman"/>
            </a:endParaRPr>
          </a:p>
        </p:txBody>
      </p:sp>
      <p:sp>
        <p:nvSpPr>
          <p:cNvPr id="17" name="AutoShape 5"/>
          <p:cNvSpPr>
            <a:spLocks noChangeArrowheads="1"/>
          </p:cNvSpPr>
          <p:nvPr/>
        </p:nvSpPr>
        <p:spPr bwMode="auto">
          <a:xfrm>
            <a:off x="714348" y="1500174"/>
            <a:ext cx="8215370" cy="785818"/>
          </a:xfrm>
          <a:prstGeom prst="roundRect">
            <a:avLst>
              <a:gd name="adj" fmla="val 0"/>
            </a:avLst>
          </a:prstGeom>
          <a:gradFill>
            <a:gsLst>
              <a:gs pos="56000">
                <a:srgbClr val="B9A9CB">
                  <a:lumMod val="74000"/>
                  <a:lumOff val="26000"/>
                  <a:alpha val="25000"/>
                </a:srgbClr>
              </a:gs>
              <a:gs pos="9000">
                <a:schemeClr val="accent4">
                  <a:lumMod val="60000"/>
                  <a:lumOff val="40000"/>
                </a:schemeClr>
              </a:gs>
              <a:gs pos="100000">
                <a:schemeClr val="accent4">
                  <a:lumMod val="60000"/>
                  <a:lumOff val="40000"/>
                </a:schemeClr>
              </a:gs>
              <a:gs pos="100000">
                <a:srgbClr val="FF6600"/>
              </a:gs>
              <a:gs pos="69000">
                <a:schemeClr val="accent4">
                  <a:lumMod val="60000"/>
                  <a:lumOff val="40000"/>
                </a:schemeClr>
              </a:gs>
              <a:gs pos="94000">
                <a:schemeClr val="accent4">
                  <a:lumMod val="0"/>
                  <a:lumOff val="100000"/>
                </a:schemeClr>
              </a:gs>
              <a:gs pos="39000">
                <a:schemeClr val="accent4">
                  <a:lumMod val="29000"/>
                  <a:lumOff val="71000"/>
                </a:schemeClr>
              </a:gs>
            </a:gsLst>
          </a:gradFill>
          <a:ln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 fontAlgn="b"/>
            <a:r>
              <a:rPr lang="ru-RU" sz="2000" dirty="0" smtClean="0">
                <a:solidFill>
                  <a:srgbClr val="C00000"/>
                </a:solidFill>
                <a:latin typeface="Times New Roman"/>
              </a:rPr>
              <a:t>Средний размер заработной платы по учреждениям, подведомственным </a:t>
            </a:r>
          </a:p>
          <a:p>
            <a:pPr algn="ctr" fontAlgn="b"/>
            <a:r>
              <a:rPr lang="ru-RU" sz="2000" dirty="0" smtClean="0">
                <a:solidFill>
                  <a:srgbClr val="C00000"/>
                </a:solidFill>
                <a:latin typeface="Times New Roman"/>
              </a:rPr>
              <a:t>Управлению культуры</a:t>
            </a:r>
            <a:r>
              <a:rPr lang="ru-RU" sz="2000" b="1" dirty="0" smtClean="0">
                <a:solidFill>
                  <a:srgbClr val="FF0000"/>
                </a:solidFill>
              </a:rPr>
              <a:t>  </a:t>
            </a:r>
            <a:r>
              <a:rPr lang="ru-RU" sz="2000" dirty="0" smtClean="0">
                <a:solidFill>
                  <a:srgbClr val="C00000"/>
                </a:solidFill>
                <a:latin typeface="Times New Roman"/>
              </a:rPr>
              <a:t>туризма, молодежи и спорта </a:t>
            </a:r>
          </a:p>
        </p:txBody>
      </p:sp>
      <p:sp>
        <p:nvSpPr>
          <p:cNvPr id="16" name="AutoShape 5"/>
          <p:cNvSpPr>
            <a:spLocks noChangeArrowheads="1"/>
          </p:cNvSpPr>
          <p:nvPr/>
        </p:nvSpPr>
        <p:spPr bwMode="auto">
          <a:xfrm>
            <a:off x="714348" y="3143248"/>
            <a:ext cx="5715040" cy="428628"/>
          </a:xfrm>
          <a:prstGeom prst="roundRect">
            <a:avLst>
              <a:gd name="adj" fmla="val 0"/>
            </a:avLst>
          </a:prstGeom>
          <a:gradFill>
            <a:gsLst>
              <a:gs pos="71000">
                <a:schemeClr val="bg1">
                  <a:alpha val="25000"/>
                </a:schemeClr>
              </a:gs>
              <a:gs pos="1000">
                <a:schemeClr val="bg1"/>
              </a:gs>
              <a:gs pos="100000">
                <a:srgbClr val="FFFF99"/>
              </a:gs>
              <a:gs pos="100000">
                <a:srgbClr val="FFFF00"/>
              </a:gs>
              <a:gs pos="80000">
                <a:srgbClr val="FFFF00"/>
              </a:gs>
              <a:gs pos="56000">
                <a:srgbClr val="FFFF99"/>
              </a:gs>
              <a:gs pos="9000">
                <a:srgbClr val="FFFF00"/>
              </a:gs>
              <a:gs pos="36000">
                <a:schemeClr val="accent4">
                  <a:lumMod val="0"/>
                  <a:lumOff val="100000"/>
                </a:schemeClr>
              </a:gs>
              <a:gs pos="32000">
                <a:srgbClr val="FFFFC5"/>
              </a:gs>
            </a:gsLst>
          </a:gradFill>
          <a:ln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marL="72000" fontAlgn="b"/>
            <a:r>
              <a:rPr lang="ru-RU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</a:rPr>
              <a:t>Работников учреждений молодежи</a:t>
            </a:r>
          </a:p>
        </p:txBody>
      </p:sp>
      <p:sp>
        <p:nvSpPr>
          <p:cNvPr id="18" name="AutoShape 5"/>
          <p:cNvSpPr>
            <a:spLocks noChangeArrowheads="1"/>
          </p:cNvSpPr>
          <p:nvPr/>
        </p:nvSpPr>
        <p:spPr bwMode="auto">
          <a:xfrm>
            <a:off x="714348" y="2285992"/>
            <a:ext cx="5715040" cy="428628"/>
          </a:xfrm>
          <a:prstGeom prst="roundRect">
            <a:avLst>
              <a:gd name="adj" fmla="val 0"/>
            </a:avLst>
          </a:prstGeom>
          <a:gradFill>
            <a:gsLst>
              <a:gs pos="10000">
                <a:schemeClr val="accent5">
                  <a:lumMod val="60000"/>
                  <a:lumOff val="40000"/>
                  <a:alpha val="90000"/>
                </a:schemeClr>
              </a:gs>
              <a:gs pos="30000">
                <a:schemeClr val="bg1">
                  <a:alpha val="50000"/>
                </a:schemeClr>
              </a:gs>
              <a:gs pos="99000">
                <a:schemeClr val="accent5">
                  <a:lumMod val="75000"/>
                  <a:alpha val="75000"/>
                </a:schemeClr>
              </a:gs>
              <a:gs pos="74000">
                <a:schemeClr val="accent5">
                  <a:lumMod val="60000"/>
                  <a:lumOff val="40000"/>
                  <a:alpha val="43000"/>
                </a:schemeClr>
              </a:gs>
              <a:gs pos="39000">
                <a:schemeClr val="accent5">
                  <a:lumMod val="75000"/>
                  <a:alpha val="73000"/>
                </a:schemeClr>
              </a:gs>
            </a:gsLst>
          </a:gradFill>
          <a:ln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marL="72000" fontAlgn="b"/>
            <a:r>
              <a:rPr lang="ru-RU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</a:rPr>
              <a:t>Работников учреждений культуры</a:t>
            </a:r>
          </a:p>
        </p:txBody>
      </p:sp>
      <p:sp>
        <p:nvSpPr>
          <p:cNvPr id="19" name="AutoShape 5"/>
          <p:cNvSpPr>
            <a:spLocks noChangeArrowheads="1"/>
          </p:cNvSpPr>
          <p:nvPr/>
        </p:nvSpPr>
        <p:spPr bwMode="auto">
          <a:xfrm>
            <a:off x="714348" y="3571876"/>
            <a:ext cx="5715040" cy="500066"/>
          </a:xfrm>
          <a:prstGeom prst="roundRect">
            <a:avLst>
              <a:gd name="adj" fmla="val 0"/>
            </a:avLst>
          </a:prstGeom>
          <a:gradFill>
            <a:gsLst>
              <a:gs pos="10000">
                <a:srgbClr val="FFF200">
                  <a:alpha val="52000"/>
                </a:srgbClr>
              </a:gs>
              <a:gs pos="45000">
                <a:srgbClr val="FF7A00">
                  <a:alpha val="68000"/>
                </a:srgbClr>
              </a:gs>
              <a:gs pos="75000">
                <a:srgbClr val="FF0300">
                  <a:alpha val="60000"/>
                </a:srgbClr>
              </a:gs>
              <a:gs pos="100000">
                <a:srgbClr val="4D0808">
                  <a:alpha val="24000"/>
                </a:srgbClr>
              </a:gs>
            </a:gsLst>
            <a:lin ang="16200000" scaled="0"/>
          </a:gradFill>
          <a:ln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marL="72000" fontAlgn="b"/>
            <a:r>
              <a:rPr lang="ru-RU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</a:rPr>
              <a:t>Работников учреждений туризма</a:t>
            </a:r>
          </a:p>
        </p:txBody>
      </p:sp>
      <p:sp>
        <p:nvSpPr>
          <p:cNvPr id="20" name="AutoShape 5"/>
          <p:cNvSpPr>
            <a:spLocks noChangeArrowheads="1"/>
          </p:cNvSpPr>
          <p:nvPr/>
        </p:nvSpPr>
        <p:spPr bwMode="auto">
          <a:xfrm>
            <a:off x="714348" y="2714620"/>
            <a:ext cx="5715040" cy="428628"/>
          </a:xfrm>
          <a:prstGeom prst="roundRect">
            <a:avLst>
              <a:gd name="adj" fmla="val 0"/>
            </a:avLst>
          </a:prstGeom>
          <a:gradFill flip="none" rotWithShape="1">
            <a:gsLst>
              <a:gs pos="25000">
                <a:schemeClr val="tx2">
                  <a:lumMod val="60000"/>
                  <a:lumOff val="40000"/>
                </a:schemeClr>
              </a:gs>
              <a:gs pos="50000">
                <a:schemeClr val="tx2">
                  <a:lumMod val="60000"/>
                  <a:lumOff val="40000"/>
                  <a:alpha val="84000"/>
                </a:schemeClr>
              </a:gs>
              <a:gs pos="70000">
                <a:schemeClr val="accent4">
                  <a:lumMod val="75000"/>
                  <a:alpha val="64000"/>
                </a:schemeClr>
              </a:gs>
              <a:gs pos="91000">
                <a:schemeClr val="accent4">
                  <a:lumMod val="50000"/>
                  <a:alpha val="59000"/>
                </a:schemeClr>
              </a:gs>
              <a:gs pos="90000">
                <a:schemeClr val="accent4">
                  <a:alpha val="51000"/>
                </a:schemeClr>
              </a:gs>
            </a:gsLst>
            <a:lin ang="2700000" scaled="1"/>
            <a:tileRect/>
          </a:gradFill>
          <a:ln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marL="72000" fontAlgn="b"/>
            <a:r>
              <a:rPr lang="ru-RU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</a:rPr>
              <a:t>Работников учреждений физкультуры и спорта</a:t>
            </a:r>
          </a:p>
        </p:txBody>
      </p:sp>
      <p:sp>
        <p:nvSpPr>
          <p:cNvPr id="21" name="AutoShape 5"/>
          <p:cNvSpPr>
            <a:spLocks noChangeArrowheads="1"/>
          </p:cNvSpPr>
          <p:nvPr/>
        </p:nvSpPr>
        <p:spPr bwMode="auto">
          <a:xfrm>
            <a:off x="6429388" y="2285992"/>
            <a:ext cx="2500330" cy="428628"/>
          </a:xfrm>
          <a:prstGeom prst="roundRect">
            <a:avLst>
              <a:gd name="adj" fmla="val 0"/>
            </a:avLst>
          </a:prstGeom>
          <a:gradFill>
            <a:gsLst>
              <a:gs pos="10000">
                <a:schemeClr val="accent5">
                  <a:lumMod val="60000"/>
                  <a:lumOff val="40000"/>
                  <a:alpha val="90000"/>
                </a:schemeClr>
              </a:gs>
              <a:gs pos="30000">
                <a:schemeClr val="bg1">
                  <a:alpha val="50000"/>
                </a:schemeClr>
              </a:gs>
              <a:gs pos="99000">
                <a:schemeClr val="accent5">
                  <a:lumMod val="75000"/>
                  <a:alpha val="75000"/>
                </a:schemeClr>
              </a:gs>
              <a:gs pos="74000">
                <a:schemeClr val="accent5">
                  <a:lumMod val="60000"/>
                  <a:lumOff val="40000"/>
                  <a:alpha val="43000"/>
                </a:schemeClr>
              </a:gs>
              <a:gs pos="39000">
                <a:schemeClr val="accent5">
                  <a:lumMod val="75000"/>
                  <a:alpha val="73000"/>
                </a:schemeClr>
              </a:gs>
            </a:gsLst>
          </a:gradFill>
          <a:ln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marL="72000" algn="ctr" fontAlgn="b"/>
            <a:r>
              <a:rPr lang="ru-RU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</a:rPr>
              <a:t>15 513 руб</a:t>
            </a:r>
            <a:r>
              <a:rPr lang="ru-RU" sz="2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</a:rPr>
              <a:t>.</a:t>
            </a:r>
            <a:endParaRPr lang="ru-RU" sz="2400" dirty="0">
              <a:solidFill>
                <a:schemeClr val="tx1">
                  <a:lumMod val="85000"/>
                  <a:lumOff val="15000"/>
                </a:schemeClr>
              </a:solidFill>
              <a:latin typeface="Times New Roman"/>
            </a:endParaRPr>
          </a:p>
        </p:txBody>
      </p:sp>
      <p:sp>
        <p:nvSpPr>
          <p:cNvPr id="22" name="AutoShape 5"/>
          <p:cNvSpPr>
            <a:spLocks noChangeArrowheads="1"/>
          </p:cNvSpPr>
          <p:nvPr/>
        </p:nvSpPr>
        <p:spPr bwMode="auto">
          <a:xfrm>
            <a:off x="6429388" y="2714620"/>
            <a:ext cx="2500330" cy="428628"/>
          </a:xfrm>
          <a:prstGeom prst="roundRect">
            <a:avLst>
              <a:gd name="adj" fmla="val 0"/>
            </a:avLst>
          </a:prstGeom>
          <a:gradFill flip="none" rotWithShape="1">
            <a:gsLst>
              <a:gs pos="25000">
                <a:schemeClr val="tx2">
                  <a:lumMod val="60000"/>
                  <a:lumOff val="40000"/>
                </a:schemeClr>
              </a:gs>
              <a:gs pos="50000">
                <a:schemeClr val="tx2">
                  <a:lumMod val="60000"/>
                  <a:lumOff val="40000"/>
                  <a:alpha val="84000"/>
                </a:schemeClr>
              </a:gs>
              <a:gs pos="70000">
                <a:schemeClr val="accent4">
                  <a:lumMod val="75000"/>
                  <a:alpha val="64000"/>
                </a:schemeClr>
              </a:gs>
              <a:gs pos="91000">
                <a:schemeClr val="accent4">
                  <a:lumMod val="50000"/>
                  <a:alpha val="59000"/>
                </a:schemeClr>
              </a:gs>
              <a:gs pos="90000">
                <a:schemeClr val="accent4">
                  <a:alpha val="51000"/>
                </a:schemeClr>
              </a:gs>
            </a:gsLst>
            <a:lin ang="2700000" scaled="1"/>
            <a:tileRect/>
          </a:gradFill>
          <a:ln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</a:rPr>
              <a:t>16 915,51 руб.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AutoShape 5"/>
          <p:cNvSpPr>
            <a:spLocks noChangeArrowheads="1"/>
          </p:cNvSpPr>
          <p:nvPr/>
        </p:nvSpPr>
        <p:spPr bwMode="auto">
          <a:xfrm>
            <a:off x="6429388" y="3143248"/>
            <a:ext cx="2500330" cy="428628"/>
          </a:xfrm>
          <a:prstGeom prst="roundRect">
            <a:avLst>
              <a:gd name="adj" fmla="val 0"/>
            </a:avLst>
          </a:prstGeom>
          <a:gradFill>
            <a:gsLst>
              <a:gs pos="71000">
                <a:schemeClr val="bg1">
                  <a:alpha val="25000"/>
                </a:schemeClr>
              </a:gs>
              <a:gs pos="1000">
                <a:schemeClr val="bg1"/>
              </a:gs>
              <a:gs pos="100000">
                <a:srgbClr val="FFFF99"/>
              </a:gs>
              <a:gs pos="100000">
                <a:srgbClr val="FFFF00"/>
              </a:gs>
              <a:gs pos="80000">
                <a:srgbClr val="FFFF00"/>
              </a:gs>
              <a:gs pos="56000">
                <a:srgbClr val="FFFF99"/>
              </a:gs>
              <a:gs pos="9000">
                <a:srgbClr val="FFFF00"/>
              </a:gs>
              <a:gs pos="36000">
                <a:schemeClr val="accent4">
                  <a:lumMod val="0"/>
                  <a:lumOff val="100000"/>
                </a:schemeClr>
              </a:gs>
              <a:gs pos="32000">
                <a:srgbClr val="FFFFC5"/>
              </a:gs>
            </a:gsLst>
          </a:gradFill>
          <a:ln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</a:rPr>
              <a:t>13 215,65 руб</a:t>
            </a:r>
            <a:r>
              <a:rPr lang="ru-RU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</a:rPr>
              <a:t>.</a:t>
            </a:r>
            <a:endParaRPr lang="ru-RU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AutoShape 5"/>
          <p:cNvSpPr>
            <a:spLocks noChangeArrowheads="1"/>
          </p:cNvSpPr>
          <p:nvPr/>
        </p:nvSpPr>
        <p:spPr bwMode="auto">
          <a:xfrm>
            <a:off x="6429388" y="3571876"/>
            <a:ext cx="2500330" cy="500066"/>
          </a:xfrm>
          <a:prstGeom prst="roundRect">
            <a:avLst>
              <a:gd name="adj" fmla="val 0"/>
            </a:avLst>
          </a:prstGeom>
          <a:gradFill>
            <a:gsLst>
              <a:gs pos="10000">
                <a:srgbClr val="FFF200">
                  <a:alpha val="52000"/>
                </a:srgbClr>
              </a:gs>
              <a:gs pos="45000">
                <a:srgbClr val="FF7A00">
                  <a:alpha val="68000"/>
                </a:srgbClr>
              </a:gs>
              <a:gs pos="75000">
                <a:srgbClr val="FF0300">
                  <a:alpha val="60000"/>
                </a:srgbClr>
              </a:gs>
              <a:gs pos="100000">
                <a:srgbClr val="4D0808">
                  <a:alpha val="24000"/>
                </a:srgbClr>
              </a:gs>
            </a:gsLst>
            <a:lin ang="16200000" scaled="0"/>
          </a:gradFill>
          <a:ln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</a:rPr>
              <a:t>23 343 руб.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43" y="4929198"/>
            <a:ext cx="2786083" cy="17681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7" name="Picture 5" descr="http://www.arispro.ru/imgs/Karinskoe/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71802" y="4929198"/>
            <a:ext cx="2303132" cy="1785950"/>
          </a:xfrm>
          <a:prstGeom prst="rect">
            <a:avLst/>
          </a:prstGeom>
          <a:noFill/>
        </p:spPr>
      </p:pic>
      <p:pic>
        <p:nvPicPr>
          <p:cNvPr id="3079" name="Picture 7" descr="http://www.pereslavl.ru/catalog_pics/433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500694" y="4929198"/>
            <a:ext cx="1214446" cy="1813574"/>
          </a:xfrm>
          <a:prstGeom prst="rect">
            <a:avLst/>
          </a:prstGeom>
          <a:noFill/>
        </p:spPr>
      </p:pic>
      <p:pic>
        <p:nvPicPr>
          <p:cNvPr id="3081" name="Picture 9" descr="Живописцы">
            <a:hlinkClick r:id="rId6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858016" y="4929198"/>
            <a:ext cx="2071702" cy="178580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182346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42844" y="1316081"/>
          <a:ext cx="8786874" cy="5399071"/>
        </p:xfrm>
        <a:graphic>
          <a:graphicData uri="http://schemas.openxmlformats.org/drawingml/2006/table">
            <a:tbl>
              <a:tblPr/>
              <a:tblGrid>
                <a:gridCol w="751015"/>
                <a:gridCol w="6533828"/>
                <a:gridCol w="1502031"/>
              </a:tblGrid>
              <a:tr h="663944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b="1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№ п/</a:t>
                      </a:r>
                      <a:r>
                        <a:rPr lang="ru-RU" sz="1600" b="1" i="0" u="none" strike="noStrike" dirty="0" err="1">
                          <a:solidFill>
                            <a:srgbClr val="FF0000"/>
                          </a:solidFill>
                          <a:latin typeface="Times New Roman"/>
                        </a:rPr>
                        <a:t>п</a:t>
                      </a:r>
                      <a:endParaRPr lang="ru-RU" sz="1600" b="1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8203" marR="8203" marT="820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11000">
                          <a:schemeClr val="accent5">
                            <a:lumMod val="40000"/>
                            <a:lumOff val="60000"/>
                          </a:schemeClr>
                        </a:gs>
                        <a:gs pos="48000">
                          <a:schemeClr val="accent5">
                            <a:lumMod val="20000"/>
                            <a:lumOff val="80000"/>
                          </a:schemeClr>
                        </a:gs>
                        <a:gs pos="100000">
                          <a:schemeClr val="accent5">
                            <a:lumMod val="60000"/>
                            <a:lumOff val="4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b="1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Наименование муниципальной программы                    </a:t>
                      </a:r>
                      <a:endParaRPr lang="en-US" sz="1600" b="1" i="0" u="none" strike="noStrike" dirty="0" smtClean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  <a:p>
                      <a:pPr algn="ctr" rtl="0" fontAlgn="ctr"/>
                      <a:r>
                        <a:rPr lang="ru-RU" sz="16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           г</a:t>
                      </a:r>
                      <a:r>
                        <a:rPr lang="ru-RU" sz="1600" b="1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. Переславля-Залесского</a:t>
                      </a:r>
                    </a:p>
                  </a:txBody>
                  <a:tcPr marL="8203" marR="8203" marT="820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11000">
                          <a:schemeClr val="accent5">
                            <a:lumMod val="40000"/>
                            <a:lumOff val="60000"/>
                          </a:schemeClr>
                        </a:gs>
                        <a:gs pos="48000">
                          <a:schemeClr val="accent5">
                            <a:lumMod val="20000"/>
                            <a:lumOff val="80000"/>
                          </a:schemeClr>
                        </a:gs>
                        <a:gs pos="100000">
                          <a:schemeClr val="accent5">
                            <a:lumMod val="60000"/>
                            <a:lumOff val="4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Сумма по программам, </a:t>
                      </a:r>
                      <a:endParaRPr lang="ru-RU" sz="1400" b="1" i="0" u="none" strike="noStrike" dirty="0" smtClean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  <a:p>
                      <a:pPr algn="ctr" rtl="0" fontAlgn="ctr"/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  </a:t>
                      </a:r>
                      <a:r>
                        <a:rPr lang="ru-RU" sz="1400" b="1" i="0" u="none" strike="noStrike" dirty="0" err="1" smtClean="0">
                          <a:solidFill>
                            <a:srgbClr val="FF0000"/>
                          </a:solidFill>
                          <a:latin typeface="Times New Roman"/>
                        </a:rPr>
                        <a:t>тыс</a:t>
                      </a:r>
                      <a:r>
                        <a:rPr lang="en-US" sz="14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.</a:t>
                      </a:r>
                      <a:r>
                        <a:rPr lang="en-US" sz="1400" b="1" i="0" u="none" strike="noStrike" baseline="0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1400" b="1" i="0" u="none" strike="noStrike" dirty="0" err="1" smtClean="0">
                          <a:solidFill>
                            <a:srgbClr val="FF0000"/>
                          </a:solidFill>
                          <a:latin typeface="Times New Roman"/>
                        </a:rPr>
                        <a:t>руб</a:t>
                      </a:r>
                      <a:r>
                        <a:rPr lang="en-US" sz="14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.</a:t>
                      </a:r>
                      <a:endParaRPr lang="ru-RU" sz="1400" b="1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8203" marR="8203" marT="820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11000">
                          <a:schemeClr val="accent5">
                            <a:lumMod val="40000"/>
                            <a:lumOff val="60000"/>
                          </a:schemeClr>
                        </a:gs>
                        <a:gs pos="48000">
                          <a:schemeClr val="accent5">
                            <a:lumMod val="20000"/>
                            <a:lumOff val="80000"/>
                          </a:schemeClr>
                        </a:gs>
                        <a:gs pos="100000">
                          <a:schemeClr val="accent5">
                            <a:lumMod val="60000"/>
                            <a:lumOff val="4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444535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73831" marR="8203" marT="18000" marB="18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11000">
                          <a:schemeClr val="accent5">
                            <a:lumMod val="40000"/>
                            <a:lumOff val="60000"/>
                          </a:schemeClr>
                        </a:gs>
                        <a:gs pos="48000">
                          <a:schemeClr val="accent5">
                            <a:lumMod val="20000"/>
                            <a:lumOff val="80000"/>
                          </a:schemeClr>
                        </a:gs>
                        <a:gs pos="100000">
                          <a:schemeClr val="accent5">
                            <a:lumMod val="60000"/>
                            <a:lumOff val="4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l" rtl="0" font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Развитие образования и молодежная политика г. Переславля-Залесского</a:t>
                      </a:r>
                    </a:p>
                  </a:txBody>
                  <a:tcPr marL="72000" marR="72000" marT="18000" marB="18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11000">
                          <a:schemeClr val="accent5">
                            <a:lumMod val="40000"/>
                            <a:lumOff val="60000"/>
                          </a:schemeClr>
                        </a:gs>
                        <a:gs pos="48000">
                          <a:schemeClr val="accent5">
                            <a:lumMod val="20000"/>
                            <a:lumOff val="80000"/>
                          </a:schemeClr>
                        </a:gs>
                        <a:gs pos="100000">
                          <a:schemeClr val="accent5">
                            <a:lumMod val="60000"/>
                            <a:lumOff val="4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570 </a:t>
                      </a: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638,2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8203" marR="8203" marT="18000" marB="18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11000">
                          <a:schemeClr val="accent5">
                            <a:lumMod val="40000"/>
                            <a:lumOff val="60000"/>
                          </a:schemeClr>
                        </a:gs>
                        <a:gs pos="48000">
                          <a:schemeClr val="accent5">
                            <a:lumMod val="20000"/>
                            <a:lumOff val="80000"/>
                          </a:schemeClr>
                        </a:gs>
                        <a:gs pos="100000">
                          <a:schemeClr val="accent5">
                            <a:lumMod val="60000"/>
                            <a:lumOff val="4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252182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</a:p>
                  </a:txBody>
                  <a:tcPr marL="73831" marR="8203" marT="18000" marB="18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11000">
                          <a:schemeClr val="accent5">
                            <a:lumMod val="40000"/>
                            <a:lumOff val="60000"/>
                          </a:schemeClr>
                        </a:gs>
                        <a:gs pos="48000">
                          <a:schemeClr val="accent5">
                            <a:lumMod val="20000"/>
                            <a:lumOff val="80000"/>
                          </a:schemeClr>
                        </a:gs>
                        <a:gs pos="100000">
                          <a:schemeClr val="accent5">
                            <a:lumMod val="60000"/>
                            <a:lumOff val="4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l" rtl="0" font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Социальная поддержка населения г. Переславля-Залесского</a:t>
                      </a:r>
                    </a:p>
                  </a:txBody>
                  <a:tcPr marL="72000" marR="72000" marT="18000" marB="18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11000">
                          <a:schemeClr val="accent5">
                            <a:lumMod val="40000"/>
                            <a:lumOff val="60000"/>
                          </a:schemeClr>
                        </a:gs>
                        <a:gs pos="48000">
                          <a:schemeClr val="accent5">
                            <a:lumMod val="20000"/>
                            <a:lumOff val="80000"/>
                          </a:schemeClr>
                        </a:gs>
                        <a:gs pos="100000">
                          <a:schemeClr val="accent5">
                            <a:lumMod val="60000"/>
                            <a:lumOff val="4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219 </a:t>
                      </a: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351,3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8203" marR="8203" marT="18000" marB="18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11000">
                          <a:schemeClr val="accent5">
                            <a:lumMod val="40000"/>
                            <a:lumOff val="60000"/>
                          </a:schemeClr>
                        </a:gs>
                        <a:gs pos="48000">
                          <a:schemeClr val="accent5">
                            <a:lumMod val="20000"/>
                            <a:lumOff val="80000"/>
                          </a:schemeClr>
                        </a:gs>
                        <a:gs pos="100000">
                          <a:schemeClr val="accent5">
                            <a:lumMod val="60000"/>
                            <a:lumOff val="4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467956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</a:p>
                  </a:txBody>
                  <a:tcPr marL="73831" marR="8203" marT="18000" marB="18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11000">
                          <a:schemeClr val="accent5">
                            <a:lumMod val="40000"/>
                            <a:lumOff val="60000"/>
                          </a:schemeClr>
                        </a:gs>
                        <a:gs pos="48000">
                          <a:schemeClr val="accent5">
                            <a:lumMod val="20000"/>
                            <a:lumOff val="80000"/>
                          </a:schemeClr>
                        </a:gs>
                        <a:gs pos="100000">
                          <a:schemeClr val="accent5">
                            <a:lumMod val="60000"/>
                            <a:lumOff val="4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l" rtl="0" font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Обеспечение доступным и комфортным жильем населения г. Переславля-Залесского</a:t>
                      </a:r>
                    </a:p>
                  </a:txBody>
                  <a:tcPr marL="72000" marR="72000" marT="18000" marB="18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11000">
                          <a:schemeClr val="accent5">
                            <a:lumMod val="40000"/>
                            <a:lumOff val="60000"/>
                          </a:schemeClr>
                        </a:gs>
                        <a:gs pos="48000">
                          <a:schemeClr val="accent5">
                            <a:lumMod val="20000"/>
                            <a:lumOff val="80000"/>
                          </a:schemeClr>
                        </a:gs>
                        <a:gs pos="100000">
                          <a:schemeClr val="accent5">
                            <a:lumMod val="60000"/>
                            <a:lumOff val="4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200 </a:t>
                      </a: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567,0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8203" marR="8203" marT="18000" marB="18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11000">
                          <a:schemeClr val="accent5">
                            <a:lumMod val="40000"/>
                            <a:lumOff val="60000"/>
                          </a:schemeClr>
                        </a:gs>
                        <a:gs pos="48000">
                          <a:schemeClr val="accent5">
                            <a:lumMod val="20000"/>
                            <a:lumOff val="80000"/>
                          </a:schemeClr>
                        </a:gs>
                        <a:gs pos="100000">
                          <a:schemeClr val="accent5">
                            <a:lumMod val="60000"/>
                            <a:lumOff val="4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467956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</a:p>
                  </a:txBody>
                  <a:tcPr marL="73831" marR="8203" marT="18000" marB="18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11000">
                          <a:schemeClr val="accent5">
                            <a:lumMod val="40000"/>
                            <a:lumOff val="60000"/>
                          </a:schemeClr>
                        </a:gs>
                        <a:gs pos="48000">
                          <a:schemeClr val="accent5">
                            <a:lumMod val="20000"/>
                            <a:lumOff val="80000"/>
                          </a:schemeClr>
                        </a:gs>
                        <a:gs pos="100000">
                          <a:schemeClr val="accent5">
                            <a:lumMod val="60000"/>
                            <a:lumOff val="4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l" rtl="0" font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Обеспечение общественного порядка и противодействие преступности на территории г. Переславля-Залесского</a:t>
                      </a:r>
                    </a:p>
                  </a:txBody>
                  <a:tcPr marL="72000" marR="72000" marT="18000" marB="18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11000">
                          <a:schemeClr val="accent5">
                            <a:lumMod val="40000"/>
                            <a:lumOff val="60000"/>
                          </a:schemeClr>
                        </a:gs>
                        <a:gs pos="48000">
                          <a:schemeClr val="accent5">
                            <a:lumMod val="20000"/>
                            <a:lumOff val="80000"/>
                          </a:schemeClr>
                        </a:gs>
                        <a:gs pos="100000">
                          <a:schemeClr val="accent5">
                            <a:lumMod val="60000"/>
                            <a:lumOff val="4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 </a:t>
                      </a: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546,8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8203" marR="8203" marT="18000" marB="18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11000">
                          <a:schemeClr val="accent5">
                            <a:lumMod val="40000"/>
                            <a:lumOff val="60000"/>
                          </a:schemeClr>
                        </a:gs>
                        <a:gs pos="48000">
                          <a:schemeClr val="accent5">
                            <a:lumMod val="20000"/>
                            <a:lumOff val="80000"/>
                          </a:schemeClr>
                        </a:gs>
                        <a:gs pos="100000">
                          <a:schemeClr val="accent5">
                            <a:lumMod val="60000"/>
                            <a:lumOff val="4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444535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</a:p>
                  </a:txBody>
                  <a:tcPr marL="73831" marR="8203" marT="18000" marB="18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11000">
                          <a:schemeClr val="accent5">
                            <a:lumMod val="40000"/>
                            <a:lumOff val="60000"/>
                          </a:schemeClr>
                        </a:gs>
                        <a:gs pos="48000">
                          <a:schemeClr val="accent5">
                            <a:lumMod val="20000"/>
                            <a:lumOff val="80000"/>
                          </a:schemeClr>
                        </a:gs>
                        <a:gs pos="100000">
                          <a:schemeClr val="accent5">
                            <a:lumMod val="60000"/>
                            <a:lumOff val="4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l" rtl="0" font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Развитие физической культуры, культуры и туризма в г. Переславле-Залесском</a:t>
                      </a:r>
                    </a:p>
                  </a:txBody>
                  <a:tcPr marL="72000" marR="72000" marT="18000" marB="18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11000">
                          <a:schemeClr val="accent5">
                            <a:lumMod val="40000"/>
                            <a:lumOff val="60000"/>
                          </a:schemeClr>
                        </a:gs>
                        <a:gs pos="48000">
                          <a:schemeClr val="accent5">
                            <a:lumMod val="20000"/>
                            <a:lumOff val="80000"/>
                          </a:schemeClr>
                        </a:gs>
                        <a:gs pos="100000">
                          <a:schemeClr val="accent5">
                            <a:lumMod val="60000"/>
                            <a:lumOff val="4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112,3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8203" marR="8203" marT="18000" marB="18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11000">
                          <a:schemeClr val="accent5">
                            <a:lumMod val="40000"/>
                            <a:lumOff val="60000"/>
                          </a:schemeClr>
                        </a:gs>
                        <a:gs pos="48000">
                          <a:schemeClr val="accent5">
                            <a:lumMod val="20000"/>
                            <a:lumOff val="80000"/>
                          </a:schemeClr>
                        </a:gs>
                        <a:gs pos="100000">
                          <a:schemeClr val="accent5">
                            <a:lumMod val="60000"/>
                            <a:lumOff val="4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467956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6</a:t>
                      </a:r>
                    </a:p>
                  </a:txBody>
                  <a:tcPr marL="73831" marR="8203" marT="18000" marB="18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11000">
                          <a:schemeClr val="accent5">
                            <a:lumMod val="40000"/>
                            <a:lumOff val="60000"/>
                          </a:schemeClr>
                        </a:gs>
                        <a:gs pos="48000">
                          <a:schemeClr val="accent5">
                            <a:lumMod val="20000"/>
                            <a:lumOff val="80000"/>
                          </a:schemeClr>
                        </a:gs>
                        <a:gs pos="100000">
                          <a:schemeClr val="accent5">
                            <a:lumMod val="60000"/>
                            <a:lumOff val="4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l" rtl="0" font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Обеспечение качественными коммунальными услугами населения г. Переславля-Залесского</a:t>
                      </a:r>
                    </a:p>
                  </a:txBody>
                  <a:tcPr marL="72000" marR="72000" marT="18000" marB="18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11000">
                          <a:schemeClr val="accent5">
                            <a:lumMod val="40000"/>
                            <a:lumOff val="60000"/>
                          </a:schemeClr>
                        </a:gs>
                        <a:gs pos="48000">
                          <a:schemeClr val="accent5">
                            <a:lumMod val="20000"/>
                            <a:lumOff val="80000"/>
                          </a:schemeClr>
                        </a:gs>
                        <a:gs pos="100000">
                          <a:schemeClr val="accent5">
                            <a:lumMod val="60000"/>
                            <a:lumOff val="4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13 </a:t>
                      </a: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154,7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8203" marR="8203" marT="18000" marB="18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11000">
                          <a:schemeClr val="accent5">
                            <a:lumMod val="40000"/>
                            <a:lumOff val="60000"/>
                          </a:schemeClr>
                        </a:gs>
                        <a:gs pos="48000">
                          <a:schemeClr val="accent5">
                            <a:lumMod val="20000"/>
                            <a:lumOff val="80000"/>
                          </a:schemeClr>
                        </a:gs>
                        <a:gs pos="100000">
                          <a:schemeClr val="accent5">
                            <a:lumMod val="60000"/>
                            <a:lumOff val="4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252182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7</a:t>
                      </a:r>
                    </a:p>
                  </a:txBody>
                  <a:tcPr marL="73831" marR="8203" marT="18000" marB="18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11000">
                          <a:schemeClr val="accent5">
                            <a:lumMod val="40000"/>
                            <a:lumOff val="60000"/>
                          </a:schemeClr>
                        </a:gs>
                        <a:gs pos="48000">
                          <a:schemeClr val="accent5">
                            <a:lumMod val="20000"/>
                            <a:lumOff val="80000"/>
                          </a:schemeClr>
                        </a:gs>
                        <a:gs pos="100000">
                          <a:schemeClr val="accent5">
                            <a:lumMod val="60000"/>
                            <a:lumOff val="4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l" rtl="0" font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Развитие дорожного хозяйства в г. Переславле-Залесском</a:t>
                      </a:r>
                    </a:p>
                  </a:txBody>
                  <a:tcPr marL="72000" marR="72000" marT="18000" marB="18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11000">
                          <a:schemeClr val="accent5">
                            <a:lumMod val="40000"/>
                            <a:lumOff val="60000"/>
                          </a:schemeClr>
                        </a:gs>
                        <a:gs pos="48000">
                          <a:schemeClr val="accent5">
                            <a:lumMod val="20000"/>
                            <a:lumOff val="80000"/>
                          </a:schemeClr>
                        </a:gs>
                        <a:gs pos="100000">
                          <a:schemeClr val="accent5">
                            <a:lumMod val="60000"/>
                            <a:lumOff val="4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116 </a:t>
                      </a: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941,9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8203" marR="8203" marT="18000" marB="18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11000">
                          <a:schemeClr val="accent5">
                            <a:lumMod val="40000"/>
                            <a:lumOff val="60000"/>
                          </a:schemeClr>
                        </a:gs>
                        <a:gs pos="48000">
                          <a:schemeClr val="accent5">
                            <a:lumMod val="20000"/>
                            <a:lumOff val="80000"/>
                          </a:schemeClr>
                        </a:gs>
                        <a:gs pos="100000">
                          <a:schemeClr val="accent5">
                            <a:lumMod val="60000"/>
                            <a:lumOff val="4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444535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8</a:t>
                      </a:r>
                    </a:p>
                  </a:txBody>
                  <a:tcPr marL="73831" marR="8203" marT="18000" marB="18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11000">
                          <a:schemeClr val="accent5">
                            <a:lumMod val="40000"/>
                            <a:lumOff val="60000"/>
                          </a:schemeClr>
                        </a:gs>
                        <a:gs pos="48000">
                          <a:schemeClr val="accent5">
                            <a:lumMod val="20000"/>
                            <a:lumOff val="80000"/>
                          </a:schemeClr>
                        </a:gs>
                        <a:gs pos="100000">
                          <a:schemeClr val="accent5">
                            <a:lumMod val="60000"/>
                            <a:lumOff val="4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l" rtl="0" font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Экономическое развитие и инновационная экономика в г. Переславле-Залесском</a:t>
                      </a:r>
                    </a:p>
                  </a:txBody>
                  <a:tcPr marL="72000" marR="72000" marT="18000" marB="18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11000">
                          <a:schemeClr val="accent5">
                            <a:lumMod val="40000"/>
                            <a:lumOff val="60000"/>
                          </a:schemeClr>
                        </a:gs>
                        <a:gs pos="48000">
                          <a:schemeClr val="accent5">
                            <a:lumMod val="20000"/>
                            <a:lumOff val="80000"/>
                          </a:schemeClr>
                        </a:gs>
                        <a:gs pos="100000">
                          <a:schemeClr val="accent5">
                            <a:lumMod val="60000"/>
                            <a:lumOff val="4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 </a:t>
                      </a: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800,0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8203" marR="8203" marT="18000" marB="18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11000">
                          <a:schemeClr val="accent5">
                            <a:lumMod val="40000"/>
                            <a:lumOff val="60000"/>
                          </a:schemeClr>
                        </a:gs>
                        <a:gs pos="48000">
                          <a:schemeClr val="accent5">
                            <a:lumMod val="20000"/>
                            <a:lumOff val="80000"/>
                          </a:schemeClr>
                        </a:gs>
                        <a:gs pos="100000">
                          <a:schemeClr val="accent5">
                            <a:lumMod val="60000"/>
                            <a:lumOff val="4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252182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9</a:t>
                      </a:r>
                    </a:p>
                  </a:txBody>
                  <a:tcPr marL="73831" marR="8203" marT="18000" marB="18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11000">
                          <a:schemeClr val="accent5">
                            <a:lumMod val="40000"/>
                            <a:lumOff val="60000"/>
                          </a:schemeClr>
                        </a:gs>
                        <a:gs pos="48000">
                          <a:schemeClr val="accent5">
                            <a:lumMod val="20000"/>
                            <a:lumOff val="80000"/>
                          </a:schemeClr>
                        </a:gs>
                        <a:gs pos="100000">
                          <a:schemeClr val="accent5">
                            <a:lumMod val="60000"/>
                            <a:lumOff val="4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l" rtl="0" font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Энергоэффективность в г. Переславле-Залесском</a:t>
                      </a:r>
                    </a:p>
                  </a:txBody>
                  <a:tcPr marL="72000" marR="72000" marT="18000" marB="18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11000">
                          <a:schemeClr val="accent5">
                            <a:lumMod val="40000"/>
                            <a:lumOff val="60000"/>
                          </a:schemeClr>
                        </a:gs>
                        <a:gs pos="48000">
                          <a:schemeClr val="accent5">
                            <a:lumMod val="20000"/>
                            <a:lumOff val="80000"/>
                          </a:schemeClr>
                        </a:gs>
                        <a:gs pos="100000">
                          <a:schemeClr val="accent5">
                            <a:lumMod val="60000"/>
                            <a:lumOff val="4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5 </a:t>
                      </a: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070,7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8203" marR="8203" marT="18000" marB="18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11000">
                          <a:schemeClr val="accent5">
                            <a:lumMod val="40000"/>
                            <a:lumOff val="60000"/>
                          </a:schemeClr>
                        </a:gs>
                        <a:gs pos="48000">
                          <a:schemeClr val="accent5">
                            <a:lumMod val="20000"/>
                            <a:lumOff val="80000"/>
                          </a:schemeClr>
                        </a:gs>
                        <a:gs pos="100000">
                          <a:schemeClr val="accent5">
                            <a:lumMod val="60000"/>
                            <a:lumOff val="4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252182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10</a:t>
                      </a:r>
                    </a:p>
                  </a:txBody>
                  <a:tcPr marL="73831" marR="8203" marT="18000" marB="18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11000">
                          <a:schemeClr val="accent5">
                            <a:lumMod val="40000"/>
                            <a:lumOff val="60000"/>
                          </a:schemeClr>
                        </a:gs>
                        <a:gs pos="48000">
                          <a:schemeClr val="accent5">
                            <a:lumMod val="20000"/>
                            <a:lumOff val="80000"/>
                          </a:schemeClr>
                        </a:gs>
                        <a:gs pos="100000">
                          <a:schemeClr val="accent5">
                            <a:lumMod val="60000"/>
                            <a:lumOff val="4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l" rtl="0" font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Охрана окружающей среды в г. Переславле-Залесском</a:t>
                      </a:r>
                    </a:p>
                  </a:txBody>
                  <a:tcPr marL="72000" marR="72000" marT="18000" marB="18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11000">
                          <a:schemeClr val="accent5">
                            <a:lumMod val="40000"/>
                            <a:lumOff val="60000"/>
                          </a:schemeClr>
                        </a:gs>
                        <a:gs pos="48000">
                          <a:schemeClr val="accent5">
                            <a:lumMod val="20000"/>
                            <a:lumOff val="80000"/>
                          </a:schemeClr>
                        </a:gs>
                        <a:gs pos="100000">
                          <a:schemeClr val="accent5">
                            <a:lumMod val="60000"/>
                            <a:lumOff val="4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785,9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8203" marR="8203" marT="18000" marB="18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11000">
                          <a:schemeClr val="accent5">
                            <a:lumMod val="40000"/>
                            <a:lumOff val="60000"/>
                          </a:schemeClr>
                        </a:gs>
                        <a:gs pos="48000">
                          <a:schemeClr val="accent5">
                            <a:lumMod val="20000"/>
                            <a:lumOff val="80000"/>
                          </a:schemeClr>
                        </a:gs>
                        <a:gs pos="100000">
                          <a:schemeClr val="accent5">
                            <a:lumMod val="60000"/>
                            <a:lumOff val="4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467956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11</a:t>
                      </a:r>
                    </a:p>
                  </a:txBody>
                  <a:tcPr marL="73831" marR="8203" marT="18000" marB="18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11000">
                          <a:schemeClr val="accent5">
                            <a:lumMod val="40000"/>
                            <a:lumOff val="60000"/>
                          </a:schemeClr>
                        </a:gs>
                        <a:gs pos="48000">
                          <a:schemeClr val="accent5">
                            <a:lumMod val="20000"/>
                            <a:lumOff val="80000"/>
                          </a:schemeClr>
                        </a:gs>
                        <a:gs pos="100000">
                          <a:schemeClr val="accent5">
                            <a:lumMod val="60000"/>
                            <a:lumOff val="4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l" rtl="0" font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Защита населения на территории г. Переславля-Залесского от чрезвычайных ситуаций и обеспечение пожарной безопасности</a:t>
                      </a:r>
                    </a:p>
                  </a:txBody>
                  <a:tcPr marL="72000" marR="72000" marT="18000" marB="18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11000">
                          <a:schemeClr val="accent5">
                            <a:lumMod val="40000"/>
                            <a:lumOff val="60000"/>
                          </a:schemeClr>
                        </a:gs>
                        <a:gs pos="48000">
                          <a:schemeClr val="accent5">
                            <a:lumMod val="20000"/>
                            <a:lumOff val="80000"/>
                          </a:schemeClr>
                        </a:gs>
                        <a:gs pos="100000">
                          <a:schemeClr val="accent5">
                            <a:lumMod val="60000"/>
                            <a:lumOff val="4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18 </a:t>
                      </a: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939,6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8203" marR="8203" marT="18000" marB="18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11000">
                          <a:schemeClr val="accent5">
                            <a:lumMod val="40000"/>
                            <a:lumOff val="60000"/>
                          </a:schemeClr>
                        </a:gs>
                        <a:gs pos="48000">
                          <a:schemeClr val="accent5">
                            <a:lumMod val="20000"/>
                            <a:lumOff val="80000"/>
                          </a:schemeClr>
                        </a:gs>
                        <a:gs pos="100000">
                          <a:schemeClr val="accent5">
                            <a:lumMod val="60000"/>
                            <a:lumOff val="4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252182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12</a:t>
                      </a:r>
                    </a:p>
                  </a:txBody>
                  <a:tcPr marL="73831" marR="8203" marT="18000" marB="18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11000">
                          <a:schemeClr val="accent5">
                            <a:lumMod val="40000"/>
                            <a:lumOff val="60000"/>
                          </a:schemeClr>
                        </a:gs>
                        <a:gs pos="48000">
                          <a:schemeClr val="accent5">
                            <a:lumMod val="20000"/>
                            <a:lumOff val="80000"/>
                          </a:schemeClr>
                        </a:gs>
                        <a:gs pos="100000">
                          <a:schemeClr val="accent5">
                            <a:lumMod val="60000"/>
                            <a:lumOff val="4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l" rtl="0" font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Эффективная власть в г. Переславле-Залесском</a:t>
                      </a:r>
                    </a:p>
                  </a:txBody>
                  <a:tcPr marL="72000" marR="72000" marT="18000" marB="18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11000">
                          <a:schemeClr val="accent5">
                            <a:lumMod val="40000"/>
                            <a:lumOff val="60000"/>
                          </a:schemeClr>
                        </a:gs>
                        <a:gs pos="48000">
                          <a:schemeClr val="accent5">
                            <a:lumMod val="20000"/>
                            <a:lumOff val="80000"/>
                          </a:schemeClr>
                        </a:gs>
                        <a:gs pos="100000">
                          <a:schemeClr val="accent5">
                            <a:lumMod val="60000"/>
                            <a:lumOff val="4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88 </a:t>
                      </a: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841,4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8203" marR="8203" marT="18000" marB="18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11000">
                          <a:schemeClr val="accent5">
                            <a:lumMod val="40000"/>
                            <a:lumOff val="60000"/>
                          </a:schemeClr>
                        </a:gs>
                        <a:gs pos="48000">
                          <a:schemeClr val="accent5">
                            <a:lumMod val="20000"/>
                            <a:lumOff val="80000"/>
                          </a:schemeClr>
                        </a:gs>
                        <a:gs pos="100000">
                          <a:schemeClr val="accent5">
                            <a:lumMod val="60000"/>
                            <a:lumOff val="4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268788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203" marR="8203" marT="18000" marB="1800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11000">
                          <a:schemeClr val="accent5">
                            <a:lumMod val="40000"/>
                            <a:lumOff val="60000"/>
                          </a:schemeClr>
                        </a:gs>
                        <a:gs pos="48000">
                          <a:schemeClr val="accent5">
                            <a:lumMod val="20000"/>
                            <a:lumOff val="80000"/>
                          </a:schemeClr>
                        </a:gs>
                        <a:gs pos="100000">
                          <a:schemeClr val="accent5">
                            <a:lumMod val="60000"/>
                            <a:lumOff val="4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ИТОГО ПО ПРОГРАММАМ</a:t>
                      </a:r>
                    </a:p>
                  </a:txBody>
                  <a:tcPr marL="8203" marR="8203" marT="18000" marB="1800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11000">
                          <a:schemeClr val="accent5">
                            <a:lumMod val="40000"/>
                            <a:lumOff val="60000"/>
                          </a:schemeClr>
                        </a:gs>
                        <a:gs pos="48000">
                          <a:schemeClr val="accent5">
                            <a:lumMod val="20000"/>
                            <a:lumOff val="80000"/>
                          </a:schemeClr>
                        </a:gs>
                        <a:gs pos="100000">
                          <a:schemeClr val="accent5">
                            <a:lumMod val="60000"/>
                            <a:lumOff val="4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1 350 919,2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8203" marR="8203" marT="18000" marB="1800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11000">
                          <a:schemeClr val="accent5">
                            <a:lumMod val="40000"/>
                            <a:lumOff val="60000"/>
                          </a:schemeClr>
                        </a:gs>
                        <a:gs pos="48000">
                          <a:schemeClr val="accent5">
                            <a:lumMod val="20000"/>
                            <a:lumOff val="80000"/>
                          </a:schemeClr>
                        </a:gs>
                        <a:gs pos="100000">
                          <a:schemeClr val="accent5">
                            <a:lumMod val="60000"/>
                            <a:lumOff val="4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1357290" y="142852"/>
            <a:ext cx="7572428" cy="1071570"/>
          </a:xfrm>
          <a:prstGeom prst="rect">
            <a:avLst/>
          </a:prstGeom>
          <a:gradFill>
            <a:gsLst>
              <a:gs pos="44000">
                <a:srgbClr val="92D050"/>
              </a:gs>
              <a:gs pos="55000">
                <a:srgbClr val="92D050"/>
              </a:gs>
              <a:gs pos="18000">
                <a:schemeClr val="accent3">
                  <a:lumMod val="40000"/>
                  <a:lumOff val="60000"/>
                </a:schemeClr>
              </a:gs>
              <a:gs pos="100000">
                <a:schemeClr val="accent3">
                  <a:lumMod val="40000"/>
                  <a:lumOff val="60000"/>
                </a:schemeClr>
              </a:gs>
            </a:gsLst>
            <a:lin ang="5400000" scaled="0"/>
          </a:gradFill>
          <a:ln w="73025" cap="rnd" cmpd="sng">
            <a:solidFill>
              <a:schemeClr val="accent1">
                <a:lumMod val="40000"/>
                <a:lumOff val="60000"/>
              </a:schemeClr>
            </a:solidFill>
          </a:ln>
          <a:effectLst>
            <a:outerShdw blurRad="50800" dist="50800" sx="1000" sy="1000" algn="ctr" rotWithShape="0">
              <a:srgbClr val="000000"/>
            </a:outerShdw>
            <a:reflection stA="0" endPos="6000" dist="25400" dir="5400000" sy="-100000" algn="bl" rotWithShape="0"/>
          </a:effectLst>
          <a:scene3d>
            <a:camera prst="orthographicFront"/>
            <a:lightRig rig="threePt" dir="t"/>
          </a:scene3d>
          <a:sp3d>
            <a:bevelT w="38100" h="114300"/>
            <a:bevelB w="31750" h="825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Исполнение бюджета городского округа г.Переславля-Залесского по муниципальным программам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42844" y="142852"/>
            <a:ext cx="1000132" cy="1000132"/>
          </a:xfrm>
          <a:prstGeom prst="rect">
            <a:avLst/>
          </a:prstGeom>
          <a:blipFill dpi="0" rotWithShape="1">
            <a:blip r:embed="rId2" cstate="print"/>
            <a:srcRect/>
            <a:stretch>
              <a:fillRect/>
            </a:stretch>
          </a:blip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Диаграмма 4"/>
          <p:cNvGraphicFramePr/>
          <p:nvPr/>
        </p:nvGraphicFramePr>
        <p:xfrm>
          <a:off x="0" y="0"/>
          <a:ext cx="9144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214414" y="142852"/>
            <a:ext cx="7786742" cy="1000132"/>
          </a:xfrm>
          <a:prstGeom prst="rect">
            <a:avLst/>
          </a:prstGeom>
          <a:gradFill>
            <a:gsLst>
              <a:gs pos="44000">
                <a:srgbClr val="92D050"/>
              </a:gs>
              <a:gs pos="55000">
                <a:srgbClr val="92D050"/>
              </a:gs>
              <a:gs pos="18000">
                <a:schemeClr val="accent3">
                  <a:lumMod val="40000"/>
                  <a:lumOff val="60000"/>
                </a:schemeClr>
              </a:gs>
              <a:gs pos="100000">
                <a:schemeClr val="accent3">
                  <a:lumMod val="40000"/>
                  <a:lumOff val="60000"/>
                </a:schemeClr>
              </a:gs>
            </a:gsLst>
            <a:lin ang="5400000" scaled="0"/>
          </a:gradFill>
          <a:ln w="73025" cap="rnd" cmpd="sng">
            <a:solidFill>
              <a:schemeClr val="accent1">
                <a:lumMod val="40000"/>
                <a:lumOff val="60000"/>
              </a:schemeClr>
            </a:solidFill>
          </a:ln>
          <a:effectLst>
            <a:outerShdw blurRad="50800" dist="50800" sx="1000" sy="1000" algn="ctr" rotWithShape="0">
              <a:srgbClr val="000000"/>
            </a:outerShdw>
            <a:reflection stA="0" endPos="6000" dist="25400" dir="5400000" sy="-100000" algn="bl" rotWithShape="0"/>
          </a:effectLst>
          <a:scene3d>
            <a:camera prst="orthographicFront"/>
            <a:lightRig rig="threePt" dir="t"/>
          </a:scene3d>
          <a:sp3d>
            <a:bevelT w="38100" h="114300"/>
            <a:bevelB w="31750" h="825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План и факт д</a:t>
            </a:r>
            <a:r>
              <a:rPr lang="ru-RU" sz="2800" b="1" dirty="0" smtClean="0">
                <a:solidFill>
                  <a:srgbClr val="FF0000"/>
                </a:solidFill>
              </a:rPr>
              <a:t>ефицита </a:t>
            </a:r>
            <a:r>
              <a:rPr lang="ru-RU" sz="2800" b="1" dirty="0" smtClean="0">
                <a:solidFill>
                  <a:srgbClr val="FF0000"/>
                </a:solidFill>
              </a:rPr>
              <a:t>бюджета городского округа </a:t>
            </a:r>
            <a:r>
              <a:rPr lang="ru-RU" sz="2800" b="1" dirty="0" smtClean="0">
                <a:solidFill>
                  <a:srgbClr val="FF0000"/>
                </a:solidFill>
              </a:rPr>
              <a:t>г.Переславля-Залесского за 2014 год</a:t>
            </a:r>
            <a:endParaRPr lang="ru-RU" sz="2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42844" y="214290"/>
            <a:ext cx="928694" cy="928694"/>
          </a:xfrm>
          <a:prstGeom prst="rect">
            <a:avLst/>
          </a:prstGeom>
          <a:blipFill dpi="0" rotWithShape="1">
            <a:blip r:embed="rId3" cstate="print"/>
            <a:srcRect/>
            <a:stretch>
              <a:fillRect/>
            </a:stretch>
          </a:blip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aphicFrame>
        <p:nvGraphicFramePr>
          <p:cNvPr id="17" name="Диаграмма 16"/>
          <p:cNvGraphicFramePr/>
          <p:nvPr/>
        </p:nvGraphicFramePr>
        <p:xfrm>
          <a:off x="500034" y="1285860"/>
          <a:ext cx="8429684" cy="53578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9" name="AutoShape 5"/>
          <p:cNvSpPr>
            <a:spLocks noChangeArrowheads="1"/>
          </p:cNvSpPr>
          <p:nvPr/>
        </p:nvSpPr>
        <p:spPr bwMode="auto">
          <a:xfrm>
            <a:off x="7143768" y="2143116"/>
            <a:ext cx="500066" cy="500066"/>
          </a:xfrm>
          <a:prstGeom prst="roundRect">
            <a:avLst>
              <a:gd name="adj" fmla="val 50000"/>
            </a:avLst>
          </a:prstGeom>
          <a:gradFill>
            <a:gsLst>
              <a:gs pos="56000">
                <a:srgbClr val="B9A9CB">
                  <a:lumMod val="74000"/>
                  <a:lumOff val="26000"/>
                  <a:alpha val="0"/>
                </a:srgbClr>
              </a:gs>
              <a:gs pos="9000">
                <a:schemeClr val="accent4">
                  <a:lumMod val="60000"/>
                  <a:lumOff val="40000"/>
                </a:schemeClr>
              </a:gs>
              <a:gs pos="100000">
                <a:schemeClr val="accent4">
                  <a:lumMod val="60000"/>
                  <a:lumOff val="40000"/>
                </a:schemeClr>
              </a:gs>
              <a:gs pos="100000">
                <a:srgbClr val="FF6600"/>
              </a:gs>
              <a:gs pos="69000">
                <a:schemeClr val="accent4">
                  <a:lumMod val="60000"/>
                  <a:lumOff val="40000"/>
                </a:schemeClr>
              </a:gs>
              <a:gs pos="94000">
                <a:schemeClr val="accent4">
                  <a:lumMod val="0"/>
                  <a:lumOff val="100000"/>
                </a:schemeClr>
              </a:gs>
              <a:gs pos="39000">
                <a:schemeClr val="accent4">
                  <a:lumMod val="29000"/>
                  <a:lumOff val="71000"/>
                </a:schemeClr>
              </a:gs>
            </a:gsLst>
          </a:gradFill>
          <a:ln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endParaRPr lang="ru-RU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AutoShape 5"/>
          <p:cNvSpPr>
            <a:spLocks noChangeArrowheads="1"/>
          </p:cNvSpPr>
          <p:nvPr/>
        </p:nvSpPr>
        <p:spPr bwMode="auto">
          <a:xfrm>
            <a:off x="8001024" y="3789040"/>
            <a:ext cx="531416" cy="497240"/>
          </a:xfrm>
          <a:prstGeom prst="roundRect">
            <a:avLst>
              <a:gd name="adj" fmla="val 50000"/>
            </a:avLst>
          </a:prstGeom>
          <a:gradFill>
            <a:gsLst>
              <a:gs pos="78000">
                <a:schemeClr val="tx2">
                  <a:lumMod val="40000"/>
                  <a:lumOff val="60000"/>
                  <a:alpha val="0"/>
                </a:schemeClr>
              </a:gs>
              <a:gs pos="61000">
                <a:srgbClr val="90A7D7"/>
              </a:gs>
              <a:gs pos="100000">
                <a:schemeClr val="bg1"/>
              </a:gs>
              <a:gs pos="29000">
                <a:schemeClr val="tx2">
                  <a:lumMod val="20000"/>
                  <a:lumOff val="80000"/>
                </a:schemeClr>
              </a:gs>
              <a:gs pos="8000">
                <a:schemeClr val="tx2">
                  <a:lumMod val="60000"/>
                  <a:lumOff val="40000"/>
                </a:schemeClr>
              </a:gs>
            </a:gsLst>
          </a:gradFill>
          <a:ln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endParaRPr lang="ru-RU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AutoShape 5"/>
          <p:cNvSpPr>
            <a:spLocks noChangeArrowheads="1"/>
          </p:cNvSpPr>
          <p:nvPr/>
        </p:nvSpPr>
        <p:spPr bwMode="auto">
          <a:xfrm>
            <a:off x="1000100" y="3357562"/>
            <a:ext cx="428628" cy="420648"/>
          </a:xfrm>
          <a:prstGeom prst="roundRect">
            <a:avLst>
              <a:gd name="adj" fmla="val 50000"/>
            </a:avLst>
          </a:prstGeom>
          <a:gradFill>
            <a:gsLst>
              <a:gs pos="66000">
                <a:srgbClr val="92D050">
                  <a:alpha val="0"/>
                </a:srgbClr>
              </a:gs>
              <a:gs pos="100000">
                <a:schemeClr val="bg1"/>
              </a:gs>
              <a:gs pos="1000">
                <a:srgbClr val="92D050"/>
              </a:gs>
              <a:gs pos="51000">
                <a:schemeClr val="accent3">
                  <a:lumMod val="40000"/>
                  <a:lumOff val="60000"/>
                </a:schemeClr>
              </a:gs>
              <a:gs pos="49000">
                <a:srgbClr val="FFFFC5"/>
              </a:gs>
            </a:gsLst>
          </a:gradFill>
          <a:ln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endParaRPr lang="ru-RU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AutoShape 5"/>
          <p:cNvSpPr>
            <a:spLocks noChangeArrowheads="1"/>
          </p:cNvSpPr>
          <p:nvPr/>
        </p:nvSpPr>
        <p:spPr bwMode="auto">
          <a:xfrm>
            <a:off x="3357554" y="5877272"/>
            <a:ext cx="422358" cy="409248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FF0000">
                  <a:lumMod val="50000"/>
                  <a:lumOff val="50000"/>
                </a:srgbClr>
              </a:gs>
              <a:gs pos="87000">
                <a:srgbClr val="FCA69F"/>
              </a:gs>
              <a:gs pos="23000">
                <a:srgbClr val="FA7166">
                  <a:alpha val="24706"/>
                </a:srgbClr>
              </a:gs>
              <a:gs pos="73000">
                <a:schemeClr val="bg1"/>
              </a:gs>
            </a:gsLst>
          </a:gradFill>
          <a:ln>
            <a:solidFill>
              <a:srgbClr val="C00000"/>
            </a:solidFill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endParaRPr lang="ru-RU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AutoShape 5"/>
          <p:cNvSpPr>
            <a:spLocks noChangeArrowheads="1"/>
          </p:cNvSpPr>
          <p:nvPr/>
        </p:nvSpPr>
        <p:spPr bwMode="auto">
          <a:xfrm>
            <a:off x="4714876" y="2214554"/>
            <a:ext cx="428628" cy="428628"/>
          </a:xfrm>
          <a:prstGeom prst="roundRect">
            <a:avLst>
              <a:gd name="adj" fmla="val 45690"/>
            </a:avLst>
          </a:prstGeom>
          <a:gradFill>
            <a:gsLst>
              <a:gs pos="71000">
                <a:schemeClr val="bg1">
                  <a:alpha val="0"/>
                </a:schemeClr>
              </a:gs>
              <a:gs pos="1000">
                <a:schemeClr val="bg1"/>
              </a:gs>
              <a:gs pos="100000">
                <a:srgbClr val="FFFF99"/>
              </a:gs>
              <a:gs pos="100000">
                <a:srgbClr val="FFFF00"/>
              </a:gs>
              <a:gs pos="80000">
                <a:srgbClr val="FFFF00"/>
              </a:gs>
              <a:gs pos="56000">
                <a:srgbClr val="FFFF99"/>
              </a:gs>
              <a:gs pos="9000">
                <a:srgbClr val="FFFF00"/>
              </a:gs>
              <a:gs pos="36000">
                <a:schemeClr val="accent4">
                  <a:lumMod val="0"/>
                  <a:lumOff val="100000"/>
                </a:schemeClr>
              </a:gs>
              <a:gs pos="32000">
                <a:srgbClr val="FFFFC5"/>
              </a:gs>
            </a:gsLst>
          </a:gradFill>
          <a:ln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endParaRPr lang="ru-RU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82346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214414" y="214290"/>
            <a:ext cx="7747182" cy="928694"/>
          </a:xfrm>
          <a:prstGeom prst="rect">
            <a:avLst/>
          </a:prstGeom>
          <a:gradFill>
            <a:gsLst>
              <a:gs pos="44000">
                <a:srgbClr val="92D050"/>
              </a:gs>
              <a:gs pos="55000">
                <a:srgbClr val="92D050"/>
              </a:gs>
              <a:gs pos="18000">
                <a:schemeClr val="accent3">
                  <a:lumMod val="40000"/>
                  <a:lumOff val="60000"/>
                </a:schemeClr>
              </a:gs>
              <a:gs pos="100000">
                <a:schemeClr val="accent3">
                  <a:lumMod val="40000"/>
                  <a:lumOff val="60000"/>
                </a:schemeClr>
              </a:gs>
            </a:gsLst>
            <a:lin ang="5400000" scaled="0"/>
          </a:gradFill>
          <a:ln w="73025" cap="rnd" cmpd="sng">
            <a:solidFill>
              <a:schemeClr val="accent1">
                <a:lumMod val="40000"/>
                <a:lumOff val="60000"/>
              </a:schemeClr>
            </a:solidFill>
          </a:ln>
          <a:effectLst>
            <a:outerShdw blurRad="50800" dist="50800" sx="1000" sy="1000" algn="ctr" rotWithShape="0">
              <a:srgbClr val="000000"/>
            </a:outerShdw>
            <a:reflection stA="0" endPos="6000" dist="25400" dir="5400000" sy="-100000" algn="bl" rotWithShape="0"/>
          </a:effectLst>
          <a:scene3d>
            <a:camera prst="orthographicFront"/>
            <a:lightRig rig="threePt" dir="t"/>
          </a:scene3d>
          <a:sp3d>
            <a:bevelT w="38100" h="114300"/>
            <a:bevelB w="31750" h="825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Состояние муниципального долга городского округа </a:t>
            </a:r>
            <a:br>
              <a:rPr lang="ru-RU" sz="2400" b="1" dirty="0" smtClean="0">
                <a:solidFill>
                  <a:srgbClr val="FF0000"/>
                </a:solidFill>
              </a:rPr>
            </a:br>
            <a:r>
              <a:rPr lang="ru-RU" sz="2400" b="1" dirty="0" smtClean="0">
                <a:solidFill>
                  <a:srgbClr val="FF0000"/>
                </a:solidFill>
              </a:rPr>
              <a:t>г. Переславля-Залесского за 2014 год</a:t>
            </a:r>
            <a:endParaRPr lang="ru-RU" sz="2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42844" y="142852"/>
            <a:ext cx="928694" cy="928694"/>
          </a:xfrm>
          <a:prstGeom prst="rect">
            <a:avLst/>
          </a:prstGeom>
          <a:blipFill dpi="0" rotWithShape="1">
            <a:blip r:embed="rId2" cstate="print"/>
            <a:srcRect/>
            <a:stretch>
              <a:fillRect/>
            </a:stretch>
          </a:blip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357157" y="1500174"/>
          <a:ext cx="8501122" cy="4929222"/>
        </p:xfrm>
        <a:graphic>
          <a:graphicData uri="http://schemas.openxmlformats.org/drawingml/2006/table">
            <a:tbl>
              <a:tblPr/>
              <a:tblGrid>
                <a:gridCol w="2786083"/>
                <a:gridCol w="1091992"/>
                <a:gridCol w="1069905"/>
                <a:gridCol w="1165008"/>
                <a:gridCol w="1194067"/>
                <a:gridCol w="1194067"/>
              </a:tblGrid>
              <a:tr h="903805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800" b="1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5687" marR="5687" marT="568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75000">
                          <a:schemeClr val="accent1">
                            <a:lumMod val="60000"/>
                            <a:lumOff val="40000"/>
                          </a:schemeClr>
                        </a:gs>
                        <a:gs pos="50000">
                          <a:schemeClr val="accent1">
                            <a:lumMod val="75000"/>
                            <a:alpha val="61000"/>
                          </a:schemeClr>
                        </a:gs>
                        <a:gs pos="4000">
                          <a:schemeClr val="tx2">
                            <a:lumMod val="20000"/>
                            <a:lumOff val="80000"/>
                            <a:alpha val="97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 baseline="0" dirty="0">
                          <a:solidFill>
                            <a:srgbClr val="C00000"/>
                          </a:solidFill>
                          <a:latin typeface="Times New Roman"/>
                        </a:rPr>
                        <a:t>Остаток на 01.01.2014</a:t>
                      </a:r>
                    </a:p>
                  </a:txBody>
                  <a:tcPr marL="5687" marR="5687" marT="568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75000">
                          <a:schemeClr val="accent1">
                            <a:lumMod val="60000"/>
                            <a:lumOff val="40000"/>
                          </a:schemeClr>
                        </a:gs>
                        <a:gs pos="50000">
                          <a:schemeClr val="accent1">
                            <a:lumMod val="75000"/>
                            <a:alpha val="61000"/>
                          </a:schemeClr>
                        </a:gs>
                        <a:gs pos="4000">
                          <a:schemeClr val="tx2">
                            <a:lumMod val="20000"/>
                            <a:lumOff val="80000"/>
                            <a:alpha val="97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 baseline="0" dirty="0">
                          <a:solidFill>
                            <a:srgbClr val="C00000"/>
                          </a:solidFill>
                          <a:latin typeface="Times New Roman"/>
                        </a:rPr>
                        <a:t>Привлечено</a:t>
                      </a:r>
                    </a:p>
                  </a:txBody>
                  <a:tcPr marL="5687" marR="5687" marT="568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75000">
                          <a:schemeClr val="accent1">
                            <a:lumMod val="60000"/>
                            <a:lumOff val="40000"/>
                          </a:schemeClr>
                        </a:gs>
                        <a:gs pos="50000">
                          <a:schemeClr val="accent1">
                            <a:lumMod val="75000"/>
                            <a:alpha val="61000"/>
                          </a:schemeClr>
                        </a:gs>
                        <a:gs pos="4000">
                          <a:schemeClr val="tx2">
                            <a:lumMod val="20000"/>
                            <a:lumOff val="80000"/>
                            <a:alpha val="97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 baseline="0" dirty="0">
                          <a:solidFill>
                            <a:srgbClr val="C00000"/>
                          </a:solidFill>
                          <a:latin typeface="Times New Roman"/>
                        </a:rPr>
                        <a:t>Погашено</a:t>
                      </a:r>
                    </a:p>
                  </a:txBody>
                  <a:tcPr marL="5687" marR="5687" marT="568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75000">
                          <a:schemeClr val="accent1">
                            <a:lumMod val="60000"/>
                            <a:lumOff val="40000"/>
                          </a:schemeClr>
                        </a:gs>
                        <a:gs pos="50000">
                          <a:schemeClr val="accent1">
                            <a:lumMod val="75000"/>
                            <a:alpha val="61000"/>
                          </a:schemeClr>
                        </a:gs>
                        <a:gs pos="4000">
                          <a:schemeClr val="tx2">
                            <a:lumMod val="20000"/>
                            <a:lumOff val="80000"/>
                            <a:alpha val="97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 baseline="0" dirty="0">
                          <a:solidFill>
                            <a:srgbClr val="C00000"/>
                          </a:solidFill>
                          <a:latin typeface="Times New Roman"/>
                        </a:rPr>
                        <a:t>Списано</a:t>
                      </a:r>
                    </a:p>
                  </a:txBody>
                  <a:tcPr marL="5687" marR="5687" marT="568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75000">
                          <a:schemeClr val="accent1">
                            <a:lumMod val="60000"/>
                            <a:lumOff val="40000"/>
                          </a:schemeClr>
                        </a:gs>
                        <a:gs pos="50000">
                          <a:schemeClr val="accent1">
                            <a:lumMod val="75000"/>
                            <a:alpha val="61000"/>
                          </a:schemeClr>
                        </a:gs>
                        <a:gs pos="4000">
                          <a:schemeClr val="tx2">
                            <a:lumMod val="20000"/>
                            <a:lumOff val="80000"/>
                            <a:alpha val="97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 baseline="0" dirty="0">
                          <a:solidFill>
                            <a:srgbClr val="C00000"/>
                          </a:solidFill>
                          <a:latin typeface="Times New Roman"/>
                        </a:rPr>
                        <a:t>Остаток на 01.01.2015</a:t>
                      </a:r>
                    </a:p>
                  </a:txBody>
                  <a:tcPr marL="5687" marR="5687" marT="568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75000">
                          <a:schemeClr val="accent1">
                            <a:lumMod val="60000"/>
                            <a:lumOff val="40000"/>
                          </a:schemeClr>
                        </a:gs>
                        <a:gs pos="50000">
                          <a:schemeClr val="accent1">
                            <a:lumMod val="75000"/>
                            <a:alpha val="61000"/>
                          </a:schemeClr>
                        </a:gs>
                        <a:gs pos="4000">
                          <a:schemeClr val="tx2">
                            <a:lumMod val="20000"/>
                            <a:lumOff val="80000"/>
                            <a:alpha val="97000"/>
                          </a:schemeClr>
                        </a:gs>
                      </a:gsLst>
                      <a:lin ang="16200000" scaled="1"/>
                    </a:gradFill>
                  </a:tcPr>
                </a:tc>
              </a:tr>
              <a:tr h="1285694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2000" b="0" i="0" u="none" strike="noStrike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Times New Roman"/>
                        </a:rPr>
                        <a:t>Бюджетный кредит от других бюджетов бюджетной системы, тыс.руб.</a:t>
                      </a:r>
                    </a:p>
                  </a:txBody>
                  <a:tcPr marL="102358" marR="5687" marT="568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16000">
                          <a:schemeClr val="accent5">
                            <a:lumMod val="60000"/>
                            <a:lumOff val="40000"/>
                            <a:alpha val="56000"/>
                          </a:schemeClr>
                        </a:gs>
                        <a:gs pos="92000">
                          <a:schemeClr val="accent5">
                            <a:lumMod val="75000"/>
                            <a:alpha val="73000"/>
                          </a:schemeClr>
                        </a:gs>
                        <a:gs pos="14000">
                          <a:schemeClr val="accent5">
                            <a:lumMod val="60000"/>
                            <a:lumOff val="40000"/>
                            <a:alpha val="27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2000" b="0" i="0" u="none" strike="noStrike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Times New Roman"/>
                        </a:rPr>
                        <a:t>54 000</a:t>
                      </a:r>
                    </a:p>
                  </a:txBody>
                  <a:tcPr marL="5687" marR="5687" marT="568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16000">
                          <a:schemeClr val="accent5">
                            <a:lumMod val="60000"/>
                            <a:lumOff val="40000"/>
                            <a:alpha val="56000"/>
                          </a:schemeClr>
                        </a:gs>
                        <a:gs pos="92000">
                          <a:schemeClr val="accent5">
                            <a:lumMod val="75000"/>
                            <a:alpha val="73000"/>
                          </a:schemeClr>
                        </a:gs>
                        <a:gs pos="14000">
                          <a:schemeClr val="accent5">
                            <a:lumMod val="60000"/>
                            <a:lumOff val="40000"/>
                            <a:alpha val="27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2000" b="0" i="0" u="none" strike="noStrike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Times New Roman"/>
                        </a:rPr>
                        <a:t>56 405</a:t>
                      </a:r>
                    </a:p>
                  </a:txBody>
                  <a:tcPr marL="5687" marR="5687" marT="568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16000">
                          <a:schemeClr val="accent5">
                            <a:lumMod val="60000"/>
                            <a:lumOff val="40000"/>
                            <a:alpha val="56000"/>
                          </a:schemeClr>
                        </a:gs>
                        <a:gs pos="92000">
                          <a:schemeClr val="accent5">
                            <a:lumMod val="75000"/>
                            <a:alpha val="73000"/>
                          </a:schemeClr>
                        </a:gs>
                        <a:gs pos="14000">
                          <a:schemeClr val="accent5">
                            <a:lumMod val="60000"/>
                            <a:lumOff val="40000"/>
                            <a:alpha val="27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2000" b="0" i="0" u="none" strike="noStrike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Times New Roman"/>
                        </a:rPr>
                        <a:t>18 000</a:t>
                      </a:r>
                    </a:p>
                  </a:txBody>
                  <a:tcPr marL="5687" marR="5687" marT="568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16000">
                          <a:schemeClr val="accent5">
                            <a:lumMod val="60000"/>
                            <a:lumOff val="40000"/>
                            <a:alpha val="56000"/>
                          </a:schemeClr>
                        </a:gs>
                        <a:gs pos="92000">
                          <a:schemeClr val="accent5">
                            <a:lumMod val="75000"/>
                            <a:alpha val="73000"/>
                          </a:schemeClr>
                        </a:gs>
                        <a:gs pos="14000">
                          <a:schemeClr val="accent5">
                            <a:lumMod val="60000"/>
                            <a:lumOff val="40000"/>
                            <a:alpha val="27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2000" b="0" i="0" u="none" strike="noStrike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Times New Roman"/>
                        </a:rPr>
                        <a:t>-</a:t>
                      </a:r>
                    </a:p>
                  </a:txBody>
                  <a:tcPr marL="5687" marR="5687" marT="568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16000">
                          <a:schemeClr val="accent5">
                            <a:lumMod val="60000"/>
                            <a:lumOff val="40000"/>
                            <a:alpha val="56000"/>
                          </a:schemeClr>
                        </a:gs>
                        <a:gs pos="92000">
                          <a:schemeClr val="accent5">
                            <a:lumMod val="75000"/>
                            <a:alpha val="73000"/>
                          </a:schemeClr>
                        </a:gs>
                        <a:gs pos="14000">
                          <a:schemeClr val="accent5">
                            <a:lumMod val="60000"/>
                            <a:lumOff val="40000"/>
                            <a:alpha val="27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2000" b="0" i="0" u="none" strike="noStrike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Times New Roman"/>
                        </a:rPr>
                        <a:t>92 405</a:t>
                      </a:r>
                    </a:p>
                  </a:txBody>
                  <a:tcPr marL="5687" marR="5687" marT="568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16000">
                          <a:schemeClr val="accent5">
                            <a:lumMod val="60000"/>
                            <a:lumOff val="40000"/>
                            <a:alpha val="56000"/>
                          </a:schemeClr>
                        </a:gs>
                        <a:gs pos="92000">
                          <a:schemeClr val="accent5">
                            <a:lumMod val="75000"/>
                            <a:alpha val="73000"/>
                          </a:schemeClr>
                        </a:gs>
                        <a:gs pos="14000">
                          <a:schemeClr val="accent5">
                            <a:lumMod val="60000"/>
                            <a:lumOff val="40000"/>
                            <a:alpha val="27000"/>
                          </a:schemeClr>
                        </a:gs>
                      </a:gsLst>
                      <a:lin ang="16200000" scaled="1"/>
                    </a:gradFill>
                  </a:tcPr>
                </a:tc>
              </a:tr>
              <a:tr h="1438450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2000" b="0" i="0" u="none" strike="noStrike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Times New Roman"/>
                        </a:rPr>
                        <a:t>Кредиты от кредитных организаций бюджетом городского округа, тыс.руб.</a:t>
                      </a:r>
                    </a:p>
                  </a:txBody>
                  <a:tcPr marL="102358" marR="5687" marT="568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16000">
                          <a:schemeClr val="accent5">
                            <a:lumMod val="60000"/>
                            <a:lumOff val="40000"/>
                            <a:alpha val="56000"/>
                          </a:schemeClr>
                        </a:gs>
                        <a:gs pos="92000">
                          <a:schemeClr val="accent5">
                            <a:lumMod val="75000"/>
                            <a:alpha val="73000"/>
                          </a:schemeClr>
                        </a:gs>
                        <a:gs pos="14000">
                          <a:schemeClr val="accent5">
                            <a:lumMod val="60000"/>
                            <a:lumOff val="40000"/>
                            <a:alpha val="27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2000" b="0" i="0" u="none" strike="noStrike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Times New Roman"/>
                        </a:rPr>
                        <a:t>60 000</a:t>
                      </a:r>
                    </a:p>
                  </a:txBody>
                  <a:tcPr marL="5687" marR="5687" marT="568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16000">
                          <a:schemeClr val="accent5">
                            <a:lumMod val="60000"/>
                            <a:lumOff val="40000"/>
                            <a:alpha val="56000"/>
                          </a:schemeClr>
                        </a:gs>
                        <a:gs pos="92000">
                          <a:schemeClr val="accent5">
                            <a:lumMod val="75000"/>
                            <a:alpha val="73000"/>
                          </a:schemeClr>
                        </a:gs>
                        <a:gs pos="14000">
                          <a:schemeClr val="accent5">
                            <a:lumMod val="60000"/>
                            <a:lumOff val="40000"/>
                            <a:alpha val="27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2000" b="0" i="0" u="none" strike="noStrike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Times New Roman"/>
                        </a:rPr>
                        <a:t>-</a:t>
                      </a:r>
                    </a:p>
                  </a:txBody>
                  <a:tcPr marL="5687" marR="5687" marT="568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16000">
                          <a:schemeClr val="accent5">
                            <a:lumMod val="60000"/>
                            <a:lumOff val="40000"/>
                            <a:alpha val="56000"/>
                          </a:schemeClr>
                        </a:gs>
                        <a:gs pos="92000">
                          <a:schemeClr val="accent5">
                            <a:lumMod val="75000"/>
                            <a:alpha val="73000"/>
                          </a:schemeClr>
                        </a:gs>
                        <a:gs pos="14000">
                          <a:schemeClr val="accent5">
                            <a:lumMod val="60000"/>
                            <a:lumOff val="40000"/>
                            <a:alpha val="27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2000" b="0" i="0" u="none" strike="noStrike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Times New Roman"/>
                        </a:rPr>
                        <a:t>-</a:t>
                      </a:r>
                    </a:p>
                  </a:txBody>
                  <a:tcPr marL="5687" marR="5687" marT="568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16000">
                          <a:schemeClr val="accent5">
                            <a:lumMod val="60000"/>
                            <a:lumOff val="40000"/>
                            <a:alpha val="56000"/>
                          </a:schemeClr>
                        </a:gs>
                        <a:gs pos="92000">
                          <a:schemeClr val="accent5">
                            <a:lumMod val="75000"/>
                            <a:alpha val="73000"/>
                          </a:schemeClr>
                        </a:gs>
                        <a:gs pos="14000">
                          <a:schemeClr val="accent5">
                            <a:lumMod val="60000"/>
                            <a:lumOff val="40000"/>
                            <a:alpha val="27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2000" b="0" i="0" u="none" strike="noStrike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Times New Roman"/>
                        </a:rPr>
                        <a:t>-</a:t>
                      </a:r>
                    </a:p>
                  </a:txBody>
                  <a:tcPr marL="5687" marR="5687" marT="568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16000">
                          <a:schemeClr val="accent5">
                            <a:lumMod val="60000"/>
                            <a:lumOff val="40000"/>
                            <a:alpha val="56000"/>
                          </a:schemeClr>
                        </a:gs>
                        <a:gs pos="92000">
                          <a:schemeClr val="accent5">
                            <a:lumMod val="75000"/>
                            <a:alpha val="73000"/>
                          </a:schemeClr>
                        </a:gs>
                        <a:gs pos="14000">
                          <a:schemeClr val="accent5">
                            <a:lumMod val="60000"/>
                            <a:lumOff val="40000"/>
                            <a:alpha val="27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2000" b="0" i="0" u="none" strike="noStrike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Times New Roman"/>
                        </a:rPr>
                        <a:t>60 000</a:t>
                      </a:r>
                    </a:p>
                  </a:txBody>
                  <a:tcPr marL="5687" marR="5687" marT="568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16000">
                          <a:schemeClr val="accent5">
                            <a:lumMod val="60000"/>
                            <a:lumOff val="40000"/>
                            <a:alpha val="56000"/>
                          </a:schemeClr>
                        </a:gs>
                        <a:gs pos="92000">
                          <a:schemeClr val="accent5">
                            <a:lumMod val="75000"/>
                            <a:alpha val="73000"/>
                          </a:schemeClr>
                        </a:gs>
                        <a:gs pos="14000">
                          <a:schemeClr val="accent5">
                            <a:lumMod val="60000"/>
                            <a:lumOff val="40000"/>
                            <a:alpha val="27000"/>
                          </a:schemeClr>
                        </a:gs>
                      </a:gsLst>
                      <a:lin ang="16200000" scaled="1"/>
                    </a:gradFill>
                  </a:tcPr>
                </a:tc>
              </a:tr>
              <a:tr h="1301273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2000" b="1" i="0" u="none" strike="noStrike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Times New Roman"/>
                        </a:rPr>
                        <a:t>Всего муниципальный долг, тыс.руб.</a:t>
                      </a:r>
                    </a:p>
                  </a:txBody>
                  <a:tcPr marL="102358" marR="5687" marT="568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16000">
                          <a:schemeClr val="accent5">
                            <a:lumMod val="60000"/>
                            <a:lumOff val="40000"/>
                            <a:alpha val="56000"/>
                          </a:schemeClr>
                        </a:gs>
                        <a:gs pos="92000">
                          <a:schemeClr val="accent5">
                            <a:lumMod val="75000"/>
                            <a:alpha val="73000"/>
                          </a:schemeClr>
                        </a:gs>
                        <a:gs pos="14000">
                          <a:schemeClr val="accent5">
                            <a:lumMod val="60000"/>
                            <a:lumOff val="40000"/>
                            <a:alpha val="27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2000" b="1" i="0" u="none" strike="noStrike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Times New Roman"/>
                        </a:rPr>
                        <a:t>114 000</a:t>
                      </a:r>
                    </a:p>
                  </a:txBody>
                  <a:tcPr marL="5687" marR="5687" marT="568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16000">
                          <a:schemeClr val="accent5">
                            <a:lumMod val="60000"/>
                            <a:lumOff val="40000"/>
                            <a:alpha val="56000"/>
                          </a:schemeClr>
                        </a:gs>
                        <a:gs pos="92000">
                          <a:schemeClr val="accent5">
                            <a:lumMod val="75000"/>
                            <a:alpha val="73000"/>
                          </a:schemeClr>
                        </a:gs>
                        <a:gs pos="14000">
                          <a:schemeClr val="accent5">
                            <a:lumMod val="60000"/>
                            <a:lumOff val="40000"/>
                            <a:alpha val="27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2000" b="1" i="0" u="none" strike="noStrike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Times New Roman"/>
                        </a:rPr>
                        <a:t>56 405</a:t>
                      </a:r>
                    </a:p>
                  </a:txBody>
                  <a:tcPr marL="5687" marR="5687" marT="568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16000">
                          <a:schemeClr val="accent5">
                            <a:lumMod val="60000"/>
                            <a:lumOff val="40000"/>
                            <a:alpha val="56000"/>
                          </a:schemeClr>
                        </a:gs>
                        <a:gs pos="92000">
                          <a:schemeClr val="accent5">
                            <a:lumMod val="75000"/>
                            <a:alpha val="73000"/>
                          </a:schemeClr>
                        </a:gs>
                        <a:gs pos="14000">
                          <a:schemeClr val="accent5">
                            <a:lumMod val="60000"/>
                            <a:lumOff val="40000"/>
                            <a:alpha val="27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2000" b="1" i="0" u="none" strike="noStrike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Times New Roman"/>
                        </a:rPr>
                        <a:t>18 000</a:t>
                      </a:r>
                    </a:p>
                  </a:txBody>
                  <a:tcPr marL="5687" marR="5687" marT="568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16000">
                          <a:schemeClr val="accent5">
                            <a:lumMod val="60000"/>
                            <a:lumOff val="40000"/>
                            <a:alpha val="56000"/>
                          </a:schemeClr>
                        </a:gs>
                        <a:gs pos="92000">
                          <a:schemeClr val="accent5">
                            <a:lumMod val="75000"/>
                            <a:alpha val="73000"/>
                          </a:schemeClr>
                        </a:gs>
                        <a:gs pos="14000">
                          <a:schemeClr val="accent5">
                            <a:lumMod val="60000"/>
                            <a:lumOff val="40000"/>
                            <a:alpha val="27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2000" b="1" i="0" u="none" strike="noStrike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Times New Roman"/>
                        </a:rPr>
                        <a:t>-</a:t>
                      </a:r>
                    </a:p>
                  </a:txBody>
                  <a:tcPr marL="5687" marR="5687" marT="568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16000">
                          <a:schemeClr val="accent5">
                            <a:lumMod val="60000"/>
                            <a:lumOff val="40000"/>
                            <a:alpha val="56000"/>
                          </a:schemeClr>
                        </a:gs>
                        <a:gs pos="92000">
                          <a:schemeClr val="accent5">
                            <a:lumMod val="75000"/>
                            <a:alpha val="73000"/>
                          </a:schemeClr>
                        </a:gs>
                        <a:gs pos="14000">
                          <a:schemeClr val="accent5">
                            <a:lumMod val="60000"/>
                            <a:lumOff val="40000"/>
                            <a:alpha val="27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2000" b="1" i="0" u="none" strike="noStrike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Times New Roman"/>
                        </a:rPr>
                        <a:t>152 405</a:t>
                      </a:r>
                    </a:p>
                  </a:txBody>
                  <a:tcPr marL="5687" marR="5687" marT="568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16000">
                          <a:schemeClr val="accent5">
                            <a:lumMod val="60000"/>
                            <a:lumOff val="40000"/>
                            <a:alpha val="56000"/>
                          </a:schemeClr>
                        </a:gs>
                        <a:gs pos="92000">
                          <a:schemeClr val="accent5">
                            <a:lumMod val="75000"/>
                            <a:alpha val="73000"/>
                          </a:schemeClr>
                        </a:gs>
                        <a:gs pos="14000">
                          <a:schemeClr val="accent5">
                            <a:lumMod val="60000"/>
                            <a:lumOff val="40000"/>
                            <a:alpha val="27000"/>
                          </a:schemeClr>
                        </a:gs>
                      </a:gsLst>
                      <a:lin ang="16200000" scaled="1"/>
                    </a:gradFill>
                  </a:tcPr>
                </a:tc>
              </a:tr>
            </a:tbl>
          </a:graphicData>
        </a:graphic>
      </p:graphicFrame>
      <p:sp>
        <p:nvSpPr>
          <p:cNvPr id="6" name="AutoShape 5"/>
          <p:cNvSpPr>
            <a:spLocks noChangeArrowheads="1"/>
          </p:cNvSpPr>
          <p:nvPr/>
        </p:nvSpPr>
        <p:spPr bwMode="auto">
          <a:xfrm>
            <a:off x="4786314" y="2428868"/>
            <a:ext cx="386659" cy="371981"/>
          </a:xfrm>
          <a:prstGeom prst="roundRect">
            <a:avLst>
              <a:gd name="adj" fmla="val 50000"/>
            </a:avLst>
          </a:prstGeom>
          <a:gradFill>
            <a:gsLst>
              <a:gs pos="56000">
                <a:srgbClr val="B9A9CB">
                  <a:lumMod val="74000"/>
                  <a:lumOff val="26000"/>
                  <a:alpha val="0"/>
                </a:srgbClr>
              </a:gs>
              <a:gs pos="9000">
                <a:schemeClr val="accent4">
                  <a:lumMod val="60000"/>
                  <a:lumOff val="40000"/>
                </a:schemeClr>
              </a:gs>
              <a:gs pos="100000">
                <a:schemeClr val="accent4">
                  <a:lumMod val="60000"/>
                  <a:lumOff val="40000"/>
                </a:schemeClr>
              </a:gs>
              <a:gs pos="100000">
                <a:srgbClr val="FF6600"/>
              </a:gs>
              <a:gs pos="69000">
                <a:schemeClr val="accent4">
                  <a:lumMod val="60000"/>
                  <a:lumOff val="40000"/>
                </a:schemeClr>
              </a:gs>
              <a:gs pos="94000">
                <a:schemeClr val="accent4">
                  <a:lumMod val="0"/>
                  <a:lumOff val="100000"/>
                </a:schemeClr>
              </a:gs>
              <a:gs pos="39000">
                <a:schemeClr val="accent4">
                  <a:lumMod val="29000"/>
                  <a:lumOff val="71000"/>
                </a:schemeClr>
              </a:gs>
            </a:gsLst>
          </a:gradFill>
          <a:ln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endParaRPr lang="ru-RU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AutoShape 5"/>
          <p:cNvSpPr>
            <a:spLocks noChangeArrowheads="1"/>
          </p:cNvSpPr>
          <p:nvPr/>
        </p:nvSpPr>
        <p:spPr bwMode="auto">
          <a:xfrm>
            <a:off x="7000892" y="3748322"/>
            <a:ext cx="359537" cy="323644"/>
          </a:xfrm>
          <a:prstGeom prst="roundRect">
            <a:avLst>
              <a:gd name="adj" fmla="val 50000"/>
            </a:avLst>
          </a:prstGeom>
          <a:gradFill>
            <a:gsLst>
              <a:gs pos="78000">
                <a:schemeClr val="tx2">
                  <a:lumMod val="40000"/>
                  <a:lumOff val="60000"/>
                  <a:alpha val="0"/>
                </a:schemeClr>
              </a:gs>
              <a:gs pos="61000">
                <a:srgbClr val="90A7D7"/>
              </a:gs>
              <a:gs pos="100000">
                <a:schemeClr val="bg1"/>
              </a:gs>
              <a:gs pos="29000">
                <a:schemeClr val="tx2">
                  <a:lumMod val="20000"/>
                  <a:lumOff val="80000"/>
                </a:schemeClr>
              </a:gs>
              <a:gs pos="8000">
                <a:schemeClr val="tx2">
                  <a:lumMod val="60000"/>
                  <a:lumOff val="40000"/>
                </a:schemeClr>
              </a:gs>
            </a:gsLst>
          </a:gradFill>
          <a:ln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endParaRPr lang="ru-RU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AutoShape 5"/>
          <p:cNvSpPr>
            <a:spLocks noChangeArrowheads="1"/>
          </p:cNvSpPr>
          <p:nvPr/>
        </p:nvSpPr>
        <p:spPr bwMode="auto">
          <a:xfrm>
            <a:off x="2500298" y="4718864"/>
            <a:ext cx="289994" cy="273792"/>
          </a:xfrm>
          <a:prstGeom prst="roundRect">
            <a:avLst>
              <a:gd name="adj" fmla="val 50000"/>
            </a:avLst>
          </a:prstGeom>
          <a:gradFill>
            <a:gsLst>
              <a:gs pos="66000">
                <a:srgbClr val="92D050">
                  <a:alpha val="0"/>
                </a:srgbClr>
              </a:gs>
              <a:gs pos="100000">
                <a:schemeClr val="bg1"/>
              </a:gs>
              <a:gs pos="1000">
                <a:srgbClr val="92D050"/>
              </a:gs>
              <a:gs pos="51000">
                <a:schemeClr val="accent3">
                  <a:lumMod val="40000"/>
                  <a:lumOff val="60000"/>
                </a:schemeClr>
              </a:gs>
              <a:gs pos="49000">
                <a:srgbClr val="FFFFC5"/>
              </a:gs>
            </a:gsLst>
          </a:gradFill>
          <a:ln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endParaRPr lang="ru-RU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AutoShape 5"/>
          <p:cNvSpPr>
            <a:spLocks noChangeArrowheads="1"/>
          </p:cNvSpPr>
          <p:nvPr/>
        </p:nvSpPr>
        <p:spPr bwMode="auto">
          <a:xfrm>
            <a:off x="7000892" y="6072206"/>
            <a:ext cx="285752" cy="266372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FF0000">
                  <a:lumMod val="50000"/>
                  <a:lumOff val="50000"/>
                </a:srgbClr>
              </a:gs>
              <a:gs pos="87000">
                <a:srgbClr val="FCA69F"/>
              </a:gs>
              <a:gs pos="23000">
                <a:srgbClr val="FA7166">
                  <a:alpha val="24706"/>
                </a:srgbClr>
              </a:gs>
              <a:gs pos="73000">
                <a:schemeClr val="bg1"/>
              </a:gs>
            </a:gsLst>
          </a:gradFill>
          <a:ln>
            <a:solidFill>
              <a:srgbClr val="C00000"/>
            </a:solidFill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endParaRPr lang="ru-RU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AutoShape 5"/>
          <p:cNvSpPr>
            <a:spLocks noChangeArrowheads="1"/>
          </p:cNvSpPr>
          <p:nvPr/>
        </p:nvSpPr>
        <p:spPr bwMode="auto">
          <a:xfrm>
            <a:off x="1857356" y="1643050"/>
            <a:ext cx="289994" cy="278986"/>
          </a:xfrm>
          <a:prstGeom prst="roundRect">
            <a:avLst>
              <a:gd name="adj" fmla="val 45690"/>
            </a:avLst>
          </a:prstGeom>
          <a:gradFill>
            <a:gsLst>
              <a:gs pos="71000">
                <a:schemeClr val="bg1">
                  <a:alpha val="0"/>
                </a:schemeClr>
              </a:gs>
              <a:gs pos="1000">
                <a:schemeClr val="bg1"/>
              </a:gs>
              <a:gs pos="100000">
                <a:srgbClr val="FFFF99"/>
              </a:gs>
              <a:gs pos="100000">
                <a:srgbClr val="FFFF00"/>
              </a:gs>
              <a:gs pos="80000">
                <a:srgbClr val="FFFF00"/>
              </a:gs>
              <a:gs pos="56000">
                <a:srgbClr val="FFFF99"/>
              </a:gs>
              <a:gs pos="9000">
                <a:srgbClr val="FFFF00"/>
              </a:gs>
              <a:gs pos="36000">
                <a:schemeClr val="accent4">
                  <a:lumMod val="0"/>
                  <a:lumOff val="100000"/>
                </a:schemeClr>
              </a:gs>
              <a:gs pos="32000">
                <a:srgbClr val="FFFFC5"/>
              </a:gs>
            </a:gsLst>
          </a:gradFill>
          <a:ln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endParaRPr lang="ru-RU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82346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2844" y="142852"/>
            <a:ext cx="928694" cy="928694"/>
          </a:xfrm>
          <a:prstGeom prst="rect">
            <a:avLst/>
          </a:prstGeom>
          <a:blipFill dpi="0" rotWithShape="1">
            <a:blip r:embed="rId3" cstate="print"/>
            <a:srcRect/>
            <a:stretch>
              <a:fillRect/>
            </a:stretch>
          </a:blip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7" name="Облако 16"/>
          <p:cNvSpPr/>
          <p:nvPr/>
        </p:nvSpPr>
        <p:spPr>
          <a:xfrm>
            <a:off x="1071538" y="26238"/>
            <a:ext cx="7843538" cy="1242522"/>
          </a:xfrm>
          <a:prstGeom prst="cloud">
            <a:avLst/>
          </a:prstGeom>
          <a:gradFill>
            <a:gsLst>
              <a:gs pos="10000">
                <a:srgbClr val="92D050"/>
              </a:gs>
              <a:gs pos="57000">
                <a:srgbClr val="90CF8D">
                  <a:alpha val="80000"/>
                </a:srgbClr>
              </a:gs>
              <a:gs pos="83000">
                <a:srgbClr val="64EE88"/>
              </a:gs>
              <a:gs pos="100000">
                <a:srgbClr val="FFFF99"/>
              </a:gs>
            </a:gsLst>
            <a:lin ang="16200000" scaled="0"/>
          </a:gradFill>
          <a:ln w="12700">
            <a:solidFill>
              <a:srgbClr val="4DDB7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prst="angle"/>
            <a:bevelB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еще немного о деньгах</a:t>
            </a:r>
            <a:r>
              <a:rPr lang="en-US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endParaRPr lang="ru-RU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23528" y="3501008"/>
            <a:ext cx="85915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   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50349" y="1357298"/>
            <a:ext cx="889365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AutoShape 5"/>
          <p:cNvSpPr>
            <a:spLocks noChangeArrowheads="1"/>
          </p:cNvSpPr>
          <p:nvPr/>
        </p:nvSpPr>
        <p:spPr bwMode="auto">
          <a:xfrm>
            <a:off x="3929058" y="1500174"/>
            <a:ext cx="285752" cy="319997"/>
          </a:xfrm>
          <a:prstGeom prst="roundRect">
            <a:avLst>
              <a:gd name="adj" fmla="val 50000"/>
            </a:avLst>
          </a:prstGeom>
          <a:gradFill>
            <a:gsLst>
              <a:gs pos="56000">
                <a:srgbClr val="B9A9CB">
                  <a:lumMod val="74000"/>
                  <a:lumOff val="26000"/>
                  <a:alpha val="0"/>
                </a:srgbClr>
              </a:gs>
              <a:gs pos="9000">
                <a:schemeClr val="accent4">
                  <a:lumMod val="60000"/>
                  <a:lumOff val="40000"/>
                </a:schemeClr>
              </a:gs>
              <a:gs pos="100000">
                <a:schemeClr val="accent4">
                  <a:lumMod val="60000"/>
                  <a:lumOff val="40000"/>
                </a:schemeClr>
              </a:gs>
              <a:gs pos="100000">
                <a:srgbClr val="FF6600"/>
              </a:gs>
              <a:gs pos="69000">
                <a:schemeClr val="accent4">
                  <a:lumMod val="60000"/>
                  <a:lumOff val="40000"/>
                </a:schemeClr>
              </a:gs>
              <a:gs pos="94000">
                <a:schemeClr val="accent4">
                  <a:lumMod val="0"/>
                  <a:lumOff val="100000"/>
                </a:schemeClr>
              </a:gs>
              <a:gs pos="39000">
                <a:schemeClr val="accent4">
                  <a:lumMod val="29000"/>
                  <a:lumOff val="71000"/>
                </a:schemeClr>
              </a:gs>
            </a:gsLst>
          </a:gradFill>
          <a:ln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endParaRPr lang="ru-RU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AutoShape 5"/>
          <p:cNvSpPr>
            <a:spLocks noChangeArrowheads="1"/>
          </p:cNvSpPr>
          <p:nvPr/>
        </p:nvSpPr>
        <p:spPr bwMode="auto">
          <a:xfrm>
            <a:off x="7668344" y="4293096"/>
            <a:ext cx="360040" cy="392636"/>
          </a:xfrm>
          <a:prstGeom prst="roundRect">
            <a:avLst>
              <a:gd name="adj" fmla="val 50000"/>
            </a:avLst>
          </a:prstGeom>
          <a:gradFill>
            <a:gsLst>
              <a:gs pos="78000">
                <a:schemeClr val="tx2">
                  <a:lumMod val="40000"/>
                  <a:lumOff val="60000"/>
                  <a:alpha val="0"/>
                </a:schemeClr>
              </a:gs>
              <a:gs pos="61000">
                <a:srgbClr val="90A7D7"/>
              </a:gs>
              <a:gs pos="100000">
                <a:schemeClr val="bg1"/>
              </a:gs>
              <a:gs pos="29000">
                <a:schemeClr val="tx2">
                  <a:lumMod val="20000"/>
                  <a:lumOff val="80000"/>
                </a:schemeClr>
              </a:gs>
              <a:gs pos="8000">
                <a:schemeClr val="tx2">
                  <a:lumMod val="60000"/>
                  <a:lumOff val="40000"/>
                </a:schemeClr>
              </a:gs>
            </a:gsLst>
          </a:gradFill>
          <a:ln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endParaRPr lang="ru-RU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AutoShape 5"/>
          <p:cNvSpPr>
            <a:spLocks noChangeArrowheads="1"/>
          </p:cNvSpPr>
          <p:nvPr/>
        </p:nvSpPr>
        <p:spPr bwMode="auto">
          <a:xfrm>
            <a:off x="3214678" y="2857496"/>
            <a:ext cx="288032" cy="276632"/>
          </a:xfrm>
          <a:prstGeom prst="roundRect">
            <a:avLst>
              <a:gd name="adj" fmla="val 50000"/>
            </a:avLst>
          </a:prstGeom>
          <a:gradFill>
            <a:gsLst>
              <a:gs pos="66000">
                <a:srgbClr val="92D050">
                  <a:alpha val="0"/>
                </a:srgbClr>
              </a:gs>
              <a:gs pos="100000">
                <a:schemeClr val="bg1"/>
              </a:gs>
              <a:gs pos="1000">
                <a:srgbClr val="92D050"/>
              </a:gs>
              <a:gs pos="51000">
                <a:schemeClr val="accent3">
                  <a:lumMod val="40000"/>
                  <a:lumOff val="60000"/>
                </a:schemeClr>
              </a:gs>
              <a:gs pos="49000">
                <a:srgbClr val="FFFFC5"/>
              </a:gs>
            </a:gsLst>
          </a:gradFill>
          <a:ln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endParaRPr lang="ru-RU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AutoShape 5"/>
          <p:cNvSpPr>
            <a:spLocks noChangeArrowheads="1"/>
          </p:cNvSpPr>
          <p:nvPr/>
        </p:nvSpPr>
        <p:spPr bwMode="auto">
          <a:xfrm>
            <a:off x="714348" y="5857892"/>
            <a:ext cx="422358" cy="409248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FF0000">
                  <a:lumMod val="50000"/>
                  <a:lumOff val="50000"/>
                </a:srgbClr>
              </a:gs>
              <a:gs pos="87000">
                <a:srgbClr val="FCA69F"/>
              </a:gs>
              <a:gs pos="23000">
                <a:srgbClr val="FA7166">
                  <a:alpha val="24706"/>
                </a:srgbClr>
              </a:gs>
              <a:gs pos="73000">
                <a:schemeClr val="bg1"/>
              </a:gs>
            </a:gsLst>
          </a:gradFill>
          <a:ln>
            <a:solidFill>
              <a:srgbClr val="C00000"/>
            </a:solidFill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endParaRPr lang="ru-RU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AutoShape 5"/>
          <p:cNvSpPr>
            <a:spLocks noChangeArrowheads="1"/>
          </p:cNvSpPr>
          <p:nvPr/>
        </p:nvSpPr>
        <p:spPr bwMode="auto">
          <a:xfrm>
            <a:off x="8215338" y="1214422"/>
            <a:ext cx="360040" cy="333038"/>
          </a:xfrm>
          <a:prstGeom prst="roundRect">
            <a:avLst>
              <a:gd name="adj" fmla="val 45690"/>
            </a:avLst>
          </a:prstGeom>
          <a:gradFill>
            <a:gsLst>
              <a:gs pos="71000">
                <a:schemeClr val="bg1">
                  <a:alpha val="0"/>
                </a:schemeClr>
              </a:gs>
              <a:gs pos="1000">
                <a:schemeClr val="bg1"/>
              </a:gs>
              <a:gs pos="100000">
                <a:srgbClr val="FFFF99"/>
              </a:gs>
              <a:gs pos="100000">
                <a:srgbClr val="FFFF00"/>
              </a:gs>
              <a:gs pos="80000">
                <a:srgbClr val="FFFF00"/>
              </a:gs>
              <a:gs pos="56000">
                <a:srgbClr val="FFFF99"/>
              </a:gs>
              <a:gs pos="9000">
                <a:srgbClr val="FFFF00"/>
              </a:gs>
              <a:gs pos="36000">
                <a:schemeClr val="accent4">
                  <a:lumMod val="0"/>
                  <a:lumOff val="100000"/>
                </a:schemeClr>
              </a:gs>
              <a:gs pos="32000">
                <a:srgbClr val="FFFFC5"/>
              </a:gs>
            </a:gsLst>
          </a:gradFill>
          <a:ln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endParaRPr lang="ru-RU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Облако 14"/>
          <p:cNvSpPr/>
          <p:nvPr/>
        </p:nvSpPr>
        <p:spPr>
          <a:xfrm>
            <a:off x="357158" y="1285860"/>
            <a:ext cx="3500462" cy="1571636"/>
          </a:xfrm>
          <a:prstGeom prst="cloud">
            <a:avLst/>
          </a:prstGeom>
          <a:solidFill>
            <a:schemeClr val="tx2">
              <a:lumMod val="40000"/>
              <a:lumOff val="60000"/>
            </a:schemeClr>
          </a:solidFill>
          <a:ln w="12700">
            <a:solidFill>
              <a:srgbClr val="4DDB7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prst="angle"/>
            <a:bevelB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Хочешь иметь миллион  - веди себя так, как будто он у тебя уже в кармане</a:t>
            </a:r>
          </a:p>
          <a:p>
            <a:pPr algn="ctr"/>
            <a:endParaRPr lang="ru-RU" sz="14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sz="1400" b="1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Дейл Карнеги</a:t>
            </a:r>
            <a:endParaRPr lang="ru-RU" sz="1400" b="1" i="1" dirty="0" smtClean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Облако 15"/>
          <p:cNvSpPr/>
          <p:nvPr/>
        </p:nvSpPr>
        <p:spPr>
          <a:xfrm>
            <a:off x="3857620" y="1643050"/>
            <a:ext cx="5000692" cy="2786082"/>
          </a:xfrm>
          <a:prstGeom prst="cloud">
            <a:avLst/>
          </a:prstGeom>
          <a:solidFill>
            <a:schemeClr val="accent6">
              <a:lumMod val="40000"/>
              <a:lumOff val="60000"/>
            </a:schemeClr>
          </a:solidFill>
          <a:ln w="12700">
            <a:solidFill>
              <a:srgbClr val="4DDB7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prst="angle"/>
            <a:bevelB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00" i="1" dirty="0" smtClean="0">
              <a:solidFill>
                <a:srgbClr val="C00000"/>
              </a:solidFill>
            </a:endParaRPr>
          </a:p>
          <a:p>
            <a:pPr algn="ctr"/>
            <a:r>
              <a:rPr lang="ru-RU" sz="1400" b="1" dirty="0" smtClean="0">
                <a:solidFill>
                  <a:srgbClr val="C00000"/>
                </a:solidFill>
              </a:rPr>
              <a:t>Деньги </a:t>
            </a:r>
            <a:r>
              <a:rPr lang="ru-RU" sz="1400" b="1" dirty="0" smtClean="0">
                <a:solidFill>
                  <a:srgbClr val="C00000"/>
                </a:solidFill>
              </a:rPr>
              <a:t>не купят счастья тому, кто </a:t>
            </a:r>
            <a:r>
              <a:rPr lang="ru-RU" sz="1400" b="1" dirty="0" smtClean="0">
                <a:solidFill>
                  <a:srgbClr val="C00000"/>
                </a:solidFill>
              </a:rPr>
              <a:t>сам </a:t>
            </a:r>
            <a:r>
              <a:rPr lang="ru-RU" sz="1400" b="1" dirty="0" smtClean="0">
                <a:solidFill>
                  <a:srgbClr val="C00000"/>
                </a:solidFill>
              </a:rPr>
              <a:t>не знает, чего хочет. Деньги не укажут цель тому, кто выбирает свой путь с закрытыми глазами. Деньги не купят ум дураку, почет — подлецу, уважение — профану. Если вы попытаетесь с помощью денег окружить себя теми, кто выше и умнее вас, дабы обрести престиж, то в конце концов падете жертвой тех, кто ниже</a:t>
            </a:r>
            <a:r>
              <a:rPr lang="ru-RU" sz="1400" i="1" dirty="0" smtClean="0">
                <a:solidFill>
                  <a:srgbClr val="C00000"/>
                </a:solidFill>
              </a:rPr>
              <a:t>.</a:t>
            </a:r>
            <a:endParaRPr lang="ru-RU" sz="1400" b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400" b="1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</a:t>
            </a:r>
            <a:r>
              <a:rPr lang="ru-RU" sz="1400" b="1" i="1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Айн</a:t>
            </a:r>
            <a:r>
              <a:rPr lang="ru-RU" sz="1400" b="1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Рэнд</a:t>
            </a:r>
            <a:endParaRPr lang="ru-RU" sz="1400" b="1" i="1" dirty="0" smtClean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Облако 17"/>
          <p:cNvSpPr/>
          <p:nvPr/>
        </p:nvSpPr>
        <p:spPr>
          <a:xfrm>
            <a:off x="357158" y="3357562"/>
            <a:ext cx="3500462" cy="2357454"/>
          </a:xfrm>
          <a:prstGeom prst="cloud">
            <a:avLst/>
          </a:prstGeom>
          <a:solidFill>
            <a:schemeClr val="accent3">
              <a:lumMod val="75000"/>
            </a:schemeClr>
          </a:solidFill>
          <a:ln w="12700">
            <a:solidFill>
              <a:srgbClr val="4DDB7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prst="angle"/>
            <a:bevelB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rgbClr val="C00000"/>
                </a:solidFill>
              </a:rPr>
              <a:t>Пустые карманы никогда не помешают нам стать теми, кем мы хотим быть. Помешать этому могут только пустые головы и пустые сердца.</a:t>
            </a:r>
            <a:endParaRPr lang="ru-RU" sz="1400" b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sz="500" b="1" i="1" dirty="0" smtClean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sz="1400" b="1" i="1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Норман</a:t>
            </a:r>
            <a:r>
              <a:rPr lang="ru-RU" sz="1400" b="1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Пил</a:t>
            </a:r>
            <a:endParaRPr lang="ru-RU" sz="1400" b="1" i="1" dirty="0" smtClean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Облако 18"/>
          <p:cNvSpPr/>
          <p:nvPr/>
        </p:nvSpPr>
        <p:spPr>
          <a:xfrm>
            <a:off x="3500430" y="4572008"/>
            <a:ext cx="4714908" cy="2071702"/>
          </a:xfrm>
          <a:prstGeom prst="cloud">
            <a:avLst/>
          </a:prstGeom>
          <a:solidFill>
            <a:srgbClr val="FFFF99"/>
          </a:solidFill>
          <a:ln w="12700">
            <a:solidFill>
              <a:srgbClr val="4DDB7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prst="angle"/>
            <a:bevelB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rgbClr val="C00000"/>
                </a:solidFill>
              </a:rPr>
              <a:t>Слишком многие люди тратят деньги, которые они с трудом заработали, на вещи, которые им не нужны, чтобы впечатлить людей, которые им не нравятся.</a:t>
            </a:r>
            <a:endParaRPr lang="ru-RU" sz="1400" b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sz="800" b="1" i="1" dirty="0" smtClean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sz="1400" b="1" i="1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Уилл</a:t>
            </a:r>
            <a:r>
              <a:rPr lang="ru-RU" sz="1400" b="1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i="1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Роджерс</a:t>
            </a:r>
            <a:endParaRPr lang="ru-RU" sz="1400" b="1" i="1" dirty="0" smtClean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06545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214414" y="214290"/>
            <a:ext cx="7747182" cy="928694"/>
          </a:xfrm>
          <a:prstGeom prst="rect">
            <a:avLst/>
          </a:prstGeom>
          <a:gradFill>
            <a:gsLst>
              <a:gs pos="44000">
                <a:srgbClr val="92D050"/>
              </a:gs>
              <a:gs pos="55000">
                <a:srgbClr val="92D050"/>
              </a:gs>
              <a:gs pos="18000">
                <a:schemeClr val="accent3">
                  <a:lumMod val="40000"/>
                  <a:lumOff val="60000"/>
                </a:schemeClr>
              </a:gs>
              <a:gs pos="100000">
                <a:schemeClr val="accent3">
                  <a:lumMod val="40000"/>
                  <a:lumOff val="60000"/>
                </a:schemeClr>
              </a:gs>
            </a:gsLst>
            <a:lin ang="5400000" scaled="0"/>
          </a:gradFill>
          <a:ln w="73025" cap="rnd" cmpd="sng">
            <a:solidFill>
              <a:schemeClr val="accent1">
                <a:lumMod val="40000"/>
                <a:lumOff val="60000"/>
              </a:schemeClr>
            </a:solidFill>
          </a:ln>
          <a:effectLst>
            <a:outerShdw blurRad="50800" dist="50800" sx="1000" sy="1000" algn="ctr" rotWithShape="0">
              <a:srgbClr val="000000"/>
            </a:outerShdw>
            <a:reflection stA="0" endPos="6000" dist="25400" dir="5400000" sy="-100000" algn="bl" rotWithShape="0"/>
          </a:effectLst>
          <a:scene3d>
            <a:camera prst="orthographicFront"/>
            <a:lightRig rig="threePt" dir="t"/>
          </a:scene3d>
          <a:sp3d>
            <a:bevelT w="38100" h="114300"/>
            <a:bevelB w="31750" h="825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Годовой план по доходам бюджета городского округа г. Переславля-Залесского на 2014 год</a:t>
            </a:r>
            <a:endParaRPr lang="ru-RU" sz="2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42844" y="142852"/>
            <a:ext cx="928694" cy="928694"/>
          </a:xfrm>
          <a:prstGeom prst="rect">
            <a:avLst/>
          </a:prstGeom>
          <a:blipFill dpi="0" rotWithShape="1">
            <a:blip r:embed="rId2" cstate="print"/>
            <a:srcRect/>
            <a:stretch>
              <a:fillRect/>
            </a:stretch>
          </a:blip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500036" y="1293079"/>
          <a:ext cx="8429682" cy="5451054"/>
        </p:xfrm>
        <a:graphic>
          <a:graphicData uri="http://schemas.openxmlformats.org/drawingml/2006/table">
            <a:tbl>
              <a:tblPr/>
              <a:tblGrid>
                <a:gridCol w="3766124"/>
                <a:gridCol w="1684292"/>
                <a:gridCol w="1494203"/>
                <a:gridCol w="1485063"/>
              </a:tblGrid>
              <a:tr h="861545"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Показатели 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462" marR="3462" marT="346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28000">
                          <a:schemeClr val="accent4">
                            <a:lumMod val="60000"/>
                            <a:lumOff val="40000"/>
                          </a:schemeClr>
                        </a:gs>
                        <a:gs pos="44000">
                          <a:schemeClr val="accent4">
                            <a:lumMod val="60000"/>
                            <a:lumOff val="40000"/>
                          </a:schemeClr>
                        </a:gs>
                        <a:gs pos="71000">
                          <a:schemeClr val="accent1">
                            <a:tint val="44500"/>
                            <a:satMod val="160000"/>
                          </a:schemeClr>
                        </a:gs>
                        <a:gs pos="88000">
                          <a:schemeClr val="accent4">
                            <a:lumMod val="40000"/>
                            <a:lumOff val="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Утверждено в бюджете на 2014 год (тыс. руб.) 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462" marR="3462" marT="346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28000">
                          <a:schemeClr val="accent4">
                            <a:lumMod val="60000"/>
                            <a:lumOff val="40000"/>
                          </a:schemeClr>
                        </a:gs>
                        <a:gs pos="44000">
                          <a:schemeClr val="accent4">
                            <a:lumMod val="60000"/>
                            <a:lumOff val="40000"/>
                          </a:schemeClr>
                        </a:gs>
                        <a:gs pos="71000">
                          <a:schemeClr val="accent1">
                            <a:tint val="44500"/>
                            <a:satMod val="160000"/>
                          </a:schemeClr>
                        </a:gs>
                        <a:gs pos="88000">
                          <a:schemeClr val="accent4">
                            <a:lumMod val="40000"/>
                            <a:lumOff val="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Уточненный план на 2014 год          (тыс. руб.) 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462" marR="3462" marT="346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28000">
                          <a:schemeClr val="accent4">
                            <a:lumMod val="60000"/>
                            <a:lumOff val="40000"/>
                          </a:schemeClr>
                        </a:gs>
                        <a:gs pos="44000">
                          <a:schemeClr val="accent4">
                            <a:lumMod val="60000"/>
                            <a:lumOff val="40000"/>
                          </a:schemeClr>
                        </a:gs>
                        <a:gs pos="71000">
                          <a:schemeClr val="accent1">
                            <a:tint val="44500"/>
                            <a:satMod val="160000"/>
                          </a:schemeClr>
                        </a:gs>
                        <a:gs pos="88000">
                          <a:schemeClr val="accent4">
                            <a:lumMod val="40000"/>
                            <a:lumOff val="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Изменения  </a:t>
                      </a:r>
                      <a:endParaRPr lang="ru-RU" sz="1400" b="1" kern="1200" dirty="0" smtClean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400" b="1" kern="12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ru-RU" sz="1400" b="1" kern="1200" dirty="0" err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тыс</a:t>
                      </a:r>
                      <a:r>
                        <a:rPr lang="en-US" sz="1400" b="1" kern="12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 </a:t>
                      </a:r>
                      <a:r>
                        <a:rPr lang="ru-RU" sz="1400" b="1" kern="1200" dirty="0" err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руб</a:t>
                      </a:r>
                      <a:r>
                        <a:rPr lang="en-US" sz="1400" b="1" kern="12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.) 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462" marR="3462" marT="346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28000">
                          <a:schemeClr val="accent4">
                            <a:lumMod val="60000"/>
                            <a:lumOff val="40000"/>
                          </a:schemeClr>
                        </a:gs>
                        <a:gs pos="44000">
                          <a:schemeClr val="accent4">
                            <a:lumMod val="60000"/>
                            <a:lumOff val="40000"/>
                          </a:schemeClr>
                        </a:gs>
                        <a:gs pos="71000">
                          <a:schemeClr val="accent1">
                            <a:tint val="44500"/>
                            <a:satMod val="160000"/>
                          </a:schemeClr>
                        </a:gs>
                        <a:gs pos="88000">
                          <a:schemeClr val="accent4">
                            <a:lumMod val="40000"/>
                            <a:lumOff val="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792448">
                <a:tc>
                  <a:txBody>
                    <a:bodyPr/>
                    <a:lstStyle/>
                    <a:p>
                      <a:pPr marL="181610" indent="90170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Налоговые и неналоговые доходы 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462" marR="3462" marT="346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20000">
                          <a:srgbClr val="8488C4">
                            <a:alpha val="15000"/>
                          </a:srgbClr>
                        </a:gs>
                        <a:gs pos="41000">
                          <a:schemeClr val="accent4">
                            <a:lumMod val="40000"/>
                            <a:lumOff val="60000"/>
                            <a:alpha val="0"/>
                          </a:schemeClr>
                        </a:gs>
                        <a:gs pos="79000">
                          <a:schemeClr val="accent4">
                            <a:lumMod val="60000"/>
                            <a:lumOff val="40000"/>
                            <a:alpha val="89000"/>
                          </a:schemeClr>
                        </a:gs>
                        <a:gs pos="100000">
                          <a:schemeClr val="accent5">
                            <a:lumMod val="60000"/>
                            <a:lumOff val="40000"/>
                            <a:alpha val="48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438135,0 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462" marR="3462" marT="346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20000">
                          <a:srgbClr val="8488C4">
                            <a:alpha val="15000"/>
                          </a:srgbClr>
                        </a:gs>
                        <a:gs pos="41000">
                          <a:schemeClr val="accent4">
                            <a:lumMod val="40000"/>
                            <a:lumOff val="60000"/>
                            <a:alpha val="0"/>
                          </a:schemeClr>
                        </a:gs>
                        <a:gs pos="79000">
                          <a:schemeClr val="accent4">
                            <a:lumMod val="60000"/>
                            <a:lumOff val="40000"/>
                            <a:alpha val="89000"/>
                          </a:schemeClr>
                        </a:gs>
                        <a:gs pos="100000">
                          <a:schemeClr val="accent5">
                            <a:lumMod val="60000"/>
                            <a:lumOff val="40000"/>
                            <a:alpha val="48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442155,8 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462" marR="3462" marT="346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20000">
                          <a:srgbClr val="8488C4">
                            <a:alpha val="15000"/>
                          </a:srgbClr>
                        </a:gs>
                        <a:gs pos="41000">
                          <a:schemeClr val="accent4">
                            <a:lumMod val="40000"/>
                            <a:lumOff val="60000"/>
                            <a:alpha val="0"/>
                          </a:schemeClr>
                        </a:gs>
                        <a:gs pos="79000">
                          <a:schemeClr val="accent4">
                            <a:lumMod val="60000"/>
                            <a:lumOff val="40000"/>
                            <a:alpha val="89000"/>
                          </a:schemeClr>
                        </a:gs>
                        <a:gs pos="100000">
                          <a:schemeClr val="accent5">
                            <a:lumMod val="60000"/>
                            <a:lumOff val="40000"/>
                            <a:alpha val="48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4020,8 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462" marR="3462" marT="346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20000">
                          <a:srgbClr val="8488C4">
                            <a:alpha val="15000"/>
                          </a:srgbClr>
                        </a:gs>
                        <a:gs pos="41000">
                          <a:schemeClr val="accent4">
                            <a:lumMod val="40000"/>
                            <a:lumOff val="60000"/>
                            <a:alpha val="0"/>
                          </a:schemeClr>
                        </a:gs>
                        <a:gs pos="79000">
                          <a:schemeClr val="accent4">
                            <a:lumMod val="60000"/>
                            <a:lumOff val="40000"/>
                            <a:alpha val="89000"/>
                          </a:schemeClr>
                        </a:gs>
                        <a:gs pos="100000">
                          <a:schemeClr val="accent5">
                            <a:lumMod val="60000"/>
                            <a:lumOff val="40000"/>
                            <a:alpha val="48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983989">
                <a:tc>
                  <a:txBody>
                    <a:bodyPr/>
                    <a:lstStyle/>
                    <a:p>
                      <a:pPr marL="181610" indent="90170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Безвозмездные поступления от других      бюджетов бюджетной системы РФ 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462" marR="3462" marT="346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20000">
                          <a:srgbClr val="8488C4">
                            <a:alpha val="15000"/>
                          </a:srgbClr>
                        </a:gs>
                        <a:gs pos="41000">
                          <a:schemeClr val="accent4">
                            <a:lumMod val="40000"/>
                            <a:lumOff val="60000"/>
                            <a:alpha val="0"/>
                          </a:schemeClr>
                        </a:gs>
                        <a:gs pos="79000">
                          <a:schemeClr val="accent4">
                            <a:lumMod val="60000"/>
                            <a:lumOff val="40000"/>
                            <a:alpha val="89000"/>
                          </a:schemeClr>
                        </a:gs>
                        <a:gs pos="100000">
                          <a:schemeClr val="accent5">
                            <a:lumMod val="60000"/>
                            <a:lumOff val="40000"/>
                            <a:alpha val="48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/>
                          <a:ea typeface="Times New Roman"/>
                          <a:cs typeface="Times New Roman"/>
                        </a:rPr>
                        <a:t>611911,9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462" marR="3462" marT="346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20000">
                          <a:srgbClr val="8488C4">
                            <a:alpha val="15000"/>
                          </a:srgbClr>
                        </a:gs>
                        <a:gs pos="41000">
                          <a:schemeClr val="accent4">
                            <a:lumMod val="40000"/>
                            <a:lumOff val="60000"/>
                            <a:alpha val="0"/>
                          </a:schemeClr>
                        </a:gs>
                        <a:gs pos="79000">
                          <a:schemeClr val="accent4">
                            <a:lumMod val="60000"/>
                            <a:lumOff val="40000"/>
                            <a:alpha val="89000"/>
                          </a:schemeClr>
                        </a:gs>
                        <a:gs pos="100000">
                          <a:schemeClr val="accent5">
                            <a:lumMod val="60000"/>
                            <a:lumOff val="40000"/>
                            <a:alpha val="48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/>
                          <a:ea typeface="Times New Roman"/>
                          <a:cs typeface="Times New Roman"/>
                        </a:rPr>
                        <a:t>938091,3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462" marR="3462" marT="346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20000">
                          <a:srgbClr val="8488C4">
                            <a:alpha val="15000"/>
                          </a:srgbClr>
                        </a:gs>
                        <a:gs pos="41000">
                          <a:schemeClr val="accent4">
                            <a:lumMod val="40000"/>
                            <a:lumOff val="60000"/>
                            <a:alpha val="0"/>
                          </a:schemeClr>
                        </a:gs>
                        <a:gs pos="79000">
                          <a:schemeClr val="accent4">
                            <a:lumMod val="60000"/>
                            <a:lumOff val="40000"/>
                            <a:alpha val="89000"/>
                          </a:schemeClr>
                        </a:gs>
                        <a:gs pos="100000">
                          <a:schemeClr val="accent5">
                            <a:lumMod val="60000"/>
                            <a:lumOff val="40000"/>
                            <a:alpha val="48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/>
                          <a:ea typeface="Times New Roman"/>
                          <a:cs typeface="Times New Roman"/>
                        </a:rPr>
                        <a:t>326179,4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462" marR="3462" marT="346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20000">
                          <a:srgbClr val="8488C4">
                            <a:alpha val="15000"/>
                          </a:srgbClr>
                        </a:gs>
                        <a:gs pos="41000">
                          <a:schemeClr val="accent4">
                            <a:lumMod val="40000"/>
                            <a:lumOff val="60000"/>
                            <a:alpha val="0"/>
                          </a:schemeClr>
                        </a:gs>
                        <a:gs pos="79000">
                          <a:schemeClr val="accent4">
                            <a:lumMod val="60000"/>
                            <a:lumOff val="40000"/>
                            <a:alpha val="89000"/>
                          </a:schemeClr>
                        </a:gs>
                        <a:gs pos="100000">
                          <a:schemeClr val="accent5">
                            <a:lumMod val="60000"/>
                            <a:lumOff val="40000"/>
                            <a:alpha val="48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743093">
                <a:tc>
                  <a:txBody>
                    <a:bodyPr/>
                    <a:lstStyle/>
                    <a:p>
                      <a:pPr marL="181610" indent="90170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Прочие безвозмездные поступления в бюджеты городских округов</a:t>
                      </a: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462" marR="3462" marT="346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20000">
                          <a:srgbClr val="8488C4">
                            <a:alpha val="15000"/>
                          </a:srgbClr>
                        </a:gs>
                        <a:gs pos="41000">
                          <a:schemeClr val="accent4">
                            <a:lumMod val="40000"/>
                            <a:lumOff val="60000"/>
                            <a:alpha val="0"/>
                          </a:schemeClr>
                        </a:gs>
                        <a:gs pos="79000">
                          <a:schemeClr val="accent4">
                            <a:lumMod val="60000"/>
                            <a:lumOff val="40000"/>
                            <a:alpha val="89000"/>
                          </a:schemeClr>
                        </a:gs>
                        <a:gs pos="100000">
                          <a:schemeClr val="accent5">
                            <a:lumMod val="60000"/>
                            <a:lumOff val="40000"/>
                            <a:alpha val="48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462" marR="3462" marT="346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20000">
                          <a:srgbClr val="8488C4">
                            <a:alpha val="15000"/>
                          </a:srgbClr>
                        </a:gs>
                        <a:gs pos="41000">
                          <a:schemeClr val="accent4">
                            <a:lumMod val="40000"/>
                            <a:lumOff val="60000"/>
                            <a:alpha val="0"/>
                          </a:schemeClr>
                        </a:gs>
                        <a:gs pos="79000">
                          <a:schemeClr val="accent4">
                            <a:lumMod val="60000"/>
                            <a:lumOff val="40000"/>
                            <a:alpha val="89000"/>
                          </a:schemeClr>
                        </a:gs>
                        <a:gs pos="100000">
                          <a:schemeClr val="accent5">
                            <a:lumMod val="60000"/>
                            <a:lumOff val="40000"/>
                            <a:alpha val="48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307,0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462" marR="3462" marT="346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20000">
                          <a:srgbClr val="8488C4">
                            <a:alpha val="15000"/>
                          </a:srgbClr>
                        </a:gs>
                        <a:gs pos="41000">
                          <a:schemeClr val="accent4">
                            <a:lumMod val="40000"/>
                            <a:lumOff val="60000"/>
                            <a:alpha val="0"/>
                          </a:schemeClr>
                        </a:gs>
                        <a:gs pos="79000">
                          <a:schemeClr val="accent4">
                            <a:lumMod val="60000"/>
                            <a:lumOff val="40000"/>
                            <a:alpha val="89000"/>
                          </a:schemeClr>
                        </a:gs>
                        <a:gs pos="100000">
                          <a:schemeClr val="accent5">
                            <a:lumMod val="60000"/>
                            <a:lumOff val="40000"/>
                            <a:alpha val="48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307,0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462" marR="3462" marT="346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20000">
                          <a:srgbClr val="8488C4">
                            <a:alpha val="15000"/>
                          </a:srgbClr>
                        </a:gs>
                        <a:gs pos="41000">
                          <a:schemeClr val="accent4">
                            <a:lumMod val="40000"/>
                            <a:lumOff val="60000"/>
                            <a:alpha val="0"/>
                          </a:schemeClr>
                        </a:gs>
                        <a:gs pos="79000">
                          <a:schemeClr val="accent4">
                            <a:lumMod val="60000"/>
                            <a:lumOff val="40000"/>
                            <a:alpha val="89000"/>
                          </a:schemeClr>
                        </a:gs>
                        <a:gs pos="100000">
                          <a:schemeClr val="accent5">
                            <a:lumMod val="60000"/>
                            <a:lumOff val="40000"/>
                            <a:alpha val="48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913340">
                <a:tc>
                  <a:txBody>
                    <a:bodyPr/>
                    <a:lstStyle/>
                    <a:p>
                      <a:pPr marL="181610" indent="90170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Доходы бюджетов городских округов от возврата организациями остатков субсидий прошлых лет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462" marR="3462" marT="346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12000">
                          <a:schemeClr val="accent4">
                            <a:lumMod val="20000"/>
                            <a:lumOff val="80000"/>
                            <a:alpha val="53000"/>
                          </a:schemeClr>
                        </a:gs>
                        <a:gs pos="66000">
                          <a:schemeClr val="accent4">
                            <a:lumMod val="20000"/>
                            <a:lumOff val="80000"/>
                            <a:alpha val="30000"/>
                          </a:schemeClr>
                        </a:gs>
                        <a:gs pos="75000">
                          <a:schemeClr val="accent4">
                            <a:lumMod val="60000"/>
                            <a:lumOff val="40000"/>
                            <a:alpha val="80000"/>
                          </a:schemeClr>
                        </a:gs>
                        <a:gs pos="93000">
                          <a:schemeClr val="accent5">
                            <a:lumMod val="60000"/>
                            <a:lumOff val="40000"/>
                            <a:alpha val="63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462" marR="3462" marT="346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12000">
                          <a:schemeClr val="accent4">
                            <a:lumMod val="20000"/>
                            <a:lumOff val="80000"/>
                            <a:alpha val="53000"/>
                          </a:schemeClr>
                        </a:gs>
                        <a:gs pos="66000">
                          <a:schemeClr val="accent4">
                            <a:lumMod val="20000"/>
                            <a:lumOff val="80000"/>
                            <a:alpha val="30000"/>
                          </a:schemeClr>
                        </a:gs>
                        <a:gs pos="75000">
                          <a:schemeClr val="accent4">
                            <a:lumMod val="60000"/>
                            <a:lumOff val="40000"/>
                            <a:alpha val="80000"/>
                          </a:schemeClr>
                        </a:gs>
                        <a:gs pos="93000">
                          <a:schemeClr val="accent5">
                            <a:lumMod val="60000"/>
                            <a:lumOff val="40000"/>
                            <a:alpha val="63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227,3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462" marR="3462" marT="346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12000">
                          <a:schemeClr val="accent4">
                            <a:lumMod val="20000"/>
                            <a:lumOff val="80000"/>
                            <a:alpha val="53000"/>
                          </a:schemeClr>
                        </a:gs>
                        <a:gs pos="66000">
                          <a:schemeClr val="accent4">
                            <a:lumMod val="20000"/>
                            <a:lumOff val="80000"/>
                            <a:alpha val="30000"/>
                          </a:schemeClr>
                        </a:gs>
                        <a:gs pos="75000">
                          <a:schemeClr val="accent4">
                            <a:lumMod val="60000"/>
                            <a:lumOff val="40000"/>
                            <a:alpha val="80000"/>
                          </a:schemeClr>
                        </a:gs>
                        <a:gs pos="93000">
                          <a:schemeClr val="accent5">
                            <a:lumMod val="60000"/>
                            <a:lumOff val="40000"/>
                            <a:alpha val="63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227,3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462" marR="3462" marT="346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12000">
                          <a:schemeClr val="accent4">
                            <a:lumMod val="20000"/>
                            <a:lumOff val="80000"/>
                            <a:alpha val="53000"/>
                          </a:schemeClr>
                        </a:gs>
                        <a:gs pos="66000">
                          <a:schemeClr val="accent4">
                            <a:lumMod val="20000"/>
                            <a:lumOff val="80000"/>
                            <a:alpha val="30000"/>
                          </a:schemeClr>
                        </a:gs>
                        <a:gs pos="75000">
                          <a:schemeClr val="accent4">
                            <a:lumMod val="60000"/>
                            <a:lumOff val="40000"/>
                            <a:alpha val="80000"/>
                          </a:schemeClr>
                        </a:gs>
                        <a:gs pos="93000">
                          <a:schemeClr val="accent5">
                            <a:lumMod val="60000"/>
                            <a:lumOff val="40000"/>
                            <a:alpha val="63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913340">
                <a:tc>
                  <a:txBody>
                    <a:bodyPr/>
                    <a:lstStyle/>
                    <a:p>
                      <a:pPr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ВСЕГО </a:t>
                      </a:r>
                      <a:r>
                        <a:rPr lang="ru-RU" sz="1800" b="1" kern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доходов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462" marR="3462" marT="346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12000">
                          <a:schemeClr val="accent4">
                            <a:lumMod val="20000"/>
                            <a:lumOff val="80000"/>
                            <a:alpha val="53000"/>
                          </a:schemeClr>
                        </a:gs>
                        <a:gs pos="66000">
                          <a:schemeClr val="accent4">
                            <a:lumMod val="20000"/>
                            <a:lumOff val="80000"/>
                            <a:alpha val="30000"/>
                          </a:schemeClr>
                        </a:gs>
                        <a:gs pos="75000">
                          <a:schemeClr val="accent4">
                            <a:lumMod val="60000"/>
                            <a:lumOff val="40000"/>
                            <a:alpha val="80000"/>
                          </a:schemeClr>
                        </a:gs>
                        <a:gs pos="93000">
                          <a:schemeClr val="accent5">
                            <a:lumMod val="60000"/>
                            <a:lumOff val="40000"/>
                            <a:alpha val="63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1050046,9</a:t>
                      </a: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462" marR="3462" marT="346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12000">
                          <a:schemeClr val="accent4">
                            <a:lumMod val="20000"/>
                            <a:lumOff val="80000"/>
                            <a:alpha val="53000"/>
                          </a:schemeClr>
                        </a:gs>
                        <a:gs pos="66000">
                          <a:schemeClr val="accent4">
                            <a:lumMod val="20000"/>
                            <a:lumOff val="80000"/>
                            <a:alpha val="30000"/>
                          </a:schemeClr>
                        </a:gs>
                        <a:gs pos="75000">
                          <a:schemeClr val="accent4">
                            <a:lumMod val="60000"/>
                            <a:lumOff val="40000"/>
                            <a:alpha val="80000"/>
                          </a:schemeClr>
                        </a:gs>
                        <a:gs pos="93000">
                          <a:schemeClr val="accent5">
                            <a:lumMod val="60000"/>
                            <a:lumOff val="40000"/>
                            <a:alpha val="63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1380781,4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462" marR="3462" marT="346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12000">
                          <a:schemeClr val="accent4">
                            <a:lumMod val="20000"/>
                            <a:lumOff val="80000"/>
                            <a:alpha val="53000"/>
                          </a:schemeClr>
                        </a:gs>
                        <a:gs pos="66000">
                          <a:schemeClr val="accent4">
                            <a:lumMod val="20000"/>
                            <a:lumOff val="80000"/>
                            <a:alpha val="30000"/>
                          </a:schemeClr>
                        </a:gs>
                        <a:gs pos="75000">
                          <a:schemeClr val="accent4">
                            <a:lumMod val="60000"/>
                            <a:lumOff val="40000"/>
                            <a:alpha val="80000"/>
                          </a:schemeClr>
                        </a:gs>
                        <a:gs pos="93000">
                          <a:schemeClr val="accent5">
                            <a:lumMod val="60000"/>
                            <a:lumOff val="40000"/>
                            <a:alpha val="63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330734,5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462" marR="3462" marT="346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12000">
                          <a:schemeClr val="accent4">
                            <a:lumMod val="20000"/>
                            <a:lumOff val="80000"/>
                            <a:alpha val="53000"/>
                          </a:schemeClr>
                        </a:gs>
                        <a:gs pos="66000">
                          <a:schemeClr val="accent4">
                            <a:lumMod val="20000"/>
                            <a:lumOff val="80000"/>
                            <a:alpha val="30000"/>
                          </a:schemeClr>
                        </a:gs>
                        <a:gs pos="75000">
                          <a:schemeClr val="accent4">
                            <a:lumMod val="60000"/>
                            <a:lumOff val="40000"/>
                            <a:alpha val="80000"/>
                          </a:schemeClr>
                        </a:gs>
                        <a:gs pos="93000">
                          <a:schemeClr val="accent5">
                            <a:lumMod val="60000"/>
                            <a:lumOff val="40000"/>
                            <a:alpha val="63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182346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214414" y="214290"/>
            <a:ext cx="7747182" cy="928694"/>
          </a:xfrm>
          <a:prstGeom prst="rect">
            <a:avLst/>
          </a:prstGeom>
          <a:gradFill>
            <a:gsLst>
              <a:gs pos="44000">
                <a:srgbClr val="92D050"/>
              </a:gs>
              <a:gs pos="55000">
                <a:srgbClr val="92D050"/>
              </a:gs>
              <a:gs pos="18000">
                <a:schemeClr val="accent3">
                  <a:lumMod val="40000"/>
                  <a:lumOff val="60000"/>
                </a:schemeClr>
              </a:gs>
              <a:gs pos="100000">
                <a:schemeClr val="accent3">
                  <a:lumMod val="40000"/>
                  <a:lumOff val="60000"/>
                </a:schemeClr>
              </a:gs>
            </a:gsLst>
            <a:lin ang="5400000" scaled="0"/>
          </a:gradFill>
          <a:ln w="73025" cap="rnd" cmpd="sng">
            <a:solidFill>
              <a:schemeClr val="accent1">
                <a:lumMod val="40000"/>
                <a:lumOff val="60000"/>
              </a:schemeClr>
            </a:solidFill>
          </a:ln>
          <a:effectLst>
            <a:outerShdw blurRad="50800" dist="50800" sx="1000" sy="1000" algn="ctr" rotWithShape="0">
              <a:srgbClr val="000000"/>
            </a:outerShdw>
            <a:reflection stA="0" endPos="6000" dist="25400" dir="5400000" sy="-100000" algn="bl" rotWithShape="0"/>
          </a:effectLst>
          <a:scene3d>
            <a:camera prst="orthographicFront"/>
            <a:lightRig rig="threePt" dir="t"/>
          </a:scene3d>
          <a:sp3d>
            <a:bevelT w="38100" h="114300"/>
            <a:bevelB w="31750" h="825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Исполнение бюджета городского округа г. Переславля-Залесского на 2014 год по доходам</a:t>
            </a:r>
            <a:endParaRPr lang="ru-RU" sz="2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42844" y="142852"/>
            <a:ext cx="928694" cy="928694"/>
          </a:xfrm>
          <a:prstGeom prst="rect">
            <a:avLst/>
          </a:prstGeom>
          <a:blipFill dpi="0" rotWithShape="1">
            <a:blip r:embed="rId3" cstate="print"/>
            <a:srcRect/>
            <a:stretch>
              <a:fillRect/>
            </a:stretch>
          </a:blip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AutoShape 5"/>
          <p:cNvSpPr>
            <a:spLocks noChangeArrowheads="1"/>
          </p:cNvSpPr>
          <p:nvPr/>
        </p:nvSpPr>
        <p:spPr bwMode="auto">
          <a:xfrm>
            <a:off x="5572132" y="5000636"/>
            <a:ext cx="3214710" cy="1714512"/>
          </a:xfrm>
          <a:prstGeom prst="roundRect">
            <a:avLst>
              <a:gd name="adj" fmla="val 16667"/>
            </a:avLst>
          </a:prstGeom>
          <a:gradFill>
            <a:gsLst>
              <a:gs pos="66000">
                <a:srgbClr val="92D050">
                  <a:alpha val="25000"/>
                </a:srgbClr>
              </a:gs>
              <a:gs pos="100000">
                <a:schemeClr val="bg1"/>
              </a:gs>
              <a:gs pos="1000">
                <a:srgbClr val="92D050"/>
              </a:gs>
              <a:gs pos="51000">
                <a:schemeClr val="accent3">
                  <a:lumMod val="40000"/>
                  <a:lumOff val="60000"/>
                </a:schemeClr>
              </a:gs>
              <a:gs pos="49000">
                <a:srgbClr val="FFFFC5"/>
              </a:gs>
            </a:gsLst>
          </a:gradFill>
          <a:ln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ru-RU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(3) </a:t>
            </a:r>
            <a:r>
              <a:rPr lang="ru-RU" sz="1600" b="1" u="sng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Неналоговые  доходы</a:t>
            </a:r>
          </a:p>
          <a:p>
            <a:pPr algn="ctr"/>
            <a:r>
              <a:rPr lang="ru-RU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-План     </a:t>
            </a:r>
            <a:r>
              <a:rPr lang="en-US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125357,8</a:t>
            </a:r>
            <a:r>
              <a:rPr lang="ru-RU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тыс. руб.</a:t>
            </a:r>
            <a:endParaRPr lang="en-US" sz="1600" b="1" dirty="0" smtClean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-Факт </a:t>
            </a:r>
            <a:r>
              <a:rPr lang="en-US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en-US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128876,3</a:t>
            </a:r>
            <a:r>
              <a:rPr lang="ru-RU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тыс. руб.</a:t>
            </a:r>
          </a:p>
          <a:p>
            <a:pPr algn="ctr"/>
            <a:r>
              <a:rPr lang="ru-RU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-Исполнение к плану  </a:t>
            </a:r>
            <a:r>
              <a:rPr lang="en-US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102,8 %</a:t>
            </a:r>
          </a:p>
          <a:p>
            <a:r>
              <a:rPr lang="ru-RU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-Удельный вес  в  </a:t>
            </a:r>
          </a:p>
          <a:p>
            <a:r>
              <a:rPr lang="ru-RU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общей сумме доходов   </a:t>
            </a:r>
            <a:r>
              <a:rPr lang="en-US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9,4</a:t>
            </a:r>
            <a:r>
              <a:rPr lang="ru-RU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%</a:t>
            </a:r>
            <a:endParaRPr lang="ru-RU" sz="1600" b="1" dirty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AutoShape 5"/>
          <p:cNvSpPr>
            <a:spLocks noChangeArrowheads="1"/>
          </p:cNvSpPr>
          <p:nvPr/>
        </p:nvSpPr>
        <p:spPr bwMode="auto">
          <a:xfrm>
            <a:off x="5643570" y="3214686"/>
            <a:ext cx="3143272" cy="1643074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FF0000">
                  <a:lumMod val="50000"/>
                  <a:lumOff val="50000"/>
                </a:srgbClr>
              </a:gs>
              <a:gs pos="87000">
                <a:srgbClr val="FCA69F"/>
              </a:gs>
              <a:gs pos="23000">
                <a:srgbClr val="FA7166">
                  <a:alpha val="24706"/>
                </a:srgbClr>
              </a:gs>
              <a:gs pos="73000">
                <a:schemeClr val="bg1"/>
              </a:gs>
            </a:gsLst>
          </a:gradFill>
          <a:ln>
            <a:solidFill>
              <a:srgbClr val="C00000"/>
            </a:solidFill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en-US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  </a:t>
            </a:r>
            <a:r>
              <a:rPr lang="ru-RU" sz="1600" b="1" u="sng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Налоговые  доходы</a:t>
            </a:r>
          </a:p>
          <a:p>
            <a:pPr algn="ctr"/>
            <a:r>
              <a:rPr lang="ru-RU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-План     </a:t>
            </a:r>
            <a:r>
              <a:rPr lang="en-US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316798,0</a:t>
            </a:r>
            <a:r>
              <a:rPr lang="ru-RU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тыс. руб.</a:t>
            </a:r>
            <a:endParaRPr lang="en-US" sz="1600" b="1" dirty="0" smtClean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-Факт </a:t>
            </a:r>
            <a:r>
              <a:rPr lang="en-US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en-US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315944</a:t>
            </a:r>
            <a:r>
              <a:rPr lang="ru-RU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ru-RU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тыс. руб.</a:t>
            </a:r>
          </a:p>
          <a:p>
            <a:pPr algn="ctr"/>
            <a:r>
              <a:rPr lang="ru-RU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-Исполнение к плану  </a:t>
            </a:r>
            <a:r>
              <a:rPr lang="en-US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99,7%</a:t>
            </a:r>
          </a:p>
          <a:p>
            <a:r>
              <a:rPr lang="ru-RU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-Удельный вес  в  </a:t>
            </a:r>
          </a:p>
          <a:p>
            <a:r>
              <a:rPr lang="ru-RU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общей сумме доходов   </a:t>
            </a:r>
            <a:r>
              <a:rPr lang="en-US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23</a:t>
            </a:r>
            <a:r>
              <a:rPr lang="ru-RU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ru-RU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%</a:t>
            </a:r>
            <a:endParaRPr lang="ru-RU" sz="1600" b="1" dirty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AutoShape 5"/>
          <p:cNvSpPr>
            <a:spLocks noChangeArrowheads="1"/>
          </p:cNvSpPr>
          <p:nvPr/>
        </p:nvSpPr>
        <p:spPr bwMode="auto">
          <a:xfrm>
            <a:off x="5643570" y="1357298"/>
            <a:ext cx="3214710" cy="1643074"/>
          </a:xfrm>
          <a:prstGeom prst="roundRect">
            <a:avLst>
              <a:gd name="adj" fmla="val 16667"/>
            </a:avLst>
          </a:prstGeom>
          <a:gradFill>
            <a:gsLst>
              <a:gs pos="78000">
                <a:schemeClr val="tx2">
                  <a:lumMod val="40000"/>
                  <a:lumOff val="60000"/>
                  <a:alpha val="25000"/>
                </a:schemeClr>
              </a:gs>
              <a:gs pos="61000">
                <a:srgbClr val="90A7D7"/>
              </a:gs>
              <a:gs pos="100000">
                <a:schemeClr val="bg1"/>
              </a:gs>
              <a:gs pos="29000">
                <a:schemeClr val="tx2">
                  <a:lumMod val="20000"/>
                  <a:lumOff val="80000"/>
                </a:schemeClr>
              </a:gs>
              <a:gs pos="8000">
                <a:schemeClr val="tx2">
                  <a:lumMod val="60000"/>
                  <a:lumOff val="40000"/>
                </a:schemeClr>
              </a:gs>
            </a:gsLst>
          </a:gradFill>
          <a:ln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en-US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  </a:t>
            </a:r>
            <a:r>
              <a:rPr lang="ru-RU" sz="1600" b="1" u="sng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Безвозмездные поступления</a:t>
            </a:r>
          </a:p>
          <a:p>
            <a:pPr algn="ctr"/>
            <a:r>
              <a:rPr lang="ru-RU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-План     </a:t>
            </a:r>
            <a:r>
              <a:rPr lang="en-US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938625,6 тыс. руб.</a:t>
            </a:r>
            <a:endParaRPr lang="en-US" sz="1600" b="1" dirty="0" smtClean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-Факт </a:t>
            </a:r>
            <a:r>
              <a:rPr lang="en-US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930020,1 тыс. руб.</a:t>
            </a:r>
          </a:p>
          <a:p>
            <a:pPr algn="ctr"/>
            <a:r>
              <a:rPr lang="ru-RU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-Исполнение к плану  99,1</a:t>
            </a:r>
            <a:r>
              <a:rPr lang="en-US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%</a:t>
            </a:r>
          </a:p>
          <a:p>
            <a:r>
              <a:rPr lang="ru-RU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-Удельный вес  в  </a:t>
            </a:r>
          </a:p>
          <a:p>
            <a:r>
              <a:rPr lang="ru-RU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общей сумме доходов   67,6 </a:t>
            </a:r>
            <a:r>
              <a:rPr lang="en-US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%</a:t>
            </a:r>
            <a:endParaRPr lang="ru-RU" sz="1600" b="1" dirty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5" name="Диаграмма 14"/>
          <p:cNvGraphicFramePr/>
          <p:nvPr/>
        </p:nvGraphicFramePr>
        <p:xfrm>
          <a:off x="142844" y="1285860"/>
          <a:ext cx="5357850" cy="55721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6" name="Прямоугольник 15"/>
          <p:cNvSpPr/>
          <p:nvPr/>
        </p:nvSpPr>
        <p:spPr>
          <a:xfrm>
            <a:off x="4143372" y="3357562"/>
            <a:ext cx="12041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(2)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23,0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%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2786050" y="4357694"/>
            <a:ext cx="10887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9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%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28596" y="3429000"/>
            <a:ext cx="12041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67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%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AutoShape 5"/>
          <p:cNvSpPr>
            <a:spLocks noChangeArrowheads="1"/>
          </p:cNvSpPr>
          <p:nvPr/>
        </p:nvSpPr>
        <p:spPr bwMode="auto">
          <a:xfrm rot="10353504">
            <a:off x="1039856" y="1843146"/>
            <a:ext cx="342409" cy="370164"/>
          </a:xfrm>
          <a:prstGeom prst="roundRect">
            <a:avLst>
              <a:gd name="adj" fmla="val 50000"/>
            </a:avLst>
          </a:prstGeom>
          <a:gradFill>
            <a:gsLst>
              <a:gs pos="66000">
                <a:srgbClr val="92D050">
                  <a:alpha val="0"/>
                </a:srgbClr>
              </a:gs>
              <a:gs pos="100000">
                <a:schemeClr val="bg1"/>
              </a:gs>
              <a:gs pos="1000">
                <a:srgbClr val="92D050"/>
              </a:gs>
              <a:gs pos="51000">
                <a:schemeClr val="accent3">
                  <a:lumMod val="40000"/>
                  <a:lumOff val="60000"/>
                </a:schemeClr>
              </a:gs>
              <a:gs pos="49000">
                <a:srgbClr val="FFFFC5"/>
              </a:gs>
            </a:gsLst>
          </a:gradFill>
          <a:ln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endParaRPr lang="ru-RU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AutoShape 5"/>
          <p:cNvSpPr>
            <a:spLocks noChangeArrowheads="1"/>
          </p:cNvSpPr>
          <p:nvPr/>
        </p:nvSpPr>
        <p:spPr bwMode="auto">
          <a:xfrm rot="1099924">
            <a:off x="1181763" y="5883181"/>
            <a:ext cx="446064" cy="477549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FF0000">
                  <a:lumMod val="50000"/>
                  <a:lumOff val="50000"/>
                </a:srgbClr>
              </a:gs>
              <a:gs pos="87000">
                <a:srgbClr val="FCA69F"/>
              </a:gs>
              <a:gs pos="23000">
                <a:srgbClr val="FA7166">
                  <a:alpha val="24706"/>
                </a:srgbClr>
              </a:gs>
              <a:gs pos="73000">
                <a:schemeClr val="bg1"/>
              </a:gs>
            </a:gsLst>
          </a:gradFill>
          <a:ln>
            <a:solidFill>
              <a:srgbClr val="C00000"/>
            </a:solidFill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endParaRPr lang="ru-RU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AutoShape 5"/>
          <p:cNvSpPr>
            <a:spLocks noChangeArrowheads="1"/>
          </p:cNvSpPr>
          <p:nvPr/>
        </p:nvSpPr>
        <p:spPr bwMode="auto">
          <a:xfrm>
            <a:off x="4659377" y="2006268"/>
            <a:ext cx="428628" cy="428628"/>
          </a:xfrm>
          <a:prstGeom prst="roundRect">
            <a:avLst>
              <a:gd name="adj" fmla="val 45690"/>
            </a:avLst>
          </a:prstGeom>
          <a:gradFill>
            <a:gsLst>
              <a:gs pos="71000">
                <a:schemeClr val="bg1">
                  <a:alpha val="0"/>
                </a:schemeClr>
              </a:gs>
              <a:gs pos="1000">
                <a:schemeClr val="bg1"/>
              </a:gs>
              <a:gs pos="100000">
                <a:srgbClr val="FFFF99"/>
              </a:gs>
              <a:gs pos="100000">
                <a:srgbClr val="FFFF00"/>
              </a:gs>
              <a:gs pos="80000">
                <a:srgbClr val="FFFF00"/>
              </a:gs>
              <a:gs pos="56000">
                <a:srgbClr val="FFFF99"/>
              </a:gs>
              <a:gs pos="9000">
                <a:srgbClr val="FFFF00"/>
              </a:gs>
              <a:gs pos="36000">
                <a:schemeClr val="accent4">
                  <a:lumMod val="0"/>
                  <a:lumOff val="100000"/>
                </a:schemeClr>
              </a:gs>
              <a:gs pos="32000">
                <a:srgbClr val="FFFFC5"/>
              </a:gs>
            </a:gsLst>
          </a:gradFill>
          <a:ln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endParaRPr lang="ru-RU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82346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214414" y="214290"/>
            <a:ext cx="7747182" cy="928694"/>
          </a:xfrm>
          <a:prstGeom prst="rect">
            <a:avLst/>
          </a:prstGeom>
          <a:gradFill>
            <a:gsLst>
              <a:gs pos="44000">
                <a:srgbClr val="92D050"/>
              </a:gs>
              <a:gs pos="55000">
                <a:srgbClr val="92D050"/>
              </a:gs>
              <a:gs pos="18000">
                <a:schemeClr val="accent3">
                  <a:lumMod val="40000"/>
                  <a:lumOff val="60000"/>
                </a:schemeClr>
              </a:gs>
              <a:gs pos="100000">
                <a:schemeClr val="accent3">
                  <a:lumMod val="40000"/>
                  <a:lumOff val="60000"/>
                </a:schemeClr>
              </a:gs>
            </a:gsLst>
            <a:lin ang="5400000" scaled="0"/>
          </a:gradFill>
          <a:ln w="73025" cap="rnd" cmpd="sng">
            <a:solidFill>
              <a:schemeClr val="accent1">
                <a:lumMod val="40000"/>
                <a:lumOff val="60000"/>
              </a:schemeClr>
            </a:solidFill>
          </a:ln>
          <a:effectLst>
            <a:outerShdw blurRad="50800" dist="50800" sx="1000" sy="1000" algn="ctr" rotWithShape="0">
              <a:srgbClr val="000000"/>
            </a:outerShdw>
            <a:reflection stA="0" endPos="6000" dist="25400" dir="5400000" sy="-100000" algn="bl" rotWithShape="0"/>
          </a:effectLst>
          <a:scene3d>
            <a:camera prst="orthographicFront"/>
            <a:lightRig rig="threePt" dir="t"/>
          </a:scene3d>
          <a:sp3d>
            <a:bevelT w="38100" h="114300"/>
            <a:bevelB w="31750" h="825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Налоговые доходы за 2014 год</a:t>
            </a:r>
            <a:endParaRPr lang="ru-RU" sz="3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42844" y="142852"/>
            <a:ext cx="928694" cy="928694"/>
          </a:xfrm>
          <a:prstGeom prst="rect">
            <a:avLst/>
          </a:prstGeom>
          <a:blipFill dpi="0" rotWithShape="1">
            <a:blip r:embed="rId3" cstate="print"/>
            <a:srcRect/>
            <a:stretch>
              <a:fillRect/>
            </a:stretch>
          </a:blip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AutoShape 5"/>
          <p:cNvSpPr>
            <a:spLocks noChangeArrowheads="1"/>
          </p:cNvSpPr>
          <p:nvPr/>
        </p:nvSpPr>
        <p:spPr bwMode="auto">
          <a:xfrm>
            <a:off x="500034" y="5357826"/>
            <a:ext cx="2786082" cy="1357322"/>
          </a:xfrm>
          <a:prstGeom prst="roundRect">
            <a:avLst>
              <a:gd name="adj" fmla="val 16667"/>
            </a:avLst>
          </a:prstGeom>
          <a:gradFill>
            <a:gsLst>
              <a:gs pos="66000">
                <a:srgbClr val="92D050">
                  <a:alpha val="25000"/>
                </a:srgbClr>
              </a:gs>
              <a:gs pos="100000">
                <a:schemeClr val="bg1"/>
              </a:gs>
              <a:gs pos="1000">
                <a:srgbClr val="92D050"/>
              </a:gs>
              <a:gs pos="51000">
                <a:schemeClr val="accent3">
                  <a:lumMod val="40000"/>
                  <a:lumOff val="60000"/>
                </a:schemeClr>
              </a:gs>
              <a:gs pos="49000">
                <a:srgbClr val="FFFFC5"/>
              </a:gs>
            </a:gsLst>
          </a:gradFill>
          <a:ln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en-US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(3</a:t>
            </a:r>
            <a:r>
              <a:rPr lang="en-US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 </a:t>
            </a:r>
            <a:r>
              <a:rPr lang="ru-RU" sz="1400" b="1" u="sng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Налоги на совокупный доход</a:t>
            </a:r>
          </a:p>
          <a:p>
            <a:r>
              <a:rPr lang="ru-RU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-План     </a:t>
            </a:r>
            <a:r>
              <a:rPr lang="en-US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23090,0 тыс. руб.</a:t>
            </a:r>
            <a:endParaRPr lang="en-US" sz="1400" b="1" dirty="0" smtClean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-Факт </a:t>
            </a:r>
            <a:r>
              <a:rPr lang="en-US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23376,8 тыс. руб.</a:t>
            </a:r>
          </a:p>
          <a:p>
            <a:r>
              <a:rPr lang="ru-RU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-Исполнение к плану  101,2</a:t>
            </a:r>
            <a:r>
              <a:rPr lang="en-US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%</a:t>
            </a:r>
          </a:p>
          <a:p>
            <a:r>
              <a:rPr lang="ru-RU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-Удельный вес  в  </a:t>
            </a:r>
          </a:p>
          <a:p>
            <a:r>
              <a:rPr lang="ru-RU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общей сумме доходов   1,7 </a:t>
            </a:r>
            <a:r>
              <a:rPr lang="en-US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%</a:t>
            </a:r>
            <a:endParaRPr lang="ru-RU" sz="1400" b="1" dirty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AutoShape 5"/>
          <p:cNvSpPr>
            <a:spLocks noChangeArrowheads="1"/>
          </p:cNvSpPr>
          <p:nvPr/>
        </p:nvSpPr>
        <p:spPr bwMode="auto">
          <a:xfrm>
            <a:off x="5786446" y="1428736"/>
            <a:ext cx="3214710" cy="1357322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FF0000">
                  <a:lumMod val="50000"/>
                  <a:lumOff val="50000"/>
                </a:srgbClr>
              </a:gs>
              <a:gs pos="87000">
                <a:srgbClr val="FCA69F"/>
              </a:gs>
              <a:gs pos="23000">
                <a:srgbClr val="FA7166">
                  <a:alpha val="24706"/>
                </a:srgbClr>
              </a:gs>
              <a:gs pos="73000">
                <a:schemeClr val="bg1"/>
              </a:gs>
            </a:gsLst>
          </a:gradFill>
          <a:ln>
            <a:solidFill>
              <a:srgbClr val="C00000"/>
            </a:solidFill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en-US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  </a:t>
            </a:r>
            <a:r>
              <a:rPr lang="ru-RU" sz="1400" b="1" u="sng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Налоги на товары </a:t>
            </a:r>
            <a:r>
              <a:rPr lang="en-US" sz="1400" b="1" u="sng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1400" b="1" u="sng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работы, услуги</a:t>
            </a:r>
            <a:r>
              <a:rPr lang="en-US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1400" b="1" dirty="0" smtClean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-План     </a:t>
            </a:r>
            <a:r>
              <a:rPr lang="en-US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2797</a:t>
            </a:r>
            <a:r>
              <a:rPr lang="ru-RU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,0 тыс. руб.</a:t>
            </a:r>
            <a:endParaRPr lang="en-US" sz="1400" b="1" dirty="0" smtClean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-Факт </a:t>
            </a:r>
            <a:r>
              <a:rPr lang="en-US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2831,1 тыс. руб.</a:t>
            </a:r>
          </a:p>
          <a:p>
            <a:r>
              <a:rPr lang="ru-RU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-Исполнение к плану  </a:t>
            </a:r>
            <a:r>
              <a:rPr lang="en-US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ru-RU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1,2</a:t>
            </a:r>
            <a:r>
              <a:rPr lang="en-US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%</a:t>
            </a:r>
            <a:endParaRPr lang="ru-RU" sz="1400" b="1" dirty="0" smtClean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-Удельный вес  в  </a:t>
            </a:r>
          </a:p>
          <a:p>
            <a:r>
              <a:rPr lang="ru-RU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общей сумме доходов   0,2</a:t>
            </a:r>
            <a:r>
              <a:rPr lang="en-US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%</a:t>
            </a:r>
            <a:endParaRPr lang="ru-RU" sz="1400" b="1" dirty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AutoShape 5"/>
          <p:cNvSpPr>
            <a:spLocks noChangeArrowheads="1"/>
          </p:cNvSpPr>
          <p:nvPr/>
        </p:nvSpPr>
        <p:spPr bwMode="auto">
          <a:xfrm>
            <a:off x="6143636" y="5286388"/>
            <a:ext cx="2714644" cy="1428760"/>
          </a:xfrm>
          <a:prstGeom prst="roundRect">
            <a:avLst>
              <a:gd name="adj" fmla="val 16667"/>
            </a:avLst>
          </a:prstGeom>
          <a:gradFill>
            <a:gsLst>
              <a:gs pos="78000">
                <a:schemeClr val="tx2">
                  <a:lumMod val="40000"/>
                  <a:lumOff val="60000"/>
                  <a:alpha val="25000"/>
                </a:schemeClr>
              </a:gs>
              <a:gs pos="61000">
                <a:srgbClr val="90A7D7"/>
              </a:gs>
              <a:gs pos="100000">
                <a:schemeClr val="bg1"/>
              </a:gs>
              <a:gs pos="29000">
                <a:schemeClr val="tx2">
                  <a:lumMod val="20000"/>
                  <a:lumOff val="80000"/>
                </a:schemeClr>
              </a:gs>
              <a:gs pos="8000">
                <a:schemeClr val="tx2">
                  <a:lumMod val="60000"/>
                  <a:lumOff val="40000"/>
                </a:schemeClr>
              </a:gs>
            </a:gsLst>
          </a:gradFill>
          <a:ln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en-US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  </a:t>
            </a:r>
            <a:r>
              <a:rPr lang="ru-RU" sz="1400" b="1" u="sng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Налоги на прибыль</a:t>
            </a:r>
            <a:r>
              <a:rPr lang="ru-RU" sz="1400" b="1" u="sng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400" b="1" u="sng" dirty="0" smtClean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-План     </a:t>
            </a:r>
            <a:r>
              <a:rPr lang="en-US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155941,0 тыс. руб.</a:t>
            </a:r>
            <a:endParaRPr lang="en-US" sz="1400" b="1" dirty="0" smtClean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-Факт </a:t>
            </a:r>
            <a:r>
              <a:rPr lang="en-US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151834,1 тыс. руб.</a:t>
            </a:r>
          </a:p>
          <a:p>
            <a:pPr algn="ctr"/>
            <a:r>
              <a:rPr lang="ru-RU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-Исполнение к плану  </a:t>
            </a:r>
            <a:r>
              <a:rPr lang="en-US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r>
              <a:rPr lang="ru-RU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7,4</a:t>
            </a:r>
            <a:r>
              <a:rPr lang="en-US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%</a:t>
            </a:r>
          </a:p>
          <a:p>
            <a:r>
              <a:rPr lang="ru-RU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-Удельный вес  в  </a:t>
            </a:r>
          </a:p>
          <a:p>
            <a:r>
              <a:rPr lang="ru-RU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общей сумме доходов   11,</a:t>
            </a:r>
            <a:r>
              <a:rPr lang="en-US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ru-RU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%</a:t>
            </a:r>
            <a:endParaRPr lang="ru-RU" sz="1400" b="1" dirty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5" name="Диаграмма 14"/>
          <p:cNvGraphicFramePr/>
          <p:nvPr/>
        </p:nvGraphicFramePr>
        <p:xfrm>
          <a:off x="2571736" y="2071678"/>
          <a:ext cx="4071966" cy="41434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6" name="AutoShape 5"/>
          <p:cNvSpPr>
            <a:spLocks noChangeArrowheads="1"/>
          </p:cNvSpPr>
          <p:nvPr/>
        </p:nvSpPr>
        <p:spPr bwMode="auto">
          <a:xfrm rot="20498762">
            <a:off x="3761900" y="6119357"/>
            <a:ext cx="357190" cy="357214"/>
          </a:xfrm>
          <a:prstGeom prst="roundRect">
            <a:avLst>
              <a:gd name="adj" fmla="val 50000"/>
            </a:avLst>
          </a:prstGeom>
          <a:gradFill>
            <a:gsLst>
              <a:gs pos="78000">
                <a:schemeClr val="tx2">
                  <a:lumMod val="40000"/>
                  <a:lumOff val="60000"/>
                  <a:alpha val="0"/>
                </a:schemeClr>
              </a:gs>
              <a:gs pos="61000">
                <a:srgbClr val="90A7D7"/>
              </a:gs>
              <a:gs pos="100000">
                <a:schemeClr val="bg1"/>
              </a:gs>
              <a:gs pos="29000">
                <a:schemeClr val="tx2">
                  <a:lumMod val="20000"/>
                  <a:lumOff val="80000"/>
                </a:schemeClr>
              </a:gs>
              <a:gs pos="8000">
                <a:schemeClr val="tx2">
                  <a:lumMod val="60000"/>
                  <a:lumOff val="40000"/>
                </a:schemeClr>
              </a:gs>
            </a:gsLst>
          </a:gradFill>
          <a:ln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endParaRPr lang="ru-RU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AutoShape 5"/>
          <p:cNvSpPr>
            <a:spLocks noChangeArrowheads="1"/>
          </p:cNvSpPr>
          <p:nvPr/>
        </p:nvSpPr>
        <p:spPr bwMode="auto">
          <a:xfrm rot="1099924">
            <a:off x="5207285" y="6130237"/>
            <a:ext cx="446064" cy="477549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FF0000">
                  <a:lumMod val="50000"/>
                  <a:lumOff val="50000"/>
                </a:srgbClr>
              </a:gs>
              <a:gs pos="87000">
                <a:srgbClr val="FCA69F"/>
              </a:gs>
              <a:gs pos="23000">
                <a:srgbClr val="FA7166">
                  <a:alpha val="24706"/>
                </a:srgbClr>
              </a:gs>
              <a:gs pos="73000">
                <a:schemeClr val="bg1"/>
              </a:gs>
            </a:gsLst>
          </a:gradFill>
          <a:ln>
            <a:solidFill>
              <a:srgbClr val="C00000"/>
            </a:solidFill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endParaRPr lang="ru-RU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AutoShape 5"/>
          <p:cNvSpPr>
            <a:spLocks noChangeArrowheads="1"/>
          </p:cNvSpPr>
          <p:nvPr/>
        </p:nvSpPr>
        <p:spPr bwMode="auto">
          <a:xfrm rot="955576">
            <a:off x="4487814" y="1466130"/>
            <a:ext cx="323673" cy="382481"/>
          </a:xfrm>
          <a:prstGeom prst="roundRect">
            <a:avLst>
              <a:gd name="adj" fmla="val 50000"/>
            </a:avLst>
          </a:prstGeom>
          <a:gradFill>
            <a:gsLst>
              <a:gs pos="56000">
                <a:srgbClr val="B9A9CB">
                  <a:lumMod val="74000"/>
                  <a:lumOff val="26000"/>
                  <a:alpha val="0"/>
                </a:srgbClr>
              </a:gs>
              <a:gs pos="9000">
                <a:schemeClr val="accent4">
                  <a:lumMod val="60000"/>
                  <a:lumOff val="40000"/>
                </a:schemeClr>
              </a:gs>
              <a:gs pos="100000">
                <a:schemeClr val="accent4">
                  <a:lumMod val="60000"/>
                  <a:lumOff val="40000"/>
                </a:schemeClr>
              </a:gs>
              <a:gs pos="100000">
                <a:srgbClr val="FF6600"/>
              </a:gs>
              <a:gs pos="69000">
                <a:schemeClr val="accent4">
                  <a:lumMod val="60000"/>
                  <a:lumOff val="40000"/>
                </a:schemeClr>
              </a:gs>
              <a:gs pos="94000">
                <a:schemeClr val="accent4">
                  <a:lumMod val="0"/>
                  <a:lumOff val="100000"/>
                </a:schemeClr>
              </a:gs>
              <a:gs pos="39000">
                <a:schemeClr val="accent4">
                  <a:lumMod val="29000"/>
                  <a:lumOff val="71000"/>
                </a:schemeClr>
              </a:gs>
            </a:gsLst>
          </a:gradFill>
          <a:ln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endParaRPr lang="ru-RU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AutoShape 5"/>
          <p:cNvSpPr>
            <a:spLocks noChangeArrowheads="1"/>
          </p:cNvSpPr>
          <p:nvPr/>
        </p:nvSpPr>
        <p:spPr bwMode="auto">
          <a:xfrm>
            <a:off x="428596" y="1428736"/>
            <a:ext cx="2786082" cy="1428760"/>
          </a:xfrm>
          <a:prstGeom prst="roundRect">
            <a:avLst>
              <a:gd name="adj" fmla="val 17390"/>
            </a:avLst>
          </a:prstGeom>
          <a:gradFill>
            <a:gsLst>
              <a:gs pos="56000">
                <a:srgbClr val="B9A9CB">
                  <a:lumMod val="74000"/>
                  <a:lumOff val="26000"/>
                  <a:alpha val="25000"/>
                </a:srgbClr>
              </a:gs>
              <a:gs pos="9000">
                <a:schemeClr val="accent4">
                  <a:lumMod val="60000"/>
                  <a:lumOff val="40000"/>
                </a:schemeClr>
              </a:gs>
              <a:gs pos="100000">
                <a:schemeClr val="accent4">
                  <a:lumMod val="60000"/>
                  <a:lumOff val="40000"/>
                </a:schemeClr>
              </a:gs>
              <a:gs pos="100000">
                <a:srgbClr val="FF6600"/>
              </a:gs>
              <a:gs pos="69000">
                <a:schemeClr val="accent4">
                  <a:lumMod val="60000"/>
                  <a:lumOff val="40000"/>
                </a:schemeClr>
              </a:gs>
              <a:gs pos="94000">
                <a:schemeClr val="accent4">
                  <a:lumMod val="0"/>
                  <a:lumOff val="100000"/>
                </a:schemeClr>
              </a:gs>
              <a:gs pos="39000">
                <a:schemeClr val="accent4">
                  <a:lumMod val="29000"/>
                  <a:lumOff val="71000"/>
                </a:schemeClr>
              </a:gs>
            </a:gsLst>
          </a:gradFill>
          <a:ln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en-US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(4)   </a:t>
            </a:r>
            <a:r>
              <a:rPr lang="ru-RU" sz="1400" b="1" u="sng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Налоги на имущество</a:t>
            </a:r>
          </a:p>
          <a:p>
            <a:r>
              <a:rPr lang="ru-RU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-План     </a:t>
            </a:r>
            <a:r>
              <a:rPr lang="en-US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127825,0 тыс. руб.</a:t>
            </a:r>
            <a:endParaRPr lang="en-US" sz="1400" b="1" dirty="0" smtClean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-Факт </a:t>
            </a:r>
            <a:r>
              <a:rPr lang="en-US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130386,8 тыс. руб.</a:t>
            </a:r>
          </a:p>
          <a:p>
            <a:r>
              <a:rPr lang="ru-RU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-Исполнение к плану  102,0</a:t>
            </a:r>
            <a:r>
              <a:rPr lang="en-US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%</a:t>
            </a:r>
          </a:p>
          <a:p>
            <a:r>
              <a:rPr lang="ru-RU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-Удельный вес  в  </a:t>
            </a:r>
          </a:p>
          <a:p>
            <a:r>
              <a:rPr lang="ru-RU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общей сумме доходов   9,5 </a:t>
            </a:r>
            <a:r>
              <a:rPr lang="en-US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%</a:t>
            </a:r>
            <a:endParaRPr lang="ru-RU" sz="1400" b="1" dirty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5214942" y="3857628"/>
            <a:ext cx="11914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(1)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11,0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%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4214810" y="5715016"/>
            <a:ext cx="114300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(2)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0,2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%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4" name="Прямая со стрелкой 33"/>
          <p:cNvCxnSpPr/>
          <p:nvPr/>
        </p:nvCxnSpPr>
        <p:spPr>
          <a:xfrm rot="16200000" flipV="1">
            <a:off x="4250529" y="5393545"/>
            <a:ext cx="642942" cy="142876"/>
          </a:xfrm>
          <a:prstGeom prst="straightConnector1">
            <a:avLst/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Прямоугольник 36"/>
          <p:cNvSpPr/>
          <p:nvPr/>
        </p:nvSpPr>
        <p:spPr>
          <a:xfrm>
            <a:off x="3500430" y="4714884"/>
            <a:ext cx="10887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(3)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1,7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%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9" name="AutoShape 5"/>
          <p:cNvSpPr>
            <a:spLocks noChangeArrowheads="1"/>
          </p:cNvSpPr>
          <p:nvPr/>
        </p:nvSpPr>
        <p:spPr bwMode="auto">
          <a:xfrm>
            <a:off x="6858016" y="3000372"/>
            <a:ext cx="2000264" cy="2143140"/>
          </a:xfrm>
          <a:prstGeom prst="roundRect">
            <a:avLst>
              <a:gd name="adj" fmla="val 16667"/>
            </a:avLst>
          </a:prstGeom>
          <a:gradFill>
            <a:gsLst>
              <a:gs pos="71000">
                <a:schemeClr val="bg1">
                  <a:alpha val="25000"/>
                </a:schemeClr>
              </a:gs>
              <a:gs pos="1000">
                <a:schemeClr val="bg1"/>
              </a:gs>
              <a:gs pos="100000">
                <a:srgbClr val="FFFF99"/>
              </a:gs>
              <a:gs pos="100000">
                <a:srgbClr val="FFFF00"/>
              </a:gs>
              <a:gs pos="80000">
                <a:srgbClr val="FFFF00"/>
              </a:gs>
              <a:gs pos="56000">
                <a:srgbClr val="FFFF99"/>
              </a:gs>
              <a:gs pos="9000">
                <a:srgbClr val="FFFF00"/>
              </a:gs>
              <a:gs pos="36000">
                <a:schemeClr val="accent4">
                  <a:lumMod val="0"/>
                  <a:lumOff val="100000"/>
                </a:schemeClr>
              </a:gs>
              <a:gs pos="32000">
                <a:srgbClr val="FFFFC5"/>
              </a:gs>
            </a:gsLst>
          </a:gradFill>
          <a:ln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en-US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(5) </a:t>
            </a:r>
            <a:r>
              <a:rPr lang="ru-RU" sz="1400" b="1" u="sng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Задолженность и </a:t>
            </a:r>
          </a:p>
          <a:p>
            <a:pPr algn="ctr"/>
            <a:r>
              <a:rPr lang="ru-RU" sz="1400" b="1" u="sng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перерасчеты</a:t>
            </a:r>
          </a:p>
          <a:p>
            <a:r>
              <a:rPr lang="ru-RU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-План    45,0 тыс. руб.</a:t>
            </a:r>
            <a:endParaRPr lang="en-US" sz="1400" b="1" dirty="0" smtClean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-Факт </a:t>
            </a:r>
            <a:r>
              <a:rPr lang="en-US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49,1 тыс. руб.</a:t>
            </a:r>
          </a:p>
          <a:p>
            <a:r>
              <a:rPr lang="ru-RU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-Исполнение к </a:t>
            </a:r>
          </a:p>
          <a:p>
            <a:r>
              <a:rPr lang="ru-RU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плану              109,1</a:t>
            </a:r>
            <a:r>
              <a:rPr lang="en-US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%</a:t>
            </a:r>
          </a:p>
          <a:p>
            <a:r>
              <a:rPr lang="ru-RU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-Удельный вес  в  </a:t>
            </a:r>
          </a:p>
          <a:p>
            <a:r>
              <a:rPr lang="ru-RU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общей сумме </a:t>
            </a:r>
          </a:p>
          <a:p>
            <a:r>
              <a:rPr lang="ru-RU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доходов             0,0</a:t>
            </a:r>
            <a:r>
              <a:rPr lang="en-US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%</a:t>
            </a:r>
            <a:endParaRPr lang="ru-RU" sz="1400" b="1" dirty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41" name="Прямая со стрелкой 40"/>
          <p:cNvCxnSpPr/>
          <p:nvPr/>
        </p:nvCxnSpPr>
        <p:spPr>
          <a:xfrm flipH="1">
            <a:off x="4906932" y="2155258"/>
            <a:ext cx="434328" cy="630800"/>
          </a:xfrm>
          <a:prstGeom prst="straightConnector1">
            <a:avLst/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Прямоугольник 44"/>
          <p:cNvSpPr/>
          <p:nvPr/>
        </p:nvSpPr>
        <p:spPr>
          <a:xfrm>
            <a:off x="4572000" y="1785926"/>
            <a:ext cx="14401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(5) 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0,0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%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2857488" y="3357562"/>
            <a:ext cx="114300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(4)  9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%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7" name="AutoShape 5"/>
          <p:cNvSpPr>
            <a:spLocks noChangeArrowheads="1"/>
          </p:cNvSpPr>
          <p:nvPr/>
        </p:nvSpPr>
        <p:spPr bwMode="auto">
          <a:xfrm>
            <a:off x="285720" y="3000372"/>
            <a:ext cx="2214578" cy="2143140"/>
          </a:xfrm>
          <a:prstGeom prst="roundRect">
            <a:avLst>
              <a:gd name="adj" fmla="val 16667"/>
            </a:avLst>
          </a:prstGeom>
          <a:gradFill>
            <a:gsLst>
              <a:gs pos="10000">
                <a:schemeClr val="accent5">
                  <a:lumMod val="60000"/>
                  <a:lumOff val="40000"/>
                  <a:alpha val="90000"/>
                </a:schemeClr>
              </a:gs>
              <a:gs pos="30000">
                <a:schemeClr val="bg1">
                  <a:alpha val="50000"/>
                </a:schemeClr>
              </a:gs>
              <a:gs pos="99000">
                <a:schemeClr val="accent5">
                  <a:lumMod val="75000"/>
                  <a:alpha val="75000"/>
                </a:schemeClr>
              </a:gs>
              <a:gs pos="74000">
                <a:schemeClr val="accent5">
                  <a:lumMod val="60000"/>
                  <a:lumOff val="40000"/>
                  <a:alpha val="43000"/>
                </a:schemeClr>
              </a:gs>
              <a:gs pos="39000">
                <a:schemeClr val="accent5">
                  <a:lumMod val="75000"/>
                  <a:alpha val="73000"/>
                </a:schemeClr>
              </a:gs>
            </a:gsLst>
          </a:gradFill>
          <a:ln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marL="342900" indent="-342900" algn="ctr">
              <a:buAutoNum type="arabicParenBoth" startAt="6"/>
            </a:pPr>
            <a:r>
              <a:rPr lang="ru-RU" sz="1400" b="1" u="sng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Государственная </a:t>
            </a:r>
          </a:p>
          <a:p>
            <a:pPr marL="342900" indent="-342900" algn="ctr"/>
            <a:r>
              <a:rPr lang="ru-RU" sz="1400" b="1" u="sng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пошлина</a:t>
            </a:r>
          </a:p>
          <a:p>
            <a:r>
              <a:rPr lang="ru-RU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-План    7100,0 тыс. руб.</a:t>
            </a:r>
            <a:endParaRPr lang="en-US" sz="1400" b="1" dirty="0" smtClean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-Факт </a:t>
            </a:r>
            <a:r>
              <a:rPr lang="en-US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7466,8 тыс. руб.</a:t>
            </a:r>
          </a:p>
          <a:p>
            <a:r>
              <a:rPr lang="ru-RU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-Исполнение к </a:t>
            </a:r>
          </a:p>
          <a:p>
            <a:r>
              <a:rPr lang="ru-RU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плану              105,2</a:t>
            </a:r>
            <a:r>
              <a:rPr lang="en-US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%</a:t>
            </a:r>
          </a:p>
          <a:p>
            <a:r>
              <a:rPr lang="ru-RU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-Удельный вес  в  </a:t>
            </a:r>
          </a:p>
          <a:p>
            <a:r>
              <a:rPr lang="ru-RU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общей сумме </a:t>
            </a:r>
          </a:p>
          <a:p>
            <a:r>
              <a:rPr lang="ru-RU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доходов             0,5 </a:t>
            </a:r>
            <a:r>
              <a:rPr lang="en-US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%</a:t>
            </a:r>
            <a:endParaRPr lang="ru-RU" sz="1400" b="1" dirty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8" name="Прямоугольник 47"/>
          <p:cNvSpPr/>
          <p:nvPr/>
        </p:nvSpPr>
        <p:spPr>
          <a:xfrm>
            <a:off x="3357554" y="1928802"/>
            <a:ext cx="121444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0,5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%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49" name="Прямая со стрелкой 48"/>
          <p:cNvCxnSpPr/>
          <p:nvPr/>
        </p:nvCxnSpPr>
        <p:spPr>
          <a:xfrm rot="16200000" flipH="1">
            <a:off x="4107653" y="2250273"/>
            <a:ext cx="642942" cy="571504"/>
          </a:xfrm>
          <a:prstGeom prst="straightConnector1">
            <a:avLst/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 flipH="1">
            <a:off x="4923490" y="2155258"/>
            <a:ext cx="434328" cy="618658"/>
          </a:xfrm>
          <a:prstGeom prst="straightConnector1">
            <a:avLst/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182346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214414" y="214290"/>
            <a:ext cx="7747182" cy="928694"/>
          </a:xfrm>
          <a:prstGeom prst="rect">
            <a:avLst/>
          </a:prstGeom>
          <a:gradFill>
            <a:gsLst>
              <a:gs pos="44000">
                <a:srgbClr val="92D050"/>
              </a:gs>
              <a:gs pos="55000">
                <a:srgbClr val="92D050"/>
              </a:gs>
              <a:gs pos="18000">
                <a:schemeClr val="accent3">
                  <a:lumMod val="40000"/>
                  <a:lumOff val="60000"/>
                </a:schemeClr>
              </a:gs>
              <a:gs pos="100000">
                <a:schemeClr val="accent3">
                  <a:lumMod val="40000"/>
                  <a:lumOff val="60000"/>
                </a:schemeClr>
              </a:gs>
            </a:gsLst>
            <a:lin ang="5400000" scaled="0"/>
          </a:gradFill>
          <a:ln w="73025" cap="rnd" cmpd="sng">
            <a:solidFill>
              <a:schemeClr val="accent1">
                <a:lumMod val="40000"/>
                <a:lumOff val="60000"/>
              </a:schemeClr>
            </a:solidFill>
          </a:ln>
          <a:effectLst>
            <a:outerShdw blurRad="50800" dist="50800" sx="1000" sy="1000" algn="ctr" rotWithShape="0">
              <a:srgbClr val="000000"/>
            </a:outerShdw>
            <a:reflection stA="0" endPos="6000" dist="25400" dir="5400000" sy="-100000" algn="bl" rotWithShape="0"/>
          </a:effectLst>
          <a:scene3d>
            <a:camera prst="orthographicFront"/>
            <a:lightRig rig="threePt" dir="t"/>
          </a:scene3d>
          <a:sp3d>
            <a:bevelT w="38100" h="114300"/>
            <a:bevelB w="31750" h="825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Неналоговые доходы за 2014 год</a:t>
            </a:r>
            <a:endParaRPr lang="ru-RU" sz="3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42844" y="142852"/>
            <a:ext cx="928694" cy="928694"/>
          </a:xfrm>
          <a:prstGeom prst="rect">
            <a:avLst/>
          </a:prstGeom>
          <a:blipFill dpi="0" rotWithShape="1">
            <a:blip r:embed="rId3" cstate="print"/>
            <a:srcRect/>
            <a:stretch>
              <a:fillRect/>
            </a:stretch>
          </a:blip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AutoShape 5"/>
          <p:cNvSpPr>
            <a:spLocks noChangeArrowheads="1"/>
          </p:cNvSpPr>
          <p:nvPr/>
        </p:nvSpPr>
        <p:spPr bwMode="auto">
          <a:xfrm>
            <a:off x="500034" y="5286388"/>
            <a:ext cx="2786082" cy="1428760"/>
          </a:xfrm>
          <a:prstGeom prst="roundRect">
            <a:avLst>
              <a:gd name="adj" fmla="val 16667"/>
            </a:avLst>
          </a:prstGeom>
          <a:gradFill>
            <a:gsLst>
              <a:gs pos="66000">
                <a:srgbClr val="92D050">
                  <a:alpha val="25000"/>
                </a:srgbClr>
              </a:gs>
              <a:gs pos="100000">
                <a:schemeClr val="bg1"/>
              </a:gs>
              <a:gs pos="1000">
                <a:srgbClr val="92D050"/>
              </a:gs>
              <a:gs pos="51000">
                <a:schemeClr val="accent3">
                  <a:lumMod val="40000"/>
                  <a:lumOff val="60000"/>
                </a:schemeClr>
              </a:gs>
              <a:gs pos="49000">
                <a:srgbClr val="FFFFC5"/>
              </a:gs>
            </a:gsLst>
          </a:gradFill>
          <a:ln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marL="228600" indent="-228600" algn="ctr"/>
            <a:r>
              <a:rPr lang="en-US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(3) </a:t>
            </a:r>
            <a:r>
              <a:rPr lang="ru-RU" sz="1200" b="1" u="sng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Доходы от оказания платных услуг</a:t>
            </a:r>
            <a:endParaRPr lang="en-US" sz="1200" b="1" u="sng" dirty="0" smtClean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28600" indent="-228600" algn="ctr"/>
            <a:r>
              <a:rPr lang="ru-RU" sz="1200" b="1" u="sng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b="1" u="sng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1200" b="1" u="sng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</a:t>
            </a:r>
            <a:r>
              <a:rPr lang="en-US" sz="1200" b="1" u="sng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sz="1200" b="1" u="sng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компенсации затрат </a:t>
            </a:r>
            <a:r>
              <a:rPr lang="ru-RU" sz="1200" b="1" u="sng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гос-ва</a:t>
            </a:r>
            <a:endParaRPr lang="ru-RU" sz="1200" b="1" u="sng" dirty="0" smtClean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-План     </a:t>
            </a:r>
            <a:r>
              <a:rPr lang="en-US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91,0 тыс. руб.</a:t>
            </a:r>
            <a:endParaRPr lang="en-US" sz="1200" b="1" dirty="0" smtClean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-Факт </a:t>
            </a:r>
            <a:r>
              <a:rPr lang="en-US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681,2 тыс. руб.</a:t>
            </a:r>
          </a:p>
          <a:p>
            <a:r>
              <a:rPr lang="ru-RU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-Исполнение к плану  748,6 </a:t>
            </a:r>
            <a:r>
              <a:rPr lang="en-US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%</a:t>
            </a:r>
          </a:p>
          <a:p>
            <a:r>
              <a:rPr lang="ru-RU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-Удельный вес  в  </a:t>
            </a:r>
          </a:p>
          <a:p>
            <a:r>
              <a:rPr lang="ru-RU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общей сумме доходов  0,05 </a:t>
            </a:r>
            <a:r>
              <a:rPr lang="en-US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%</a:t>
            </a:r>
            <a:endParaRPr lang="ru-RU" sz="1200" b="1" dirty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AutoShape 5"/>
          <p:cNvSpPr>
            <a:spLocks noChangeArrowheads="1"/>
          </p:cNvSpPr>
          <p:nvPr/>
        </p:nvSpPr>
        <p:spPr bwMode="auto">
          <a:xfrm>
            <a:off x="5786446" y="1428736"/>
            <a:ext cx="3214710" cy="1357322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FF0000">
                  <a:lumMod val="50000"/>
                  <a:lumOff val="50000"/>
                </a:srgbClr>
              </a:gs>
              <a:gs pos="87000">
                <a:srgbClr val="FCA69F"/>
              </a:gs>
              <a:gs pos="23000">
                <a:srgbClr val="FA7166">
                  <a:alpha val="24706"/>
                </a:srgbClr>
              </a:gs>
              <a:gs pos="73000">
                <a:schemeClr val="bg1"/>
              </a:gs>
            </a:gsLst>
          </a:gradFill>
          <a:ln>
            <a:solidFill>
              <a:srgbClr val="C00000"/>
            </a:solidFill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marL="228600" indent="-228600" algn="ctr">
              <a:buAutoNum type="arabicParenBoth" startAt="2"/>
            </a:pPr>
            <a:r>
              <a:rPr lang="ru-RU" sz="1200" b="1" u="sng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Платежи при пользовании при-</a:t>
            </a:r>
          </a:p>
          <a:p>
            <a:pPr marL="228600" indent="-228600" algn="ctr"/>
            <a:r>
              <a:rPr lang="ru-RU" sz="1200" b="1" u="sng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родными ресурсами</a:t>
            </a:r>
          </a:p>
          <a:p>
            <a:r>
              <a:rPr lang="ru-RU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-План     </a:t>
            </a:r>
            <a:r>
              <a:rPr lang="en-US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1604,0  тыс. руб.</a:t>
            </a:r>
            <a:endParaRPr lang="en-US" sz="1200" b="1" dirty="0" smtClean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-Факт </a:t>
            </a:r>
            <a:r>
              <a:rPr lang="en-US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1585,8  тыс. руб.</a:t>
            </a:r>
          </a:p>
          <a:p>
            <a:r>
              <a:rPr lang="ru-RU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-Исполнение к плану  98,9 </a:t>
            </a:r>
            <a:r>
              <a:rPr lang="en-US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%</a:t>
            </a:r>
          </a:p>
          <a:p>
            <a:r>
              <a:rPr lang="ru-RU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-Удельный вес  в  </a:t>
            </a:r>
          </a:p>
          <a:p>
            <a:r>
              <a:rPr lang="ru-RU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общей сумме доходов  0,1</a:t>
            </a:r>
            <a:r>
              <a:rPr lang="en-US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%</a:t>
            </a:r>
            <a:endParaRPr lang="ru-RU" sz="1400" b="1" dirty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AutoShape 5"/>
          <p:cNvSpPr>
            <a:spLocks noChangeArrowheads="1"/>
          </p:cNvSpPr>
          <p:nvPr/>
        </p:nvSpPr>
        <p:spPr bwMode="auto">
          <a:xfrm>
            <a:off x="6143636" y="5072074"/>
            <a:ext cx="2714644" cy="1643074"/>
          </a:xfrm>
          <a:prstGeom prst="roundRect">
            <a:avLst>
              <a:gd name="adj" fmla="val 16667"/>
            </a:avLst>
          </a:prstGeom>
          <a:gradFill>
            <a:gsLst>
              <a:gs pos="78000">
                <a:schemeClr val="tx2">
                  <a:lumMod val="40000"/>
                  <a:lumOff val="60000"/>
                  <a:alpha val="25000"/>
                </a:schemeClr>
              </a:gs>
              <a:gs pos="61000">
                <a:srgbClr val="90A7D7"/>
              </a:gs>
              <a:gs pos="100000">
                <a:schemeClr val="bg1"/>
              </a:gs>
              <a:gs pos="29000">
                <a:schemeClr val="tx2">
                  <a:lumMod val="20000"/>
                  <a:lumOff val="80000"/>
                </a:schemeClr>
              </a:gs>
              <a:gs pos="8000">
                <a:schemeClr val="tx2">
                  <a:lumMod val="60000"/>
                  <a:lumOff val="40000"/>
                </a:schemeClr>
              </a:gs>
            </a:gsLst>
          </a:gradFill>
          <a:ln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marL="228600" indent="-228600" algn="ctr">
              <a:buAutoNum type="arabicParenBoth"/>
            </a:pPr>
            <a:r>
              <a:rPr lang="ru-RU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1200" b="1" u="sng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Доходы от использования </a:t>
            </a:r>
          </a:p>
          <a:p>
            <a:pPr marL="228600" indent="-228600" algn="ctr"/>
            <a:r>
              <a:rPr lang="ru-RU" sz="1200" b="1" u="sng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имущества, </a:t>
            </a:r>
            <a:r>
              <a:rPr lang="ru-RU" sz="1200" b="1" u="sng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наход-ся</a:t>
            </a:r>
            <a:r>
              <a:rPr lang="ru-RU" sz="1200" b="1" u="sng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в </a:t>
            </a:r>
            <a:r>
              <a:rPr lang="ru-RU" sz="1200" b="1" u="sng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гос</a:t>
            </a:r>
            <a:r>
              <a:rPr lang="ru-RU" sz="1200" b="1" u="sng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и  </a:t>
            </a:r>
          </a:p>
          <a:p>
            <a:pPr marL="228600" indent="-228600" algn="ctr"/>
            <a:r>
              <a:rPr lang="ru-RU" sz="1200" b="1" u="sng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</a:t>
            </a:r>
            <a:r>
              <a:rPr lang="ru-RU" sz="1200" b="1" u="sng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собственности</a:t>
            </a:r>
          </a:p>
          <a:p>
            <a:pPr marL="228600" indent="-228600"/>
            <a:r>
              <a:rPr lang="en-US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План     </a:t>
            </a:r>
            <a:r>
              <a:rPr lang="en-US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54775,0 тыс. руб.</a:t>
            </a:r>
            <a:endParaRPr lang="en-US" sz="1200" b="1" dirty="0" smtClean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-Факт </a:t>
            </a:r>
            <a:r>
              <a:rPr lang="en-US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58828,4 тыс. руб.</a:t>
            </a:r>
          </a:p>
          <a:p>
            <a:r>
              <a:rPr lang="ru-RU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-Исполнение к плану  107,4</a:t>
            </a:r>
            <a:r>
              <a:rPr lang="en-US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%</a:t>
            </a:r>
          </a:p>
          <a:p>
            <a:r>
              <a:rPr lang="ru-RU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-Удельный вес  в  </a:t>
            </a:r>
          </a:p>
          <a:p>
            <a:r>
              <a:rPr lang="ru-RU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общей сумме доходов   4,3 </a:t>
            </a:r>
            <a:r>
              <a:rPr lang="en-US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%</a:t>
            </a:r>
            <a:endParaRPr lang="ru-RU" sz="1200" b="1" dirty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5" name="Диаграмма 14"/>
          <p:cNvGraphicFramePr/>
          <p:nvPr>
            <p:extLst>
              <p:ext uri="{D42A27DB-BD31-4B8C-83A1-F6EECF244321}">
                <p14:modId xmlns:p14="http://schemas.microsoft.com/office/powerpoint/2010/main" xmlns="" val="739698791"/>
              </p:ext>
            </p:extLst>
          </p:nvPr>
        </p:nvGraphicFramePr>
        <p:xfrm>
          <a:off x="2571736" y="2071678"/>
          <a:ext cx="4071966" cy="41434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6" name="AutoShape 5"/>
          <p:cNvSpPr>
            <a:spLocks noChangeArrowheads="1"/>
          </p:cNvSpPr>
          <p:nvPr/>
        </p:nvSpPr>
        <p:spPr bwMode="auto">
          <a:xfrm rot="20498762">
            <a:off x="4735661" y="6310783"/>
            <a:ext cx="357190" cy="357214"/>
          </a:xfrm>
          <a:prstGeom prst="roundRect">
            <a:avLst>
              <a:gd name="adj" fmla="val 50000"/>
            </a:avLst>
          </a:prstGeom>
          <a:gradFill>
            <a:gsLst>
              <a:gs pos="78000">
                <a:schemeClr val="tx2">
                  <a:lumMod val="40000"/>
                  <a:lumOff val="60000"/>
                  <a:alpha val="0"/>
                </a:schemeClr>
              </a:gs>
              <a:gs pos="61000">
                <a:srgbClr val="90A7D7"/>
              </a:gs>
              <a:gs pos="100000">
                <a:schemeClr val="bg1"/>
              </a:gs>
              <a:gs pos="29000">
                <a:schemeClr val="tx2">
                  <a:lumMod val="20000"/>
                  <a:lumOff val="80000"/>
                </a:schemeClr>
              </a:gs>
              <a:gs pos="8000">
                <a:schemeClr val="tx2">
                  <a:lumMod val="60000"/>
                  <a:lumOff val="40000"/>
                </a:schemeClr>
              </a:gs>
            </a:gsLst>
          </a:gradFill>
          <a:ln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endParaRPr lang="ru-RU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AutoShape 5"/>
          <p:cNvSpPr>
            <a:spLocks noChangeArrowheads="1"/>
          </p:cNvSpPr>
          <p:nvPr/>
        </p:nvSpPr>
        <p:spPr bwMode="auto">
          <a:xfrm rot="10353504">
            <a:off x="3614978" y="5467113"/>
            <a:ext cx="342409" cy="370164"/>
          </a:xfrm>
          <a:prstGeom prst="roundRect">
            <a:avLst>
              <a:gd name="adj" fmla="val 50000"/>
            </a:avLst>
          </a:prstGeom>
          <a:gradFill>
            <a:gsLst>
              <a:gs pos="66000">
                <a:srgbClr val="92D050">
                  <a:alpha val="0"/>
                </a:srgbClr>
              </a:gs>
              <a:gs pos="100000">
                <a:schemeClr val="bg1"/>
              </a:gs>
              <a:gs pos="1000">
                <a:srgbClr val="92D050"/>
              </a:gs>
              <a:gs pos="51000">
                <a:schemeClr val="accent3">
                  <a:lumMod val="40000"/>
                  <a:lumOff val="60000"/>
                </a:schemeClr>
              </a:gs>
              <a:gs pos="49000">
                <a:srgbClr val="FFFFC5"/>
              </a:gs>
            </a:gsLst>
          </a:gradFill>
          <a:ln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endParaRPr lang="ru-RU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AutoShape 5"/>
          <p:cNvSpPr>
            <a:spLocks noChangeArrowheads="1"/>
          </p:cNvSpPr>
          <p:nvPr/>
        </p:nvSpPr>
        <p:spPr bwMode="auto">
          <a:xfrm rot="955576">
            <a:off x="4615989" y="1526484"/>
            <a:ext cx="338960" cy="322751"/>
          </a:xfrm>
          <a:prstGeom prst="roundRect">
            <a:avLst>
              <a:gd name="adj" fmla="val 50000"/>
            </a:avLst>
          </a:prstGeom>
          <a:gradFill>
            <a:gsLst>
              <a:gs pos="56000">
                <a:srgbClr val="B9A9CB">
                  <a:lumMod val="74000"/>
                  <a:lumOff val="26000"/>
                  <a:alpha val="0"/>
                </a:srgbClr>
              </a:gs>
              <a:gs pos="9000">
                <a:schemeClr val="accent4">
                  <a:lumMod val="60000"/>
                  <a:lumOff val="40000"/>
                </a:schemeClr>
              </a:gs>
              <a:gs pos="100000">
                <a:schemeClr val="accent4">
                  <a:lumMod val="60000"/>
                  <a:lumOff val="40000"/>
                </a:schemeClr>
              </a:gs>
              <a:gs pos="100000">
                <a:srgbClr val="FF6600"/>
              </a:gs>
              <a:gs pos="69000">
                <a:schemeClr val="accent4">
                  <a:lumMod val="60000"/>
                  <a:lumOff val="40000"/>
                </a:schemeClr>
              </a:gs>
              <a:gs pos="94000">
                <a:schemeClr val="accent4">
                  <a:lumMod val="0"/>
                  <a:lumOff val="100000"/>
                </a:schemeClr>
              </a:gs>
              <a:gs pos="39000">
                <a:schemeClr val="accent4">
                  <a:lumMod val="29000"/>
                  <a:lumOff val="71000"/>
                </a:schemeClr>
              </a:gs>
            </a:gsLst>
          </a:gradFill>
          <a:ln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endParaRPr lang="ru-RU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AutoShape 5"/>
          <p:cNvSpPr>
            <a:spLocks noChangeArrowheads="1"/>
          </p:cNvSpPr>
          <p:nvPr/>
        </p:nvSpPr>
        <p:spPr bwMode="auto">
          <a:xfrm>
            <a:off x="428596" y="1428736"/>
            <a:ext cx="2786082" cy="1428760"/>
          </a:xfrm>
          <a:prstGeom prst="roundRect">
            <a:avLst>
              <a:gd name="adj" fmla="val 17390"/>
            </a:avLst>
          </a:prstGeom>
          <a:gradFill>
            <a:gsLst>
              <a:gs pos="56000">
                <a:srgbClr val="B9A9CB">
                  <a:lumMod val="74000"/>
                  <a:lumOff val="26000"/>
                  <a:alpha val="25000"/>
                </a:srgbClr>
              </a:gs>
              <a:gs pos="9000">
                <a:schemeClr val="accent4">
                  <a:lumMod val="60000"/>
                  <a:lumOff val="40000"/>
                </a:schemeClr>
              </a:gs>
              <a:gs pos="100000">
                <a:schemeClr val="accent4">
                  <a:lumMod val="60000"/>
                  <a:lumOff val="40000"/>
                </a:schemeClr>
              </a:gs>
              <a:gs pos="100000">
                <a:srgbClr val="FF6600"/>
              </a:gs>
              <a:gs pos="69000">
                <a:schemeClr val="accent4">
                  <a:lumMod val="60000"/>
                  <a:lumOff val="40000"/>
                </a:schemeClr>
              </a:gs>
              <a:gs pos="94000">
                <a:schemeClr val="accent4">
                  <a:lumMod val="0"/>
                  <a:lumOff val="100000"/>
                </a:schemeClr>
              </a:gs>
              <a:gs pos="39000">
                <a:schemeClr val="accent4">
                  <a:lumMod val="29000"/>
                  <a:lumOff val="71000"/>
                </a:schemeClr>
              </a:gs>
            </a:gsLst>
          </a:gradFill>
          <a:ln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marL="228600" indent="-228600" algn="ctr">
              <a:buAutoNum type="arabicParenBoth" startAt="4"/>
            </a:pPr>
            <a:r>
              <a:rPr lang="ru-RU" sz="1200" b="1" u="sng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Доходы от продажи материальных </a:t>
            </a:r>
          </a:p>
          <a:p>
            <a:pPr marL="228600" indent="-228600" algn="ctr"/>
            <a:r>
              <a:rPr lang="ru-RU" sz="1200" b="1" u="sng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нематериальных активов</a:t>
            </a:r>
          </a:p>
          <a:p>
            <a:r>
              <a:rPr lang="ru-RU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-План     </a:t>
            </a:r>
            <a:r>
              <a:rPr lang="en-US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61800,0 тыс. руб.</a:t>
            </a:r>
            <a:endParaRPr lang="en-US" sz="1200" b="1" dirty="0" smtClean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-Факт </a:t>
            </a:r>
            <a:r>
              <a:rPr lang="en-US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59241,7 тыс. руб.</a:t>
            </a:r>
          </a:p>
          <a:p>
            <a:r>
              <a:rPr lang="ru-RU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-Исполнение к плану  95,9 </a:t>
            </a:r>
            <a:r>
              <a:rPr lang="en-US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%</a:t>
            </a:r>
          </a:p>
          <a:p>
            <a:r>
              <a:rPr lang="ru-RU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-Удельный вес  в  </a:t>
            </a:r>
          </a:p>
          <a:p>
            <a:r>
              <a:rPr lang="ru-RU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общей сумме доходов   4,3 </a:t>
            </a:r>
            <a:r>
              <a:rPr lang="en-US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%</a:t>
            </a:r>
            <a:endParaRPr lang="ru-RU" sz="1200" b="1" dirty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" name="AutoShape 5"/>
          <p:cNvSpPr>
            <a:spLocks noChangeArrowheads="1"/>
          </p:cNvSpPr>
          <p:nvPr/>
        </p:nvSpPr>
        <p:spPr bwMode="auto">
          <a:xfrm>
            <a:off x="6858016" y="2928934"/>
            <a:ext cx="2000264" cy="2000264"/>
          </a:xfrm>
          <a:prstGeom prst="roundRect">
            <a:avLst>
              <a:gd name="adj" fmla="val 16667"/>
            </a:avLst>
          </a:prstGeom>
          <a:gradFill>
            <a:gsLst>
              <a:gs pos="79000">
                <a:schemeClr val="accent6">
                  <a:lumMod val="75000"/>
                  <a:alpha val="24000"/>
                </a:schemeClr>
              </a:gs>
              <a:gs pos="3000">
                <a:schemeClr val="accent6">
                  <a:lumMod val="75000"/>
                  <a:alpha val="47000"/>
                </a:schemeClr>
              </a:gs>
              <a:gs pos="27000">
                <a:schemeClr val="accent6">
                  <a:lumMod val="40000"/>
                  <a:lumOff val="60000"/>
                </a:schemeClr>
              </a:gs>
              <a:gs pos="66000">
                <a:schemeClr val="accent6">
                  <a:lumMod val="75000"/>
                  <a:alpha val="59000"/>
                </a:schemeClr>
              </a:gs>
            </a:gsLst>
          </a:gradFill>
          <a:ln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en-US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(5) </a:t>
            </a:r>
            <a:r>
              <a:rPr lang="ru-RU" sz="1200" b="1" u="sng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Штрафы, санкции,</a:t>
            </a:r>
          </a:p>
          <a:p>
            <a:pPr algn="ctr"/>
            <a:r>
              <a:rPr lang="ru-RU" sz="1200" b="1" u="sng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возмещение ущерба</a:t>
            </a:r>
          </a:p>
          <a:p>
            <a:pPr algn="ctr"/>
            <a:endParaRPr lang="ru-RU" sz="1200" b="1" dirty="0" smtClean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-План    2500,0 тыс. руб.</a:t>
            </a:r>
            <a:endParaRPr lang="en-US" sz="1200" b="1" dirty="0" smtClean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-Факт </a:t>
            </a:r>
            <a:r>
              <a:rPr lang="en-US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2568,8  тыс. руб.</a:t>
            </a:r>
          </a:p>
          <a:p>
            <a:r>
              <a:rPr lang="ru-RU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-Исполнение к </a:t>
            </a:r>
          </a:p>
          <a:p>
            <a:r>
              <a:rPr lang="ru-RU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плану              102,8 </a:t>
            </a:r>
            <a:r>
              <a:rPr lang="en-US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%</a:t>
            </a:r>
          </a:p>
          <a:p>
            <a:r>
              <a:rPr lang="ru-RU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-Удельный вес  в  </a:t>
            </a:r>
          </a:p>
          <a:p>
            <a:r>
              <a:rPr lang="ru-RU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общей сумме </a:t>
            </a:r>
          </a:p>
          <a:p>
            <a:r>
              <a:rPr lang="ru-RU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доходов             0,2 </a:t>
            </a:r>
            <a:r>
              <a:rPr lang="en-US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%</a:t>
            </a:r>
            <a:endParaRPr lang="ru-RU" sz="1200" b="1" dirty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7" name="AutoShape 5"/>
          <p:cNvSpPr>
            <a:spLocks noChangeArrowheads="1"/>
          </p:cNvSpPr>
          <p:nvPr/>
        </p:nvSpPr>
        <p:spPr bwMode="auto">
          <a:xfrm>
            <a:off x="285720" y="3000372"/>
            <a:ext cx="2214578" cy="2143140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FFFF00"/>
              </a:gs>
              <a:gs pos="12000">
                <a:srgbClr val="FFFF00"/>
              </a:gs>
              <a:gs pos="30000">
                <a:srgbClr val="FFFF00"/>
              </a:gs>
              <a:gs pos="45000">
                <a:srgbClr val="FFFF00"/>
              </a:gs>
              <a:gs pos="77000">
                <a:srgbClr val="C7AC4C"/>
              </a:gs>
              <a:gs pos="100000">
                <a:srgbClr val="FFFF00"/>
              </a:gs>
            </a:gsLst>
            <a:lin ang="16200000" scaled="0"/>
          </a:gradFill>
          <a:ln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marL="342900" indent="-342900" algn="ctr">
              <a:buAutoNum type="arabicParenBoth" startAt="6"/>
            </a:pPr>
            <a:r>
              <a:rPr lang="ru-RU" sz="1200" b="1" u="sng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Прочие неналоговые</a:t>
            </a:r>
          </a:p>
          <a:p>
            <a:pPr marL="342900" indent="-342900" algn="ctr"/>
            <a:r>
              <a:rPr lang="ru-RU" sz="1200" b="1" u="sng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доходы</a:t>
            </a:r>
          </a:p>
          <a:p>
            <a:pPr marL="342900" indent="-342900" algn="ctr"/>
            <a:endParaRPr lang="ru-RU" sz="1200" b="1" dirty="0" smtClean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-План    4587,8 тыс. руб.</a:t>
            </a:r>
            <a:endParaRPr lang="en-US" sz="1200" b="1" dirty="0" smtClean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-Факт </a:t>
            </a:r>
            <a:r>
              <a:rPr lang="en-US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5970,4 тыс. руб.</a:t>
            </a:r>
          </a:p>
          <a:p>
            <a:r>
              <a:rPr lang="ru-RU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-Исполнение к </a:t>
            </a:r>
          </a:p>
          <a:p>
            <a:r>
              <a:rPr lang="ru-RU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плану              130,1 </a:t>
            </a:r>
            <a:r>
              <a:rPr lang="en-US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%</a:t>
            </a:r>
          </a:p>
          <a:p>
            <a:r>
              <a:rPr lang="ru-RU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-Удельный вес  в  </a:t>
            </a:r>
          </a:p>
          <a:p>
            <a:r>
              <a:rPr lang="ru-RU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общей сумме </a:t>
            </a:r>
          </a:p>
          <a:p>
            <a:r>
              <a:rPr lang="ru-RU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доходов             0,4 </a:t>
            </a:r>
            <a:r>
              <a:rPr lang="en-US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%</a:t>
            </a:r>
            <a:endParaRPr lang="ru-RU" sz="1200" b="1" dirty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3428992" y="1928802"/>
            <a:ext cx="100013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US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 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0,4 </a:t>
            </a:r>
            <a:r>
              <a:rPr lang="en-US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%</a:t>
            </a:r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3786182" y="5929330"/>
            <a:ext cx="107156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 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0,05 </a:t>
            </a:r>
            <a:r>
              <a:rPr lang="en-US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%</a:t>
            </a:r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5000628" y="5857892"/>
            <a:ext cx="92869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 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0,</a:t>
            </a:r>
            <a:r>
              <a:rPr lang="en-US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%</a:t>
            </a:r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3071802" y="3786190"/>
            <a:ext cx="92869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 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4,3 </a:t>
            </a:r>
            <a:r>
              <a:rPr lang="en-US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%</a:t>
            </a:r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5143504" y="3643314"/>
            <a:ext cx="100013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 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4,3 </a:t>
            </a:r>
            <a:r>
              <a:rPr lang="en-US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%</a:t>
            </a:r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4500562" y="1928802"/>
            <a:ext cx="92869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(5)  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0,2 </a:t>
            </a:r>
            <a:r>
              <a:rPr lang="en-US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%</a:t>
            </a:r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4" name="Прямая со стрелкой 23"/>
          <p:cNvCxnSpPr/>
          <p:nvPr/>
        </p:nvCxnSpPr>
        <p:spPr>
          <a:xfrm rot="5400000">
            <a:off x="4321967" y="2321711"/>
            <a:ext cx="571504" cy="357190"/>
          </a:xfrm>
          <a:prstGeom prst="straightConnector1">
            <a:avLst/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>
            <a:stCxn id="16" idx="2"/>
          </p:cNvCxnSpPr>
          <p:nvPr/>
        </p:nvCxnSpPr>
        <p:spPr>
          <a:xfrm rot="16200000" flipH="1">
            <a:off x="3690038" y="2475599"/>
            <a:ext cx="620917" cy="142876"/>
          </a:xfrm>
          <a:prstGeom prst="straightConnector1">
            <a:avLst/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 стрелкой 35"/>
          <p:cNvCxnSpPr/>
          <p:nvPr/>
        </p:nvCxnSpPr>
        <p:spPr>
          <a:xfrm rot="16200000" flipV="1">
            <a:off x="4893471" y="5393545"/>
            <a:ext cx="642942" cy="285752"/>
          </a:xfrm>
          <a:prstGeom prst="straightConnector1">
            <a:avLst/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 стрелкой 39"/>
          <p:cNvCxnSpPr/>
          <p:nvPr/>
        </p:nvCxnSpPr>
        <p:spPr>
          <a:xfrm rot="5400000" flipH="1" flipV="1">
            <a:off x="4393405" y="5322107"/>
            <a:ext cx="714380" cy="500066"/>
          </a:xfrm>
          <a:prstGeom prst="straightConnector1">
            <a:avLst/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182346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214414" y="214290"/>
            <a:ext cx="7747182" cy="928694"/>
          </a:xfrm>
          <a:prstGeom prst="rect">
            <a:avLst/>
          </a:prstGeom>
          <a:gradFill>
            <a:gsLst>
              <a:gs pos="44000">
                <a:srgbClr val="92D050"/>
              </a:gs>
              <a:gs pos="55000">
                <a:srgbClr val="92D050"/>
              </a:gs>
              <a:gs pos="18000">
                <a:schemeClr val="accent3">
                  <a:lumMod val="40000"/>
                  <a:lumOff val="60000"/>
                </a:schemeClr>
              </a:gs>
              <a:gs pos="100000">
                <a:schemeClr val="accent3">
                  <a:lumMod val="40000"/>
                  <a:lumOff val="60000"/>
                </a:schemeClr>
              </a:gs>
            </a:gsLst>
            <a:lin ang="5400000" scaled="0"/>
          </a:gradFill>
          <a:ln w="73025" cap="rnd" cmpd="sng">
            <a:solidFill>
              <a:schemeClr val="accent1">
                <a:lumMod val="40000"/>
                <a:lumOff val="60000"/>
              </a:schemeClr>
            </a:solidFill>
          </a:ln>
          <a:effectLst>
            <a:outerShdw blurRad="50800" dist="50800" sx="1000" sy="1000" algn="ctr" rotWithShape="0">
              <a:srgbClr val="000000"/>
            </a:outerShdw>
            <a:reflection stA="0" endPos="6000" dist="25400" dir="5400000" sy="-100000" algn="bl" rotWithShape="0"/>
          </a:effectLst>
          <a:scene3d>
            <a:camera prst="orthographicFront"/>
            <a:lightRig rig="threePt" dir="t"/>
          </a:scene3d>
          <a:sp3d>
            <a:bevelT w="38100" h="114300"/>
            <a:bevelB w="31750" h="825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Безвозмездные поступления за 2014 год</a:t>
            </a:r>
            <a:endParaRPr lang="ru-RU" sz="3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42844" y="142852"/>
            <a:ext cx="928694" cy="928694"/>
          </a:xfrm>
          <a:prstGeom prst="rect">
            <a:avLst/>
          </a:prstGeom>
          <a:blipFill dpi="0" rotWithShape="1">
            <a:blip r:embed="rId3" cstate="print"/>
            <a:srcRect/>
            <a:stretch>
              <a:fillRect/>
            </a:stretch>
          </a:blip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AutoShape 5"/>
          <p:cNvSpPr>
            <a:spLocks noChangeArrowheads="1"/>
          </p:cNvSpPr>
          <p:nvPr/>
        </p:nvSpPr>
        <p:spPr bwMode="auto">
          <a:xfrm>
            <a:off x="142844" y="4572008"/>
            <a:ext cx="2071702" cy="1714512"/>
          </a:xfrm>
          <a:prstGeom prst="roundRect">
            <a:avLst>
              <a:gd name="adj" fmla="val 16667"/>
            </a:avLst>
          </a:prstGeom>
          <a:gradFill>
            <a:gsLst>
              <a:gs pos="66000">
                <a:srgbClr val="92D050">
                  <a:alpha val="25000"/>
                </a:srgbClr>
              </a:gs>
              <a:gs pos="100000">
                <a:schemeClr val="bg1"/>
              </a:gs>
              <a:gs pos="1000">
                <a:srgbClr val="92D050"/>
              </a:gs>
              <a:gs pos="51000">
                <a:schemeClr val="accent3">
                  <a:lumMod val="40000"/>
                  <a:lumOff val="60000"/>
                </a:schemeClr>
              </a:gs>
              <a:gs pos="49000">
                <a:srgbClr val="FFFFC5"/>
              </a:gs>
            </a:gsLst>
          </a:gradFill>
          <a:ln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marL="228600" indent="-228600" algn="ctr"/>
            <a:r>
              <a:rPr lang="en-US" sz="1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1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1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sz="1050" b="1" u="sng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Безвозмездные поступления от</a:t>
            </a:r>
          </a:p>
          <a:p>
            <a:pPr marL="228600" indent="-228600" algn="ctr"/>
            <a:r>
              <a:rPr lang="ru-RU" sz="1050" b="1" u="sng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негосударственных организаций</a:t>
            </a:r>
          </a:p>
          <a:p>
            <a:pPr marL="228600" indent="-228600" algn="ctr"/>
            <a:r>
              <a:rPr lang="ru-RU" sz="1050" b="1" u="sng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бюджеты городских округов</a:t>
            </a:r>
          </a:p>
          <a:p>
            <a:pPr marL="228600" indent="-228600" algn="ctr"/>
            <a:endParaRPr lang="ru-RU" sz="1000" b="1" dirty="0" smtClean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-План     </a:t>
            </a:r>
            <a:r>
              <a:rPr lang="en-US" sz="1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1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307,0 тыс. руб.</a:t>
            </a:r>
            <a:endParaRPr lang="en-US" sz="1000" b="1" dirty="0" smtClean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-Факт </a:t>
            </a:r>
            <a:r>
              <a:rPr lang="en-US" sz="1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1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307,0 тыс. руб.</a:t>
            </a:r>
          </a:p>
          <a:p>
            <a:r>
              <a:rPr lang="ru-RU" sz="1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-Исполнение к плану  100 </a:t>
            </a:r>
            <a:r>
              <a:rPr lang="en-US" sz="1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%</a:t>
            </a:r>
          </a:p>
          <a:p>
            <a:r>
              <a:rPr lang="ru-RU" sz="1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-Удельный вес  в  </a:t>
            </a:r>
          </a:p>
          <a:p>
            <a:r>
              <a:rPr lang="ru-RU" sz="1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общей сумме доходов  0,03 </a:t>
            </a:r>
            <a:r>
              <a:rPr lang="en-US" sz="1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%</a:t>
            </a:r>
            <a:endParaRPr lang="ru-RU" sz="1000" b="1" dirty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AutoShape 5"/>
          <p:cNvSpPr>
            <a:spLocks noChangeArrowheads="1"/>
          </p:cNvSpPr>
          <p:nvPr/>
        </p:nvSpPr>
        <p:spPr bwMode="auto">
          <a:xfrm>
            <a:off x="7000892" y="1785926"/>
            <a:ext cx="2000264" cy="2000264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FF0000">
                  <a:lumMod val="50000"/>
                  <a:lumOff val="50000"/>
                </a:srgbClr>
              </a:gs>
              <a:gs pos="87000">
                <a:srgbClr val="FCA69F"/>
              </a:gs>
              <a:gs pos="23000">
                <a:srgbClr val="FA7166">
                  <a:alpha val="24706"/>
                </a:srgbClr>
              </a:gs>
              <a:gs pos="73000">
                <a:schemeClr val="bg1"/>
              </a:gs>
            </a:gsLst>
          </a:gradFill>
          <a:ln>
            <a:solidFill>
              <a:srgbClr val="C00000"/>
            </a:solidFill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ru-RU" sz="1000" b="1" dirty="0" smtClean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1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(4)</a:t>
            </a:r>
            <a:r>
              <a:rPr lang="ru-RU" sz="1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50" b="1" u="sng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Доходы бюджетов город-</a:t>
            </a:r>
          </a:p>
          <a:p>
            <a:pPr algn="ctr"/>
            <a:r>
              <a:rPr lang="ru-RU" sz="1050" b="1" u="sng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ских</a:t>
            </a:r>
            <a:r>
              <a:rPr lang="ru-RU" sz="1050" b="1" u="sng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округов от возврата</a:t>
            </a:r>
          </a:p>
          <a:p>
            <a:pPr algn="ctr"/>
            <a:r>
              <a:rPr lang="ru-RU" sz="1050" b="1" u="sng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организациями остатков </a:t>
            </a:r>
          </a:p>
          <a:p>
            <a:pPr algn="ctr"/>
            <a:r>
              <a:rPr lang="ru-RU" sz="1050" b="1" u="sng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субсидий прошлых лет</a:t>
            </a:r>
          </a:p>
          <a:p>
            <a:pPr algn="ctr"/>
            <a:endParaRPr lang="ru-RU" sz="1000" b="1" dirty="0" smtClean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-План     </a:t>
            </a:r>
            <a:r>
              <a:rPr lang="en-US" sz="1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1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227,3   тыс. руб.</a:t>
            </a:r>
            <a:endParaRPr lang="en-US" sz="1000" b="1" dirty="0" smtClean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-Факт </a:t>
            </a:r>
            <a:r>
              <a:rPr lang="en-US" sz="1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1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1383,3 тыс. руб.</a:t>
            </a:r>
          </a:p>
          <a:p>
            <a:r>
              <a:rPr lang="ru-RU" sz="1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-Исполнение к плану  608,6 </a:t>
            </a:r>
            <a:r>
              <a:rPr lang="en-US" sz="1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%</a:t>
            </a:r>
          </a:p>
          <a:p>
            <a:r>
              <a:rPr lang="ru-RU" sz="1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-Удельный вес  в  </a:t>
            </a:r>
          </a:p>
          <a:p>
            <a:r>
              <a:rPr lang="ru-RU" sz="1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общей сумме доходов  0,1</a:t>
            </a:r>
            <a:r>
              <a:rPr lang="en-US" sz="1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%</a:t>
            </a:r>
            <a:endParaRPr lang="ru-RU" sz="1000" b="1" dirty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AutoShape 5"/>
          <p:cNvSpPr>
            <a:spLocks noChangeArrowheads="1"/>
          </p:cNvSpPr>
          <p:nvPr/>
        </p:nvSpPr>
        <p:spPr bwMode="auto">
          <a:xfrm>
            <a:off x="2428860" y="1857364"/>
            <a:ext cx="4015348" cy="3731876"/>
          </a:xfrm>
          <a:prstGeom prst="roundRect">
            <a:avLst>
              <a:gd name="adj" fmla="val 28025"/>
            </a:avLst>
          </a:prstGeom>
          <a:gradFill>
            <a:gsLst>
              <a:gs pos="78000">
                <a:schemeClr val="tx2">
                  <a:lumMod val="40000"/>
                  <a:lumOff val="60000"/>
                  <a:alpha val="25000"/>
                </a:schemeClr>
              </a:gs>
              <a:gs pos="61000">
                <a:srgbClr val="90A7D7"/>
              </a:gs>
              <a:gs pos="100000">
                <a:schemeClr val="bg1"/>
              </a:gs>
              <a:gs pos="29000">
                <a:schemeClr val="tx2">
                  <a:lumMod val="20000"/>
                  <a:lumOff val="80000"/>
                </a:schemeClr>
              </a:gs>
              <a:gs pos="8000">
                <a:schemeClr val="tx2">
                  <a:lumMod val="60000"/>
                  <a:lumOff val="40000"/>
                </a:schemeClr>
              </a:gs>
            </a:gsLst>
          </a:gradFill>
          <a:ln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marL="228600" indent="-228600" algn="ctr">
              <a:buAutoNum type="arabicParenBoth"/>
            </a:pPr>
            <a:r>
              <a:rPr lang="ru-RU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1400" b="1" u="sng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Безвозмездные поступления от</a:t>
            </a:r>
          </a:p>
          <a:p>
            <a:pPr marL="228600" indent="-228600" algn="ctr"/>
            <a:r>
              <a:rPr lang="ru-RU" sz="1400" b="1" u="sng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других бюджетов бюджетной </a:t>
            </a:r>
          </a:p>
          <a:p>
            <a:pPr marL="228600" indent="-228600" algn="ctr"/>
            <a:r>
              <a:rPr lang="ru-RU" sz="1400" b="1" u="sng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системы РФ</a:t>
            </a:r>
            <a:endParaRPr lang="en-US" sz="1400" b="1" u="sng" dirty="0" smtClean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28600" indent="-228600" algn="ctr"/>
            <a:endParaRPr lang="ru-RU" sz="1200" b="1" dirty="0" smtClean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28600" indent="-228600"/>
            <a:r>
              <a:rPr lang="ru-RU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</a:t>
            </a:r>
            <a:r>
              <a:rPr lang="en-US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План     </a:t>
            </a:r>
            <a:r>
              <a:rPr lang="en-US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938091,3 тыс. руб.</a:t>
            </a:r>
            <a:endParaRPr lang="en-US" sz="1200" b="1" dirty="0" smtClean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-Факт </a:t>
            </a:r>
            <a:r>
              <a:rPr lang="en-US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931659,6 тыс. руб.</a:t>
            </a:r>
          </a:p>
          <a:p>
            <a:r>
              <a:rPr lang="ru-RU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-Исполнение к плану  99,3 </a:t>
            </a:r>
            <a:r>
              <a:rPr lang="en-US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%</a:t>
            </a:r>
          </a:p>
          <a:p>
            <a:r>
              <a:rPr lang="ru-RU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-Удельный вес  в  </a:t>
            </a:r>
          </a:p>
          <a:p>
            <a:r>
              <a:rPr lang="ru-RU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общей сумме доходов   67,8 </a:t>
            </a:r>
            <a:r>
              <a:rPr lang="en-US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%</a:t>
            </a:r>
            <a:endParaRPr lang="ru-RU" sz="1200" b="1" dirty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AutoShape 5"/>
          <p:cNvSpPr>
            <a:spLocks noChangeArrowheads="1"/>
          </p:cNvSpPr>
          <p:nvPr/>
        </p:nvSpPr>
        <p:spPr bwMode="auto">
          <a:xfrm rot="20498762">
            <a:off x="3905805" y="5882153"/>
            <a:ext cx="357190" cy="357214"/>
          </a:xfrm>
          <a:prstGeom prst="roundRect">
            <a:avLst>
              <a:gd name="adj" fmla="val 50000"/>
            </a:avLst>
          </a:prstGeom>
          <a:gradFill>
            <a:gsLst>
              <a:gs pos="78000">
                <a:schemeClr val="tx2">
                  <a:lumMod val="40000"/>
                  <a:lumOff val="60000"/>
                  <a:alpha val="0"/>
                </a:schemeClr>
              </a:gs>
              <a:gs pos="61000">
                <a:srgbClr val="90A7D7"/>
              </a:gs>
              <a:gs pos="100000">
                <a:schemeClr val="bg1"/>
              </a:gs>
              <a:gs pos="29000">
                <a:schemeClr val="tx2">
                  <a:lumMod val="20000"/>
                  <a:lumOff val="80000"/>
                </a:schemeClr>
              </a:gs>
              <a:gs pos="8000">
                <a:schemeClr val="tx2">
                  <a:lumMod val="60000"/>
                  <a:lumOff val="40000"/>
                </a:schemeClr>
              </a:gs>
            </a:gsLst>
          </a:gradFill>
          <a:ln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endParaRPr lang="ru-RU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AutoShape 5"/>
          <p:cNvSpPr>
            <a:spLocks noChangeArrowheads="1"/>
          </p:cNvSpPr>
          <p:nvPr/>
        </p:nvSpPr>
        <p:spPr bwMode="auto">
          <a:xfrm rot="10353504">
            <a:off x="6380479" y="3020987"/>
            <a:ext cx="342409" cy="370164"/>
          </a:xfrm>
          <a:prstGeom prst="roundRect">
            <a:avLst>
              <a:gd name="adj" fmla="val 50000"/>
            </a:avLst>
          </a:prstGeom>
          <a:gradFill>
            <a:gsLst>
              <a:gs pos="66000">
                <a:srgbClr val="92D050">
                  <a:alpha val="0"/>
                </a:srgbClr>
              </a:gs>
              <a:gs pos="100000">
                <a:schemeClr val="bg1"/>
              </a:gs>
              <a:gs pos="1000">
                <a:srgbClr val="92D050"/>
              </a:gs>
              <a:gs pos="51000">
                <a:schemeClr val="accent3">
                  <a:lumMod val="40000"/>
                  <a:lumOff val="60000"/>
                </a:schemeClr>
              </a:gs>
              <a:gs pos="49000">
                <a:srgbClr val="FFFFC5"/>
              </a:gs>
            </a:gsLst>
          </a:gradFill>
          <a:ln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endParaRPr lang="ru-RU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AutoShape 5"/>
          <p:cNvSpPr>
            <a:spLocks noChangeArrowheads="1"/>
          </p:cNvSpPr>
          <p:nvPr/>
        </p:nvSpPr>
        <p:spPr bwMode="auto">
          <a:xfrm rot="1099924">
            <a:off x="5850227" y="5701608"/>
            <a:ext cx="446064" cy="477549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FF0000">
                  <a:lumMod val="50000"/>
                  <a:lumOff val="50000"/>
                </a:srgbClr>
              </a:gs>
              <a:gs pos="87000">
                <a:srgbClr val="FCA69F"/>
              </a:gs>
              <a:gs pos="23000">
                <a:srgbClr val="FA7166">
                  <a:alpha val="24706"/>
                </a:srgbClr>
              </a:gs>
              <a:gs pos="73000">
                <a:schemeClr val="bg1"/>
              </a:gs>
            </a:gsLst>
          </a:gradFill>
          <a:ln>
            <a:solidFill>
              <a:srgbClr val="C00000"/>
            </a:solidFill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endParaRPr lang="ru-RU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AutoShape 5"/>
          <p:cNvSpPr>
            <a:spLocks noChangeArrowheads="1"/>
          </p:cNvSpPr>
          <p:nvPr/>
        </p:nvSpPr>
        <p:spPr bwMode="auto">
          <a:xfrm>
            <a:off x="4929190" y="1571612"/>
            <a:ext cx="428628" cy="428628"/>
          </a:xfrm>
          <a:prstGeom prst="roundRect">
            <a:avLst>
              <a:gd name="adj" fmla="val 45690"/>
            </a:avLst>
          </a:prstGeom>
          <a:gradFill>
            <a:gsLst>
              <a:gs pos="71000">
                <a:schemeClr val="bg1">
                  <a:alpha val="0"/>
                </a:schemeClr>
              </a:gs>
              <a:gs pos="1000">
                <a:schemeClr val="bg1"/>
              </a:gs>
              <a:gs pos="100000">
                <a:srgbClr val="FFFF99"/>
              </a:gs>
              <a:gs pos="100000">
                <a:srgbClr val="FFFF00"/>
              </a:gs>
              <a:gs pos="80000">
                <a:srgbClr val="FFFF00"/>
              </a:gs>
              <a:gs pos="56000">
                <a:srgbClr val="FFFF99"/>
              </a:gs>
              <a:gs pos="9000">
                <a:srgbClr val="FFFF00"/>
              </a:gs>
              <a:gs pos="36000">
                <a:schemeClr val="accent4">
                  <a:lumMod val="0"/>
                  <a:lumOff val="100000"/>
                </a:schemeClr>
              </a:gs>
              <a:gs pos="32000">
                <a:srgbClr val="FFFFC5"/>
              </a:gs>
            </a:gsLst>
          </a:gradFill>
          <a:ln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endParaRPr lang="ru-RU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AutoShape 5"/>
          <p:cNvSpPr>
            <a:spLocks noChangeArrowheads="1"/>
          </p:cNvSpPr>
          <p:nvPr/>
        </p:nvSpPr>
        <p:spPr bwMode="auto">
          <a:xfrm rot="955576">
            <a:off x="2618000" y="2108745"/>
            <a:ext cx="323673" cy="382481"/>
          </a:xfrm>
          <a:prstGeom prst="roundRect">
            <a:avLst>
              <a:gd name="adj" fmla="val 50000"/>
            </a:avLst>
          </a:prstGeom>
          <a:gradFill>
            <a:gsLst>
              <a:gs pos="56000">
                <a:srgbClr val="B9A9CB">
                  <a:lumMod val="74000"/>
                  <a:lumOff val="26000"/>
                  <a:alpha val="0"/>
                </a:srgbClr>
              </a:gs>
              <a:gs pos="9000">
                <a:schemeClr val="accent4">
                  <a:lumMod val="60000"/>
                  <a:lumOff val="40000"/>
                </a:schemeClr>
              </a:gs>
              <a:gs pos="100000">
                <a:schemeClr val="accent4">
                  <a:lumMod val="60000"/>
                  <a:lumOff val="40000"/>
                </a:schemeClr>
              </a:gs>
              <a:gs pos="100000">
                <a:srgbClr val="FF6600"/>
              </a:gs>
              <a:gs pos="69000">
                <a:schemeClr val="accent4">
                  <a:lumMod val="60000"/>
                  <a:lumOff val="40000"/>
                </a:schemeClr>
              </a:gs>
              <a:gs pos="94000">
                <a:schemeClr val="accent4">
                  <a:lumMod val="0"/>
                  <a:lumOff val="100000"/>
                </a:schemeClr>
              </a:gs>
              <a:gs pos="39000">
                <a:schemeClr val="accent4">
                  <a:lumMod val="29000"/>
                  <a:lumOff val="71000"/>
                </a:schemeClr>
              </a:gs>
            </a:gsLst>
          </a:gradFill>
          <a:ln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endParaRPr lang="ru-RU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" name="AutoShape 5"/>
          <p:cNvSpPr>
            <a:spLocks noChangeArrowheads="1"/>
          </p:cNvSpPr>
          <p:nvPr/>
        </p:nvSpPr>
        <p:spPr bwMode="auto">
          <a:xfrm>
            <a:off x="6715140" y="4665354"/>
            <a:ext cx="2286016" cy="1978356"/>
          </a:xfrm>
          <a:prstGeom prst="roundRect">
            <a:avLst>
              <a:gd name="adj" fmla="val 16667"/>
            </a:avLst>
          </a:prstGeom>
          <a:gradFill>
            <a:gsLst>
              <a:gs pos="79000">
                <a:schemeClr val="accent6">
                  <a:lumMod val="75000"/>
                  <a:alpha val="24000"/>
                </a:schemeClr>
              </a:gs>
              <a:gs pos="3000">
                <a:schemeClr val="accent6">
                  <a:lumMod val="75000"/>
                  <a:alpha val="47000"/>
                </a:schemeClr>
              </a:gs>
              <a:gs pos="27000">
                <a:schemeClr val="accent6">
                  <a:lumMod val="40000"/>
                  <a:lumOff val="60000"/>
                </a:schemeClr>
              </a:gs>
              <a:gs pos="66000">
                <a:schemeClr val="accent6">
                  <a:lumMod val="75000"/>
                  <a:alpha val="59000"/>
                </a:schemeClr>
              </a:gs>
            </a:gsLst>
          </a:gradFill>
          <a:ln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en-US" sz="1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(5) </a:t>
            </a:r>
            <a:r>
              <a:rPr lang="ru-RU" sz="1050" b="1" u="sng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Возврат остатков субсидий, </a:t>
            </a:r>
          </a:p>
          <a:p>
            <a:pPr algn="ctr"/>
            <a:r>
              <a:rPr lang="ru-RU" sz="1050" b="1" u="sng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субвенций и иных межбюджетных </a:t>
            </a:r>
          </a:p>
          <a:p>
            <a:pPr algn="ctr"/>
            <a:r>
              <a:rPr lang="ru-RU" sz="1050" b="1" u="sng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трансфертов, имеющих целевое</a:t>
            </a:r>
          </a:p>
          <a:p>
            <a:pPr algn="ctr"/>
            <a:r>
              <a:rPr lang="ru-RU" sz="1050" b="1" u="sng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назначение, прошлых лет из бюджетов</a:t>
            </a:r>
          </a:p>
          <a:p>
            <a:pPr algn="ctr"/>
            <a:r>
              <a:rPr lang="ru-RU" sz="1050" b="1" u="sng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городских округов </a:t>
            </a:r>
          </a:p>
          <a:p>
            <a:r>
              <a:rPr lang="ru-RU" sz="1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-План    0,0 тыс. руб.</a:t>
            </a:r>
            <a:endParaRPr lang="en-US" sz="1000" b="1" dirty="0" smtClean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-Факт </a:t>
            </a:r>
            <a:r>
              <a:rPr lang="en-US" sz="1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1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-3333,8   тыс. руб.</a:t>
            </a:r>
          </a:p>
          <a:p>
            <a:r>
              <a:rPr lang="ru-RU" sz="1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-Исполнение к </a:t>
            </a:r>
          </a:p>
          <a:p>
            <a:r>
              <a:rPr lang="ru-RU" sz="1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плану              - </a:t>
            </a:r>
            <a:r>
              <a:rPr lang="en-US" sz="1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%</a:t>
            </a:r>
          </a:p>
          <a:p>
            <a:r>
              <a:rPr lang="ru-RU" sz="1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-Удельный вес  в  </a:t>
            </a:r>
          </a:p>
          <a:p>
            <a:r>
              <a:rPr lang="ru-RU" sz="1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общей сумме </a:t>
            </a:r>
          </a:p>
          <a:p>
            <a:r>
              <a:rPr lang="ru-RU" sz="1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доходов             -0,2 </a:t>
            </a:r>
            <a:r>
              <a:rPr lang="en-US" sz="1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%</a:t>
            </a:r>
            <a:endParaRPr lang="ru-RU" sz="1000" b="1" dirty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7" name="AutoShape 5"/>
          <p:cNvSpPr>
            <a:spLocks noChangeArrowheads="1"/>
          </p:cNvSpPr>
          <p:nvPr/>
        </p:nvSpPr>
        <p:spPr bwMode="auto">
          <a:xfrm>
            <a:off x="142844" y="1285860"/>
            <a:ext cx="2143140" cy="2000264"/>
          </a:xfrm>
          <a:prstGeom prst="roundRect">
            <a:avLst>
              <a:gd name="adj" fmla="val 21781"/>
            </a:avLst>
          </a:prstGeom>
          <a:gradFill>
            <a:gsLst>
              <a:gs pos="10000">
                <a:schemeClr val="accent5">
                  <a:lumMod val="60000"/>
                  <a:lumOff val="40000"/>
                  <a:alpha val="96000"/>
                </a:schemeClr>
              </a:gs>
              <a:gs pos="90000">
                <a:schemeClr val="bg1">
                  <a:alpha val="43000"/>
                </a:schemeClr>
              </a:gs>
              <a:gs pos="99000">
                <a:schemeClr val="accent5">
                  <a:lumMod val="75000"/>
                  <a:alpha val="75000"/>
                </a:schemeClr>
              </a:gs>
              <a:gs pos="74000">
                <a:schemeClr val="accent5">
                  <a:lumMod val="60000"/>
                  <a:lumOff val="40000"/>
                  <a:alpha val="43000"/>
                </a:schemeClr>
              </a:gs>
              <a:gs pos="39000">
                <a:schemeClr val="accent5">
                  <a:lumMod val="75000"/>
                  <a:alpha val="73000"/>
                </a:schemeClr>
              </a:gs>
            </a:gsLst>
          </a:gradFill>
          <a:ln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marL="342900" indent="-342900" algn="ctr">
              <a:buAutoNum type="arabicParenBoth" startAt="3"/>
            </a:pPr>
            <a:r>
              <a:rPr lang="ru-RU" sz="1050" b="1" u="sng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Прочие безвозмездные </a:t>
            </a:r>
          </a:p>
          <a:p>
            <a:pPr marL="342900" indent="-342900" algn="ctr"/>
            <a:r>
              <a:rPr lang="ru-RU" sz="1050" b="1" u="sng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поступления в бюджеты</a:t>
            </a:r>
          </a:p>
          <a:p>
            <a:pPr marL="342900" indent="-342900" algn="ctr"/>
            <a:r>
              <a:rPr lang="ru-RU" sz="1050" b="1" u="sng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городских округов</a:t>
            </a:r>
          </a:p>
          <a:p>
            <a:pPr marL="342900" indent="-342900" algn="ctr"/>
            <a:endParaRPr lang="ru-RU" sz="1000" b="1" dirty="0" smtClean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-План    0,0 тыс. руб.</a:t>
            </a:r>
            <a:endParaRPr lang="en-US" sz="1000" b="1" dirty="0" smtClean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-Факт </a:t>
            </a:r>
            <a:r>
              <a:rPr lang="en-US" sz="1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1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4,0 тыс. руб.</a:t>
            </a:r>
          </a:p>
          <a:p>
            <a:r>
              <a:rPr lang="ru-RU" sz="1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-Исполнение к </a:t>
            </a:r>
          </a:p>
          <a:p>
            <a:r>
              <a:rPr lang="ru-RU" sz="1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плану              - </a:t>
            </a:r>
            <a:r>
              <a:rPr lang="en-US" sz="1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%</a:t>
            </a:r>
          </a:p>
          <a:p>
            <a:r>
              <a:rPr lang="ru-RU" sz="1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-Удельный вес  в  </a:t>
            </a:r>
          </a:p>
          <a:p>
            <a:r>
              <a:rPr lang="ru-RU" sz="1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общей сумме </a:t>
            </a:r>
          </a:p>
          <a:p>
            <a:r>
              <a:rPr lang="ru-RU" sz="1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доходов             0,0 </a:t>
            </a:r>
            <a:r>
              <a:rPr lang="en-US" sz="1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%</a:t>
            </a:r>
            <a:endParaRPr lang="ru-RU" sz="1000" b="1" dirty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AutoShape 5"/>
          <p:cNvSpPr>
            <a:spLocks noChangeArrowheads="1"/>
          </p:cNvSpPr>
          <p:nvPr/>
        </p:nvSpPr>
        <p:spPr bwMode="auto">
          <a:xfrm rot="19403048">
            <a:off x="1123951" y="3742467"/>
            <a:ext cx="439528" cy="449261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FF0000">
                  <a:lumMod val="50000"/>
                  <a:lumOff val="50000"/>
                </a:srgbClr>
              </a:gs>
              <a:gs pos="87000">
                <a:srgbClr val="FCA69F"/>
              </a:gs>
              <a:gs pos="23000">
                <a:srgbClr val="FA7166">
                  <a:alpha val="24706"/>
                </a:srgbClr>
              </a:gs>
              <a:gs pos="73000">
                <a:schemeClr val="bg1"/>
              </a:gs>
            </a:gsLst>
          </a:gradFill>
          <a:ln>
            <a:solidFill>
              <a:srgbClr val="C00000"/>
            </a:solidFill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endParaRPr lang="ru-RU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" name="AutoShape 5"/>
          <p:cNvSpPr>
            <a:spLocks noChangeArrowheads="1"/>
          </p:cNvSpPr>
          <p:nvPr/>
        </p:nvSpPr>
        <p:spPr bwMode="auto">
          <a:xfrm rot="18400965">
            <a:off x="2333398" y="6209389"/>
            <a:ext cx="368548" cy="358763"/>
          </a:xfrm>
          <a:prstGeom prst="roundRect">
            <a:avLst>
              <a:gd name="adj" fmla="val 50000"/>
            </a:avLst>
          </a:prstGeom>
          <a:gradFill>
            <a:gsLst>
              <a:gs pos="10000">
                <a:schemeClr val="accent5">
                  <a:lumMod val="60000"/>
                  <a:lumOff val="40000"/>
                  <a:alpha val="90000"/>
                </a:schemeClr>
              </a:gs>
              <a:gs pos="30000">
                <a:schemeClr val="bg1">
                  <a:alpha val="50000"/>
                </a:schemeClr>
              </a:gs>
              <a:gs pos="99000">
                <a:schemeClr val="accent5">
                  <a:lumMod val="75000"/>
                  <a:alpha val="75000"/>
                </a:schemeClr>
              </a:gs>
              <a:gs pos="74000">
                <a:schemeClr val="accent5">
                  <a:lumMod val="60000"/>
                  <a:lumOff val="40000"/>
                  <a:alpha val="43000"/>
                </a:schemeClr>
              </a:gs>
              <a:gs pos="39000">
                <a:schemeClr val="accent5">
                  <a:lumMod val="75000"/>
                  <a:alpha val="73000"/>
                </a:schemeClr>
              </a:gs>
            </a:gsLst>
          </a:gradFill>
          <a:ln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endParaRPr lang="ru-RU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" name="AutoShape 5"/>
          <p:cNvSpPr>
            <a:spLocks noChangeArrowheads="1"/>
          </p:cNvSpPr>
          <p:nvPr/>
        </p:nvSpPr>
        <p:spPr bwMode="auto">
          <a:xfrm rot="1083097">
            <a:off x="8638240" y="4060006"/>
            <a:ext cx="390981" cy="375860"/>
          </a:xfrm>
          <a:prstGeom prst="roundRect">
            <a:avLst>
              <a:gd name="adj" fmla="val 50000"/>
            </a:avLst>
          </a:prstGeom>
          <a:gradFill>
            <a:gsLst>
              <a:gs pos="10000">
                <a:schemeClr val="accent5">
                  <a:lumMod val="60000"/>
                  <a:lumOff val="40000"/>
                  <a:alpha val="90000"/>
                </a:schemeClr>
              </a:gs>
              <a:gs pos="30000">
                <a:schemeClr val="bg1">
                  <a:alpha val="50000"/>
                </a:schemeClr>
              </a:gs>
              <a:gs pos="99000">
                <a:schemeClr val="accent5">
                  <a:lumMod val="75000"/>
                  <a:alpha val="75000"/>
                </a:schemeClr>
              </a:gs>
              <a:gs pos="74000">
                <a:schemeClr val="accent5">
                  <a:lumMod val="60000"/>
                  <a:lumOff val="40000"/>
                  <a:alpha val="43000"/>
                </a:schemeClr>
              </a:gs>
              <a:gs pos="39000">
                <a:schemeClr val="accent5">
                  <a:lumMod val="75000"/>
                  <a:alpha val="73000"/>
                </a:schemeClr>
              </a:gs>
            </a:gsLst>
          </a:gradFill>
          <a:ln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endParaRPr lang="ru-RU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" name="AutoShape 5"/>
          <p:cNvSpPr>
            <a:spLocks noChangeArrowheads="1"/>
          </p:cNvSpPr>
          <p:nvPr/>
        </p:nvSpPr>
        <p:spPr bwMode="auto">
          <a:xfrm>
            <a:off x="8358214" y="1500174"/>
            <a:ext cx="357190" cy="357190"/>
          </a:xfrm>
          <a:prstGeom prst="roundRect">
            <a:avLst>
              <a:gd name="adj" fmla="val 50000"/>
            </a:avLst>
          </a:prstGeom>
          <a:gradFill>
            <a:gsLst>
              <a:gs pos="79000">
                <a:schemeClr val="accent6">
                  <a:lumMod val="75000"/>
                  <a:alpha val="23000"/>
                </a:schemeClr>
              </a:gs>
              <a:gs pos="3000">
                <a:schemeClr val="accent6">
                  <a:lumMod val="75000"/>
                  <a:alpha val="44000"/>
                </a:schemeClr>
              </a:gs>
              <a:gs pos="27000">
                <a:schemeClr val="accent6">
                  <a:lumMod val="40000"/>
                  <a:lumOff val="60000"/>
                  <a:alpha val="92000"/>
                </a:schemeClr>
              </a:gs>
              <a:gs pos="66000">
                <a:schemeClr val="accent6">
                  <a:lumMod val="75000"/>
                  <a:alpha val="59000"/>
                </a:schemeClr>
              </a:gs>
            </a:gsLst>
          </a:gradFill>
          <a:ln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endParaRPr lang="ru-RU" sz="1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82346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214414" y="214290"/>
            <a:ext cx="7747182" cy="1500198"/>
          </a:xfrm>
          <a:prstGeom prst="rect">
            <a:avLst/>
          </a:prstGeom>
          <a:gradFill>
            <a:gsLst>
              <a:gs pos="44000">
                <a:srgbClr val="92D050"/>
              </a:gs>
              <a:gs pos="55000">
                <a:srgbClr val="92D050"/>
              </a:gs>
              <a:gs pos="18000">
                <a:schemeClr val="accent3">
                  <a:lumMod val="40000"/>
                  <a:lumOff val="60000"/>
                </a:schemeClr>
              </a:gs>
              <a:gs pos="100000">
                <a:schemeClr val="accent3">
                  <a:lumMod val="40000"/>
                  <a:lumOff val="60000"/>
                </a:schemeClr>
              </a:gs>
            </a:gsLst>
            <a:lin ang="5400000" scaled="0"/>
          </a:gradFill>
          <a:ln w="73025" cap="rnd" cmpd="sng">
            <a:solidFill>
              <a:schemeClr val="accent1">
                <a:lumMod val="40000"/>
                <a:lumOff val="60000"/>
              </a:schemeClr>
            </a:solidFill>
          </a:ln>
          <a:effectLst>
            <a:outerShdw blurRad="50800" dist="50800" sx="1000" sy="1000" algn="ctr" rotWithShape="0">
              <a:srgbClr val="000000"/>
            </a:outerShdw>
            <a:reflection stA="0" endPos="6000" dist="25400" dir="5400000" sy="-100000" algn="bl" rotWithShape="0"/>
          </a:effectLst>
          <a:scene3d>
            <a:camera prst="orthographicFront"/>
            <a:lightRig rig="threePt" dir="t"/>
          </a:scene3d>
          <a:sp3d>
            <a:bevelT w="38100" h="114300"/>
            <a:bevelB w="31750" h="825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Сумма льгот, предоставленных за 2014 год организациям/предприятиям и физическим лицам г. Переславля-Залесского, органами местного самоуправления  по уплате налоговых и неналоговых платежей в  бюджет городского округа </a:t>
            </a:r>
            <a:br>
              <a:rPr lang="ru-RU" sz="2000" b="1" dirty="0" smtClean="0">
                <a:solidFill>
                  <a:srgbClr val="FF0000"/>
                </a:solidFill>
              </a:rPr>
            </a:br>
            <a:r>
              <a:rPr lang="ru-RU" sz="2000" b="1" dirty="0" smtClean="0">
                <a:solidFill>
                  <a:srgbClr val="FF0000"/>
                </a:solidFill>
              </a:rPr>
              <a:t>г. Переславля-Залесского</a:t>
            </a:r>
            <a:endParaRPr lang="ru-RU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42844" y="142852"/>
            <a:ext cx="928694" cy="928694"/>
          </a:xfrm>
          <a:prstGeom prst="rect">
            <a:avLst/>
          </a:prstGeom>
          <a:blipFill dpi="0" rotWithShape="1">
            <a:blip r:embed="rId2" cstate="print"/>
            <a:srcRect/>
            <a:stretch>
              <a:fillRect/>
            </a:stretch>
          </a:blip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AutoShape 5"/>
          <p:cNvSpPr>
            <a:spLocks noChangeArrowheads="1"/>
          </p:cNvSpPr>
          <p:nvPr/>
        </p:nvSpPr>
        <p:spPr bwMode="auto">
          <a:xfrm>
            <a:off x="4286248" y="5429264"/>
            <a:ext cx="4572032" cy="785818"/>
          </a:xfrm>
          <a:prstGeom prst="roundRect">
            <a:avLst>
              <a:gd name="adj" fmla="val 0"/>
            </a:avLst>
          </a:prstGeom>
          <a:gradFill>
            <a:gsLst>
              <a:gs pos="79000">
                <a:schemeClr val="accent6">
                  <a:lumMod val="75000"/>
                  <a:alpha val="23000"/>
                </a:schemeClr>
              </a:gs>
              <a:gs pos="3000">
                <a:schemeClr val="accent6">
                  <a:lumMod val="75000"/>
                  <a:alpha val="44000"/>
                </a:schemeClr>
              </a:gs>
              <a:gs pos="27000">
                <a:schemeClr val="accent6">
                  <a:lumMod val="40000"/>
                  <a:lumOff val="60000"/>
                  <a:alpha val="92000"/>
                </a:schemeClr>
              </a:gs>
              <a:gs pos="66000">
                <a:schemeClr val="accent6">
                  <a:lumMod val="75000"/>
                  <a:alpha val="59000"/>
                </a:schemeClr>
              </a:gs>
            </a:gsLst>
          </a:gradFill>
          <a:ln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 fontAlgn="b"/>
            <a:r>
              <a:rPr lang="ru-RU" sz="2000" b="1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</a:rPr>
              <a:t>5 790,3 тыс. руб.</a:t>
            </a:r>
            <a:endParaRPr lang="ru-RU" sz="2000" b="1" i="1" dirty="0">
              <a:solidFill>
                <a:schemeClr val="tx1">
                  <a:lumMod val="85000"/>
                  <a:lumOff val="15000"/>
                </a:schemeClr>
              </a:solidFill>
              <a:latin typeface="Times New Roman"/>
            </a:endParaRPr>
          </a:p>
        </p:txBody>
      </p:sp>
      <p:sp>
        <p:nvSpPr>
          <p:cNvPr id="9" name="AutoShape 5"/>
          <p:cNvSpPr>
            <a:spLocks noChangeArrowheads="1"/>
          </p:cNvSpPr>
          <p:nvPr/>
        </p:nvSpPr>
        <p:spPr bwMode="auto">
          <a:xfrm>
            <a:off x="642910" y="5429264"/>
            <a:ext cx="3643338" cy="785818"/>
          </a:xfrm>
          <a:prstGeom prst="roundRect">
            <a:avLst>
              <a:gd name="adj" fmla="val 0"/>
            </a:avLst>
          </a:prstGeom>
          <a:gradFill>
            <a:gsLst>
              <a:gs pos="79000">
                <a:schemeClr val="accent6">
                  <a:lumMod val="75000"/>
                  <a:alpha val="23000"/>
                </a:schemeClr>
              </a:gs>
              <a:gs pos="3000">
                <a:schemeClr val="accent6">
                  <a:lumMod val="75000"/>
                  <a:alpha val="44000"/>
                </a:schemeClr>
              </a:gs>
              <a:gs pos="27000">
                <a:schemeClr val="accent6">
                  <a:lumMod val="40000"/>
                  <a:lumOff val="60000"/>
                  <a:alpha val="92000"/>
                </a:schemeClr>
              </a:gs>
              <a:gs pos="66000">
                <a:schemeClr val="accent6">
                  <a:lumMod val="75000"/>
                  <a:alpha val="59000"/>
                </a:schemeClr>
              </a:gs>
            </a:gsLst>
          </a:gradFill>
          <a:ln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marL="180000" fontAlgn="b"/>
            <a:r>
              <a:rPr lang="ru-RU" sz="2000" b="1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</a:rPr>
              <a:t>ИТОГО:</a:t>
            </a:r>
            <a:endParaRPr lang="ru-RU" sz="2000" b="1" i="1" dirty="0">
              <a:solidFill>
                <a:schemeClr val="tx1">
                  <a:lumMod val="85000"/>
                  <a:lumOff val="15000"/>
                </a:schemeClr>
              </a:solidFill>
              <a:latin typeface="Times New Roman"/>
            </a:endParaRPr>
          </a:p>
        </p:txBody>
      </p:sp>
      <p:sp>
        <p:nvSpPr>
          <p:cNvPr id="10" name="AutoShape 5"/>
          <p:cNvSpPr>
            <a:spLocks noChangeArrowheads="1"/>
          </p:cNvSpPr>
          <p:nvPr/>
        </p:nvSpPr>
        <p:spPr bwMode="auto">
          <a:xfrm>
            <a:off x="4286248" y="3000372"/>
            <a:ext cx="4572032" cy="785818"/>
          </a:xfrm>
          <a:prstGeom prst="roundRect">
            <a:avLst>
              <a:gd name="adj" fmla="val 0"/>
            </a:avLst>
          </a:prstGeom>
          <a:gradFill>
            <a:gsLst>
              <a:gs pos="78000">
                <a:schemeClr val="tx2">
                  <a:lumMod val="40000"/>
                  <a:lumOff val="60000"/>
                  <a:alpha val="25000"/>
                </a:schemeClr>
              </a:gs>
              <a:gs pos="61000">
                <a:srgbClr val="90A7D7"/>
              </a:gs>
              <a:gs pos="100000">
                <a:schemeClr val="bg1"/>
              </a:gs>
              <a:gs pos="29000">
                <a:schemeClr val="tx2">
                  <a:lumMod val="20000"/>
                  <a:lumOff val="80000"/>
                </a:schemeClr>
              </a:gs>
              <a:gs pos="8000">
                <a:schemeClr val="tx2">
                  <a:lumMod val="60000"/>
                  <a:lumOff val="40000"/>
                </a:schemeClr>
              </a:gs>
            </a:gsLst>
          </a:gradFill>
          <a:ln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 fontAlgn="b"/>
            <a:r>
              <a:rPr lang="ru-RU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</a:rPr>
              <a:t>53,0 тыс. руб.</a:t>
            </a:r>
            <a:endParaRPr lang="ru-RU" sz="2000" dirty="0">
              <a:solidFill>
                <a:schemeClr val="tx1">
                  <a:lumMod val="85000"/>
                  <a:lumOff val="15000"/>
                </a:schemeClr>
              </a:solidFill>
              <a:latin typeface="Times New Roman"/>
            </a:endParaRPr>
          </a:p>
        </p:txBody>
      </p:sp>
      <p:sp>
        <p:nvSpPr>
          <p:cNvPr id="11" name="AutoShape 5"/>
          <p:cNvSpPr>
            <a:spLocks noChangeArrowheads="1"/>
          </p:cNvSpPr>
          <p:nvPr/>
        </p:nvSpPr>
        <p:spPr bwMode="auto">
          <a:xfrm>
            <a:off x="642910" y="3000372"/>
            <a:ext cx="3643338" cy="785818"/>
          </a:xfrm>
          <a:prstGeom prst="roundRect">
            <a:avLst>
              <a:gd name="adj" fmla="val 0"/>
            </a:avLst>
          </a:prstGeom>
          <a:gradFill>
            <a:gsLst>
              <a:gs pos="78000">
                <a:schemeClr val="tx2">
                  <a:lumMod val="40000"/>
                  <a:lumOff val="60000"/>
                  <a:alpha val="25000"/>
                </a:schemeClr>
              </a:gs>
              <a:gs pos="61000">
                <a:srgbClr val="90A7D7"/>
              </a:gs>
              <a:gs pos="100000">
                <a:schemeClr val="bg1"/>
              </a:gs>
              <a:gs pos="29000">
                <a:schemeClr val="tx2">
                  <a:lumMod val="20000"/>
                  <a:lumOff val="80000"/>
                </a:schemeClr>
              </a:gs>
              <a:gs pos="8000">
                <a:schemeClr val="tx2">
                  <a:lumMod val="60000"/>
                  <a:lumOff val="40000"/>
                </a:schemeClr>
              </a:gs>
            </a:gsLst>
          </a:gradFill>
          <a:ln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marL="180000" fontAlgn="b"/>
            <a:r>
              <a:rPr lang="ru-RU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</a:rPr>
              <a:t>По налогу на имущество </a:t>
            </a:r>
          </a:p>
          <a:p>
            <a:pPr marL="180000" fontAlgn="b"/>
            <a:r>
              <a:rPr lang="ru-RU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</a:rPr>
              <a:t>физических лиц</a:t>
            </a:r>
            <a:endParaRPr lang="ru-RU" sz="2000" dirty="0">
              <a:solidFill>
                <a:schemeClr val="tx1">
                  <a:lumMod val="85000"/>
                  <a:lumOff val="15000"/>
                </a:schemeClr>
              </a:solidFill>
              <a:latin typeface="Times New Roman"/>
            </a:endParaRPr>
          </a:p>
        </p:txBody>
      </p:sp>
      <p:sp>
        <p:nvSpPr>
          <p:cNvPr id="12" name="AutoShape 5"/>
          <p:cNvSpPr>
            <a:spLocks noChangeArrowheads="1"/>
          </p:cNvSpPr>
          <p:nvPr/>
        </p:nvSpPr>
        <p:spPr bwMode="auto">
          <a:xfrm>
            <a:off x="642910" y="3786190"/>
            <a:ext cx="3643338" cy="785818"/>
          </a:xfrm>
          <a:prstGeom prst="roundRect">
            <a:avLst>
              <a:gd name="adj" fmla="val 0"/>
            </a:avLst>
          </a:prstGeom>
          <a:gradFill>
            <a:gsLst>
              <a:gs pos="0">
                <a:srgbClr val="FF0000">
                  <a:lumMod val="50000"/>
                  <a:lumOff val="50000"/>
                </a:srgbClr>
              </a:gs>
              <a:gs pos="87000">
                <a:srgbClr val="FCA69F"/>
              </a:gs>
              <a:gs pos="23000">
                <a:srgbClr val="FA7166">
                  <a:alpha val="24706"/>
                </a:srgbClr>
              </a:gs>
              <a:gs pos="73000">
                <a:schemeClr val="bg1"/>
              </a:gs>
            </a:gsLst>
          </a:gradFill>
          <a:ln>
            <a:solidFill>
              <a:srgbClr val="C00000"/>
            </a:solidFill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marL="180000" fontAlgn="b"/>
            <a:r>
              <a:rPr lang="ru-RU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</a:rPr>
              <a:t>По земельному налогу </a:t>
            </a:r>
            <a:endParaRPr lang="ru-RU" sz="2000" dirty="0">
              <a:solidFill>
                <a:schemeClr val="tx1">
                  <a:lumMod val="85000"/>
                  <a:lumOff val="15000"/>
                </a:schemeClr>
              </a:solidFill>
              <a:latin typeface="Times New Roman"/>
            </a:endParaRPr>
          </a:p>
        </p:txBody>
      </p:sp>
      <p:sp>
        <p:nvSpPr>
          <p:cNvPr id="13" name="AutoShape 5"/>
          <p:cNvSpPr>
            <a:spLocks noChangeArrowheads="1"/>
          </p:cNvSpPr>
          <p:nvPr/>
        </p:nvSpPr>
        <p:spPr bwMode="auto">
          <a:xfrm>
            <a:off x="4286248" y="3786190"/>
            <a:ext cx="4572032" cy="776294"/>
          </a:xfrm>
          <a:prstGeom prst="roundRect">
            <a:avLst>
              <a:gd name="adj" fmla="val 0"/>
            </a:avLst>
          </a:prstGeom>
          <a:gradFill>
            <a:gsLst>
              <a:gs pos="0">
                <a:srgbClr val="FF0000">
                  <a:lumMod val="50000"/>
                  <a:lumOff val="50000"/>
                </a:srgbClr>
              </a:gs>
              <a:gs pos="87000">
                <a:srgbClr val="FCA69F"/>
              </a:gs>
              <a:gs pos="23000">
                <a:srgbClr val="FA7166">
                  <a:alpha val="24706"/>
                </a:srgbClr>
              </a:gs>
              <a:gs pos="73000">
                <a:schemeClr val="bg1"/>
              </a:gs>
            </a:gsLst>
          </a:gradFill>
          <a:ln>
            <a:solidFill>
              <a:srgbClr val="C00000"/>
            </a:solidFill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 fontAlgn="b"/>
            <a:r>
              <a:rPr lang="ru-RU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</a:rPr>
              <a:t>474,0 тыс. руб.</a:t>
            </a:r>
            <a:endParaRPr lang="ru-RU" sz="2000" dirty="0">
              <a:solidFill>
                <a:schemeClr val="tx1">
                  <a:lumMod val="85000"/>
                  <a:lumOff val="15000"/>
                </a:schemeClr>
              </a:solidFill>
              <a:latin typeface="Times New Roman"/>
            </a:endParaRPr>
          </a:p>
        </p:txBody>
      </p:sp>
      <p:sp>
        <p:nvSpPr>
          <p:cNvPr id="14" name="AutoShape 5"/>
          <p:cNvSpPr>
            <a:spLocks noChangeArrowheads="1"/>
          </p:cNvSpPr>
          <p:nvPr/>
        </p:nvSpPr>
        <p:spPr bwMode="auto">
          <a:xfrm>
            <a:off x="642910" y="4572008"/>
            <a:ext cx="3643338" cy="857256"/>
          </a:xfrm>
          <a:prstGeom prst="roundRect">
            <a:avLst>
              <a:gd name="adj" fmla="val 0"/>
            </a:avLst>
          </a:prstGeom>
          <a:gradFill>
            <a:gsLst>
              <a:gs pos="66000">
                <a:srgbClr val="92D050">
                  <a:alpha val="25000"/>
                </a:srgbClr>
              </a:gs>
              <a:gs pos="100000">
                <a:schemeClr val="bg1"/>
              </a:gs>
              <a:gs pos="1000">
                <a:srgbClr val="92D050"/>
              </a:gs>
              <a:gs pos="51000">
                <a:schemeClr val="accent3">
                  <a:lumMod val="40000"/>
                  <a:lumOff val="60000"/>
                </a:schemeClr>
              </a:gs>
              <a:gs pos="49000">
                <a:srgbClr val="FFFFC5"/>
              </a:gs>
            </a:gsLst>
          </a:gradFill>
          <a:ln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marL="180000" fontAlgn="b"/>
            <a:r>
              <a:rPr lang="ru-RU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</a:rPr>
              <a:t>По аренде муниципального</a:t>
            </a:r>
          </a:p>
          <a:p>
            <a:pPr marL="180000" fontAlgn="b"/>
            <a:r>
              <a:rPr lang="ru-RU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</a:rPr>
              <a:t> имущества</a:t>
            </a:r>
            <a:endParaRPr lang="ru-RU" sz="2000" dirty="0">
              <a:solidFill>
                <a:schemeClr val="tx1">
                  <a:lumMod val="85000"/>
                  <a:lumOff val="15000"/>
                </a:schemeClr>
              </a:solidFill>
              <a:latin typeface="Times New Roman"/>
            </a:endParaRPr>
          </a:p>
        </p:txBody>
      </p:sp>
      <p:sp>
        <p:nvSpPr>
          <p:cNvPr id="15" name="AutoShape 5"/>
          <p:cNvSpPr>
            <a:spLocks noChangeArrowheads="1"/>
          </p:cNvSpPr>
          <p:nvPr/>
        </p:nvSpPr>
        <p:spPr bwMode="auto">
          <a:xfrm>
            <a:off x="4286248" y="4572008"/>
            <a:ext cx="4572032" cy="865236"/>
          </a:xfrm>
          <a:prstGeom prst="roundRect">
            <a:avLst>
              <a:gd name="adj" fmla="val 0"/>
            </a:avLst>
          </a:prstGeom>
          <a:gradFill>
            <a:gsLst>
              <a:gs pos="66000">
                <a:srgbClr val="92D050">
                  <a:alpha val="25000"/>
                </a:srgbClr>
              </a:gs>
              <a:gs pos="100000">
                <a:schemeClr val="bg1"/>
              </a:gs>
              <a:gs pos="1000">
                <a:srgbClr val="92D050"/>
              </a:gs>
              <a:gs pos="51000">
                <a:schemeClr val="accent3">
                  <a:lumMod val="40000"/>
                  <a:lumOff val="60000"/>
                </a:schemeClr>
              </a:gs>
              <a:gs pos="49000">
                <a:srgbClr val="FFFFC5"/>
              </a:gs>
            </a:gsLst>
          </a:gradFill>
          <a:ln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 fontAlgn="b"/>
            <a:r>
              <a:rPr lang="ru-RU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</a:rPr>
              <a:t>5263,3 тыс. руб.</a:t>
            </a:r>
            <a:endParaRPr lang="ru-RU" sz="2000" dirty="0">
              <a:solidFill>
                <a:schemeClr val="tx1">
                  <a:lumMod val="85000"/>
                  <a:lumOff val="15000"/>
                </a:schemeClr>
              </a:solidFill>
              <a:latin typeface="Times New Roman"/>
            </a:endParaRPr>
          </a:p>
        </p:txBody>
      </p:sp>
      <p:sp>
        <p:nvSpPr>
          <p:cNvPr id="17" name="AutoShape 5"/>
          <p:cNvSpPr>
            <a:spLocks noChangeArrowheads="1"/>
          </p:cNvSpPr>
          <p:nvPr/>
        </p:nvSpPr>
        <p:spPr bwMode="auto">
          <a:xfrm>
            <a:off x="642910" y="2071678"/>
            <a:ext cx="8215370" cy="928694"/>
          </a:xfrm>
          <a:prstGeom prst="roundRect">
            <a:avLst>
              <a:gd name="adj" fmla="val 0"/>
            </a:avLst>
          </a:prstGeom>
          <a:gradFill>
            <a:gsLst>
              <a:gs pos="56000">
                <a:srgbClr val="B9A9CB">
                  <a:lumMod val="74000"/>
                  <a:lumOff val="26000"/>
                  <a:alpha val="25000"/>
                </a:srgbClr>
              </a:gs>
              <a:gs pos="9000">
                <a:schemeClr val="accent4">
                  <a:lumMod val="60000"/>
                  <a:lumOff val="40000"/>
                </a:schemeClr>
              </a:gs>
              <a:gs pos="100000">
                <a:schemeClr val="accent4">
                  <a:lumMod val="60000"/>
                  <a:lumOff val="40000"/>
                </a:schemeClr>
              </a:gs>
              <a:gs pos="100000">
                <a:srgbClr val="FF6600"/>
              </a:gs>
              <a:gs pos="69000">
                <a:schemeClr val="accent4">
                  <a:lumMod val="60000"/>
                  <a:lumOff val="40000"/>
                </a:schemeClr>
              </a:gs>
              <a:gs pos="94000">
                <a:schemeClr val="accent4">
                  <a:lumMod val="0"/>
                  <a:lumOff val="100000"/>
                </a:schemeClr>
              </a:gs>
              <a:gs pos="39000">
                <a:schemeClr val="accent4">
                  <a:lumMod val="29000"/>
                  <a:lumOff val="71000"/>
                </a:schemeClr>
              </a:gs>
            </a:gsLst>
          </a:gradFill>
          <a:ln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 fontAlgn="b"/>
            <a:r>
              <a:rPr lang="ru-RU" sz="2400" dirty="0" smtClean="0">
                <a:solidFill>
                  <a:srgbClr val="C00000"/>
                </a:solidFill>
                <a:latin typeface="Times New Roman"/>
              </a:rPr>
              <a:t>За 2014 год предоставлено льгот на сумму </a:t>
            </a:r>
            <a:r>
              <a:rPr lang="ru-RU" sz="2400" b="1" dirty="0" smtClean="0">
                <a:solidFill>
                  <a:srgbClr val="C00000"/>
                </a:solidFill>
                <a:latin typeface="Times New Roman"/>
              </a:rPr>
              <a:t> 5 790,3 тыс. руб</a:t>
            </a:r>
            <a:r>
              <a:rPr lang="ru-RU" sz="2400" dirty="0" smtClean="0">
                <a:solidFill>
                  <a:srgbClr val="C00000"/>
                </a:solidFill>
                <a:latin typeface="Times New Roman"/>
              </a:rPr>
              <a:t>. </a:t>
            </a:r>
            <a:endParaRPr lang="ru-RU" sz="2400" dirty="0">
              <a:solidFill>
                <a:srgbClr val="C00000"/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82346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9282</TotalTime>
  <Words>4376</Words>
  <Application>Microsoft Office PowerPoint</Application>
  <PresentationFormat>Экран (4:3)</PresentationFormat>
  <Paragraphs>765</Paragraphs>
  <Slides>35</Slides>
  <Notes>24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35</vt:i4>
      </vt:variant>
    </vt:vector>
  </HeadingPairs>
  <TitlesOfParts>
    <vt:vector size="36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1</cp:lastModifiedBy>
  <cp:revision>326</cp:revision>
  <dcterms:created xsi:type="dcterms:W3CDTF">2015-02-09T19:50:21Z</dcterms:created>
  <dcterms:modified xsi:type="dcterms:W3CDTF">2015-08-25T21:20:25Z</dcterms:modified>
</cp:coreProperties>
</file>