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51" r:id="rId2"/>
    <p:sldMasterId id="2147483963" r:id="rId3"/>
  </p:sldMasterIdLst>
  <p:notesMasterIdLst>
    <p:notesMasterId r:id="rId28"/>
  </p:notesMasterIdLst>
  <p:handoutMasterIdLst>
    <p:handoutMasterId r:id="rId29"/>
  </p:handoutMasterIdLst>
  <p:sldIdLst>
    <p:sldId id="426" r:id="rId4"/>
    <p:sldId id="461" r:id="rId5"/>
    <p:sldId id="456" r:id="rId6"/>
    <p:sldId id="460" r:id="rId7"/>
    <p:sldId id="451" r:id="rId8"/>
    <p:sldId id="431" r:id="rId9"/>
    <p:sldId id="457" r:id="rId10"/>
    <p:sldId id="433" r:id="rId11"/>
    <p:sldId id="434" r:id="rId12"/>
    <p:sldId id="435" r:id="rId13"/>
    <p:sldId id="436" r:id="rId14"/>
    <p:sldId id="437" r:id="rId15"/>
    <p:sldId id="439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2" r:id="rId25"/>
    <p:sldId id="417" r:id="rId26"/>
    <p:sldId id="418" r:id="rId27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AB6F8D"/>
    <a:srgbClr val="A06281"/>
    <a:srgbClr val="94AFB9"/>
    <a:srgbClr val="88A2AD"/>
    <a:srgbClr val="96AFBB"/>
    <a:srgbClr val="88A2AE"/>
    <a:srgbClr val="9FB9C3"/>
    <a:srgbClr val="C0BB83"/>
    <a:srgbClr val="C1B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7" autoAdjust="0"/>
  </p:normalViewPr>
  <p:slideViewPr>
    <p:cSldViewPr>
      <p:cViewPr varScale="1">
        <p:scale>
          <a:sx n="136" d="100"/>
          <a:sy n="136" d="100"/>
        </p:scale>
        <p:origin x="43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NSERV\&#1086;&#1073;&#1097;&#1072;&#1103;_serverurm\&#1044;&#1086;&#1082;&#1091;&#1084;&#1077;&#1085;&#1090;&#1099;\&#1041;&#1102;&#1076;&#1078;&#1077;&#1090;%202022-2024%20&#1075;&#1075;\&#1048;&#1089;&#1087;&#1086;&#1083;&#1085;&#1077;&#1085;&#1080;&#1077;%20&#1073;&#1102;&#1076;&#1078;&#1077;&#1090;&#1072;%20&#1079;&#1072;%202022%20&#1075;&#1086;&#1076;\&#1055;&#1091;&#1073;&#1083;&#1080;&#1095;&#1085;&#1099;&#1077;%20&#1089;&#1083;&#1091;&#1096;&#1072;&#1085;&#1080;&#1103;\&#1050;%20&#1087;&#1088;&#1077;&#1079;&#1077;&#1085;&#1090;&#1072;&#1094;&#1080;&#1080;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8642835064536"/>
          <c:y val="0.30180011209740742"/>
          <c:w val="0.58730074311312674"/>
          <c:h val="0.604669848843268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1A4F6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rgbClr val="939BBB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715F5B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C1A4F6"/>
              </a:solidFill>
              <a:ln w="158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layout>
                <c:manualLayout>
                  <c:x val="-7.4853707417192666E-3"/>
                  <c:y val="-4.59805238086790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9D-4C2C-A1AF-6CEE6A1527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315912093375796E-2"/>
                  <c:y val="-1.78399341396524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9D-4C2C-A1AF-6CEE6A1527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140280562894671E-3"/>
                  <c:y val="-2.98873404756413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9D-4C2C-A1AF-6CEE6A1527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668</c:v>
                </c:pt>
                <c:pt idx="1">
                  <c:v>110</c:v>
                </c:pt>
                <c:pt idx="2">
                  <c:v>2386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1"/>
        <c:holeSize val="41"/>
      </c:doughnutChart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80315045327168"/>
          <c:y val="0.13752350060697333"/>
          <c:w val="0.39303718237656138"/>
          <c:h val="0.81271524184003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rgbClr val="E8B79C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solidFill>
                <a:srgbClr val="A09378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D9-4E1E-AD47-74B88D9BA1D6}"/>
              </c:ext>
            </c:extLst>
          </c:dPt>
          <c:dPt>
            <c:idx val="5"/>
            <c:bubble3D val="0"/>
            <c:spPr>
              <a:solidFill>
                <a:srgbClr val="939BBB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1D9-4E1E-AD47-74B88D9BA1D6}"/>
              </c:ext>
            </c:extLst>
          </c:dPt>
          <c:dLbls>
            <c:dLbl>
              <c:idx val="0"/>
              <c:layout>
                <c:manualLayout>
                  <c:x val="-1.302137196900304E-2"/>
                  <c:y val="-0.17752865816249128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/>
                      <a:t>19%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871126884643456E-2"/>
                  <c:y val="0.11542362184639264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/>
                      <a:t>54%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D9-4E1E-AD47-74B88D9BA1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160964447173181E-2"/>
                  <c:y val="0.1864349531727933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/>
                      <a:t>6%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0E-4D9D-90CD-48BD4AFE6F4C}"/>
                </c:ext>
                <c:ext xmlns:c15="http://schemas.microsoft.com/office/drawing/2012/chart" uri="{CE6537A1-D6FC-4f65-9D91-7224C49458BB}">
                  <c15:layout>
                    <c:manualLayout>
                      <c:w val="8.1822739534344255E-2"/>
                      <c:h val="7.383989990041381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0345135607361595"/>
                  <c:y val="-3.380401464634397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/>
                      <a:t>5%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0E-4D9D-90CD-48BD4AFE6F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4252083029343977E-2"/>
                  <c:y val="1.0280729835344877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/>
                      <a:t>2%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D9-4E1E-AD47-74B88D9BA1D6}"/>
                </c:ext>
                <c:ext xmlns:c15="http://schemas.microsoft.com/office/drawing/2012/chart" uri="{CE6537A1-D6FC-4f65-9D91-7224C49458BB}">
                  <c15:layout>
                    <c:manualLayout>
                      <c:w val="7.410257633409284E-2"/>
                      <c:h val="5.950356976660762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7.8732160495212866E-2"/>
                  <c:y val="-5.6493076606956294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="0" baseline="0" dirty="0">
                        <a:solidFill>
                          <a:schemeClr val="bg1"/>
                        </a:solidFill>
                      </a:rPr>
                      <a:t>14%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D9-4E1E-AD47-74B88D9BA1D6}"/>
                </c:ext>
                <c:ext xmlns:c15="http://schemas.microsoft.com/office/drawing/2012/chart" uri="{CE6537A1-D6FC-4f65-9D91-7224C49458BB}">
                  <c15:layout>
                    <c:manualLayout>
                      <c:w val="5.9884872174768677E-2"/>
                      <c:h val="6.4910239828599392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8.9628604379693125E-2"/>
                  <c:y val="-1.2282038329189914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/>
                      <a:t>13 %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D9-4E1E-AD47-74B88D9BA1D6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Прочие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144.25</c:v>
                </c:pt>
                <c:pt idx="1">
                  <c:v>419.63</c:v>
                </c:pt>
                <c:pt idx="2">
                  <c:v>40.549999999999997</c:v>
                </c:pt>
                <c:pt idx="3">
                  <c:v>47.66</c:v>
                </c:pt>
                <c:pt idx="4">
                  <c:v>16.04</c:v>
                </c:pt>
                <c:pt idx="5">
                  <c:v>110.01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9"/>
      </c:pieChart>
    </c:plotArea>
    <c:plotVisOnly val="1"/>
    <c:dispBlanksAs val="zero"/>
    <c:showDLblsOverMax val="0"/>
  </c:chart>
  <c:spPr>
    <a:solidFill>
      <a:sysClr val="window" lastClr="FFFFFF">
        <a:lumMod val="85000"/>
      </a:sysClr>
    </a:solidFill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83084826402827E-2"/>
          <c:y val="0.43255437719258871"/>
          <c:w val="0.92747430970805944"/>
          <c:h val="0.56558950895187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708365002180323E-3"/>
                  <c:y val="7.77856772484581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33-4554-A7BD-CF10157098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33-4554-A7BD-CF10157098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Торговля оптовая и розничная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6591032979720833E-3"/>
                  <c:y val="-1.110518995223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33-4554-A7BD-CF10157098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33-4554-A7BD-CF10157098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Государственное управление и обеспечение военной безопасности</c:v>
                </c:pt>
              </c:strCache>
            </c:strRef>
          </c:tx>
          <c:spPr>
            <a:solidFill>
              <a:srgbClr val="E8B7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27385846017109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33-4554-A7BD-CF10157098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833-4554-A7BD-CF10157098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939BB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152712003962178E-4"/>
                  <c:y val="3.2628221378538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833-4554-A7BD-CF10157098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833-4554-A7BD-CF101570988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C1A4F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A4F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33-4554-A7BD-CF1015709883}"/>
              </c:ext>
            </c:extLst>
          </c:dPt>
          <c:dLbls>
            <c:dLbl>
              <c:idx val="0"/>
              <c:layout>
                <c:manualLayout>
                  <c:x val="-4.2856089717964877E-3"/>
                  <c:y val="3.2628221378538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833-4554-A7BD-CF101570988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833-4554-A7BD-CF10157098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0"/>
        <c:overlap val="-27"/>
        <c:axId val="164232752"/>
        <c:axId val="161914024"/>
      </c:barChart>
      <c:catAx>
        <c:axId val="16423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914024"/>
        <c:crosses val="autoZero"/>
        <c:auto val="1"/>
        <c:lblAlgn val="ctr"/>
        <c:lblOffset val="100"/>
        <c:noMultiLvlLbl val="0"/>
      </c:catAx>
      <c:valAx>
        <c:axId val="1619140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6423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6.61356800630062E-2"/>
          <c:w val="1"/>
          <c:h val="0.45660227261737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5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48611171502926548"/>
          <c:w val="1"/>
          <c:h val="0.50242450231729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Операции с недвижимым имуществом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093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E1B-4D5E-B008-EB7828E463D5}"/>
              </c:ext>
            </c:extLst>
          </c:dPt>
          <c:dLbls>
            <c:dLbl>
              <c:idx val="0"/>
              <c:layout>
                <c:manualLayout>
                  <c:x val="0"/>
                  <c:y val="6.3473880498174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1B-4D5E-B008-EB7828E463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F-4F96-AEAB-1B03ED1EB1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Деятельность гостиниц и предприятий общественного питания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23259795620005E-3"/>
                  <c:y val="9.5210820747261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1B-4D5E-B008-EB7828E463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1F-4F96-AEAB-1B03ED1EB1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1F-4F96-AEAB-1B03ED1EB1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939B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1F-4F96-AEAB-1B03ED1EB13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Сельское, лесное хозяйство, охота, рыболовство и рыбоводство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1F-4F96-AEAB-1B03ED1EB1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0088096"/>
        <c:axId val="240088480"/>
      </c:barChart>
      <c:catAx>
        <c:axId val="24008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088480"/>
        <c:crosses val="autoZero"/>
        <c:auto val="1"/>
        <c:lblAlgn val="ctr"/>
        <c:lblOffset val="100"/>
        <c:noMultiLvlLbl val="0"/>
      </c:catAx>
      <c:valAx>
        <c:axId val="24008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0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628909826898386E-2"/>
          <c:y val="6.0346960631135385E-2"/>
          <c:w val="0.98837112409620476"/>
          <c:h val="0.43371934038690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5207829470312"/>
          <c:y val="0"/>
          <c:w val="0.43795851772394068"/>
          <c:h val="0.970701740210683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20232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explosion val="1"/>
            <c:spPr>
              <a:solidFill>
                <a:srgbClr val="939BB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E8B79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3"/>
              <c:layout>
                <c:manualLayout>
                  <c:x val="6.1150563213956947E-2"/>
                  <c:y val="-0.12910935853320518"/>
                </c:manualLayout>
              </c:layout>
              <c:tx>
                <c:rich>
                  <a:bodyPr/>
                  <a:lstStyle/>
                  <a:p>
                    <a:fld id="{BE1EF7F5-51AF-43CA-AB44-B0606CE8C1D9}" type="PERCENTAGE">
                      <a:rPr lang="en-US" sz="18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60-455D-9564-1C92BBBB7DF9}"/>
                </c:ext>
                <c:ext xmlns:c15="http://schemas.microsoft.com/office/drawing/2012/chart" uri="{CE6537A1-D6FC-4f65-9D91-7224C49458BB}">
                  <c15:layout>
                    <c:manualLayout>
                      <c:w val="4.7399757873986328E-2"/>
                      <c:h val="8.791220167456141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708</c:v>
                </c:pt>
                <c:pt idx="1">
                  <c:v>495.9</c:v>
                </c:pt>
                <c:pt idx="2">
                  <c:v>1130.8</c:v>
                </c:pt>
                <c:pt idx="3">
                  <c:v>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42"/>
      </c:doughnutChart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2023 год</a:t>
            </a:r>
          </a:p>
        </c:rich>
      </c:tx>
      <c:layout>
        <c:manualLayout>
          <c:xMode val="edge"/>
          <c:yMode val="edge"/>
          <c:x val="0.41530092510070943"/>
          <c:y val="1.3155641249461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937380239320363"/>
          <c:y val="0.20844257358066637"/>
          <c:w val="0.46715374926301118"/>
          <c:h val="0.50333213772505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explosion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1-4AB8-94D0-374DF39879ED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D1-4AB8-94D0-374DF39879ED}"/>
              </c:ext>
            </c:extLst>
          </c:dPt>
          <c:dLbls>
            <c:dLbl>
              <c:idx val="0"/>
              <c:layout>
                <c:manualLayout>
                  <c:x val="-0.15279669174004501"/>
                  <c:y val="-9.6344527253240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D1-4AB8-94D0-374DF39879E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08210937221484"/>
                  <c:y val="6.35389848955283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D1-4AB8-94D0-374DF39879E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Задолженность по налоговым доходам</c:v>
                </c:pt>
                <c:pt idx="1">
                  <c:v>Задолженность по неналоговым доходам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101714</c:v>
                </c:pt>
                <c:pt idx="1">
                  <c:v>41072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D1-4AB8-94D0-374DF3987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28953944900038"/>
          <c:y val="0.78129572355731824"/>
          <c:w val="0.71530604297314682"/>
          <c:h val="0.16427026161262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426932049674252E-2"/>
          <c:y val="0"/>
          <c:w val="0.95657306795032571"/>
          <c:h val="0.757164665326583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'Отрасли 4 штуки'!$B$83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88,6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A3-416A-81D9-546E275259B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101,7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A3-416A-81D9-546E275259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'Отрасли 4 штуки'!$C$82:$D$82</c:f>
              <c:strCache>
                <c:ptCount val="2"/>
                <c:pt idx="0">
                  <c:v>На 01.01.2023</c:v>
                </c:pt>
                <c:pt idx="1">
                  <c:v>На 01.01.2024</c:v>
                </c:pt>
              </c:strCache>
            </c:strRef>
          </c:cat>
          <c:val>
            <c:numRef>
              <c:f>'Отрасли 4 штуки'!$C$83:$D$83</c:f>
              <c:numCache>
                <c:formatCode>#,##0.00</c:formatCode>
                <c:ptCount val="2"/>
                <c:pt idx="0">
                  <c:v>88633.43</c:v>
                </c:pt>
                <c:pt idx="1">
                  <c:v>101714.5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A3-416A-81D9-546E275259BA}"/>
            </c:ext>
          </c:extLst>
        </c:ser>
        <c:ser>
          <c:idx val="1"/>
          <c:order val="1"/>
          <c:tx>
            <c:strRef>
              <c:f>'Отрасли 4 штуки'!$B$84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76717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51,9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A3-416A-81D9-546E275259B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41,1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7A3-416A-81D9-546E275259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'Отрасли 4 штуки'!$C$82:$D$82</c:f>
              <c:strCache>
                <c:ptCount val="2"/>
                <c:pt idx="0">
                  <c:v>На 01.01.2023</c:v>
                </c:pt>
                <c:pt idx="1">
                  <c:v>На 01.01.2024</c:v>
                </c:pt>
              </c:strCache>
            </c:strRef>
          </c:cat>
          <c:val>
            <c:numRef>
              <c:f>'Отрасли 4 штуки'!$C$84:$D$84</c:f>
              <c:numCache>
                <c:formatCode>#,##0.00</c:formatCode>
                <c:ptCount val="2"/>
                <c:pt idx="0">
                  <c:v>51866.89</c:v>
                </c:pt>
                <c:pt idx="1">
                  <c:v>41072.36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A3-416A-81D9-546E27525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790096"/>
        <c:axId val="305790488"/>
      </c:barChart>
      <c:catAx>
        <c:axId val="30579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790488"/>
        <c:crosses val="autoZero"/>
        <c:auto val="0"/>
        <c:lblAlgn val="ctr"/>
        <c:lblOffset val="100"/>
        <c:noMultiLvlLbl val="0"/>
      </c:catAx>
      <c:valAx>
        <c:axId val="305790488"/>
        <c:scaling>
          <c:orientation val="minMax"/>
          <c:max val="145000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305790096"/>
        <c:crosses val="autoZero"/>
        <c:crossBetween val="between"/>
        <c:majorUnit val="10000"/>
      </c:valAx>
      <c:spPr>
        <a:solidFill>
          <a:srgbClr val="D9D9D9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59165469069746"/>
          <c:y val="0.86280396523650738"/>
          <c:w val="0.79152674792406563"/>
          <c:h val="0.13347547624613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60898343759512"/>
          <c:y val="3.5965888566000595E-2"/>
          <c:w val="0.51681898797159964"/>
          <c:h val="0.81662544844016682"/>
        </c:manualLayout>
      </c:layout>
      <c:pieChart>
        <c:varyColors val="1"/>
        <c:ser>
          <c:idx val="0"/>
          <c:order val="0"/>
          <c:spPr>
            <a:solidFill>
              <a:srgbClr val="715F5B"/>
            </a:solidFill>
            <a:ln w="12700"/>
          </c:spPr>
          <c:dPt>
            <c:idx val="0"/>
            <c:bubble3D val="0"/>
            <c:spPr>
              <a:solidFill>
                <a:srgbClr val="C00000"/>
              </a:solidFill>
              <a:ln w="1270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FC-4F21-A3BF-F4A1FE0D5156}"/>
              </c:ext>
            </c:extLst>
          </c:dPt>
          <c:dPt>
            <c:idx val="1"/>
            <c:bubble3D val="0"/>
            <c:spPr>
              <a:solidFill>
                <a:srgbClr val="715F5B"/>
              </a:solidFill>
              <a:ln w="1270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FC-4F21-A3BF-F4A1FE0D5156}"/>
              </c:ext>
            </c:extLst>
          </c:dPt>
          <c:dLbls>
            <c:dLbl>
              <c:idx val="0"/>
              <c:layout>
                <c:manualLayout>
                  <c:x val="0.35139373693988829"/>
                  <c:y val="-0.244426094047975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2715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FC-4F21-A3BF-F4A1FE0D5156}"/>
                </c:ext>
                <c:ext xmlns:c15="http://schemas.microsoft.com/office/drawing/2012/chart" uri="{CE6537A1-D6FC-4f65-9D91-7224C49458BB}">
                  <c15:layout>
                    <c:manualLayout>
                      <c:w val="0.19490249108258531"/>
                      <c:h val="0.166605055084638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423549874978439E-2"/>
                  <c:y val="-7.437413530680302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FC-4F21-A3BF-F4A1FE0D5156}"/>
                </c:ext>
                <c:ext xmlns:c15="http://schemas.microsoft.com/office/drawing/2012/chart" uri="{CE6537A1-D6FC-4f65-9D91-7224C49458BB}">
                  <c15:layout>
                    <c:manualLayout>
                      <c:w val="0.13911825235789743"/>
                      <c:h val="0.124244340960005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Лист1!$B$1:$B$2</c:f>
              <c:numCache>
                <c:formatCode>#,##0</c:formatCode>
                <c:ptCount val="2"/>
                <c:pt idx="0">
                  <c:v>2924</c:v>
                </c:pt>
                <c:pt idx="1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FC-4F21-A3BF-F4A1FE0D5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A920F-4A43-4214-9EC6-D6DCCDF918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C67641-29BF-4700-AD26-5B7482D7874A}">
      <dgm:prSet phldrT="[Текст]" custT="1"/>
      <dgm:spPr/>
      <dgm:t>
        <a:bodyPr/>
        <a:lstStyle/>
        <a:p>
          <a:pPr algn="ctr"/>
          <a:r>
            <a:rPr lang="ru-RU" sz="1400" b="1" u="sng" dirty="0">
              <a:latin typeface="Arial Narrow" panose="020B0606020202030204" pitchFamily="34" charset="0"/>
            </a:rPr>
            <a:t>Акцизы</a:t>
          </a:r>
        </a:p>
        <a:p>
          <a:pPr algn="ctr"/>
          <a:r>
            <a:rPr lang="ru-RU" sz="1400" b="0" i="1" u="sng" dirty="0">
              <a:solidFill>
                <a:schemeClr val="bg1"/>
              </a:solidFill>
              <a:latin typeface="Arial Narrow" panose="020B0606020202030204" pitchFamily="34" charset="0"/>
            </a:rPr>
            <a:t>(0,7595% зачисляется от диффер. норматива отчислений)</a:t>
          </a:r>
        </a:p>
        <a:p>
          <a:pPr algn="ctr"/>
          <a:r>
            <a:rPr lang="ru-RU" sz="1400" b="1" dirty="0">
              <a:latin typeface="Arial Narrow" panose="020B0606020202030204" pitchFamily="34" charset="0"/>
            </a:rPr>
            <a:t>2022 год - 37 млн руб.                  2023 год - 40 млн руб.</a:t>
          </a:r>
        </a:p>
      </dgm:t>
    </dgm:pt>
    <dgm:pt modelId="{6FC4A5A7-2701-4CBA-820C-BE1E07E1C53A}" type="parTrans" cxnId="{6A0BA5CB-6D52-4888-AFA9-3D2C55B189F5}">
      <dgm:prSet/>
      <dgm:spPr/>
      <dgm:t>
        <a:bodyPr/>
        <a:lstStyle/>
        <a:p>
          <a:endParaRPr lang="ru-RU"/>
        </a:p>
      </dgm:t>
    </dgm:pt>
    <dgm:pt modelId="{50BB4925-B41F-4250-A78D-5C2B3F0F8523}" type="sibTrans" cxnId="{6A0BA5CB-6D52-4888-AFA9-3D2C55B189F5}">
      <dgm:prSet/>
      <dgm:spPr/>
      <dgm:t>
        <a:bodyPr/>
        <a:lstStyle/>
        <a:p>
          <a:endParaRPr lang="ru-RU"/>
        </a:p>
      </dgm:t>
    </dgm:pt>
    <dgm:pt modelId="{F26BE7AD-8B9C-403F-8A96-5F8CC24C47B2}">
      <dgm:prSet phldrT="[Текст]" custT="1"/>
      <dgm:spPr/>
      <dgm:t>
        <a:bodyPr/>
        <a:lstStyle/>
        <a:p>
          <a:r>
            <a:rPr lang="ru-RU" sz="1400" b="1" u="sng" dirty="0">
              <a:solidFill>
                <a:schemeClr val="tx1"/>
              </a:solidFill>
              <a:latin typeface="Arial Narrow" panose="020B0606020202030204" pitchFamily="34" charset="0"/>
            </a:rPr>
            <a:t>НДФЛ</a:t>
          </a:r>
        </a:p>
        <a:p>
          <a:r>
            <a:rPr lang="ru-RU" sz="1400" i="1" u="sng" dirty="0">
              <a:solidFill>
                <a:schemeClr val="bg1"/>
              </a:solidFill>
              <a:latin typeface="Arial Narrow" panose="020B0606020202030204" pitchFamily="34" charset="0"/>
            </a:rPr>
            <a:t>(30% зачисляется в городской бюджет )</a:t>
          </a:r>
          <a:endParaRPr lang="ru-RU" sz="1400" b="1" i="0" u="none" dirty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400" b="1" i="0" u="none" dirty="0">
              <a:solidFill>
                <a:schemeClr val="tx1"/>
              </a:solidFill>
              <a:latin typeface="Arial Narrow" panose="020B0606020202030204" pitchFamily="34" charset="0"/>
            </a:rPr>
            <a:t>2022 год – 344 млн руб.</a:t>
          </a:r>
        </a:p>
        <a:p>
          <a:r>
            <a:rPr lang="ru-RU" sz="1400" b="1" i="0" u="none" dirty="0">
              <a:solidFill>
                <a:schemeClr val="tx1"/>
              </a:solidFill>
              <a:latin typeface="Arial Narrow" panose="020B0606020202030204" pitchFamily="34" charset="0"/>
            </a:rPr>
            <a:t>2023 год – 420 млн руб. </a:t>
          </a:r>
        </a:p>
      </dgm:t>
    </dgm:pt>
    <dgm:pt modelId="{C366F52A-92F6-4662-8147-308FEF2C0BC8}" type="parTrans" cxnId="{86A96C42-2E25-4FAB-8C0E-714F22370990}">
      <dgm:prSet/>
      <dgm:spPr/>
      <dgm:t>
        <a:bodyPr/>
        <a:lstStyle/>
        <a:p>
          <a:endParaRPr lang="ru-RU"/>
        </a:p>
      </dgm:t>
    </dgm:pt>
    <dgm:pt modelId="{7A23459A-F7A9-4C7C-9C82-C25E1F99756F}" type="sibTrans" cxnId="{86A96C42-2E25-4FAB-8C0E-714F22370990}">
      <dgm:prSet/>
      <dgm:spPr/>
      <dgm:t>
        <a:bodyPr/>
        <a:lstStyle/>
        <a:p>
          <a:endParaRPr lang="ru-RU"/>
        </a:p>
      </dgm:t>
    </dgm:pt>
    <dgm:pt modelId="{44EEF222-DCF5-4487-8CB4-4B49432FE0BA}">
      <dgm:prSet phldrT="[Текст]" custT="1"/>
      <dgm:spPr/>
      <dgm:t>
        <a:bodyPr/>
        <a:lstStyle/>
        <a:p>
          <a:r>
            <a:rPr lang="ru-RU" sz="1400" b="1" u="sng" dirty="0">
              <a:latin typeface="Arial Narrow" panose="020B0606020202030204" pitchFamily="34" charset="0"/>
            </a:rPr>
            <a:t>Земельный налог</a:t>
          </a:r>
        </a:p>
        <a:p>
          <a:r>
            <a:rPr lang="ru-RU" sz="1400" i="1" u="sng" dirty="0">
              <a:solidFill>
                <a:schemeClr val="bg1"/>
              </a:solidFill>
              <a:latin typeface="Arial Narrow" panose="020B0606020202030204" pitchFamily="34" charset="0"/>
            </a:rPr>
            <a:t>(100% зачисляется в городской бюджет )</a:t>
          </a:r>
        </a:p>
        <a:p>
          <a:r>
            <a:rPr lang="ru-RU" sz="1400" b="1" i="0" u="none" dirty="0">
              <a:solidFill>
                <a:schemeClr val="tx1"/>
              </a:solidFill>
              <a:latin typeface="Arial Narrow" panose="020B0606020202030204" pitchFamily="34" charset="0"/>
            </a:rPr>
            <a:t>2022 год – 138 млн руб.                    2023 год – 144 млн руб. </a:t>
          </a:r>
          <a:endParaRPr lang="ru-RU" sz="1400" b="1" u="sng" dirty="0">
            <a:latin typeface="Arial Narrow" panose="020B0606020202030204" pitchFamily="34" charset="0"/>
          </a:endParaRPr>
        </a:p>
      </dgm:t>
    </dgm:pt>
    <dgm:pt modelId="{E8F34EEB-49AF-4F58-B8A0-9454D291FD90}" type="parTrans" cxnId="{5B13CBB3-FF13-4D0F-9DBF-FA4A8840F98E}">
      <dgm:prSet/>
      <dgm:spPr/>
      <dgm:t>
        <a:bodyPr/>
        <a:lstStyle/>
        <a:p>
          <a:endParaRPr lang="ru-RU"/>
        </a:p>
      </dgm:t>
    </dgm:pt>
    <dgm:pt modelId="{939770CF-4DA1-452B-84C5-3C925012004F}" type="sibTrans" cxnId="{5B13CBB3-FF13-4D0F-9DBF-FA4A8840F98E}">
      <dgm:prSet/>
      <dgm:spPr/>
      <dgm:t>
        <a:bodyPr/>
        <a:lstStyle/>
        <a:p>
          <a:endParaRPr lang="ru-RU"/>
        </a:p>
      </dgm:t>
    </dgm:pt>
    <dgm:pt modelId="{DF1CF8FB-4F2E-4B93-BA41-978BD0CADAA5}">
      <dgm:prSet phldrT="[Текст]" custT="1"/>
      <dgm:spPr/>
      <dgm:t>
        <a:bodyPr/>
        <a:lstStyle/>
        <a:p>
          <a:r>
            <a:rPr lang="ru-RU" sz="1400" b="1" u="sng" dirty="0">
              <a:latin typeface="Arial Narrow" panose="020B0606020202030204" pitchFamily="34" charset="0"/>
            </a:rPr>
            <a:t>Налог на имущество физических лиц</a:t>
          </a:r>
        </a:p>
        <a:p>
          <a:r>
            <a:rPr lang="ru-RU" sz="1400" i="1" u="sng" dirty="0">
              <a:solidFill>
                <a:schemeClr val="bg1"/>
              </a:solidFill>
              <a:latin typeface="Arial Narrow" panose="020B0606020202030204" pitchFamily="34" charset="0"/>
            </a:rPr>
            <a:t>(100% зачисляется в городской бюджет )</a:t>
          </a:r>
        </a:p>
        <a:p>
          <a:r>
            <a:rPr lang="ru-RU" sz="1400" b="1" i="0" u="none" dirty="0">
              <a:solidFill>
                <a:schemeClr val="tx1"/>
              </a:solidFill>
              <a:latin typeface="Arial Narrow" panose="020B0606020202030204" pitchFamily="34" charset="0"/>
            </a:rPr>
            <a:t>2022 год – 39 млн руб.</a:t>
          </a:r>
        </a:p>
        <a:p>
          <a:r>
            <a:rPr lang="ru-RU" sz="1400" b="1" i="0" u="none" dirty="0">
              <a:solidFill>
                <a:schemeClr val="tx1"/>
              </a:solidFill>
              <a:latin typeface="Arial Narrow" panose="020B0606020202030204" pitchFamily="34" charset="0"/>
            </a:rPr>
            <a:t>2023 год – 48 млн руб. </a:t>
          </a:r>
          <a:endParaRPr lang="ru-RU" sz="1400" b="1" u="sng" dirty="0">
            <a:latin typeface="Arial Narrow" panose="020B0606020202030204" pitchFamily="34" charset="0"/>
          </a:endParaRPr>
        </a:p>
      </dgm:t>
    </dgm:pt>
    <dgm:pt modelId="{304C31C5-5441-44E9-9ABA-45FFC5963216}" type="parTrans" cxnId="{A6C9B572-B6BA-480C-9607-7D87ED68B885}">
      <dgm:prSet/>
      <dgm:spPr/>
      <dgm:t>
        <a:bodyPr/>
        <a:lstStyle/>
        <a:p>
          <a:endParaRPr lang="ru-RU"/>
        </a:p>
      </dgm:t>
    </dgm:pt>
    <dgm:pt modelId="{F89EA5BF-8392-486B-B03C-5E33B4DFFD75}" type="sibTrans" cxnId="{A6C9B572-B6BA-480C-9607-7D87ED68B885}">
      <dgm:prSet/>
      <dgm:spPr/>
      <dgm:t>
        <a:bodyPr/>
        <a:lstStyle/>
        <a:p>
          <a:endParaRPr lang="ru-RU"/>
        </a:p>
      </dgm:t>
    </dgm:pt>
    <dgm:pt modelId="{5E2E63FF-7852-4331-B94C-5BB30625A3BC}" type="pres">
      <dgm:prSet presAssocID="{E3FA920F-4A43-4214-9EC6-D6DCCDF918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E2AAB-237C-419D-AC95-66E2036C630D}" type="pres">
      <dgm:prSet presAssocID="{71C67641-29BF-4700-AD26-5B7482D7874A}" presName="compNode" presStyleCnt="0"/>
      <dgm:spPr/>
    </dgm:pt>
    <dgm:pt modelId="{D749251F-7EC5-4F14-B444-20CE7A676346}" type="pres">
      <dgm:prSet presAssocID="{71C67641-29BF-4700-AD26-5B7482D7874A}" presName="pictRect" presStyleLbl="node1" presStyleIdx="0" presStyleCnt="4" custScaleX="191970" custScaleY="153152" custLinFactX="200000" custLinFactNeighborX="252710" custLinFactNeighborY="11101"/>
      <dgm:spPr>
        <a:solidFill>
          <a:srgbClr val="C0BB83"/>
        </a:solidFill>
      </dgm:spPr>
    </dgm:pt>
    <dgm:pt modelId="{DF135B2C-BB4F-42A4-A857-2B9F35BFD8DF}" type="pres">
      <dgm:prSet presAssocID="{71C67641-29BF-4700-AD26-5B7482D7874A}" presName="textRect" presStyleLbl="revTx" presStyleIdx="0" presStyleCnt="4" custScaleX="188225" custScaleY="162685" custLinFactX="200000" custLinFactY="-99701" custLinFactNeighborX="2413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BEAA-C8CC-4335-8226-D3C4BBC32AE6}" type="pres">
      <dgm:prSet presAssocID="{50BB4925-B41F-4250-A78D-5C2B3F0F85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4622F1-1614-4AC0-8B02-241A1D708386}" type="pres">
      <dgm:prSet presAssocID="{F26BE7AD-8B9C-403F-8A96-5F8CC24C47B2}" presName="compNode" presStyleCnt="0"/>
      <dgm:spPr/>
    </dgm:pt>
    <dgm:pt modelId="{161773AE-099C-467E-BDB8-130CF70A978E}" type="pres">
      <dgm:prSet presAssocID="{F26BE7AD-8B9C-403F-8A96-5F8CC24C47B2}" presName="pictRect" presStyleLbl="node1" presStyleIdx="1" presStyleCnt="4" custScaleX="181076" custScaleY="153393" custLinFactX="-100000" custLinFactNeighborX="-157021" custLinFactNeighborY="-7597"/>
      <dgm:spPr>
        <a:solidFill>
          <a:srgbClr val="A06281"/>
        </a:solidFill>
      </dgm:spPr>
    </dgm:pt>
    <dgm:pt modelId="{2230E297-3649-4635-8F6E-8B5465F290F7}" type="pres">
      <dgm:prSet presAssocID="{F26BE7AD-8B9C-403F-8A96-5F8CC24C47B2}" presName="textRect" presStyleLbl="revTx" presStyleIdx="1" presStyleCnt="4" custScaleX="185765" custScaleY="65582" custLinFactX="-100000" custLinFactY="-100000" custLinFactNeighborX="-151295" custLinFactNeighborY="-16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CF0A5-0BF3-49E5-A20C-8BDEDAE6933D}" type="pres">
      <dgm:prSet presAssocID="{7A23459A-F7A9-4C7C-9C82-C25E1F997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ACFF2F-C794-4917-9587-847DF1BF64E0}" type="pres">
      <dgm:prSet presAssocID="{44EEF222-DCF5-4487-8CB4-4B49432FE0BA}" presName="compNode" presStyleCnt="0"/>
      <dgm:spPr/>
    </dgm:pt>
    <dgm:pt modelId="{9F7CE883-262B-426C-ABEE-3B425602C579}" type="pres">
      <dgm:prSet presAssocID="{44EEF222-DCF5-4487-8CB4-4B49432FE0BA}" presName="pictRect" presStyleLbl="node1" presStyleIdx="2" presStyleCnt="4" custScaleX="185665" custScaleY="153152" custLinFactX="-200000" custLinFactY="100000" custLinFactNeighborX="-250385" custLinFactNeighborY="191800"/>
      <dgm:spPr>
        <a:solidFill>
          <a:srgbClr val="94AFB9"/>
        </a:solidFill>
      </dgm:spPr>
    </dgm:pt>
    <dgm:pt modelId="{6F539AEE-647F-48C6-BBB5-A3C2DDD5E7C0}" type="pres">
      <dgm:prSet presAssocID="{44EEF222-DCF5-4487-8CB4-4B49432FE0BA}" presName="textRect" presStyleLbl="revTx" presStyleIdx="2" presStyleCnt="4" custScaleX="168471" custScaleY="234517" custLinFactX="-200000" custLinFactY="174103" custLinFactNeighborX="-25561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F3CAB-9B86-4E45-9A81-F0F269023443}" type="pres">
      <dgm:prSet presAssocID="{939770CF-4DA1-452B-84C5-3C92501200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9CC0FA-8B43-4286-90FB-BE25AA6AE670}" type="pres">
      <dgm:prSet presAssocID="{DF1CF8FB-4F2E-4B93-BA41-978BD0CADAA5}" presName="compNode" presStyleCnt="0"/>
      <dgm:spPr/>
    </dgm:pt>
    <dgm:pt modelId="{F5B988D6-C05E-4B62-9C1F-476BAEEF570B}" type="pres">
      <dgm:prSet presAssocID="{DF1CF8FB-4F2E-4B93-BA41-978BD0CADAA5}" presName="pictRect" presStyleLbl="node1" presStyleIdx="3" presStyleCnt="4" custScaleX="189959" custScaleY="178762" custLinFactX="100000" custLinFactNeighborX="149097" custLinFactNeighborY="33686"/>
      <dgm:spPr>
        <a:solidFill>
          <a:schemeClr val="bg2">
            <a:lumMod val="75000"/>
          </a:schemeClr>
        </a:solidFill>
      </dgm:spPr>
    </dgm:pt>
    <dgm:pt modelId="{D3C206F3-9F45-4339-88B3-1B225A2DE1FA}" type="pres">
      <dgm:prSet presAssocID="{DF1CF8FB-4F2E-4B93-BA41-978BD0CADAA5}" presName="textRect" presStyleLbl="revTx" presStyleIdx="3" presStyleCnt="4" custScaleX="165656" custScaleY="290651" custLinFactX="100000" custLinFactNeighborX="147985" custLinFactNeighborY="-97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83A49-D2FC-488B-A240-3C253C92E867}" type="presOf" srcId="{F26BE7AD-8B9C-403F-8A96-5F8CC24C47B2}" destId="{2230E297-3649-4635-8F6E-8B5465F290F7}" srcOrd="0" destOrd="0" presId="urn:microsoft.com/office/officeart/2005/8/layout/pList1"/>
    <dgm:cxn modelId="{A6C9B572-B6BA-480C-9607-7D87ED68B885}" srcId="{E3FA920F-4A43-4214-9EC6-D6DCCDF91817}" destId="{DF1CF8FB-4F2E-4B93-BA41-978BD0CADAA5}" srcOrd="3" destOrd="0" parTransId="{304C31C5-5441-44E9-9ABA-45FFC5963216}" sibTransId="{F89EA5BF-8392-486B-B03C-5E33B4DFFD75}"/>
    <dgm:cxn modelId="{978688B3-F7CD-44C5-AE3B-E599D5099098}" type="presOf" srcId="{E3FA920F-4A43-4214-9EC6-D6DCCDF91817}" destId="{5E2E63FF-7852-4331-B94C-5BB30625A3BC}" srcOrd="0" destOrd="0" presId="urn:microsoft.com/office/officeart/2005/8/layout/pList1"/>
    <dgm:cxn modelId="{86A96C42-2E25-4FAB-8C0E-714F22370990}" srcId="{E3FA920F-4A43-4214-9EC6-D6DCCDF91817}" destId="{F26BE7AD-8B9C-403F-8A96-5F8CC24C47B2}" srcOrd="1" destOrd="0" parTransId="{C366F52A-92F6-4662-8147-308FEF2C0BC8}" sibTransId="{7A23459A-F7A9-4C7C-9C82-C25E1F99756F}"/>
    <dgm:cxn modelId="{6A0BA5CB-6D52-4888-AFA9-3D2C55B189F5}" srcId="{E3FA920F-4A43-4214-9EC6-D6DCCDF91817}" destId="{71C67641-29BF-4700-AD26-5B7482D7874A}" srcOrd="0" destOrd="0" parTransId="{6FC4A5A7-2701-4CBA-820C-BE1E07E1C53A}" sibTransId="{50BB4925-B41F-4250-A78D-5C2B3F0F8523}"/>
    <dgm:cxn modelId="{5B13CBB3-FF13-4D0F-9DBF-FA4A8840F98E}" srcId="{E3FA920F-4A43-4214-9EC6-D6DCCDF91817}" destId="{44EEF222-DCF5-4487-8CB4-4B49432FE0BA}" srcOrd="2" destOrd="0" parTransId="{E8F34EEB-49AF-4F58-B8A0-9454D291FD90}" sibTransId="{939770CF-4DA1-452B-84C5-3C925012004F}"/>
    <dgm:cxn modelId="{350DD9BC-C334-4ECC-AE7F-9412D45E20EE}" type="presOf" srcId="{7A23459A-F7A9-4C7C-9C82-C25E1F99756F}" destId="{9E1CF0A5-0BF3-49E5-A20C-8BDEDAE6933D}" srcOrd="0" destOrd="0" presId="urn:microsoft.com/office/officeart/2005/8/layout/pList1"/>
    <dgm:cxn modelId="{48780C43-A26A-48A6-9D3C-8B0333370EF5}" type="presOf" srcId="{DF1CF8FB-4F2E-4B93-BA41-978BD0CADAA5}" destId="{D3C206F3-9F45-4339-88B3-1B225A2DE1FA}" srcOrd="0" destOrd="0" presId="urn:microsoft.com/office/officeart/2005/8/layout/pList1"/>
    <dgm:cxn modelId="{9F82DB13-FBD5-417B-9E00-7C30AEF90403}" type="presOf" srcId="{44EEF222-DCF5-4487-8CB4-4B49432FE0BA}" destId="{6F539AEE-647F-48C6-BBB5-A3C2DDD5E7C0}" srcOrd="0" destOrd="0" presId="urn:microsoft.com/office/officeart/2005/8/layout/pList1"/>
    <dgm:cxn modelId="{7C6257A9-F718-4C26-928E-4BB1C5788BA1}" type="presOf" srcId="{939770CF-4DA1-452B-84C5-3C925012004F}" destId="{2D3F3CAB-9B86-4E45-9A81-F0F269023443}" srcOrd="0" destOrd="0" presId="urn:microsoft.com/office/officeart/2005/8/layout/pList1"/>
    <dgm:cxn modelId="{8C137B7F-4EE3-4EE8-B8AD-5B7B01D95137}" type="presOf" srcId="{50BB4925-B41F-4250-A78D-5C2B3F0F8523}" destId="{3B54BEAA-C8CC-4335-8226-D3C4BBC32AE6}" srcOrd="0" destOrd="0" presId="urn:microsoft.com/office/officeart/2005/8/layout/pList1"/>
    <dgm:cxn modelId="{8865203B-29BB-4678-A237-A2F3754A84A4}" type="presOf" srcId="{71C67641-29BF-4700-AD26-5B7482D7874A}" destId="{DF135B2C-BB4F-42A4-A857-2B9F35BFD8DF}" srcOrd="0" destOrd="0" presId="urn:microsoft.com/office/officeart/2005/8/layout/pList1"/>
    <dgm:cxn modelId="{5389A74A-223E-42D7-B0DA-5AF178C7A9AF}" type="presParOf" srcId="{5E2E63FF-7852-4331-B94C-5BB30625A3BC}" destId="{FB2E2AAB-237C-419D-AC95-66E2036C630D}" srcOrd="0" destOrd="0" presId="urn:microsoft.com/office/officeart/2005/8/layout/pList1"/>
    <dgm:cxn modelId="{3099E82F-6E5A-456D-9C0E-45BA9EB6D528}" type="presParOf" srcId="{FB2E2AAB-237C-419D-AC95-66E2036C630D}" destId="{D749251F-7EC5-4F14-B444-20CE7A676346}" srcOrd="0" destOrd="0" presId="urn:microsoft.com/office/officeart/2005/8/layout/pList1"/>
    <dgm:cxn modelId="{F586BE8C-972C-4136-932D-FB007214B160}" type="presParOf" srcId="{FB2E2AAB-237C-419D-AC95-66E2036C630D}" destId="{DF135B2C-BB4F-42A4-A857-2B9F35BFD8DF}" srcOrd="1" destOrd="0" presId="urn:microsoft.com/office/officeart/2005/8/layout/pList1"/>
    <dgm:cxn modelId="{933B18B6-19BB-4630-BB51-26407E1E5F40}" type="presParOf" srcId="{5E2E63FF-7852-4331-B94C-5BB30625A3BC}" destId="{3B54BEAA-C8CC-4335-8226-D3C4BBC32AE6}" srcOrd="1" destOrd="0" presId="urn:microsoft.com/office/officeart/2005/8/layout/pList1"/>
    <dgm:cxn modelId="{4A4C0E54-004F-444A-84E0-DAC771655831}" type="presParOf" srcId="{5E2E63FF-7852-4331-B94C-5BB30625A3BC}" destId="{3A4622F1-1614-4AC0-8B02-241A1D708386}" srcOrd="2" destOrd="0" presId="urn:microsoft.com/office/officeart/2005/8/layout/pList1"/>
    <dgm:cxn modelId="{8BEECD28-E08D-4A5B-91E2-3E788EB7B506}" type="presParOf" srcId="{3A4622F1-1614-4AC0-8B02-241A1D708386}" destId="{161773AE-099C-467E-BDB8-130CF70A978E}" srcOrd="0" destOrd="0" presId="urn:microsoft.com/office/officeart/2005/8/layout/pList1"/>
    <dgm:cxn modelId="{34937760-5682-400D-8847-C30EE9438E43}" type="presParOf" srcId="{3A4622F1-1614-4AC0-8B02-241A1D708386}" destId="{2230E297-3649-4635-8F6E-8B5465F290F7}" srcOrd="1" destOrd="0" presId="urn:microsoft.com/office/officeart/2005/8/layout/pList1"/>
    <dgm:cxn modelId="{AF2E0FE8-11D1-4303-A618-D4D1F7D6F62F}" type="presParOf" srcId="{5E2E63FF-7852-4331-B94C-5BB30625A3BC}" destId="{9E1CF0A5-0BF3-49E5-A20C-8BDEDAE6933D}" srcOrd="3" destOrd="0" presId="urn:microsoft.com/office/officeart/2005/8/layout/pList1"/>
    <dgm:cxn modelId="{AF5FD0C9-452B-41B4-B194-DEF08BCC72EE}" type="presParOf" srcId="{5E2E63FF-7852-4331-B94C-5BB30625A3BC}" destId="{06ACFF2F-C794-4917-9587-847DF1BF64E0}" srcOrd="4" destOrd="0" presId="urn:microsoft.com/office/officeart/2005/8/layout/pList1"/>
    <dgm:cxn modelId="{02C2CB61-D8C6-45CF-A1A3-9217A8C0F863}" type="presParOf" srcId="{06ACFF2F-C794-4917-9587-847DF1BF64E0}" destId="{9F7CE883-262B-426C-ABEE-3B425602C579}" srcOrd="0" destOrd="0" presId="urn:microsoft.com/office/officeart/2005/8/layout/pList1"/>
    <dgm:cxn modelId="{58EF3571-DBF6-46DE-8EB2-920750A2435C}" type="presParOf" srcId="{06ACFF2F-C794-4917-9587-847DF1BF64E0}" destId="{6F539AEE-647F-48C6-BBB5-A3C2DDD5E7C0}" srcOrd="1" destOrd="0" presId="urn:microsoft.com/office/officeart/2005/8/layout/pList1"/>
    <dgm:cxn modelId="{9B1C544E-A8B9-40E2-A470-4BD1528DE4F4}" type="presParOf" srcId="{5E2E63FF-7852-4331-B94C-5BB30625A3BC}" destId="{2D3F3CAB-9B86-4E45-9A81-F0F269023443}" srcOrd="5" destOrd="0" presId="urn:microsoft.com/office/officeart/2005/8/layout/pList1"/>
    <dgm:cxn modelId="{28797F79-AAD4-4927-BBED-FEE816997E49}" type="presParOf" srcId="{5E2E63FF-7852-4331-B94C-5BB30625A3BC}" destId="{129CC0FA-8B43-4286-90FB-BE25AA6AE670}" srcOrd="6" destOrd="0" presId="urn:microsoft.com/office/officeart/2005/8/layout/pList1"/>
    <dgm:cxn modelId="{ED63B426-D9C8-45C6-B52D-671D9FE33351}" type="presParOf" srcId="{129CC0FA-8B43-4286-90FB-BE25AA6AE670}" destId="{F5B988D6-C05E-4B62-9C1F-476BAEEF570B}" srcOrd="0" destOrd="0" presId="urn:microsoft.com/office/officeart/2005/8/layout/pList1"/>
    <dgm:cxn modelId="{8CE6B325-0379-4BBB-9689-999F12306871}" type="presParOf" srcId="{129CC0FA-8B43-4286-90FB-BE25AA6AE670}" destId="{D3C206F3-9F45-4339-88B3-1B225A2DE1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B002C-6364-49ED-984B-258B2AF89F95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CEC4FA-E71D-4AED-A3D6-49EB9771255B}">
      <dgm:prSet phldrT="[Текст]" custT="1"/>
      <dgm:spPr/>
      <dgm:t>
        <a:bodyPr/>
        <a:lstStyle/>
        <a:p>
          <a:r>
            <a:rPr lang="ru-RU" sz="1600" b="1" dirty="0">
              <a:latin typeface="Arial Narrow" panose="020B0606020202030204" pitchFamily="34" charset="0"/>
            </a:rPr>
            <a:t>Арендная плата за земельные участки</a:t>
          </a:r>
        </a:p>
        <a:p>
          <a:r>
            <a:rPr lang="ru-RU" sz="1600" b="1" dirty="0">
              <a:latin typeface="Arial Narrow" panose="020B0606020202030204" pitchFamily="34" charset="0"/>
            </a:rPr>
            <a:t>2022 год – 842 договора</a:t>
          </a:r>
        </a:p>
        <a:p>
          <a:r>
            <a:rPr lang="ru-RU" sz="1600" b="1" dirty="0">
              <a:latin typeface="Arial Narrow" panose="020B0606020202030204" pitchFamily="34" charset="0"/>
            </a:rPr>
            <a:t>2023 год – 902 договора</a:t>
          </a:r>
        </a:p>
      </dgm:t>
    </dgm:pt>
    <dgm:pt modelId="{CA696035-DD92-4C80-8D29-9497A23CA35D}" type="parTrans" cxnId="{8F29BD64-CB55-4F01-8129-EABDCC0BF50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18518054-D2AF-4627-B576-0FDA05E912EF}" type="sibTrans" cxnId="{8F29BD64-CB55-4F01-8129-EABDCC0BF50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0E82057-4620-4A9D-B9DA-54E621DA44D6}">
      <dgm:prSet phldrT="[Текст]"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2022 год – 18,4 млн рублей</a:t>
          </a:r>
        </a:p>
      </dgm:t>
    </dgm:pt>
    <dgm:pt modelId="{3D5B2452-D8B3-4A71-8CE3-F0E06658A047}" type="parTrans" cxnId="{B60382D6-52BE-48A6-8BEA-0072EE1479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A1F7804-161E-4551-AED5-24C36C806337}" type="sibTrans" cxnId="{B60382D6-52BE-48A6-8BEA-0072EE1479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B7F4CFF0-8EFF-49DA-B523-7D673FE597AD}">
      <dgm:prSet phldrT="[Текст]" custT="1"/>
      <dgm:spPr/>
      <dgm:t>
        <a:bodyPr/>
        <a:lstStyle/>
        <a:p>
          <a:r>
            <a:rPr lang="ru-RU" sz="1600" b="1" dirty="0">
              <a:latin typeface="Arial Narrow" panose="020B0606020202030204" pitchFamily="34" charset="0"/>
            </a:rPr>
            <a:t>Арендная плата за муниципальное имущество</a:t>
          </a:r>
        </a:p>
        <a:p>
          <a:r>
            <a:rPr lang="ru-RU" sz="1400" b="1" dirty="0">
              <a:latin typeface="Arial Narrow" panose="020B0606020202030204" pitchFamily="34" charset="0"/>
            </a:rPr>
            <a:t>2022 год – 37 договоров</a:t>
          </a:r>
        </a:p>
        <a:p>
          <a:r>
            <a:rPr lang="ru-RU" sz="1400" b="1" dirty="0">
              <a:latin typeface="Arial Narrow" panose="020B0606020202030204" pitchFamily="34" charset="0"/>
            </a:rPr>
            <a:t>2023 год – 49 договоров</a:t>
          </a:r>
        </a:p>
      </dgm:t>
    </dgm:pt>
    <dgm:pt modelId="{433CED7B-719C-40BB-9B71-67F36A295CAD}" type="parTrans" cxnId="{5471FF59-B94A-43FF-A0D1-643266EC86EA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968F280-EA8D-4D6D-A06A-2D58CBF50492}" type="sibTrans" cxnId="{5471FF59-B94A-43FF-A0D1-643266EC86EA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52B4950-283E-436C-98D3-3AED47949510}">
      <dgm:prSet phldrT="[Текст]"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2022 год – 7,6 млн рублей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92FF4B8-0649-43D7-BB93-FD057B841AA0}" type="parTrans" cxnId="{94C8DDAA-7018-46DB-B196-AA49FF561762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40893F4-30F0-4893-8EE7-2ECCE60DBC28}" type="sibTrans" cxnId="{94C8DDAA-7018-46DB-B196-AA49FF561762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359B6D3C-8819-44F6-80F1-4496AEA93F0E}">
      <dgm:prSet phldrT="[Текст]" custT="1"/>
      <dgm:spPr/>
      <dgm:t>
        <a:bodyPr/>
        <a:lstStyle/>
        <a:p>
          <a:r>
            <a:rPr lang="ru-RU" sz="1600" b="1" dirty="0">
              <a:latin typeface="Arial Narrow" panose="020B0606020202030204" pitchFamily="34" charset="0"/>
            </a:rPr>
            <a:t>Доходы от реализации материальных и нематериальных активов</a:t>
          </a:r>
        </a:p>
        <a:p>
          <a:r>
            <a:rPr lang="ru-RU" sz="1600" b="1" dirty="0">
              <a:latin typeface="Arial Narrow" panose="020B0606020202030204" pitchFamily="34" charset="0"/>
            </a:rPr>
            <a:t>2022 год – 2 объекта</a:t>
          </a:r>
        </a:p>
        <a:p>
          <a:r>
            <a:rPr lang="ru-RU" sz="1600" b="1" dirty="0">
              <a:latin typeface="Arial Narrow" panose="020B0606020202030204" pitchFamily="34" charset="0"/>
            </a:rPr>
            <a:t>2023 год – 39 объектов</a:t>
          </a:r>
        </a:p>
      </dgm:t>
    </dgm:pt>
    <dgm:pt modelId="{4E2783E8-5BEC-4657-A43D-8E9318511E81}" type="parTrans" cxnId="{E6599444-86ED-4B8F-AF1B-47F3234943D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2EDAD13-68F4-4795-B953-ADB8A4D54D7A}" type="sibTrans" cxnId="{E6599444-86ED-4B8F-AF1B-47F3234943D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5F6E360B-7161-4B1B-BD85-05553AAE4BE6}">
      <dgm:prSet phldrT="[Текст]"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2022 год – 22,4 млн рублей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43098DE3-FA1F-47E6-9F39-F4825B713709}" type="parTrans" cxnId="{942DB370-AD87-4579-89F5-8BC1EEE1F65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0471DCB-BB24-4A11-8FE3-7A0207B3D404}" type="sibTrans" cxnId="{942DB370-AD87-4579-89F5-8BC1EEE1F65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782AABA-0404-45EA-8EDA-C0F1EF288FBB}">
      <dgm:prSet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2023 год – 15,2 млн рублей</a:t>
          </a:r>
        </a:p>
      </dgm:t>
    </dgm:pt>
    <dgm:pt modelId="{3D1499CA-28FF-4E71-8A3B-CACE1C26A393}" type="parTrans" cxnId="{31AEB440-D417-4416-BF36-92E52B3373BE}">
      <dgm:prSet/>
      <dgm:spPr/>
      <dgm:t>
        <a:bodyPr/>
        <a:lstStyle/>
        <a:p>
          <a:endParaRPr lang="ru-RU"/>
        </a:p>
      </dgm:t>
    </dgm:pt>
    <dgm:pt modelId="{02AF2AFB-C03D-4DA6-9BF0-EC6684846000}" type="sibTrans" cxnId="{31AEB440-D417-4416-BF36-92E52B3373BE}">
      <dgm:prSet/>
      <dgm:spPr/>
      <dgm:t>
        <a:bodyPr/>
        <a:lstStyle/>
        <a:p>
          <a:endParaRPr lang="ru-RU"/>
        </a:p>
      </dgm:t>
    </dgm:pt>
    <dgm:pt modelId="{0E50277C-DEE9-4D7C-9FC4-F44CCEA9E100}">
      <dgm:prSet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2023 год – 8,1 млн рублей</a:t>
          </a:r>
        </a:p>
      </dgm:t>
    </dgm:pt>
    <dgm:pt modelId="{4461AD1C-728A-404D-B5C1-81A602FBB063}" type="parTrans" cxnId="{1DE05227-1955-44B9-9C86-4B44CD801324}">
      <dgm:prSet/>
      <dgm:spPr/>
      <dgm:t>
        <a:bodyPr/>
        <a:lstStyle/>
        <a:p>
          <a:endParaRPr lang="ru-RU"/>
        </a:p>
      </dgm:t>
    </dgm:pt>
    <dgm:pt modelId="{49D708F8-B8E6-403D-A4A6-7FA2C047D649}" type="sibTrans" cxnId="{1DE05227-1955-44B9-9C86-4B44CD801324}">
      <dgm:prSet/>
      <dgm:spPr/>
      <dgm:t>
        <a:bodyPr/>
        <a:lstStyle/>
        <a:p>
          <a:endParaRPr lang="ru-RU"/>
        </a:p>
      </dgm:t>
    </dgm:pt>
    <dgm:pt modelId="{D2AC380E-8651-47A7-9E5A-BE8936DF9F9B}">
      <dgm:prSet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2023 год – 66,4 млн рублей</a:t>
          </a:r>
          <a:endParaRPr lang="ru-RU" sz="1800" b="1" dirty="0"/>
        </a:p>
      </dgm:t>
    </dgm:pt>
    <dgm:pt modelId="{2C079ED7-46F1-4220-AB16-ABCB5EFD881F}" type="parTrans" cxnId="{58B07AE9-D1C5-4008-84E0-D07F598FD109}">
      <dgm:prSet/>
      <dgm:spPr/>
      <dgm:t>
        <a:bodyPr/>
        <a:lstStyle/>
        <a:p>
          <a:endParaRPr lang="ru-RU"/>
        </a:p>
      </dgm:t>
    </dgm:pt>
    <dgm:pt modelId="{AE92D12E-7C7E-4887-9BBB-52427527AD12}" type="sibTrans" cxnId="{58B07AE9-D1C5-4008-84E0-D07F598FD109}">
      <dgm:prSet/>
      <dgm:spPr/>
      <dgm:t>
        <a:bodyPr/>
        <a:lstStyle/>
        <a:p>
          <a:endParaRPr lang="ru-RU"/>
        </a:p>
      </dgm:t>
    </dgm:pt>
    <dgm:pt modelId="{43C03398-FDDC-45F4-BE92-9A36DF9A5345}" type="pres">
      <dgm:prSet presAssocID="{E90B002C-6364-49ED-984B-258B2AF89F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4AF23-768D-48DE-B612-0200C05CD3E9}" type="pres">
      <dgm:prSet presAssocID="{06CEC4FA-E71D-4AED-A3D6-49EB9771255B}" presName="linNode" presStyleCnt="0"/>
      <dgm:spPr/>
    </dgm:pt>
    <dgm:pt modelId="{F228BFFF-51CB-407A-ADB5-9236500AB4BF}" type="pres">
      <dgm:prSet presAssocID="{06CEC4FA-E71D-4AED-A3D6-49EB9771255B}" presName="parentText" presStyleLbl="node1" presStyleIdx="0" presStyleCnt="3" custScaleX="177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596CB-8756-45F0-A2F7-F89DE0785FBF}" type="pres">
      <dgm:prSet presAssocID="{06CEC4FA-E71D-4AED-A3D6-49EB9771255B}" presName="descendantText" presStyleLbl="alignAccFollowNode1" presStyleIdx="0" presStyleCnt="3" custLinFactNeighborX="4862" custLinFactNeighborY="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B1118-73DD-460C-8F8A-E59ADC72CC4B}" type="pres">
      <dgm:prSet presAssocID="{18518054-D2AF-4627-B576-0FDA05E912EF}" presName="sp" presStyleCnt="0"/>
      <dgm:spPr/>
    </dgm:pt>
    <dgm:pt modelId="{FFC95B31-8D1E-4844-8BBE-EF285F9C94E8}" type="pres">
      <dgm:prSet presAssocID="{B7F4CFF0-8EFF-49DA-B523-7D673FE597AD}" presName="linNode" presStyleCnt="0"/>
      <dgm:spPr/>
    </dgm:pt>
    <dgm:pt modelId="{A4C2712C-0FB4-49DA-8DCA-02A06075084B}" type="pres">
      <dgm:prSet presAssocID="{B7F4CFF0-8EFF-49DA-B523-7D673FE597AD}" presName="parentText" presStyleLbl="node1" presStyleIdx="1" presStyleCnt="3" custScaleX="178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D9EE3-C3F1-4486-AEBA-2DECFF9C06E2}" type="pres">
      <dgm:prSet presAssocID="{B7F4CFF0-8EFF-49DA-B523-7D673FE597A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E7EAB-877E-4AAC-B2FE-61E25EA6219E}" type="pres">
      <dgm:prSet presAssocID="{2968F280-EA8D-4D6D-A06A-2D58CBF50492}" presName="sp" presStyleCnt="0"/>
      <dgm:spPr/>
    </dgm:pt>
    <dgm:pt modelId="{8CCAC316-9CC3-46FB-B28F-8012C35D383B}" type="pres">
      <dgm:prSet presAssocID="{359B6D3C-8819-44F6-80F1-4496AEA93F0E}" presName="linNode" presStyleCnt="0"/>
      <dgm:spPr/>
    </dgm:pt>
    <dgm:pt modelId="{D5C64549-CD67-43DA-9463-EA55FF8D822F}" type="pres">
      <dgm:prSet presAssocID="{359B6D3C-8819-44F6-80F1-4496AEA93F0E}" presName="parentText" presStyleLbl="node1" presStyleIdx="2" presStyleCnt="3" custScaleX="178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3A0C-D43B-4A9B-8E04-F3B49B38044F}" type="pres">
      <dgm:prSet presAssocID="{359B6D3C-8819-44F6-80F1-4496AEA93F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F952E-F4D5-4FE4-B7EC-D3F4F67DF99A}" type="presOf" srcId="{5F6E360B-7161-4B1B-BD85-05553AAE4BE6}" destId="{6D653A0C-D43B-4A9B-8E04-F3B49B38044F}" srcOrd="0" destOrd="0" presId="urn:microsoft.com/office/officeart/2005/8/layout/vList5"/>
    <dgm:cxn modelId="{D1469780-1F23-48A7-AF07-0D987ECC1CFD}" type="presOf" srcId="{359B6D3C-8819-44F6-80F1-4496AEA93F0E}" destId="{D5C64549-CD67-43DA-9463-EA55FF8D822F}" srcOrd="0" destOrd="0" presId="urn:microsoft.com/office/officeart/2005/8/layout/vList5"/>
    <dgm:cxn modelId="{59F9EE73-68FA-450C-BBF1-8D7B00FCAE99}" type="presOf" srcId="{752B4950-283E-436C-98D3-3AED47949510}" destId="{1C7D9EE3-C3F1-4486-AEBA-2DECFF9C06E2}" srcOrd="0" destOrd="0" presId="urn:microsoft.com/office/officeart/2005/8/layout/vList5"/>
    <dgm:cxn modelId="{B60382D6-52BE-48A6-8BEA-0072EE147965}" srcId="{06CEC4FA-E71D-4AED-A3D6-49EB9771255B}" destId="{20E82057-4620-4A9D-B9DA-54E621DA44D6}" srcOrd="0" destOrd="0" parTransId="{3D5B2452-D8B3-4A71-8CE3-F0E06658A047}" sibTransId="{EA1F7804-161E-4551-AED5-24C36C806337}"/>
    <dgm:cxn modelId="{24B6EB3B-D34A-4CA9-A639-0789BE7C781D}" type="presOf" srcId="{D2AC380E-8651-47A7-9E5A-BE8936DF9F9B}" destId="{6D653A0C-D43B-4A9B-8E04-F3B49B38044F}" srcOrd="0" destOrd="1" presId="urn:microsoft.com/office/officeart/2005/8/layout/vList5"/>
    <dgm:cxn modelId="{58B07AE9-D1C5-4008-84E0-D07F598FD109}" srcId="{359B6D3C-8819-44F6-80F1-4496AEA93F0E}" destId="{D2AC380E-8651-47A7-9E5A-BE8936DF9F9B}" srcOrd="1" destOrd="0" parTransId="{2C079ED7-46F1-4220-AB16-ABCB5EFD881F}" sibTransId="{AE92D12E-7C7E-4887-9BBB-52427527AD12}"/>
    <dgm:cxn modelId="{1DE05227-1955-44B9-9C86-4B44CD801324}" srcId="{B7F4CFF0-8EFF-49DA-B523-7D673FE597AD}" destId="{0E50277C-DEE9-4D7C-9FC4-F44CCEA9E100}" srcOrd="1" destOrd="0" parTransId="{4461AD1C-728A-404D-B5C1-81A602FBB063}" sibTransId="{49D708F8-B8E6-403D-A4A6-7FA2C047D649}"/>
    <dgm:cxn modelId="{8BF986ED-9666-49FC-8768-9F881E267D29}" type="presOf" srcId="{B7F4CFF0-8EFF-49DA-B523-7D673FE597AD}" destId="{A4C2712C-0FB4-49DA-8DCA-02A06075084B}" srcOrd="0" destOrd="0" presId="urn:microsoft.com/office/officeart/2005/8/layout/vList5"/>
    <dgm:cxn modelId="{8F29BD64-CB55-4F01-8129-EABDCC0BF505}" srcId="{E90B002C-6364-49ED-984B-258B2AF89F95}" destId="{06CEC4FA-E71D-4AED-A3D6-49EB9771255B}" srcOrd="0" destOrd="0" parTransId="{CA696035-DD92-4C80-8D29-9497A23CA35D}" sibTransId="{18518054-D2AF-4627-B576-0FDA05E912EF}"/>
    <dgm:cxn modelId="{E6599444-86ED-4B8F-AF1B-47F3234943DF}" srcId="{E90B002C-6364-49ED-984B-258B2AF89F95}" destId="{359B6D3C-8819-44F6-80F1-4496AEA93F0E}" srcOrd="2" destOrd="0" parTransId="{4E2783E8-5BEC-4657-A43D-8E9318511E81}" sibTransId="{E2EDAD13-68F4-4795-B953-ADB8A4D54D7A}"/>
    <dgm:cxn modelId="{31AEB440-D417-4416-BF36-92E52B3373BE}" srcId="{06CEC4FA-E71D-4AED-A3D6-49EB9771255B}" destId="{9782AABA-0404-45EA-8EDA-C0F1EF288FBB}" srcOrd="1" destOrd="0" parTransId="{3D1499CA-28FF-4E71-8A3B-CACE1C26A393}" sibTransId="{02AF2AFB-C03D-4DA6-9BF0-EC6684846000}"/>
    <dgm:cxn modelId="{94C8DDAA-7018-46DB-B196-AA49FF561762}" srcId="{B7F4CFF0-8EFF-49DA-B523-7D673FE597AD}" destId="{752B4950-283E-436C-98D3-3AED47949510}" srcOrd="0" destOrd="0" parTransId="{592FF4B8-0649-43D7-BB93-FD057B841AA0}" sibTransId="{240893F4-30F0-4893-8EE7-2ECCE60DBC28}"/>
    <dgm:cxn modelId="{315D4BE0-3D61-4263-B9F5-A3D8D9E5A867}" type="presOf" srcId="{06CEC4FA-E71D-4AED-A3D6-49EB9771255B}" destId="{F228BFFF-51CB-407A-ADB5-9236500AB4BF}" srcOrd="0" destOrd="0" presId="urn:microsoft.com/office/officeart/2005/8/layout/vList5"/>
    <dgm:cxn modelId="{06D2F3BA-EDE3-4194-BD38-65C83DC363E2}" type="presOf" srcId="{9782AABA-0404-45EA-8EDA-C0F1EF288FBB}" destId="{A41596CB-8756-45F0-A2F7-F89DE0785FBF}" srcOrd="0" destOrd="1" presId="urn:microsoft.com/office/officeart/2005/8/layout/vList5"/>
    <dgm:cxn modelId="{5471FF59-B94A-43FF-A0D1-643266EC86EA}" srcId="{E90B002C-6364-49ED-984B-258B2AF89F95}" destId="{B7F4CFF0-8EFF-49DA-B523-7D673FE597AD}" srcOrd="1" destOrd="0" parTransId="{433CED7B-719C-40BB-9B71-67F36A295CAD}" sibTransId="{2968F280-EA8D-4D6D-A06A-2D58CBF50492}"/>
    <dgm:cxn modelId="{16E35279-6528-4693-A8EE-2C4582D894B8}" type="presOf" srcId="{20E82057-4620-4A9D-B9DA-54E621DA44D6}" destId="{A41596CB-8756-45F0-A2F7-F89DE0785FBF}" srcOrd="0" destOrd="0" presId="urn:microsoft.com/office/officeart/2005/8/layout/vList5"/>
    <dgm:cxn modelId="{6A475CCD-E472-4C7E-9A0F-42AC7E2A9094}" type="presOf" srcId="{0E50277C-DEE9-4D7C-9FC4-F44CCEA9E100}" destId="{1C7D9EE3-C3F1-4486-AEBA-2DECFF9C06E2}" srcOrd="0" destOrd="1" presId="urn:microsoft.com/office/officeart/2005/8/layout/vList5"/>
    <dgm:cxn modelId="{942DB370-AD87-4579-89F5-8BC1EEE1F65C}" srcId="{359B6D3C-8819-44F6-80F1-4496AEA93F0E}" destId="{5F6E360B-7161-4B1B-BD85-05553AAE4BE6}" srcOrd="0" destOrd="0" parTransId="{43098DE3-FA1F-47E6-9F39-F4825B713709}" sibTransId="{C0471DCB-BB24-4A11-8FE3-7A0207B3D404}"/>
    <dgm:cxn modelId="{5D529C0F-5D2A-40E8-882A-7A3E70FB8C37}" type="presOf" srcId="{E90B002C-6364-49ED-984B-258B2AF89F95}" destId="{43C03398-FDDC-45F4-BE92-9A36DF9A5345}" srcOrd="0" destOrd="0" presId="urn:microsoft.com/office/officeart/2005/8/layout/vList5"/>
    <dgm:cxn modelId="{6423E2B5-7B7F-47FF-9E5C-BC3F045BDD22}" type="presParOf" srcId="{43C03398-FDDC-45F4-BE92-9A36DF9A5345}" destId="{0054AF23-768D-48DE-B612-0200C05CD3E9}" srcOrd="0" destOrd="0" presId="urn:microsoft.com/office/officeart/2005/8/layout/vList5"/>
    <dgm:cxn modelId="{163CAA1B-D865-4BAB-8421-88E957A08AAB}" type="presParOf" srcId="{0054AF23-768D-48DE-B612-0200C05CD3E9}" destId="{F228BFFF-51CB-407A-ADB5-9236500AB4BF}" srcOrd="0" destOrd="0" presId="urn:microsoft.com/office/officeart/2005/8/layout/vList5"/>
    <dgm:cxn modelId="{92ADBA3A-F39C-46A8-BC3A-B1DC30B625BB}" type="presParOf" srcId="{0054AF23-768D-48DE-B612-0200C05CD3E9}" destId="{A41596CB-8756-45F0-A2F7-F89DE0785FBF}" srcOrd="1" destOrd="0" presId="urn:microsoft.com/office/officeart/2005/8/layout/vList5"/>
    <dgm:cxn modelId="{7DF5848D-7341-4264-BD00-21FD92B0D3EF}" type="presParOf" srcId="{43C03398-FDDC-45F4-BE92-9A36DF9A5345}" destId="{DFEB1118-73DD-460C-8F8A-E59ADC72CC4B}" srcOrd="1" destOrd="0" presId="urn:microsoft.com/office/officeart/2005/8/layout/vList5"/>
    <dgm:cxn modelId="{88ED3052-0C3B-4859-BA8D-A60FEB5F870A}" type="presParOf" srcId="{43C03398-FDDC-45F4-BE92-9A36DF9A5345}" destId="{FFC95B31-8D1E-4844-8BBE-EF285F9C94E8}" srcOrd="2" destOrd="0" presId="urn:microsoft.com/office/officeart/2005/8/layout/vList5"/>
    <dgm:cxn modelId="{B9386FBC-3998-45A9-AF3B-3E0BB2A41EB0}" type="presParOf" srcId="{FFC95B31-8D1E-4844-8BBE-EF285F9C94E8}" destId="{A4C2712C-0FB4-49DA-8DCA-02A06075084B}" srcOrd="0" destOrd="0" presId="urn:microsoft.com/office/officeart/2005/8/layout/vList5"/>
    <dgm:cxn modelId="{7727287D-0B0C-4C12-9CC7-CE6FCDE9CA24}" type="presParOf" srcId="{FFC95B31-8D1E-4844-8BBE-EF285F9C94E8}" destId="{1C7D9EE3-C3F1-4486-AEBA-2DECFF9C06E2}" srcOrd="1" destOrd="0" presId="urn:microsoft.com/office/officeart/2005/8/layout/vList5"/>
    <dgm:cxn modelId="{0A4C5BD1-9C5C-48DA-A354-EC7366FE183B}" type="presParOf" srcId="{43C03398-FDDC-45F4-BE92-9A36DF9A5345}" destId="{63FE7EAB-877E-4AAC-B2FE-61E25EA6219E}" srcOrd="3" destOrd="0" presId="urn:microsoft.com/office/officeart/2005/8/layout/vList5"/>
    <dgm:cxn modelId="{DB50F0A8-F9CA-4136-80AB-3C332BE6D17C}" type="presParOf" srcId="{43C03398-FDDC-45F4-BE92-9A36DF9A5345}" destId="{8CCAC316-9CC3-46FB-B28F-8012C35D383B}" srcOrd="4" destOrd="0" presId="urn:microsoft.com/office/officeart/2005/8/layout/vList5"/>
    <dgm:cxn modelId="{A62E3E01-4E3E-4A24-AB71-501F1BAD9C06}" type="presParOf" srcId="{8CCAC316-9CC3-46FB-B28F-8012C35D383B}" destId="{D5C64549-CD67-43DA-9463-EA55FF8D822F}" srcOrd="0" destOrd="0" presId="urn:microsoft.com/office/officeart/2005/8/layout/vList5"/>
    <dgm:cxn modelId="{FB5F97C8-15A3-4E71-90A8-DA55F0FBEB54}" type="presParOf" srcId="{8CCAC316-9CC3-46FB-B28F-8012C35D383B}" destId="{6D653A0C-D43B-4A9B-8E04-F3B49B38044F}" srcOrd="1" destOrd="0" presId="urn:microsoft.com/office/officeart/2005/8/layout/vList5"/>
  </dgm:cxnLst>
  <dgm:bg>
    <a:solidFill>
      <a:schemeClr val="bg1">
        <a:lumMod val="65000"/>
      </a:schemeClr>
    </a:solidFill>
  </dgm:bg>
  <dgm:whole>
    <a:ln>
      <a:solidFill>
        <a:schemeClr val="tx1">
          <a:lumMod val="85000"/>
          <a:lumOff val="1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325F5-2F74-4EA7-9292-72A6988260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4323C-8177-4D87-BA09-4F121E65C54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/>
            <a:t>Субсидии – 496 млн. рублей</a:t>
          </a:r>
        </a:p>
      </dgm:t>
    </dgm:pt>
    <dgm:pt modelId="{F88CEB48-2308-4EC7-AD29-D0D7778BBA4F}" type="parTrans" cxnId="{C81EAFB9-1FE8-464A-A09A-FFD7C5F8CA11}">
      <dgm:prSet/>
      <dgm:spPr/>
      <dgm:t>
        <a:bodyPr/>
        <a:lstStyle/>
        <a:p>
          <a:endParaRPr lang="ru-RU"/>
        </a:p>
      </dgm:t>
    </dgm:pt>
    <dgm:pt modelId="{97873E16-1236-4739-B8B3-A5D407D0FF5C}" type="sibTrans" cxnId="{C81EAFB9-1FE8-464A-A09A-FFD7C5F8CA11}">
      <dgm:prSet/>
      <dgm:spPr/>
      <dgm:t>
        <a:bodyPr/>
        <a:lstStyle/>
        <a:p>
          <a:endParaRPr lang="ru-RU"/>
        </a:p>
      </dgm:t>
    </dgm:pt>
    <dgm:pt modelId="{A0494451-4C06-4817-9EFA-F8E08D48E79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/>
            <a:t>Субвенции – 1 131 млн. рублей</a:t>
          </a:r>
        </a:p>
      </dgm:t>
    </dgm:pt>
    <dgm:pt modelId="{AF28A9E1-48B2-40F2-BFEF-23475F540000}" type="parTrans" cxnId="{201CB26E-7104-4FAC-A6F0-B7B19CFDFE81}">
      <dgm:prSet/>
      <dgm:spPr/>
      <dgm:t>
        <a:bodyPr/>
        <a:lstStyle/>
        <a:p>
          <a:endParaRPr lang="ru-RU"/>
        </a:p>
      </dgm:t>
    </dgm:pt>
    <dgm:pt modelId="{7A9C4244-A46D-43E1-9049-275679BAEE0B}" type="sibTrans" cxnId="{201CB26E-7104-4FAC-A6F0-B7B19CFDFE81}">
      <dgm:prSet/>
      <dgm:spPr/>
      <dgm:t>
        <a:bodyPr/>
        <a:lstStyle/>
        <a:p>
          <a:endParaRPr lang="ru-RU"/>
        </a:p>
      </dgm:t>
    </dgm:pt>
    <dgm:pt modelId="{D37DB151-F0FB-4084-92BA-D976B07EDAC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/>
            <a:t>Иные межбюджетные трансферты – 54 млн. рублей</a:t>
          </a:r>
        </a:p>
      </dgm:t>
    </dgm:pt>
    <dgm:pt modelId="{0D026E97-9C80-4DD5-8D65-953842FAD73F}" type="parTrans" cxnId="{9F11F1C0-DCAA-4900-8886-8B6974E0D394}">
      <dgm:prSet/>
      <dgm:spPr/>
      <dgm:t>
        <a:bodyPr/>
        <a:lstStyle/>
        <a:p>
          <a:endParaRPr lang="ru-RU"/>
        </a:p>
      </dgm:t>
    </dgm:pt>
    <dgm:pt modelId="{B5E59266-530A-42E3-B05B-5FE0F4780DCC}" type="sibTrans" cxnId="{9F11F1C0-DCAA-4900-8886-8B6974E0D394}">
      <dgm:prSet/>
      <dgm:spPr/>
      <dgm:t>
        <a:bodyPr/>
        <a:lstStyle/>
        <a:p>
          <a:endParaRPr lang="ru-RU"/>
        </a:p>
      </dgm:t>
    </dgm:pt>
    <dgm:pt modelId="{5F92D309-73CF-458A-BE82-11089F9CEC29}">
      <dgm:prSet custT="1"/>
      <dgm:spPr/>
      <dgm:t>
        <a:bodyPr lIns="72000" tIns="324000" rIns="180000" bIns="0"/>
        <a:lstStyle/>
        <a:p>
          <a:pPr algn="l"/>
          <a:r>
            <a:rPr lang="ru-RU" sz="1200" b="1" dirty="0">
              <a:solidFill>
                <a:schemeClr val="tx1"/>
              </a:solidFill>
            </a:rPr>
            <a:t>217 млн рублей - </a:t>
          </a:r>
          <a:r>
            <a:rPr lang="ru-RU" sz="1200" dirty="0">
              <a:solidFill>
                <a:schemeClr val="tx1"/>
              </a:solidFill>
            </a:rPr>
            <a:t>Субсидия на реализацию национального проекта «Туризм и индустрия гостеприимства» </a:t>
          </a:r>
        </a:p>
      </dgm:t>
    </dgm:pt>
    <dgm:pt modelId="{D36CFE1F-09E2-4286-AB91-3C0E784A781E}" type="parTrans" cxnId="{85183D16-8EE9-453A-B722-1A2D6D6392D6}">
      <dgm:prSet/>
      <dgm:spPr/>
      <dgm:t>
        <a:bodyPr/>
        <a:lstStyle/>
        <a:p>
          <a:endParaRPr lang="ru-RU"/>
        </a:p>
      </dgm:t>
    </dgm:pt>
    <dgm:pt modelId="{FE03D101-C5C4-4174-A73B-FC4DB4AA3B19}" type="sibTrans" cxnId="{85183D16-8EE9-453A-B722-1A2D6D6392D6}">
      <dgm:prSet/>
      <dgm:spPr/>
      <dgm:t>
        <a:bodyPr/>
        <a:lstStyle/>
        <a:p>
          <a:endParaRPr lang="ru-RU"/>
        </a:p>
      </dgm:t>
    </dgm:pt>
    <dgm:pt modelId="{E9B175E1-BDAF-4F54-B633-56C362C7E362}">
      <dgm:prSet custT="1"/>
      <dgm:spPr/>
      <dgm:t>
        <a:bodyPr lIns="72000" tIns="324000" rIns="180000" bIns="0"/>
        <a:lstStyle/>
        <a:p>
          <a:pPr algn="just"/>
          <a:r>
            <a:rPr lang="ru-RU" sz="1200" b="1" dirty="0">
              <a:solidFill>
                <a:schemeClr val="tx1"/>
              </a:solidFill>
            </a:rPr>
            <a:t>71 млн рублей - </a:t>
          </a:r>
          <a:r>
            <a:rPr lang="ru-RU" sz="1200" dirty="0">
              <a:solidFill>
                <a:schemeClr val="tx1"/>
              </a:solidFill>
            </a:rPr>
            <a:t>Субсидии бюджетам городских округов на строительство, модернизацию, ремонт и содержание автомобильных дорог, а также дорог местного значения, обеспечивающих подъезд к объектам социального значения</a:t>
          </a:r>
          <a:endParaRPr lang="ru-RU" sz="1200" b="0" dirty="0">
            <a:solidFill>
              <a:schemeClr val="tx1"/>
            </a:solidFill>
          </a:endParaRPr>
        </a:p>
      </dgm:t>
    </dgm:pt>
    <dgm:pt modelId="{8B11981D-0812-4AFE-B2F1-77BB75AB17EF}" type="parTrans" cxnId="{1B1EEF01-EDAD-447D-ABE8-F0B192FF7E6D}">
      <dgm:prSet/>
      <dgm:spPr/>
      <dgm:t>
        <a:bodyPr/>
        <a:lstStyle/>
        <a:p>
          <a:endParaRPr lang="ru-RU"/>
        </a:p>
      </dgm:t>
    </dgm:pt>
    <dgm:pt modelId="{A0313208-112C-434D-9BAF-C0FE2BE5D5CD}" type="sibTrans" cxnId="{1B1EEF01-EDAD-447D-ABE8-F0B192FF7E6D}">
      <dgm:prSet/>
      <dgm:spPr/>
      <dgm:t>
        <a:bodyPr/>
        <a:lstStyle/>
        <a:p>
          <a:endParaRPr lang="ru-RU"/>
        </a:p>
      </dgm:t>
    </dgm:pt>
    <dgm:pt modelId="{EF882CF6-F6CE-405C-98AB-4FC96CA9D7B8}">
      <dgm:prSet custT="1"/>
      <dgm:spPr/>
      <dgm:t>
        <a:bodyPr lIns="72000" tIns="324000" rIns="180000" bIns="0"/>
        <a:lstStyle/>
        <a:p>
          <a:pPr algn="just"/>
          <a:r>
            <a:rPr lang="ru-RU" sz="1200" b="1" dirty="0">
              <a:solidFill>
                <a:schemeClr val="tx1"/>
              </a:solidFill>
            </a:rPr>
            <a:t>61 млн рублей – </a:t>
          </a:r>
          <a:r>
            <a:rPr lang="ru-RU" sz="1200" b="0" dirty="0">
              <a:solidFill>
                <a:schemeClr val="tx1"/>
              </a:solidFill>
            </a:rPr>
            <a:t>субсидии на сокращение доли загрязненных сточных вод</a:t>
          </a:r>
          <a:endParaRPr lang="ru-RU" sz="1200" b="1" dirty="0">
            <a:solidFill>
              <a:schemeClr val="tx1"/>
            </a:solidFill>
          </a:endParaRPr>
        </a:p>
      </dgm:t>
    </dgm:pt>
    <dgm:pt modelId="{31E1C500-D8FC-42B9-A27C-4E302178B25B}" type="parTrans" cxnId="{F2A085E0-E925-4AC7-B496-CBEE120403B5}">
      <dgm:prSet/>
      <dgm:spPr/>
      <dgm:t>
        <a:bodyPr/>
        <a:lstStyle/>
        <a:p>
          <a:endParaRPr lang="ru-RU"/>
        </a:p>
      </dgm:t>
    </dgm:pt>
    <dgm:pt modelId="{C4967C75-3790-4084-BFDC-1D625FDD2779}" type="sibTrans" cxnId="{F2A085E0-E925-4AC7-B496-CBEE120403B5}">
      <dgm:prSet/>
      <dgm:spPr/>
      <dgm:t>
        <a:bodyPr/>
        <a:lstStyle/>
        <a:p>
          <a:endParaRPr lang="ru-RU"/>
        </a:p>
      </dgm:t>
    </dgm:pt>
    <dgm:pt modelId="{E771BE78-F6D7-4AC8-95C0-E1088999B3BB}">
      <dgm:prSet custT="1"/>
      <dgm:spPr/>
      <dgm:t>
        <a:bodyPr lIns="108000" tIns="432000" rIns="180000" bIns="0"/>
        <a:lstStyle/>
        <a:p>
          <a:pPr algn="just"/>
          <a:r>
            <a:rPr lang="ru-RU" sz="1200" b="1" dirty="0">
              <a:solidFill>
                <a:schemeClr val="tx1"/>
              </a:solidFill>
            </a:rPr>
            <a:t>30 млн рублей - </a:t>
          </a:r>
          <a:r>
            <a:rPr lang="ru-RU" sz="1200" dirty="0">
              <a:solidFill>
                <a:schemeClr val="tx1"/>
              </a:solidFill>
            </a:rPr>
            <a:t>Межбюджетные трансферты на благоустройство дворовых территорий и обустройство территорий для выгула животных. </a:t>
          </a:r>
        </a:p>
      </dgm:t>
    </dgm:pt>
    <dgm:pt modelId="{9D36456E-FE2D-444C-841A-06AE8902D353}" type="parTrans" cxnId="{E99605D2-5951-4A12-9633-28D1E38DF94B}">
      <dgm:prSet/>
      <dgm:spPr/>
      <dgm:t>
        <a:bodyPr/>
        <a:lstStyle/>
        <a:p>
          <a:endParaRPr lang="ru-RU"/>
        </a:p>
      </dgm:t>
    </dgm:pt>
    <dgm:pt modelId="{612A6708-1D82-412E-99E2-12878690E77B}" type="sibTrans" cxnId="{E99605D2-5951-4A12-9633-28D1E38DF94B}">
      <dgm:prSet/>
      <dgm:spPr/>
      <dgm:t>
        <a:bodyPr/>
        <a:lstStyle/>
        <a:p>
          <a:endParaRPr lang="ru-RU"/>
        </a:p>
      </dgm:t>
    </dgm:pt>
    <dgm:pt modelId="{4DC7DA33-1866-4CD6-B640-9A10B947FB04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>
              <a:solidFill>
                <a:schemeClr val="tx1"/>
              </a:solidFill>
            </a:rPr>
            <a:t>955 млн рублей </a:t>
          </a:r>
          <a:r>
            <a:rPr lang="ru-RU" sz="1200" dirty="0">
              <a:solidFill>
                <a:schemeClr val="tx1"/>
              </a:solidFill>
            </a:rPr>
            <a:t>- субвенции на выполнение передаваемых полномочий (</a:t>
          </a:r>
          <a:r>
            <a:rPr lang="ru-RU" sz="1200" b="1" dirty="0">
              <a:solidFill>
                <a:schemeClr val="tx1"/>
              </a:solidFill>
            </a:rPr>
            <a:t>747</a:t>
          </a:r>
          <a:r>
            <a:rPr lang="ru-RU" sz="1200" b="1" i="1" dirty="0">
              <a:solidFill>
                <a:schemeClr val="tx1"/>
              </a:solidFill>
            </a:rPr>
            <a:t> млн руб. </a:t>
          </a:r>
          <a:r>
            <a:rPr lang="ru-RU" sz="1200" i="1" dirty="0">
              <a:solidFill>
                <a:schemeClr val="tx1"/>
              </a:solidFill>
            </a:rPr>
            <a:t> </a:t>
          </a:r>
          <a:r>
            <a:rPr lang="ru-RU" sz="1200" dirty="0">
              <a:solidFill>
                <a:schemeClr val="tx1"/>
              </a:solidFill>
            </a:rPr>
            <a:t>- на организацию образовательного процесса в дошкольных и общеобразовательных учреждениях и организацию питания обучающихся, в том числе бесплатного горячего питания; </a:t>
          </a:r>
          <a:r>
            <a:rPr lang="ru-RU" sz="1200" b="1" i="1" dirty="0">
              <a:solidFill>
                <a:schemeClr val="tx1"/>
              </a:solidFill>
            </a:rPr>
            <a:t>23 млн. руб.</a:t>
          </a:r>
          <a:r>
            <a:rPr lang="ru-RU" sz="1200" dirty="0">
              <a:solidFill>
                <a:schemeClr val="tx1"/>
              </a:solidFill>
            </a:rPr>
            <a:t> - на ежемесячное денежное вознаграждение за классное руководство; </a:t>
          </a:r>
          <a:r>
            <a:rPr lang="ru-RU" sz="1200" b="1" i="1" dirty="0">
              <a:solidFill>
                <a:schemeClr val="tx1"/>
              </a:solidFill>
            </a:rPr>
            <a:t>37 млн. руб. </a:t>
          </a:r>
          <a:r>
            <a:rPr lang="ru-RU" sz="1200" dirty="0">
              <a:solidFill>
                <a:schemeClr val="tx1"/>
              </a:solidFill>
            </a:rPr>
            <a:t>- в сфере опеки; </a:t>
          </a:r>
          <a:r>
            <a:rPr lang="ru-RU" sz="1200" b="1" dirty="0">
              <a:solidFill>
                <a:schemeClr val="tx1"/>
              </a:solidFill>
            </a:rPr>
            <a:t>148</a:t>
          </a:r>
          <a:r>
            <a:rPr lang="ru-RU" sz="1200" b="1" i="1" dirty="0">
              <a:solidFill>
                <a:schemeClr val="tx1"/>
              </a:solidFill>
            </a:rPr>
            <a:t> млн. руб. </a:t>
          </a:r>
          <a:r>
            <a:rPr lang="ru-RU" sz="1200" dirty="0">
              <a:solidFill>
                <a:schemeClr val="tx1"/>
              </a:solidFill>
            </a:rPr>
            <a:t>– на содержание органов и учреждений в сфере соцзащиты и соц. обслуживания населения)</a:t>
          </a:r>
          <a:endParaRPr lang="ru-RU" sz="1200" b="0" dirty="0">
            <a:solidFill>
              <a:schemeClr val="tx1"/>
            </a:solidFill>
          </a:endParaRPr>
        </a:p>
      </dgm:t>
    </dgm:pt>
    <dgm:pt modelId="{9A3BFA93-15DD-494D-98F1-95ABBDB268FD}" type="parTrans" cxnId="{6B684C26-758D-44BF-A8EA-892AC2515E77}">
      <dgm:prSet/>
      <dgm:spPr/>
      <dgm:t>
        <a:bodyPr/>
        <a:lstStyle/>
        <a:p>
          <a:endParaRPr lang="ru-RU"/>
        </a:p>
      </dgm:t>
    </dgm:pt>
    <dgm:pt modelId="{5055B97B-E26B-46FF-8138-72DC82800855}" type="sibTrans" cxnId="{6B684C26-758D-44BF-A8EA-892AC2515E77}">
      <dgm:prSet/>
      <dgm:spPr/>
      <dgm:t>
        <a:bodyPr/>
        <a:lstStyle/>
        <a:p>
          <a:endParaRPr lang="ru-RU"/>
        </a:p>
      </dgm:t>
    </dgm:pt>
    <dgm:pt modelId="{AA9E7F6C-7669-49E7-B263-676C69E5F585}">
      <dgm:prSet custT="1"/>
      <dgm:spPr/>
      <dgm:t>
        <a:bodyPr lIns="72000" tIns="360000" rIns="0"/>
        <a:lstStyle/>
        <a:p>
          <a:pPr marL="0" algn="just">
            <a:spcAft>
              <a:spcPts val="0"/>
            </a:spcAft>
          </a:pPr>
          <a:r>
            <a:rPr lang="ru-RU" sz="1200" b="1" dirty="0">
              <a:solidFill>
                <a:schemeClr val="tx1"/>
              </a:solidFill>
            </a:rPr>
            <a:t>26 млн рублей </a:t>
          </a:r>
          <a:r>
            <a:rPr lang="ru-RU" sz="1200" b="0" dirty="0">
              <a:solidFill>
                <a:schemeClr val="tx1"/>
              </a:solidFill>
            </a:rPr>
            <a:t>– субвенции на оплату жилищно-коммунальных услуг.</a:t>
          </a:r>
        </a:p>
      </dgm:t>
    </dgm:pt>
    <dgm:pt modelId="{1E066B5C-4BFB-49E9-94E3-73574CB75A00}" type="parTrans" cxnId="{FB152753-49B6-442C-B871-96C5457BFCEA}">
      <dgm:prSet/>
      <dgm:spPr/>
      <dgm:t>
        <a:bodyPr/>
        <a:lstStyle/>
        <a:p>
          <a:endParaRPr lang="ru-RU"/>
        </a:p>
      </dgm:t>
    </dgm:pt>
    <dgm:pt modelId="{F6961673-DAC0-4AD7-A67F-82FC62ACCA68}" type="sibTrans" cxnId="{FB152753-49B6-442C-B871-96C5457BFCEA}">
      <dgm:prSet/>
      <dgm:spPr/>
      <dgm:t>
        <a:bodyPr/>
        <a:lstStyle/>
        <a:p>
          <a:endParaRPr lang="ru-RU"/>
        </a:p>
      </dgm:t>
    </dgm:pt>
    <dgm:pt modelId="{4A767CB9-0D7D-4E30-A47F-8E0B461A21BE}">
      <dgm:prSet custT="1"/>
      <dgm:spPr/>
      <dgm:t>
        <a:bodyPr lIns="108000" tIns="432000" rIns="180000" bIns="0"/>
        <a:lstStyle/>
        <a:p>
          <a:pPr algn="just"/>
          <a:r>
            <a:rPr lang="ru-RU" sz="1200" b="1" dirty="0">
              <a:solidFill>
                <a:schemeClr val="tx1"/>
              </a:solidFill>
            </a:rPr>
            <a:t>13 млн рублей - </a:t>
          </a:r>
          <a:r>
            <a:rPr lang="ru-RU" sz="1200" dirty="0">
              <a:solidFill>
                <a:schemeClr val="tx1"/>
              </a:solidFill>
            </a:rPr>
            <a:t> Межбюджетные трансферты на повышение антитеррористической защищенности объектов образования</a:t>
          </a:r>
        </a:p>
      </dgm:t>
    </dgm:pt>
    <dgm:pt modelId="{9270BB7D-417B-4A3F-8B7F-D61682052308}" type="parTrans" cxnId="{F95AFAAC-C6E5-477E-960C-69D84587510C}">
      <dgm:prSet/>
      <dgm:spPr/>
      <dgm:t>
        <a:bodyPr/>
        <a:lstStyle/>
        <a:p>
          <a:endParaRPr lang="ru-RU"/>
        </a:p>
      </dgm:t>
    </dgm:pt>
    <dgm:pt modelId="{91FF4D1D-7C7B-46B7-B0F7-449A3CB70896}" type="sibTrans" cxnId="{F95AFAAC-C6E5-477E-960C-69D84587510C}">
      <dgm:prSet/>
      <dgm:spPr/>
      <dgm:t>
        <a:bodyPr/>
        <a:lstStyle/>
        <a:p>
          <a:endParaRPr lang="ru-RU"/>
        </a:p>
      </dgm:t>
    </dgm:pt>
    <dgm:pt modelId="{AF41A11E-DD54-433A-9DDA-DE004ABA7371}">
      <dgm:prSet custT="1"/>
      <dgm:spPr/>
      <dgm:t>
        <a:bodyPr/>
        <a:lstStyle/>
        <a:p>
          <a:pPr algn="just"/>
          <a:r>
            <a:rPr lang="ru-RU" sz="1200" b="1" dirty="0">
              <a:solidFill>
                <a:schemeClr val="tx1"/>
              </a:solidFill>
            </a:rPr>
            <a:t>56 млн рублей – </a:t>
          </a:r>
          <a:r>
            <a:rPr lang="ru-RU" sz="1200" b="0" dirty="0">
              <a:solidFill>
                <a:schemeClr val="tx1"/>
              </a:solidFill>
            </a:rPr>
            <a:t>субсидии на ликвидацию несанкционированных свалок в границах городов и наиболее опасных объектов накопленного вреда окружающей среде</a:t>
          </a:r>
          <a:endParaRPr lang="ru-RU" sz="1200" b="1" dirty="0">
            <a:solidFill>
              <a:schemeClr val="tx1"/>
            </a:solidFill>
          </a:endParaRPr>
        </a:p>
      </dgm:t>
    </dgm:pt>
    <dgm:pt modelId="{3EE57823-5790-465A-9150-2F4D17BA1CE6}" type="parTrans" cxnId="{755E093F-7BBA-470A-AA90-66CFDBAF94FD}">
      <dgm:prSet/>
      <dgm:spPr/>
      <dgm:t>
        <a:bodyPr/>
        <a:lstStyle/>
        <a:p>
          <a:endParaRPr lang="ru-RU"/>
        </a:p>
      </dgm:t>
    </dgm:pt>
    <dgm:pt modelId="{BC8A2FE8-9A85-4591-AAFE-5DF816A863D5}" type="sibTrans" cxnId="{755E093F-7BBA-470A-AA90-66CFDBAF94FD}">
      <dgm:prSet/>
      <dgm:spPr/>
      <dgm:t>
        <a:bodyPr/>
        <a:lstStyle/>
        <a:p>
          <a:endParaRPr lang="ru-RU"/>
        </a:p>
      </dgm:t>
    </dgm:pt>
    <dgm:pt modelId="{D8E88278-55E8-4E74-9D8D-6AEB95EC6145}">
      <dgm:prSet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200" b="1" dirty="0">
              <a:solidFill>
                <a:schemeClr val="tx1"/>
              </a:solidFill>
            </a:rPr>
            <a:t>49 млн рублей </a:t>
          </a:r>
          <a:r>
            <a:rPr lang="ru-RU" sz="1200" b="0" dirty="0">
              <a:solidFill>
                <a:schemeClr val="tx1"/>
              </a:solidFill>
            </a:rPr>
            <a:t>– ежемесячные выплаты на детей от 3 до 7 лет;</a:t>
          </a:r>
        </a:p>
      </dgm:t>
    </dgm:pt>
    <dgm:pt modelId="{90F56CFD-5E9F-479D-9F51-A506817659C6}" type="parTrans" cxnId="{4D75F5F3-9F3C-4234-8C43-357C061CB3B1}">
      <dgm:prSet/>
      <dgm:spPr/>
    </dgm:pt>
    <dgm:pt modelId="{78E5C7E8-D426-456B-B2E4-B3A1C032E424}" type="sibTrans" cxnId="{4D75F5F3-9F3C-4234-8C43-357C061CB3B1}">
      <dgm:prSet/>
      <dgm:spPr/>
    </dgm:pt>
    <dgm:pt modelId="{C45570D0-8437-4F7C-ABC7-B83654419694}" type="pres">
      <dgm:prSet presAssocID="{82E325F5-2F74-4EA7-9292-72A6988260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0773F-6421-4579-9DB9-BFF2DF8C4870}" type="pres">
      <dgm:prSet presAssocID="{B694323C-8177-4D87-BA09-4F121E65C54B}" presName="parentLin" presStyleCnt="0"/>
      <dgm:spPr/>
    </dgm:pt>
    <dgm:pt modelId="{EB346214-D4E1-4A37-A539-A8F6B62E394B}" type="pres">
      <dgm:prSet presAssocID="{B694323C-8177-4D87-BA09-4F121E65C5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FD46D6-1934-4BAA-94CC-BFFC54A68165}" type="pres">
      <dgm:prSet presAssocID="{B694323C-8177-4D87-BA09-4F121E65C54B}" presName="parentText" presStyleLbl="node1" presStyleIdx="0" presStyleCnt="3" custScaleY="16700" custLinFactNeighborX="-97486" custLinFactNeighborY="-38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B5983-3787-4FB7-9B3F-A90C43B172E3}" type="pres">
      <dgm:prSet presAssocID="{B694323C-8177-4D87-BA09-4F121E65C54B}" presName="negativeSpace" presStyleCnt="0"/>
      <dgm:spPr/>
    </dgm:pt>
    <dgm:pt modelId="{3478B9C0-FAB4-4EDE-BBD9-F4AD39791B33}" type="pres">
      <dgm:prSet presAssocID="{B694323C-8177-4D87-BA09-4F121E65C54B}" presName="childText" presStyleLbl="conFgAcc1" presStyleIdx="0" presStyleCnt="3" custScaleY="97139" custLinFactNeighborY="-28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D079C-C8F7-4DDA-B637-EDAC04353CF2}" type="pres">
      <dgm:prSet presAssocID="{97873E16-1236-4739-B8B3-A5D407D0FF5C}" presName="spaceBetweenRectangles" presStyleCnt="0"/>
      <dgm:spPr/>
    </dgm:pt>
    <dgm:pt modelId="{48DC0D70-37E7-4FEF-919D-1320B8357992}" type="pres">
      <dgm:prSet presAssocID="{A0494451-4C06-4817-9EFA-F8E08D48E79C}" presName="parentLin" presStyleCnt="0"/>
      <dgm:spPr/>
    </dgm:pt>
    <dgm:pt modelId="{EAA532D9-32E4-4EE9-B770-897FCA862BE0}" type="pres">
      <dgm:prSet presAssocID="{A0494451-4C06-4817-9EFA-F8E08D48E79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D3ED44-5618-468C-B2F8-BFEB040B13B5}" type="pres">
      <dgm:prSet presAssocID="{A0494451-4C06-4817-9EFA-F8E08D48E79C}" presName="parentText" presStyleLbl="node1" presStyleIdx="1" presStyleCnt="3" custScaleY="17732" custLinFactNeighborX="-97486" custLinFactNeighborY="-31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71F3C-BE39-4E15-8E72-94BB3A592BA7}" type="pres">
      <dgm:prSet presAssocID="{A0494451-4C06-4817-9EFA-F8E08D48E79C}" presName="negativeSpace" presStyleCnt="0"/>
      <dgm:spPr/>
    </dgm:pt>
    <dgm:pt modelId="{865626E1-4625-44B1-BFC7-067BEC02C9A1}" type="pres">
      <dgm:prSet presAssocID="{A0494451-4C06-4817-9EFA-F8E08D48E79C}" presName="childText" presStyleLbl="conFgAcc1" presStyleIdx="1" presStyleCnt="3" custScaleY="107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93593-58DA-4111-AFDA-5C2B0C5DD179}" type="pres">
      <dgm:prSet presAssocID="{7A9C4244-A46D-43E1-9049-275679BAEE0B}" presName="spaceBetweenRectangles" presStyleCnt="0"/>
      <dgm:spPr/>
    </dgm:pt>
    <dgm:pt modelId="{CF5E0AC8-9C8B-4B38-88FC-3A1909BB00D1}" type="pres">
      <dgm:prSet presAssocID="{D37DB151-F0FB-4084-92BA-D976B07EDAC3}" presName="parentLin" presStyleCnt="0"/>
      <dgm:spPr/>
    </dgm:pt>
    <dgm:pt modelId="{158F3729-0E10-40BC-9530-611BD73A454A}" type="pres">
      <dgm:prSet presAssocID="{D37DB151-F0FB-4084-92BA-D976B07EDA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2164F63-D05B-4550-9952-9A270F7F34D1}" type="pres">
      <dgm:prSet presAssocID="{D37DB151-F0FB-4084-92BA-D976B07EDAC3}" presName="parentText" presStyleLbl="node1" presStyleIdx="2" presStyleCnt="3" custScaleX="105037" custScaleY="18291" custLinFactNeighborX="-79728" custLinFactNeighborY="-24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1F3D6-9D93-46FD-A354-A24DF25EC749}" type="pres">
      <dgm:prSet presAssocID="{D37DB151-F0FB-4084-92BA-D976B07EDAC3}" presName="negativeSpace" presStyleCnt="0"/>
      <dgm:spPr/>
    </dgm:pt>
    <dgm:pt modelId="{17E97B6E-1381-4883-96C8-BBC26415C320}" type="pres">
      <dgm:prSet presAssocID="{D37DB151-F0FB-4084-92BA-D976B07EDAC3}" presName="childText" presStyleLbl="conFgAcc1" presStyleIdx="2" presStyleCnt="3" custScaleX="99749" custScaleY="75296" custLinFactNeighborX="251" custLinFactNeighborY="1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337E2-D864-41C5-A1EF-CDB979B5557F}" type="presOf" srcId="{D8E88278-55E8-4E74-9D8D-6AEB95EC6145}" destId="{865626E1-4625-44B1-BFC7-067BEC02C9A1}" srcOrd="0" destOrd="1" presId="urn:microsoft.com/office/officeart/2005/8/layout/list1"/>
    <dgm:cxn modelId="{F95AFAAC-C6E5-477E-960C-69D84587510C}" srcId="{D37DB151-F0FB-4084-92BA-D976B07EDAC3}" destId="{4A767CB9-0D7D-4E30-A47F-8E0B461A21BE}" srcOrd="1" destOrd="0" parTransId="{9270BB7D-417B-4A3F-8B7F-D61682052308}" sibTransId="{91FF4D1D-7C7B-46B7-B0F7-449A3CB70896}"/>
    <dgm:cxn modelId="{1B1EEF01-EDAD-447D-ABE8-F0B192FF7E6D}" srcId="{B694323C-8177-4D87-BA09-4F121E65C54B}" destId="{E9B175E1-BDAF-4F54-B633-56C362C7E362}" srcOrd="1" destOrd="0" parTransId="{8B11981D-0812-4AFE-B2F1-77BB75AB17EF}" sibTransId="{A0313208-112C-434D-9BAF-C0FE2BE5D5CD}"/>
    <dgm:cxn modelId="{F2A085E0-E925-4AC7-B496-CBEE120403B5}" srcId="{B694323C-8177-4D87-BA09-4F121E65C54B}" destId="{EF882CF6-F6CE-405C-98AB-4FC96CA9D7B8}" srcOrd="2" destOrd="0" parTransId="{31E1C500-D8FC-42B9-A27C-4E302178B25B}" sibTransId="{C4967C75-3790-4084-BFDC-1D625FDD2779}"/>
    <dgm:cxn modelId="{A8C73186-9C50-4CE8-80AB-A33DFAA39BDF}" type="presOf" srcId="{D37DB151-F0FB-4084-92BA-D976B07EDAC3}" destId="{92164F63-D05B-4550-9952-9A270F7F34D1}" srcOrd="1" destOrd="0" presId="urn:microsoft.com/office/officeart/2005/8/layout/list1"/>
    <dgm:cxn modelId="{1E8AAA89-BAC0-4410-8629-655CB43CBDA2}" type="presOf" srcId="{5F92D309-73CF-458A-BE82-11089F9CEC29}" destId="{3478B9C0-FAB4-4EDE-BBD9-F4AD39791B33}" srcOrd="0" destOrd="0" presId="urn:microsoft.com/office/officeart/2005/8/layout/list1"/>
    <dgm:cxn modelId="{C81EAFB9-1FE8-464A-A09A-FFD7C5F8CA11}" srcId="{82E325F5-2F74-4EA7-9292-72A69882603D}" destId="{B694323C-8177-4D87-BA09-4F121E65C54B}" srcOrd="0" destOrd="0" parTransId="{F88CEB48-2308-4EC7-AD29-D0D7778BBA4F}" sibTransId="{97873E16-1236-4739-B8B3-A5D407D0FF5C}"/>
    <dgm:cxn modelId="{9F11F1C0-DCAA-4900-8886-8B6974E0D394}" srcId="{82E325F5-2F74-4EA7-9292-72A69882603D}" destId="{D37DB151-F0FB-4084-92BA-D976B07EDAC3}" srcOrd="2" destOrd="0" parTransId="{0D026E97-9C80-4DD5-8D65-953842FAD73F}" sibTransId="{B5E59266-530A-42E3-B05B-5FE0F4780DCC}"/>
    <dgm:cxn modelId="{6B684C26-758D-44BF-A8EA-892AC2515E77}" srcId="{A0494451-4C06-4817-9EFA-F8E08D48E79C}" destId="{4DC7DA33-1866-4CD6-B640-9A10B947FB04}" srcOrd="0" destOrd="0" parTransId="{9A3BFA93-15DD-494D-98F1-95ABBDB268FD}" sibTransId="{5055B97B-E26B-46FF-8138-72DC82800855}"/>
    <dgm:cxn modelId="{F6C5D66F-EAFF-4431-B51A-2E57ED322AD7}" type="presOf" srcId="{4A767CB9-0D7D-4E30-A47F-8E0B461A21BE}" destId="{17E97B6E-1381-4883-96C8-BBC26415C320}" srcOrd="0" destOrd="1" presId="urn:microsoft.com/office/officeart/2005/8/layout/list1"/>
    <dgm:cxn modelId="{74C804D0-B999-4BDA-AC78-E478F92950B1}" type="presOf" srcId="{AF41A11E-DD54-433A-9DDA-DE004ABA7371}" destId="{3478B9C0-FAB4-4EDE-BBD9-F4AD39791B33}" srcOrd="0" destOrd="3" presId="urn:microsoft.com/office/officeart/2005/8/layout/list1"/>
    <dgm:cxn modelId="{F1E39775-DE52-425D-8E67-EE833EA644D6}" type="presOf" srcId="{4DC7DA33-1866-4CD6-B640-9A10B947FB04}" destId="{865626E1-4625-44B1-BFC7-067BEC02C9A1}" srcOrd="0" destOrd="0" presId="urn:microsoft.com/office/officeart/2005/8/layout/list1"/>
    <dgm:cxn modelId="{4D768CCD-93DA-44E1-8565-EFF3843A506D}" type="presOf" srcId="{EF882CF6-F6CE-405C-98AB-4FC96CA9D7B8}" destId="{3478B9C0-FAB4-4EDE-BBD9-F4AD39791B33}" srcOrd="0" destOrd="2" presId="urn:microsoft.com/office/officeart/2005/8/layout/list1"/>
    <dgm:cxn modelId="{B3924066-4746-44E3-8E79-5BEE9A9F3408}" type="presOf" srcId="{E771BE78-F6D7-4AC8-95C0-E1088999B3BB}" destId="{17E97B6E-1381-4883-96C8-BBC26415C320}" srcOrd="0" destOrd="0" presId="urn:microsoft.com/office/officeart/2005/8/layout/list1"/>
    <dgm:cxn modelId="{65A53B63-F3F6-4453-B843-8E636655181F}" type="presOf" srcId="{82E325F5-2F74-4EA7-9292-72A69882603D}" destId="{C45570D0-8437-4F7C-ABC7-B83654419694}" srcOrd="0" destOrd="0" presId="urn:microsoft.com/office/officeart/2005/8/layout/list1"/>
    <dgm:cxn modelId="{1F254428-2C0B-4C52-97C7-79502B6A6BF8}" type="presOf" srcId="{B694323C-8177-4D87-BA09-4F121E65C54B}" destId="{EB346214-D4E1-4A37-A539-A8F6B62E394B}" srcOrd="0" destOrd="0" presId="urn:microsoft.com/office/officeart/2005/8/layout/list1"/>
    <dgm:cxn modelId="{CD6ACE42-244A-4A19-85E4-48AB60969969}" type="presOf" srcId="{A0494451-4C06-4817-9EFA-F8E08D48E79C}" destId="{F1D3ED44-5618-468C-B2F8-BFEB040B13B5}" srcOrd="1" destOrd="0" presId="urn:microsoft.com/office/officeart/2005/8/layout/list1"/>
    <dgm:cxn modelId="{4D75F5F3-9F3C-4234-8C43-357C061CB3B1}" srcId="{A0494451-4C06-4817-9EFA-F8E08D48E79C}" destId="{D8E88278-55E8-4E74-9D8D-6AEB95EC6145}" srcOrd="1" destOrd="0" parTransId="{90F56CFD-5E9F-479D-9F51-A506817659C6}" sibTransId="{78E5C7E8-D426-456B-B2E4-B3A1C032E424}"/>
    <dgm:cxn modelId="{E99605D2-5951-4A12-9633-28D1E38DF94B}" srcId="{D37DB151-F0FB-4084-92BA-D976B07EDAC3}" destId="{E771BE78-F6D7-4AC8-95C0-E1088999B3BB}" srcOrd="0" destOrd="0" parTransId="{9D36456E-FE2D-444C-841A-06AE8902D353}" sibTransId="{612A6708-1D82-412E-99E2-12878690E77B}"/>
    <dgm:cxn modelId="{D4B59148-A7E1-4ECC-9AA3-180846BA79BF}" type="presOf" srcId="{D37DB151-F0FB-4084-92BA-D976B07EDAC3}" destId="{158F3729-0E10-40BC-9530-611BD73A454A}" srcOrd="0" destOrd="0" presId="urn:microsoft.com/office/officeart/2005/8/layout/list1"/>
    <dgm:cxn modelId="{12660411-EE71-4766-BA39-A044690F25C3}" type="presOf" srcId="{AA9E7F6C-7669-49E7-B263-676C69E5F585}" destId="{865626E1-4625-44B1-BFC7-067BEC02C9A1}" srcOrd="0" destOrd="2" presId="urn:microsoft.com/office/officeart/2005/8/layout/list1"/>
    <dgm:cxn modelId="{201CB26E-7104-4FAC-A6F0-B7B19CFDFE81}" srcId="{82E325F5-2F74-4EA7-9292-72A69882603D}" destId="{A0494451-4C06-4817-9EFA-F8E08D48E79C}" srcOrd="1" destOrd="0" parTransId="{AF28A9E1-48B2-40F2-BFEF-23475F540000}" sibTransId="{7A9C4244-A46D-43E1-9049-275679BAEE0B}"/>
    <dgm:cxn modelId="{10DF047D-E728-4FAD-9951-BF833BFAA524}" type="presOf" srcId="{E9B175E1-BDAF-4F54-B633-56C362C7E362}" destId="{3478B9C0-FAB4-4EDE-BBD9-F4AD39791B33}" srcOrd="0" destOrd="1" presId="urn:microsoft.com/office/officeart/2005/8/layout/list1"/>
    <dgm:cxn modelId="{FB152753-49B6-442C-B871-96C5457BFCEA}" srcId="{A0494451-4C06-4817-9EFA-F8E08D48E79C}" destId="{AA9E7F6C-7669-49E7-B263-676C69E5F585}" srcOrd="2" destOrd="0" parTransId="{1E066B5C-4BFB-49E9-94E3-73574CB75A00}" sibTransId="{F6961673-DAC0-4AD7-A67F-82FC62ACCA68}"/>
    <dgm:cxn modelId="{417CBB54-FE68-4B5B-B26B-7138555C8AAB}" type="presOf" srcId="{A0494451-4C06-4817-9EFA-F8E08D48E79C}" destId="{EAA532D9-32E4-4EE9-B770-897FCA862BE0}" srcOrd="0" destOrd="0" presId="urn:microsoft.com/office/officeart/2005/8/layout/list1"/>
    <dgm:cxn modelId="{8004401A-68E5-45EA-9D96-8E7659E77D4F}" type="presOf" srcId="{B694323C-8177-4D87-BA09-4F121E65C54B}" destId="{68FD46D6-1934-4BAA-94CC-BFFC54A68165}" srcOrd="1" destOrd="0" presId="urn:microsoft.com/office/officeart/2005/8/layout/list1"/>
    <dgm:cxn modelId="{755E093F-7BBA-470A-AA90-66CFDBAF94FD}" srcId="{B694323C-8177-4D87-BA09-4F121E65C54B}" destId="{AF41A11E-DD54-433A-9DDA-DE004ABA7371}" srcOrd="3" destOrd="0" parTransId="{3EE57823-5790-465A-9150-2F4D17BA1CE6}" sibTransId="{BC8A2FE8-9A85-4591-AAFE-5DF816A863D5}"/>
    <dgm:cxn modelId="{85183D16-8EE9-453A-B722-1A2D6D6392D6}" srcId="{B694323C-8177-4D87-BA09-4F121E65C54B}" destId="{5F92D309-73CF-458A-BE82-11089F9CEC29}" srcOrd="0" destOrd="0" parTransId="{D36CFE1F-09E2-4286-AB91-3C0E784A781E}" sibTransId="{FE03D101-C5C4-4174-A73B-FC4DB4AA3B19}"/>
    <dgm:cxn modelId="{4919BF8D-26BD-4890-8806-066E8AB396D1}" type="presParOf" srcId="{C45570D0-8437-4F7C-ABC7-B83654419694}" destId="{7A00773F-6421-4579-9DB9-BFF2DF8C4870}" srcOrd="0" destOrd="0" presId="urn:microsoft.com/office/officeart/2005/8/layout/list1"/>
    <dgm:cxn modelId="{80CD0B10-B32D-4214-8258-09CA7F1246B3}" type="presParOf" srcId="{7A00773F-6421-4579-9DB9-BFF2DF8C4870}" destId="{EB346214-D4E1-4A37-A539-A8F6B62E394B}" srcOrd="0" destOrd="0" presId="urn:microsoft.com/office/officeart/2005/8/layout/list1"/>
    <dgm:cxn modelId="{44796737-7E64-48BE-A5C9-3265B4FBF14E}" type="presParOf" srcId="{7A00773F-6421-4579-9DB9-BFF2DF8C4870}" destId="{68FD46D6-1934-4BAA-94CC-BFFC54A68165}" srcOrd="1" destOrd="0" presId="urn:microsoft.com/office/officeart/2005/8/layout/list1"/>
    <dgm:cxn modelId="{BE8338DB-7E70-4D3F-89E1-5EA611A8C2E7}" type="presParOf" srcId="{C45570D0-8437-4F7C-ABC7-B83654419694}" destId="{594B5983-3787-4FB7-9B3F-A90C43B172E3}" srcOrd="1" destOrd="0" presId="urn:microsoft.com/office/officeart/2005/8/layout/list1"/>
    <dgm:cxn modelId="{C8DBE45D-1591-4D17-BFC5-3571DD440F5A}" type="presParOf" srcId="{C45570D0-8437-4F7C-ABC7-B83654419694}" destId="{3478B9C0-FAB4-4EDE-BBD9-F4AD39791B33}" srcOrd="2" destOrd="0" presId="urn:microsoft.com/office/officeart/2005/8/layout/list1"/>
    <dgm:cxn modelId="{C8915975-5DFF-4E1D-9A7E-7FE4E1F59612}" type="presParOf" srcId="{C45570D0-8437-4F7C-ABC7-B83654419694}" destId="{0ACD079C-C8F7-4DDA-B637-EDAC04353CF2}" srcOrd="3" destOrd="0" presId="urn:microsoft.com/office/officeart/2005/8/layout/list1"/>
    <dgm:cxn modelId="{D64D20EC-600C-4589-ABDE-CAC8D3701B06}" type="presParOf" srcId="{C45570D0-8437-4F7C-ABC7-B83654419694}" destId="{48DC0D70-37E7-4FEF-919D-1320B8357992}" srcOrd="4" destOrd="0" presId="urn:microsoft.com/office/officeart/2005/8/layout/list1"/>
    <dgm:cxn modelId="{0279D988-49FE-4A46-9D8B-E9776DA1B3E3}" type="presParOf" srcId="{48DC0D70-37E7-4FEF-919D-1320B8357992}" destId="{EAA532D9-32E4-4EE9-B770-897FCA862BE0}" srcOrd="0" destOrd="0" presId="urn:microsoft.com/office/officeart/2005/8/layout/list1"/>
    <dgm:cxn modelId="{203AACF1-5C94-4368-AB3C-1914DD779569}" type="presParOf" srcId="{48DC0D70-37E7-4FEF-919D-1320B8357992}" destId="{F1D3ED44-5618-468C-B2F8-BFEB040B13B5}" srcOrd="1" destOrd="0" presId="urn:microsoft.com/office/officeart/2005/8/layout/list1"/>
    <dgm:cxn modelId="{75132AB5-28CE-444B-8563-87D3199F0CDB}" type="presParOf" srcId="{C45570D0-8437-4F7C-ABC7-B83654419694}" destId="{70D71F3C-BE39-4E15-8E72-94BB3A592BA7}" srcOrd="5" destOrd="0" presId="urn:microsoft.com/office/officeart/2005/8/layout/list1"/>
    <dgm:cxn modelId="{72BF653F-64C5-464D-8968-196E8BCAD7F8}" type="presParOf" srcId="{C45570D0-8437-4F7C-ABC7-B83654419694}" destId="{865626E1-4625-44B1-BFC7-067BEC02C9A1}" srcOrd="6" destOrd="0" presId="urn:microsoft.com/office/officeart/2005/8/layout/list1"/>
    <dgm:cxn modelId="{B5B9DCEA-2B4D-4D49-9002-85412A720EE1}" type="presParOf" srcId="{C45570D0-8437-4F7C-ABC7-B83654419694}" destId="{4E093593-58DA-4111-AFDA-5C2B0C5DD179}" srcOrd="7" destOrd="0" presId="urn:microsoft.com/office/officeart/2005/8/layout/list1"/>
    <dgm:cxn modelId="{57DAA9AA-DF97-435C-9DCB-CF1E91EDD270}" type="presParOf" srcId="{C45570D0-8437-4F7C-ABC7-B83654419694}" destId="{CF5E0AC8-9C8B-4B38-88FC-3A1909BB00D1}" srcOrd="8" destOrd="0" presId="urn:microsoft.com/office/officeart/2005/8/layout/list1"/>
    <dgm:cxn modelId="{7F2F154A-9435-4DE1-97D2-B865F9F4E26A}" type="presParOf" srcId="{CF5E0AC8-9C8B-4B38-88FC-3A1909BB00D1}" destId="{158F3729-0E10-40BC-9530-611BD73A454A}" srcOrd="0" destOrd="0" presId="urn:microsoft.com/office/officeart/2005/8/layout/list1"/>
    <dgm:cxn modelId="{B6A92E0E-667D-4125-9497-3CCD80B1F5E3}" type="presParOf" srcId="{CF5E0AC8-9C8B-4B38-88FC-3A1909BB00D1}" destId="{92164F63-D05B-4550-9952-9A270F7F34D1}" srcOrd="1" destOrd="0" presId="urn:microsoft.com/office/officeart/2005/8/layout/list1"/>
    <dgm:cxn modelId="{ADC86618-5F86-4465-959E-0D34B4CA9781}" type="presParOf" srcId="{C45570D0-8437-4F7C-ABC7-B83654419694}" destId="{9AB1F3D6-9D93-46FD-A354-A24DF25EC749}" srcOrd="9" destOrd="0" presId="urn:microsoft.com/office/officeart/2005/8/layout/list1"/>
    <dgm:cxn modelId="{24D1D8AE-2A43-432B-9B42-1EB5A37DF8D0}" type="presParOf" srcId="{C45570D0-8437-4F7C-ABC7-B83654419694}" destId="{17E97B6E-1381-4883-96C8-BBC26415C3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0.45727</cdr:x>
      <cdr:y>0.52629</cdr:y>
    </cdr:from>
    <cdr:to>
      <cdr:x>0.70951</cdr:x>
      <cdr:y>0.69961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25634" y="3372847"/>
          <a:ext cx="1834493" cy="1110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/>
            <a:t>3 164</a:t>
          </a:r>
        </a:p>
        <a:p xmlns:a="http://schemas.openxmlformats.org/drawingml/2006/main">
          <a:pPr algn="ctr"/>
          <a:r>
            <a:rPr lang="ru-RU" sz="1600" b="1" dirty="0"/>
            <a:t>млн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0.64233</cdr:x>
      <cdr:y>0.51774</cdr:y>
    </cdr:from>
    <cdr:to>
      <cdr:x>0.71369</cdr:x>
      <cdr:y>0.5729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xmlns="" id="{A9560494-903C-4CB0-9F2F-5275E527B6A6}"/>
            </a:ext>
          </a:extLst>
        </cdr:cNvPr>
        <cdr:cNvCxnSpPr/>
      </cdr:nvCxnSpPr>
      <cdr:spPr>
        <a:xfrm xmlns:a="http://schemas.openxmlformats.org/drawingml/2006/main" flipH="1" flipV="1">
          <a:off x="5869439" y="2354469"/>
          <a:ext cx="652064" cy="25084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/>
          <a:tailEnd type="non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0.70826</cdr:x>
      <cdr:y>0.45707</cdr:y>
    </cdr:from>
    <cdr:to>
      <cdr:x>1</cdr:x>
      <cdr:y>0.59068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71846" y="2078540"/>
          <a:ext cx="2665824" cy="607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solidFill>
                <a:prstClr val="black"/>
              </a:solidFill>
              <a:latin typeface="Arial Narrow" panose="020B0606020202030204" pitchFamily="34" charset="0"/>
            </a:rPr>
            <a:t>Прочие налоговые доходы</a:t>
          </a:r>
        </a:p>
        <a:p xmlns:a="http://schemas.openxmlformats.org/drawingml/2006/main">
          <a:pPr algn="ctr"/>
          <a:r>
            <a:rPr lang="ru-RU" sz="1600" b="1" dirty="0">
              <a:solidFill>
                <a:prstClr val="black"/>
              </a:solidFill>
              <a:latin typeface="Arial Narrow" panose="020B0606020202030204" pitchFamily="34" charset="0"/>
            </a:rPr>
            <a:t>16 млн рублей</a:t>
          </a:r>
        </a:p>
      </cdr:txBody>
    </cdr:sp>
  </cdr:relSizeAnchor>
  <cdr:relSizeAnchor xmlns:cdr="http://schemas.openxmlformats.org/drawingml/2006/chartDrawing">
    <cdr:from>
      <cdr:x>0.71515</cdr:x>
      <cdr:y>0.57454</cdr:y>
    </cdr:from>
    <cdr:to>
      <cdr:x>0.98844</cdr:x>
      <cdr:y>0.57454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xmlns="" id="{8921844A-D1B6-41D3-B192-1F9D635F6191}"/>
            </a:ext>
          </a:extLst>
        </cdr:cNvPr>
        <cdr:cNvCxnSpPr/>
      </cdr:nvCxnSpPr>
      <cdr:spPr>
        <a:xfrm xmlns:a="http://schemas.openxmlformats.org/drawingml/2006/main">
          <a:off x="6534766" y="2612743"/>
          <a:ext cx="2497233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0.69202</cdr:x>
      <cdr:y>0.41043</cdr:y>
    </cdr:from>
    <cdr:to>
      <cdr:x>0.93012</cdr:x>
      <cdr:y>0.63895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581079" y="1642340"/>
          <a:ext cx="19202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0.09165</cdr:y>
    </cdr:from>
    <cdr:to>
      <cdr:x>0.23728</cdr:x>
      <cdr:y>0.45712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0" y="416785"/>
          <a:ext cx="2168141" cy="1661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500" b="1" u="sng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668</a:t>
          </a:r>
          <a:r>
            <a:rPr lang="ru-RU" sz="1500" b="1" u="sng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 млн рублей </a:t>
          </a:r>
          <a:r>
            <a:rPr lang="ru-RU" sz="1600" b="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– </a:t>
          </a:r>
        </a:p>
        <a:p xmlns:a="http://schemas.openxmlformats.org/drawingml/2006/main">
          <a:pPr algn="ctr"/>
          <a:r>
            <a:rPr lang="ru-RU" sz="1600" b="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всего </a:t>
          </a:r>
          <a:r>
            <a:rPr lang="ru-RU" sz="1600" b="1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Налоговых</a:t>
          </a:r>
          <a:r>
            <a:rPr lang="ru-RU" sz="1600" b="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 доходов. </a:t>
          </a:r>
        </a:p>
        <a:p xmlns:a="http://schemas.openxmlformats.org/drawingml/2006/main">
          <a:pPr algn="ctr"/>
          <a:r>
            <a:rPr lang="ru-RU" sz="1600" b="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Это составляет </a:t>
          </a:r>
          <a:r>
            <a:rPr lang="ru-RU" sz="1800" b="1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86% </a:t>
          </a:r>
          <a:r>
            <a:rPr lang="ru-RU" sz="180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rPr>
            <a:t>в общем объеме собственных доходов.</a:t>
          </a:r>
          <a:endParaRPr lang="ru-RU" sz="1600" cap="none" spc="0" dirty="0">
            <a:ln w="0"/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0.07178</cdr:x>
      <cdr:y>0.61038</cdr:y>
    </cdr:from>
    <cdr:to>
      <cdr:x>0.09338</cdr:x>
      <cdr:y>0.81296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613933" y="278201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0.2892</cdr:x>
      <cdr:y>0.09749</cdr:y>
    </cdr:from>
    <cdr:to>
      <cdr:x>0.61535</cdr:x>
      <cdr:y>0.09749</cdr:y>
    </cdr:to>
    <cdr:grpSp>
      <cdr:nvGrpSpPr>
        <cdr:cNvPr id="17" name="Группа 16">
          <a:extLst xmlns:a="http://schemas.openxmlformats.org/drawingml/2006/main">
            <a:ext uri="{FF2B5EF4-FFF2-40B4-BE49-F238E27FC236}">
              <a16:creationId xmlns:a16="http://schemas.microsoft.com/office/drawing/2014/main" xmlns="" id="{F0B8FCB6-C5A8-4D82-95F3-79827A7D39BD}"/>
            </a:ext>
          </a:extLst>
        </cdr:cNvPr>
        <cdr:cNvGrpSpPr/>
      </cdr:nvGrpSpPr>
      <cdr:grpSpPr>
        <a:xfrm xmlns:a="http://schemas.openxmlformats.org/drawingml/2006/main" flipH="1">
          <a:off x="2642614" y="443343"/>
          <a:ext cx="2980251" cy="0"/>
          <a:chOff x="6658943" y="1571032"/>
          <a:chExt cx="3736269" cy="0"/>
        </a:xfrm>
      </cdr:grpSpPr>
      <cdr:cxnSp macro="">
        <cdr:nvCxnSpPr>
          <cdr:cNvPr id="19" name="Прямая соединительная линия 18">
            <a:extLst xmlns:a="http://schemas.openxmlformats.org/drawingml/2006/main">
              <a:ext uri="{FF2B5EF4-FFF2-40B4-BE49-F238E27FC236}">
                <a16:creationId xmlns:a16="http://schemas.microsoft.com/office/drawing/2014/main" xmlns="" id="{68CCFBE5-1356-4B04-8182-D122BBE3D47C}"/>
              </a:ext>
            </a:extLst>
          </cdr:cNvPr>
          <cdr:cNvCxnSpPr/>
        </cdr:nvCxnSpPr>
        <cdr:spPr>
          <a:xfrm xmlns:a="http://schemas.openxmlformats.org/drawingml/2006/main" flipH="1">
            <a:off x="6658943" y="1571032"/>
            <a:ext cx="3736269" cy="0"/>
          </a:xfrm>
          <a:prstGeom xmlns:a="http://schemas.openxmlformats.org/drawingml/2006/main" prst="line">
            <a:avLst/>
          </a:prstGeom>
          <a:ln xmlns:a="http://schemas.openxmlformats.org/drawingml/2006/main">
            <a:tailEnd type="none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0.14346</cdr:x>
      <cdr:y>0</cdr:y>
    </cdr:from>
    <cdr:to>
      <cdr:x>0.71822</cdr:x>
      <cdr:y>0.08395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98973" y="-1110882"/>
          <a:ext cx="2399662" cy="3385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Arial Narrow" panose="020B0606020202030204" pitchFamily="34" charset="0"/>
            </a:rPr>
            <a:t>НДФЛ</a:t>
          </a:r>
          <a:endParaRPr lang="ru-RU" sz="1600" b="1" dirty="0">
            <a:ln w="0"/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0.23758</cdr:x>
      <cdr:y>0</cdr:y>
    </cdr:from>
    <cdr:to>
      <cdr:x>0.87369</cdr:x>
      <cdr:y>0.0846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22004" y="0"/>
          <a:ext cx="273633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n w="0"/>
              <a:solidFill>
                <a:prstClr val="black"/>
              </a:solidFill>
              <a:latin typeface="Arial Narrow" panose="020B0606020202030204" pitchFamily="34" charset="0"/>
            </a:rPr>
            <a:t>Земельный налог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0.29489</cdr:x>
      <cdr:y>0.35755</cdr:y>
    </cdr:from>
    <cdr:to>
      <cdr:x>0.55562</cdr:x>
      <cdr:y>0.61836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88542" y="1494851"/>
          <a:ext cx="2288691" cy="109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/>
            <a:t>2 389</a:t>
          </a:r>
        </a:p>
        <a:p xmlns:a="http://schemas.openxmlformats.org/drawingml/2006/main">
          <a:pPr algn="ctr"/>
          <a:r>
            <a:rPr lang="ru-RU" sz="1800" b="1" dirty="0"/>
            <a:t>млн.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0.1657</cdr:x>
      <cdr:y>0.21324</cdr:y>
    </cdr:from>
    <cdr:to>
      <cdr:x>0.31647</cdr:x>
      <cdr:y>0.29446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1398" y="945252"/>
          <a:ext cx="72010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29 %</a:t>
          </a:r>
        </a:p>
      </cdr:txBody>
    </cdr:sp>
  </cdr:relSizeAnchor>
  <cdr:relSizeAnchor xmlns:cdr="http://schemas.openxmlformats.org/drawingml/2006/chartDrawing">
    <cdr:from>
      <cdr:x>0.75382</cdr:x>
      <cdr:y>0.62639</cdr:y>
    </cdr:from>
    <cdr:to>
      <cdr:x>0.90101</cdr:x>
      <cdr:y>0.70608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0" y="2776706"/>
          <a:ext cx="702990" cy="353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71 %</a:t>
          </a:r>
        </a:p>
      </cdr:txBody>
    </cdr:sp>
  </cdr:relSizeAnchor>
  <cdr:relSizeAnchor xmlns:cdr="http://schemas.openxmlformats.org/drawingml/2006/chartDrawing">
    <cdr:from>
      <cdr:x>0.21107</cdr:x>
      <cdr:y>0.28526</cdr:y>
    </cdr:from>
    <cdr:to>
      <cdr:x>0.31661</cdr:x>
      <cdr:y>0.35024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xmlns="" id="{0E0D77DE-B42A-4E67-891E-496842AA543F}"/>
            </a:ext>
          </a:extLst>
        </cdr:cNvPr>
        <cdr:cNvCxnSpPr/>
      </cdr:nvCxnSpPr>
      <cdr:spPr>
        <a:xfrm xmlns:a="http://schemas.openxmlformats.org/drawingml/2006/main">
          <a:off x="1008112" y="1264538"/>
          <a:ext cx="504079" cy="28804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0.66336</cdr:x>
      <cdr:y>0.62639</cdr:y>
    </cdr:from>
    <cdr:to>
      <cdr:x>0.78397</cdr:x>
      <cdr:y>0.70761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xmlns="" id="{3177306D-7AE7-4D4B-8A55-7C99C20A59EF}"/>
            </a:ext>
          </a:extLst>
        </cdr:cNvPr>
        <cdr:cNvCxnSpPr/>
      </cdr:nvCxnSpPr>
      <cdr:spPr>
        <a:xfrm xmlns:a="http://schemas.openxmlformats.org/drawingml/2006/main">
          <a:off x="3168352" y="2776706"/>
          <a:ext cx="576056" cy="36003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0.37129</cdr:x>
      <cdr:y>0.09323</cdr:y>
    </cdr:from>
    <cdr:to>
      <cdr:x>0.68929</cdr:x>
      <cdr:y>0.36318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737317" y="380373"/>
          <a:ext cx="1487948" cy="1101377"/>
        </a:xfrm>
        <a:prstGeom xmlns:a="http://schemas.openxmlformats.org/drawingml/2006/main" prst="rightArrow">
          <a:avLst>
            <a:gd name="adj1" fmla="val 75267"/>
            <a:gd name="adj2" fmla="val 50000"/>
          </a:avLst>
        </a:prstGeom>
        <a:solidFill xmlns:a="http://schemas.openxmlformats.org/drawingml/2006/main">
          <a:schemeClr val="tx1">
            <a:lumMod val="75000"/>
            <a:lumOff val="25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200" b="1" i="1" dirty="0">
              <a:latin typeface="Arial Narrow" panose="020B0606020202030204" pitchFamily="34" charset="0"/>
            </a:rPr>
            <a:t>    на 2,3 млн      рублей или на</a:t>
          </a:r>
          <a:r>
            <a:rPr lang="ru-RU" sz="1200" b="1" i="1" baseline="0" dirty="0">
              <a:latin typeface="Arial Narrow" panose="020B0606020202030204" pitchFamily="34" charset="0"/>
            </a:rPr>
            <a:t> </a:t>
          </a:r>
          <a:r>
            <a:rPr lang="ru-RU" sz="1200" b="1" i="1" dirty="0">
              <a:latin typeface="Arial Narrow" panose="020B0606020202030204" pitchFamily="34" charset="0"/>
            </a:rPr>
            <a:t>1,6%</a:t>
          </a:r>
        </a:p>
        <a:p xmlns:a="http://schemas.openxmlformats.org/drawingml/2006/main">
          <a:pPr algn="ctr"/>
          <a:endParaRPr lang="ru-RU" sz="1200" b="1" i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0.39982</cdr:x>
      <cdr:y>0.13518</cdr:y>
    </cdr:from>
    <cdr:to>
      <cdr:x>0.40261</cdr:x>
      <cdr:y>0.18497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30F07B30-BC07-478D-8074-58F7DF045F49}"/>
            </a:ext>
          </a:extLst>
        </cdr:cNvPr>
        <cdr:cNvCxnSpPr/>
      </cdr:nvCxnSpPr>
      <cdr:spPr>
        <a:xfrm xmlns:a="http://schemas.openxmlformats.org/drawingml/2006/main" flipH="1" flipV="1">
          <a:off x="1870812" y="551541"/>
          <a:ext cx="13054" cy="2031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5" y="1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r">
              <a:defRPr sz="1200"/>
            </a:lvl1pPr>
          </a:lstStyle>
          <a:p>
            <a:fld id="{07E1AEF3-BB8C-4778-BA88-EDA24C3D83D9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2446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5" y="9372446"/>
            <a:ext cx="2919565" cy="49386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r">
              <a:defRPr sz="1200"/>
            </a:lvl1pPr>
          </a:lstStyle>
          <a:p>
            <a:fld id="{DB16AFC6-1AEF-4B0E-8777-AFF3D442D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6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5" y="4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8" tIns="45439" rIns="90878" bIns="4543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85475"/>
            <a:ext cx="5389240" cy="4440945"/>
          </a:xfrm>
          <a:prstGeom prst="rect">
            <a:avLst/>
          </a:prstGeom>
        </p:spPr>
        <p:txBody>
          <a:bodyPr vert="horz" lIns="90878" tIns="45439" rIns="90878" bIns="4543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0949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5" y="9370949"/>
            <a:ext cx="2919565" cy="493789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04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9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1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8C19-D79B-4280-B1B5-847869B771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1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3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38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20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4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72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3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8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28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9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DC5AB3-24EE-429D-BCA2-0DDAF101568C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BE84FD-E6F5-4E40-B840-1930DAF16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942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8CB9F4-B569-4245-8638-99AC53A4BA20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2C20B-BB24-46CA-BFB3-658460F7A2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993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E471CF-BFE3-4819-AF48-BF17C7C66B62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AB4D5-1CED-4CD9-8066-9D2B238018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565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D6ACB9-7B52-4F30-96B3-41D9D5E73ABC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F57651-F8E3-42B8-874D-36D76E82B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01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864F29-208B-47F9-8E15-AEBB77D2C5D3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D38F3-1333-4974-91D4-6671808CC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483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965723-9B7E-4497-B6D2-F6912D3A236E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D3C11D-C274-494B-8AAF-1CF42A0C6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219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56F98D-3C8F-45E7-8631-CA918A801156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6E0FD4-A82E-4328-B884-F0D06B181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91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9A5D62-5D5C-47EF-BA0E-470BF9827F8C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F1EF68-364E-41CE-8C62-657AB21DC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191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0CA90B-94F7-4519-A3E9-FA5F2D3FF06F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49DFC-8ACA-4B5D-804C-F33C66EDD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286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EA9B66-E0E6-489D-99D1-A2F6140CFE35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790F1E-FFB9-4F24-B59F-478053774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480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7CAEA3-EF36-4C2D-BA30-02D4CB25804E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3E790D-9158-4B71-B154-D06C55C33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41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155D-CE8E-4202-862F-46136B884F17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E95E-D687-45D7-BCEE-AA25CDF65B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7006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6BF1-1A02-4854-802A-866E1C9276E3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A8A5-315E-46BF-8EBD-39041ABD1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1129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C5AD-487B-42B6-A3D5-7D8047F33CCE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B74B-8760-45AA-BFD7-C52A88D7F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0893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7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7DB8F2-E070-457F-9C8A-15D6DFC6C3ED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383BA-1A6D-4293-98B6-8754AA159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02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cid:cke0@j8JrOfCA.q6kXXDtz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Об исполнении бюджета городского округа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город Переславль-Залесский Ярославской области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2023 год</a:t>
            </a:r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36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435280" cy="432048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Narrow" panose="020B0606020202030204" pitchFamily="34" charset="0"/>
              </a:rPr>
              <a:t>Основные виды безвозмездных поступлений бюджета в 2023 году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290345"/>
              </p:ext>
            </p:extLst>
          </p:nvPr>
        </p:nvGraphicFramePr>
        <p:xfrm>
          <a:off x="457200" y="483518"/>
          <a:ext cx="8229600" cy="465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6419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2580"/>
            <a:ext cx="7272808" cy="963647"/>
          </a:xfrm>
          <a:prstGeom prst="rect">
            <a:avLst/>
          </a:prstGeom>
          <a:noFill/>
          <a:ln w="73025" cap="rnd" cmpd="sng">
            <a:noFill/>
          </a:ln>
          <a:effectLst>
            <a:outerShdw blurRad="50800" dist="50800" sx="1000" sy="1000" algn="ctr" rotWithShape="0">
              <a:srgbClr val="000000"/>
            </a:outerShdw>
            <a:reflection stA="0" endPos="6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 w="38100" h="114300"/>
            <a:bevelB w="317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b="1" dirty="0">
                <a:solidFill>
                  <a:prstClr val="black"/>
                </a:solidFill>
              </a:rPr>
              <a:t>Сумма льгот и преференций за 2023 год, предоставленных решениями органов местного самоуправления, организациям/предприятиям и физическим лицам по уплате налоговых и неналоговых платежей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267136" y="2344851"/>
            <a:ext cx="3429024" cy="59631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433,1 тыс. рублей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527240" y="2337725"/>
            <a:ext cx="2732504" cy="59631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Налог на имущество </a:t>
            </a:r>
          </a:p>
          <a:p>
            <a:pPr marL="135000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физических лиц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527240" y="2946202"/>
            <a:ext cx="2732504" cy="59631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Земельный налог 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59744" y="2955697"/>
            <a:ext cx="3429024" cy="58909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220,1 тыс. рублей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535789" y="3569259"/>
            <a:ext cx="2732504" cy="6663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35000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Аренда муниципального</a:t>
            </a:r>
          </a:p>
          <a:p>
            <a:pPr marL="135000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имущества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259744" y="3579007"/>
            <a:ext cx="3429024" cy="65658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4 309,0 тыс. рублей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527240" y="1638835"/>
            <a:ext cx="6161528" cy="7047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" hangingPunct="0">
              <a:defRPr/>
            </a:pPr>
            <a:r>
              <a:rPr lang="ru-RU" b="1" dirty="0">
                <a:solidFill>
                  <a:prstClr val="white"/>
                </a:solidFill>
              </a:rPr>
              <a:t>За 2023 год предоставлено льгот и преференций на сумму</a:t>
            </a:r>
          </a:p>
          <a:p>
            <a:pPr algn="ctr" eaLnBrk="0" fontAlgn="b" hangingPunct="0">
              <a:defRPr/>
            </a:pPr>
            <a:r>
              <a:rPr lang="ru-RU" b="1" dirty="0">
                <a:solidFill>
                  <a:prstClr val="white"/>
                </a:solidFill>
              </a:rPr>
              <a:t>4 962,2 тыс. рублей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755576" y="1016227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3765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5236"/>
            <a:ext cx="7886700" cy="569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Сведения о задолженности по налоговым и неналоговым платежам, млн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155974315"/>
              </p:ext>
            </p:extLst>
          </p:nvPr>
        </p:nvGraphicFramePr>
        <p:xfrm>
          <a:off x="4644698" y="834410"/>
          <a:ext cx="4776192" cy="443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43218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12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784891"/>
              </p:ext>
            </p:extLst>
          </p:nvPr>
        </p:nvGraphicFramePr>
        <p:xfrm>
          <a:off x="108900" y="940089"/>
          <a:ext cx="4679124" cy="407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3275856" y="638423"/>
            <a:ext cx="781162" cy="400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142,8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43608" y="704950"/>
            <a:ext cx="781162" cy="400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140,5</a:t>
            </a:r>
          </a:p>
        </p:txBody>
      </p:sp>
    </p:spTree>
    <p:extLst>
      <p:ext uri="{BB962C8B-B14F-4D97-AF65-F5344CB8AC3E}">
        <p14:creationId xmlns:p14="http://schemas.microsoft.com/office/powerpoint/2010/main" val="14803054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466377"/>
              </p:ext>
            </p:extLst>
          </p:nvPr>
        </p:nvGraphicFramePr>
        <p:xfrm>
          <a:off x="-180528" y="793151"/>
          <a:ext cx="7594690" cy="463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76668" y="3211111"/>
            <a:ext cx="19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Непрограммные</a:t>
            </a:r>
            <a:r>
              <a:rPr lang="ru-RU" sz="1600" dirty="0"/>
              <a:t> </a:t>
            </a:r>
            <a:r>
              <a:rPr lang="ru-RU" sz="1600" b="1" dirty="0"/>
              <a:t>расходы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20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в 2023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7729" y="2317673"/>
            <a:ext cx="18928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2 912</a:t>
            </a:r>
          </a:p>
          <a:p>
            <a:pPr algn="ctr"/>
            <a:r>
              <a:rPr lang="ru-RU" sz="24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6999717" y="1095849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23105" y="34296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93%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70425" y="2485124"/>
            <a:ext cx="686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34180" y="193093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n-lt"/>
              </a:rPr>
              <a:t>млн рублей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63929" y="2875869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n-lt"/>
              </a:rPr>
              <a:t>млн рублей</a:t>
            </a:r>
            <a:r>
              <a:rPr lang="ru-RU" sz="2000" dirty="0">
                <a:latin typeface="+mn-lt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512" y="317358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Программные расходы</a:t>
            </a: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5016818" y="2777512"/>
            <a:ext cx="1852737" cy="462821"/>
          </a:xfrm>
          <a:prstGeom prst="bentConnector3">
            <a:avLst>
              <a:gd name="adj1" fmla="val 16366"/>
            </a:avLst>
          </a:prstGeom>
          <a:ln w="15875"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5059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4573098" y="1619561"/>
            <a:ext cx="1551864" cy="2752389"/>
            <a:chOff x="3803014" y="2026754"/>
            <a:chExt cx="1551864" cy="275238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803014" y="2026754"/>
              <a:ext cx="1551864" cy="2752389"/>
              <a:chOff x="3398212" y="2427734"/>
              <a:chExt cx="1217996" cy="2160240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3520236" y="2427734"/>
                <a:ext cx="1008112" cy="2160240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398212" y="3003078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8" name="Овал 67"/>
            <p:cNvSpPr/>
            <p:nvPr/>
          </p:nvSpPr>
          <p:spPr>
            <a:xfrm>
              <a:off x="3858868" y="2810921"/>
              <a:ext cx="1433434" cy="1433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523278" y="2265761"/>
            <a:ext cx="1551864" cy="2752389"/>
            <a:chOff x="2250694" y="1816756"/>
            <a:chExt cx="1551864" cy="2752389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2250694" y="1816756"/>
              <a:ext cx="1551864" cy="2752389"/>
              <a:chOff x="2089353" y="2048910"/>
              <a:chExt cx="1217996" cy="2160240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217053" y="2048910"/>
                <a:ext cx="1008112" cy="2160240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089353" y="2639740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7" name="Овал 66"/>
            <p:cNvSpPr/>
            <p:nvPr/>
          </p:nvSpPr>
          <p:spPr>
            <a:xfrm>
              <a:off x="2307440" y="2620666"/>
              <a:ext cx="1433434" cy="1433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5496" y="1311970"/>
            <a:ext cx="1551864" cy="2820202"/>
            <a:chOff x="755576" y="1491630"/>
            <a:chExt cx="1551864" cy="2820202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55576" y="1491630"/>
              <a:ext cx="1551864" cy="2820202"/>
              <a:chOff x="836794" y="1726438"/>
              <a:chExt cx="1217996" cy="2213464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946641" y="1726438"/>
                <a:ext cx="1008112" cy="2213464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836794" y="2343915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Овал 46"/>
            <p:cNvSpPr/>
            <p:nvPr/>
          </p:nvSpPr>
          <p:spPr>
            <a:xfrm>
              <a:off x="808021" y="2319645"/>
              <a:ext cx="1433434" cy="1433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1159" y="1326878"/>
            <a:ext cx="137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1100" dirty="0">
                <a:solidFill>
                  <a:schemeClr val="bg1"/>
                </a:solidFill>
              </a:rPr>
              <a:t>Жилье и</a:t>
            </a:r>
          </a:p>
          <a:p>
            <a:pPr algn="ctr"/>
            <a:r>
              <a:rPr lang="ru-RU" sz="1600" b="1" kern="1100" dirty="0">
                <a:solidFill>
                  <a:schemeClr val="bg1"/>
                </a:solidFill>
              </a:rPr>
              <a:t>городская</a:t>
            </a:r>
          </a:p>
          <a:p>
            <a:pPr algn="ctr"/>
            <a:r>
              <a:rPr lang="ru-RU" sz="1600" b="1" kern="1100" dirty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7572" y="1823793"/>
            <a:ext cx="13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1100" dirty="0">
                <a:solidFill>
                  <a:schemeClr val="bg1"/>
                </a:solidFill>
              </a:rPr>
              <a:t>Образование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0978" y="2451298"/>
            <a:ext cx="137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1100" dirty="0">
                <a:solidFill>
                  <a:schemeClr val="bg1"/>
                </a:solidFill>
              </a:rPr>
              <a:t>Демография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755576" y="104994"/>
            <a:ext cx="7992888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проекты</a:t>
            </a: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b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реализованные на территории городского округа город Переславль-Залесский (млн руб.)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документ 2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6664" y="56653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412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7" y="2515896"/>
            <a:ext cx="704436" cy="71302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61757" y="3618685"/>
            <a:ext cx="99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38,1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73570" y="4558357"/>
            <a:ext cx="134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21,5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65244" y="3903175"/>
            <a:ext cx="109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3,4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569" y="3439946"/>
            <a:ext cx="730195" cy="71260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DCA05ED-5490-4833-AD31-CE0F752048B8}"/>
              </a:ext>
            </a:extLst>
          </p:cNvPr>
          <p:cNvGrpSpPr/>
          <p:nvPr/>
        </p:nvGrpSpPr>
        <p:grpSpPr>
          <a:xfrm>
            <a:off x="3019880" y="1619383"/>
            <a:ext cx="1597789" cy="2752389"/>
            <a:chOff x="6084168" y="2265761"/>
            <a:chExt cx="1597789" cy="2752389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6084168" y="2265761"/>
              <a:ext cx="1551864" cy="2752389"/>
              <a:chOff x="5488165" y="1816756"/>
              <a:chExt cx="1551864" cy="2752389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5488165" y="1816756"/>
                <a:ext cx="1551864" cy="2752389"/>
                <a:chOff x="4652692" y="2427734"/>
                <a:chExt cx="1217996" cy="2160240"/>
              </a:xfrm>
            </p:grpSpPr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4746061" y="2427734"/>
                  <a:ext cx="1008112" cy="2160240"/>
                </a:xfrm>
                <a:prstGeom prst="roundRect">
                  <a:avLst/>
                </a:prstGeom>
                <a:solidFill>
                  <a:srgbClr val="87748A"/>
                </a:solidFill>
                <a:ln>
                  <a:solidFill>
                    <a:srgbClr val="87748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4652692" y="3003078"/>
                  <a:ext cx="1217996" cy="121799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2" name="Овал 71"/>
              <p:cNvSpPr/>
              <p:nvPr/>
            </p:nvSpPr>
            <p:spPr>
              <a:xfrm>
                <a:off x="5535279" y="2604239"/>
                <a:ext cx="1433434" cy="1433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133563" y="2459885"/>
              <a:ext cx="1376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kern="1100" dirty="0">
                  <a:solidFill>
                    <a:schemeClr val="bg1"/>
                  </a:solidFill>
                </a:rPr>
                <a:t>Культура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91025" y="4536996"/>
              <a:ext cx="1090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9,2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6327" y="3349119"/>
              <a:ext cx="793863" cy="803428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7046669-D112-487A-82FA-9D85A6941EBA}"/>
              </a:ext>
            </a:extLst>
          </p:cNvPr>
          <p:cNvGrpSpPr/>
          <p:nvPr/>
        </p:nvGrpSpPr>
        <p:grpSpPr>
          <a:xfrm>
            <a:off x="6112636" y="2265760"/>
            <a:ext cx="1833171" cy="2752389"/>
            <a:chOff x="7563365" y="1385777"/>
            <a:chExt cx="1833171" cy="2752389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7563365" y="1385777"/>
              <a:ext cx="1551864" cy="2752389"/>
              <a:chOff x="7031606" y="1496216"/>
              <a:chExt cx="1551864" cy="2752389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7031606" y="1496216"/>
                <a:ext cx="1551864" cy="2752389"/>
                <a:chOff x="5908527" y="2048910"/>
                <a:chExt cx="1217996" cy="2160240"/>
              </a:xfrm>
            </p:grpSpPr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6007252" y="2048910"/>
                  <a:ext cx="1008112" cy="2160240"/>
                </a:xfrm>
                <a:prstGeom prst="roundRect">
                  <a:avLst/>
                </a:prstGeom>
                <a:solidFill>
                  <a:srgbClr val="87748A"/>
                </a:solidFill>
                <a:ln>
                  <a:solidFill>
                    <a:srgbClr val="87748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5908527" y="2649898"/>
                  <a:ext cx="1217996" cy="121799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4" name="Овал 73"/>
              <p:cNvSpPr/>
              <p:nvPr/>
            </p:nvSpPr>
            <p:spPr>
              <a:xfrm>
                <a:off x="7090821" y="2314840"/>
                <a:ext cx="1433434" cy="1433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51200" y="1559612"/>
              <a:ext cx="1376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kern="1100" dirty="0">
                  <a:solidFill>
                    <a:schemeClr val="bg1"/>
                  </a:solidFill>
                </a:rPr>
                <a:t>Экология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07149" y="3673565"/>
              <a:ext cx="1489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120,3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8441" y="2540809"/>
              <a:ext cx="764896" cy="746684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936" y="2754601"/>
            <a:ext cx="769727" cy="76077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890E7A9-755F-458B-ACA2-93C208BC8D36}"/>
              </a:ext>
            </a:extLst>
          </p:cNvPr>
          <p:cNvGrpSpPr/>
          <p:nvPr/>
        </p:nvGrpSpPr>
        <p:grpSpPr>
          <a:xfrm>
            <a:off x="7560823" y="1379783"/>
            <a:ext cx="1713261" cy="2752389"/>
            <a:chOff x="3024758" y="1619561"/>
            <a:chExt cx="1713261" cy="2752389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3FA729C5-6FAB-4B0E-B980-95648C9E732F}"/>
                </a:ext>
              </a:extLst>
            </p:cNvPr>
            <p:cNvGrpSpPr/>
            <p:nvPr/>
          </p:nvGrpSpPr>
          <p:grpSpPr>
            <a:xfrm>
              <a:off x="3024758" y="1619561"/>
              <a:ext cx="1551864" cy="2752389"/>
              <a:chOff x="3803014" y="2026754"/>
              <a:chExt cx="1551864" cy="2752389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xmlns="" id="{C7AF911C-2B3F-4E06-B4E1-7054288A1F6C}"/>
                  </a:ext>
                </a:extLst>
              </p:cNvPr>
              <p:cNvGrpSpPr/>
              <p:nvPr/>
            </p:nvGrpSpPr>
            <p:grpSpPr>
              <a:xfrm>
                <a:off x="3803014" y="2026754"/>
                <a:ext cx="1551864" cy="2752389"/>
                <a:chOff x="3398212" y="2427734"/>
                <a:chExt cx="1217996" cy="2160240"/>
              </a:xfrm>
            </p:grpSpPr>
            <p:sp>
              <p:nvSpPr>
                <p:cNvPr id="51" name="Скругленный прямоугольник 11">
                  <a:extLst>
                    <a:ext uri="{FF2B5EF4-FFF2-40B4-BE49-F238E27FC236}">
                      <a16:creationId xmlns:a16="http://schemas.microsoft.com/office/drawing/2014/main" xmlns="" id="{12892A92-EC69-40D9-9161-BEC1D6FD5862}"/>
                    </a:ext>
                  </a:extLst>
                </p:cNvPr>
                <p:cNvSpPr/>
                <p:nvPr/>
              </p:nvSpPr>
              <p:spPr>
                <a:xfrm>
                  <a:off x="3520236" y="2427734"/>
                  <a:ext cx="1008112" cy="2160240"/>
                </a:xfrm>
                <a:prstGeom prst="roundRect">
                  <a:avLst/>
                </a:prstGeom>
                <a:solidFill>
                  <a:srgbClr val="87748A"/>
                </a:solidFill>
                <a:ln>
                  <a:solidFill>
                    <a:srgbClr val="87748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Овал 51">
                  <a:extLst>
                    <a:ext uri="{FF2B5EF4-FFF2-40B4-BE49-F238E27FC236}">
                      <a16:creationId xmlns:a16="http://schemas.microsoft.com/office/drawing/2014/main" xmlns="" id="{5C6AFCC8-667E-4D1E-8C75-4AA4EECDE14C}"/>
                    </a:ext>
                  </a:extLst>
                </p:cNvPr>
                <p:cNvSpPr/>
                <p:nvPr/>
              </p:nvSpPr>
              <p:spPr>
                <a:xfrm>
                  <a:off x="3398212" y="3003078"/>
                  <a:ext cx="1217996" cy="121799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xmlns="" id="{82DF6FF4-8B82-4807-BF82-480DEEA16C91}"/>
                  </a:ext>
                </a:extLst>
              </p:cNvPr>
              <p:cNvSpPr/>
              <p:nvPr/>
            </p:nvSpPr>
            <p:spPr>
              <a:xfrm>
                <a:off x="3858868" y="2810921"/>
                <a:ext cx="1433434" cy="1433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DC0E25F9-EECB-40F2-84D5-1F866A5F7475}"/>
                </a:ext>
              </a:extLst>
            </p:cNvPr>
            <p:cNvSpPr txBox="1"/>
            <p:nvPr/>
          </p:nvSpPr>
          <p:spPr>
            <a:xfrm>
              <a:off x="3127061" y="1822585"/>
              <a:ext cx="1376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kern="1100" dirty="0">
                  <a:solidFill>
                    <a:schemeClr val="bg1"/>
                  </a:solidFill>
                </a:rPr>
                <a:t>Туризм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BCFCFFD6-81D1-45E5-B8D4-482144BB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962" y="2674749"/>
              <a:ext cx="831756" cy="96308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87903B3-CE62-4D0E-BFEE-0D303A87D70F}"/>
                </a:ext>
              </a:extLst>
            </p:cNvPr>
            <p:cNvSpPr txBox="1"/>
            <p:nvPr/>
          </p:nvSpPr>
          <p:spPr>
            <a:xfrm>
              <a:off x="3397897" y="3909634"/>
              <a:ext cx="134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21</a:t>
              </a:r>
              <a:r>
                <a:rPr lang="ru-RU" sz="2400" b="1" dirty="0">
                  <a:solidFill>
                    <a:schemeClr val="bg1"/>
                  </a:solidFill>
                </a:rPr>
                <a:t>9</a:t>
              </a:r>
              <a:r>
                <a:rPr lang="en-US" sz="2400" b="1" dirty="0">
                  <a:solidFill>
                    <a:schemeClr val="bg1"/>
                  </a:solidFill>
                </a:rPr>
                <a:t>,5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438384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755576" y="105488"/>
            <a:ext cx="7992888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Региональные проекты</a:t>
            </a: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b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реализованные на территории городского округа город Переславль-Залесский (млн руб.)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документ 2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02004" y="84418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70,7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2872205" y="2079476"/>
            <a:ext cx="1549495" cy="2758459"/>
            <a:chOff x="3398212" y="2427734"/>
            <a:chExt cx="1217996" cy="216024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520236" y="2427734"/>
              <a:ext cx="1008112" cy="2160240"/>
            </a:xfrm>
            <a:prstGeom prst="roundRect">
              <a:avLst/>
            </a:prstGeom>
            <a:solidFill>
              <a:srgbClr val="87748A"/>
            </a:solidFill>
            <a:ln>
              <a:solidFill>
                <a:srgbClr val="877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398212" y="3003078"/>
              <a:ext cx="1217996" cy="121799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952363" y="2041795"/>
            <a:ext cx="143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kern="1100" dirty="0">
                <a:solidFill>
                  <a:schemeClr val="bg1"/>
                </a:solidFill>
              </a:rPr>
              <a:t>Асфальтирование территорий социальных объектов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01020" y="4350190"/>
            <a:ext cx="8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32,2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237442" y="1610973"/>
            <a:ext cx="1549495" cy="2758459"/>
            <a:chOff x="3398212" y="2427734"/>
            <a:chExt cx="1217996" cy="216024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3520236" y="2427734"/>
              <a:ext cx="1008112" cy="2160240"/>
            </a:xfrm>
            <a:prstGeom prst="roundRect">
              <a:avLst/>
            </a:prstGeom>
            <a:solidFill>
              <a:srgbClr val="87748A"/>
            </a:solidFill>
            <a:ln>
              <a:solidFill>
                <a:srgbClr val="877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3398212" y="3003078"/>
              <a:ext cx="1217996" cy="121799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95869" y="1593749"/>
            <a:ext cx="143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100" dirty="0">
                <a:solidFill>
                  <a:schemeClr val="bg1"/>
                </a:solidFill>
              </a:rPr>
              <a:t>Наши</a:t>
            </a:r>
          </a:p>
          <a:p>
            <a:pPr algn="ctr"/>
            <a:r>
              <a:rPr lang="ru-RU" sz="2000" b="1" kern="1100" dirty="0">
                <a:solidFill>
                  <a:schemeClr val="bg1"/>
                </a:solidFill>
              </a:rPr>
              <a:t>дворы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53638" y="3907767"/>
            <a:ext cx="8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30,4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0" y="2378464"/>
            <a:ext cx="1497264" cy="1497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87" y="2850607"/>
            <a:ext cx="1499582" cy="1499582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7C40C47-1D56-44AD-BC2D-7160B2D9820D}"/>
              </a:ext>
            </a:extLst>
          </p:cNvPr>
          <p:cNvGrpSpPr/>
          <p:nvPr/>
        </p:nvGrpSpPr>
        <p:grpSpPr>
          <a:xfrm>
            <a:off x="6108400" y="1610973"/>
            <a:ext cx="1549495" cy="2758459"/>
            <a:chOff x="4563920" y="2067694"/>
            <a:chExt cx="1549495" cy="2758459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E1BF7CF4-DDF4-4930-82DA-A668A2B99FB6}"/>
                </a:ext>
              </a:extLst>
            </p:cNvPr>
            <p:cNvGrpSpPr/>
            <p:nvPr/>
          </p:nvGrpSpPr>
          <p:grpSpPr>
            <a:xfrm>
              <a:off x="4563920" y="2067694"/>
              <a:ext cx="1549495" cy="2758459"/>
              <a:chOff x="4563920" y="2067694"/>
              <a:chExt cx="1549495" cy="2758459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4563920" y="2067694"/>
                <a:ext cx="1549495" cy="2758459"/>
                <a:chOff x="3398212" y="2427734"/>
                <a:chExt cx="1217996" cy="2160240"/>
              </a:xfrm>
            </p:grpSpPr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3520236" y="2427734"/>
                  <a:ext cx="1008112" cy="2160240"/>
                </a:xfrm>
                <a:prstGeom prst="roundRect">
                  <a:avLst/>
                </a:prstGeom>
                <a:solidFill>
                  <a:srgbClr val="87748A"/>
                </a:solidFill>
                <a:ln>
                  <a:solidFill>
                    <a:srgbClr val="87748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3398212" y="3003078"/>
                  <a:ext cx="1217996" cy="121799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737278" y="2067694"/>
                <a:ext cx="11520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kern="1100" dirty="0">
                    <a:solidFill>
                      <a:schemeClr val="bg1"/>
                    </a:solidFill>
                  </a:rPr>
                  <a:t>Яркое лето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36091" y="4350189"/>
                <a:ext cx="856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chemeClr val="bg1"/>
                    </a:solidFill>
                  </a:rPr>
                  <a:t>0,9</a:t>
                </a:r>
              </a:p>
            </p:txBody>
          </p:sp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178" y="2822296"/>
              <a:ext cx="1507060" cy="150706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DF9965F-657C-4AF2-B268-42434AB0E536}"/>
              </a:ext>
            </a:extLst>
          </p:cNvPr>
          <p:cNvGrpSpPr/>
          <p:nvPr/>
        </p:nvGrpSpPr>
        <p:grpSpPr>
          <a:xfrm>
            <a:off x="4497253" y="2070514"/>
            <a:ext cx="1549495" cy="2759080"/>
            <a:chOff x="6159731" y="1643794"/>
            <a:chExt cx="1549495" cy="2759080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6159731" y="1643794"/>
              <a:ext cx="1549495" cy="2758459"/>
              <a:chOff x="3398212" y="2427734"/>
              <a:chExt cx="1217996" cy="2160240"/>
            </a:xfrm>
          </p:grpSpPr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3520236" y="2427734"/>
                <a:ext cx="1008112" cy="2160240"/>
              </a:xfrm>
              <a:prstGeom prst="roundRect">
                <a:avLst/>
              </a:prstGeom>
              <a:solidFill>
                <a:srgbClr val="87748A"/>
              </a:solidFill>
              <a:ln>
                <a:solidFill>
                  <a:srgbClr val="8774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3398212" y="3003078"/>
                <a:ext cx="1217996" cy="121799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239889" y="1687964"/>
              <a:ext cx="1432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kern="1100" dirty="0">
                  <a:solidFill>
                    <a:schemeClr val="bg1"/>
                  </a:solidFill>
                </a:rPr>
                <a:t>Решаем</a:t>
              </a:r>
            </a:p>
            <a:p>
              <a:pPr algn="ctr"/>
              <a:r>
                <a:rPr lang="ru-RU" b="1" kern="1100" dirty="0">
                  <a:solidFill>
                    <a:schemeClr val="bg1"/>
                  </a:solidFill>
                </a:rPr>
                <a:t>вместе!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60232" y="3941209"/>
              <a:ext cx="856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7,2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740" y="2403126"/>
              <a:ext cx="1513475" cy="1513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76158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A55646-6D22-4E30-B12B-0D78758E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5" y="520619"/>
            <a:ext cx="7963335" cy="4631342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2 912</a:t>
            </a:r>
          </a:p>
          <a:p>
            <a:pPr algn="ctr"/>
            <a:r>
              <a:rPr lang="ru-RU" sz="20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90465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20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2023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10" name="Соединительная линия уступом 9"/>
          <p:cNvCxnSpPr>
            <a:cxnSpLocks/>
          </p:cNvCxnSpPr>
          <p:nvPr/>
        </p:nvCxnSpPr>
        <p:spPr>
          <a:xfrm>
            <a:off x="5196036" y="2072857"/>
            <a:ext cx="3295722" cy="171524"/>
          </a:xfrm>
          <a:prstGeom prst="bentConnector3">
            <a:avLst>
              <a:gd name="adj1" fmla="val 30293"/>
            </a:avLst>
          </a:prstGeom>
          <a:ln w="15875"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5665527" y="3492029"/>
            <a:ext cx="2794905" cy="1139313"/>
          </a:xfrm>
          <a:prstGeom prst="bentConnector3">
            <a:avLst>
              <a:gd name="adj1" fmla="val 64"/>
            </a:avLst>
          </a:prstGeom>
          <a:ln w="15875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72088" y="1363373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8317" y="1088322"/>
            <a:ext cx="2729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Общегосударственные вопросы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62613" y="1296668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97876" y="2257066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9653" y="1717452"/>
            <a:ext cx="24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Жилищно-коммунальное хозяйство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4829" y="217660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589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56057" y="3196697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млн рублей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5709" y="2640233"/>
            <a:ext cx="21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Социально-культурная сфера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05107" y="3068485"/>
            <a:ext cx="134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1 806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91802" y="460195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8162" y="4038539"/>
            <a:ext cx="278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Национальная экономика, безопасность, правопорядок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8458" y="4553731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1396" y="2246309"/>
            <a:ext cx="75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2531" y="2541936"/>
            <a:ext cx="103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49206" y="2092990"/>
            <a:ext cx="81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5583" y="2906413"/>
            <a:ext cx="70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7%</a:t>
            </a:r>
          </a:p>
        </p:txBody>
      </p:sp>
      <p:cxnSp>
        <p:nvCxnSpPr>
          <p:cNvPr id="40" name="Соединительная линия уступом 39"/>
          <p:cNvCxnSpPr>
            <a:cxnSpLocks/>
          </p:cNvCxnSpPr>
          <p:nvPr/>
        </p:nvCxnSpPr>
        <p:spPr>
          <a:xfrm flipV="1">
            <a:off x="3948317" y="1397503"/>
            <a:ext cx="2808862" cy="332094"/>
          </a:xfrm>
          <a:prstGeom prst="bentConnector3">
            <a:avLst>
              <a:gd name="adj1" fmla="val -157"/>
            </a:avLst>
          </a:prstGeom>
          <a:ln w="15875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66071" y="1739452"/>
            <a:ext cx="70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08119" y="2846027"/>
            <a:ext cx="24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Охрана окружающей среды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47175" y="3344674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82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61268" y="3416107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cxnSp>
        <p:nvCxnSpPr>
          <p:cNvPr id="49" name="Соединительная линия уступом 48"/>
          <p:cNvCxnSpPr>
            <a:cxnSpLocks/>
          </p:cNvCxnSpPr>
          <p:nvPr/>
        </p:nvCxnSpPr>
        <p:spPr>
          <a:xfrm>
            <a:off x="5850410" y="2887585"/>
            <a:ext cx="2871052" cy="546598"/>
          </a:xfrm>
          <a:prstGeom prst="bentConnector3">
            <a:avLst>
              <a:gd name="adj1" fmla="val 16365"/>
            </a:avLst>
          </a:prstGeom>
          <a:ln w="15875"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8720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0D7C37-4DE3-45C0-87C0-21053DDD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1792" y="622951"/>
            <a:ext cx="8749583" cy="469193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>
            <a:off x="540614" y="699542"/>
            <a:ext cx="6026964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75" y="3328338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7896" y="217275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Социально-культурная сфера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79357" y="2492292"/>
            <a:ext cx="168935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600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1 806</a:t>
            </a:r>
          </a:p>
          <a:p>
            <a:pPr algn="ctr"/>
            <a:r>
              <a:rPr lang="ru-RU" sz="1600" b="1" kern="600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2400" b="1" kern="600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15897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0828" y="283102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5417" y="363961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1662" y="46024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6" name="Блок-схема: документ 2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123870" y="2866332"/>
            <a:ext cx="282480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4160482" y="3542749"/>
            <a:ext cx="2815957" cy="228322"/>
          </a:xfrm>
          <a:prstGeom prst="bentConnector3">
            <a:avLst>
              <a:gd name="adj1" fmla="val 17528"/>
            </a:avLst>
          </a:prstGeom>
          <a:ln cap="rnd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>
            <a:off x="3863238" y="4213601"/>
            <a:ext cx="2292938" cy="388799"/>
          </a:xfrm>
          <a:prstGeom prst="bentConnector3">
            <a:avLst>
              <a:gd name="adj1" fmla="val 3063"/>
            </a:avLst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0982" y="892546"/>
            <a:ext cx="155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8754" y="2782583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358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5903" y="2551627"/>
            <a:ext cx="230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Социальная политика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780" y="1093900"/>
            <a:ext cx="101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1 269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8291" y="4287419"/>
            <a:ext cx="231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Физкультура и спорт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36851" y="3231675"/>
            <a:ext cx="2878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Культура, кинематография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2121" y="4544327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64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5792" y="3469116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115</a:t>
            </a:r>
          </a:p>
        </p:txBody>
      </p:sp>
      <p:cxnSp>
        <p:nvCxnSpPr>
          <p:cNvPr id="111" name="Соединительная линия уступом 110"/>
          <p:cNvCxnSpPr/>
          <p:nvPr/>
        </p:nvCxnSpPr>
        <p:spPr>
          <a:xfrm rot="10800000">
            <a:off x="206513" y="1203875"/>
            <a:ext cx="1777235" cy="517438"/>
          </a:xfrm>
          <a:prstGeom prst="bentConnector3">
            <a:avLst>
              <a:gd name="adj1" fmla="val 5379"/>
            </a:avLst>
          </a:prstGeom>
          <a:ln cap="rnd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14E3BC-ADE4-4C5A-BAD5-84825A36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379" y="-17701"/>
            <a:ext cx="4708165" cy="27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184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46631" y="3083882"/>
            <a:ext cx="3473641" cy="31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Охрана окружающей среды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7FC32D-8AB5-428F-B30A-C85A4316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581" y="1354984"/>
            <a:ext cx="7433785" cy="49718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02637" y="4144315"/>
            <a:ext cx="220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Жилищное и коммунальное хозяйство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540614" y="843558"/>
            <a:ext cx="6191626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5813" y="46417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Жилищно-коммунальное хозяйство,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охрана окружающей среды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4428" y="2706207"/>
            <a:ext cx="136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671</a:t>
            </a:r>
            <a:endParaRPr lang="ru-RU" sz="3000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18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3874399" y="3373902"/>
            <a:ext cx="2687783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4403" y="138256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091" y="130638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299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97920" y="3365075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242" y="1074908"/>
            <a:ext cx="194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Благоустройство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2534" y="3295721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82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68668" y="464284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83686" y="4588192"/>
            <a:ext cx="79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182</a:t>
            </a: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>
            <a:off x="3404363" y="4387707"/>
            <a:ext cx="2779625" cy="306447"/>
          </a:xfrm>
          <a:prstGeom prst="bentConnector3">
            <a:avLst>
              <a:gd name="adj1" fmla="val 20888"/>
            </a:avLst>
          </a:prstGeom>
          <a:ln w="15875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69894" y="21023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Обслуживание деятельности </a:t>
            </a:r>
          </a:p>
          <a:p>
            <a:pPr algn="ctr"/>
            <a:r>
              <a:rPr lang="ru-RU" sz="1400" dirty="0"/>
              <a:t>МКУ и МБУ ЖКХ</a:t>
            </a: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>
            <a:off x="3551484" y="2171548"/>
            <a:ext cx="2632504" cy="379391"/>
          </a:xfrm>
          <a:prstGeom prst="bentConnector3">
            <a:avLst>
              <a:gd name="adj1" fmla="val 19261"/>
            </a:avLst>
          </a:prstGeom>
          <a:ln w="15875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35639" y="2456303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108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2917" y="2541376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rot="10800000">
            <a:off x="262398" y="1411590"/>
            <a:ext cx="2498768" cy="515630"/>
          </a:xfrm>
          <a:prstGeom prst="bentConnector3">
            <a:avLst>
              <a:gd name="adj1" fmla="val -9263"/>
            </a:avLst>
          </a:prstGeom>
          <a:ln w="15875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93C0A92-1E1D-4F53-9A36-ED6A3543A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152" y="-79588"/>
            <a:ext cx="4708165" cy="27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641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6CF3A7-4305-4BA0-8682-EC4E2D67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190" y="821349"/>
            <a:ext cx="8255225" cy="474386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>
            <a:off x="540614" y="699542"/>
            <a:ext cx="6119618" cy="4223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Общегосударственные вопросы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69366" y="2381106"/>
            <a:ext cx="1366143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225</a:t>
            </a:r>
          </a:p>
          <a:p>
            <a:pPr algn="ctr"/>
            <a:r>
              <a:rPr lang="ru-RU" b="1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b="1" cap="none" spc="0" dirty="0">
              <a:ln w="12700">
                <a:noFill/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045" y="4443958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1263" y="4099052"/>
            <a:ext cx="251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Прочие расходы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5304" y="4371957"/>
            <a:ext cx="102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87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7624" y="1517714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99109" y="741772"/>
            <a:ext cx="282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Обеспечение функционирования муниципальной службы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5605" y="1432107"/>
            <a:ext cx="107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138</a:t>
            </a:r>
            <a:endParaRPr lang="ru-RU" sz="2800" b="1" dirty="0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0800000">
            <a:off x="108902" y="1517717"/>
            <a:ext cx="2806914" cy="425673"/>
          </a:xfrm>
          <a:prstGeom prst="bentConnector3">
            <a:avLst>
              <a:gd name="adj1" fmla="val 23189"/>
            </a:avLst>
          </a:prstGeom>
          <a:ln w="15875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>
            <a:off x="4114678" y="3879724"/>
            <a:ext cx="2192675" cy="559201"/>
          </a:xfrm>
          <a:prstGeom prst="bentConnector3">
            <a:avLst>
              <a:gd name="adj1" fmla="val 5714"/>
            </a:avLst>
          </a:prstGeom>
          <a:ln w="15875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2A5B04A-8091-47F7-9848-37EE6E362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712" y="10552"/>
            <a:ext cx="4708165" cy="27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200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3206" y="-21059"/>
            <a:ext cx="7463241" cy="764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Городской округ город Переславль-Залесский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Ярославской области в цифрах 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40" y="2612773"/>
            <a:ext cx="392759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4" y="1326100"/>
            <a:ext cx="554960" cy="4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3" y="177966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4656"/>
            <a:ext cx="367544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7" y="4063013"/>
            <a:ext cx="386090" cy="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230981" y="595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6" y="3687717"/>
            <a:ext cx="377525" cy="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llustration growth chart white Ingimage: Cheap Royalty Free…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80" y="2228600"/>
            <a:ext cx="349973" cy="41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8" name="TextBox 17"/>
          <p:cNvSpPr txBox="1"/>
          <p:nvPr/>
        </p:nvSpPr>
        <p:spPr>
          <a:xfrm>
            <a:off x="1022425" y="3780992"/>
            <a:ext cx="313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Уровень регистрируемой безработицы – 0,22%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166" y="1827679"/>
            <a:ext cx="36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площадь жилищного фонда – 2 139,7 тыс. кв. м.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0398" y="1314326"/>
            <a:ext cx="392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Среднегодовая численность населения за 2023 год –  54,5 тыс. человек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054" y="1415080"/>
            <a:ext cx="354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протяженность автомобильных дорог – 929 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" y="4245771"/>
            <a:ext cx="346817" cy="3873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6649" y="4274340"/>
            <a:ext cx="3634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продукции сельского хозяйства – 658,0 млн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2486" y="2206166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Отгружено продукции промышленными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предприятиями – 26,1 млрд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" y="2715766"/>
            <a:ext cx="355064" cy="4072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4190" y="2747698"/>
            <a:ext cx="377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инвестиций в основной капитал – 1595,8 млн рублей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37122" y="4084723"/>
            <a:ext cx="372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Среднемесячная начисленная заработная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плата – 54,6 тыс. рублей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6" y="3564616"/>
            <a:ext cx="390021" cy="42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7" y="3084289"/>
            <a:ext cx="373965" cy="4055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2094430"/>
            <a:ext cx="410370" cy="46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13" y="1685726"/>
            <a:ext cx="400559" cy="3984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59930" y="3677067"/>
            <a:ext cx="37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до 7 лет* – 3,1 тыс. 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47954" y="2724844"/>
            <a:ext cx="4310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18 до 35 лет* – 10,3 тыс.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3594" y="2112853"/>
            <a:ext cx="39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35 лет до пенсионного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возраста* – 34,7 тыс. человек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29545" y="3178568"/>
            <a:ext cx="394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от 7 до 18 лет* – 6,7 тыс. человек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6463" y="1797293"/>
            <a:ext cx="325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Пенсионеры* </a:t>
            </a:r>
            <a:r>
              <a:rPr lang="ru-RU" sz="1200">
                <a:latin typeface="Arial Narrow" panose="020B0606020202030204" pitchFamily="34" charset="0"/>
                <a:cs typeface="Times New Roman" panose="02020603050405020304" pitchFamily="18" charset="0"/>
              </a:rPr>
              <a:t>– 16,1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97" y="1203601"/>
            <a:ext cx="394373" cy="439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8901" y="105491"/>
            <a:ext cx="431714" cy="490441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дзаголовок 2"/>
          <p:cNvSpPr txBox="1">
            <a:spLocks/>
          </p:cNvSpPr>
          <p:nvPr/>
        </p:nvSpPr>
        <p:spPr>
          <a:xfrm>
            <a:off x="2318594" y="4866633"/>
            <a:ext cx="6741516" cy="248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900" dirty="0">
                <a:latin typeface="Arial Narrow" panose="020B0606020202030204" pitchFamily="34" charset="0"/>
                <a:cs typeface="Times New Roman" panose="02020603050405020304" pitchFamily="18" charset="0"/>
              </a:rPr>
              <a:t>* по состоянию на 01.01.2023 года по данным Территориального органа Федеральной службы государственной статистики по Ярославской области</a:t>
            </a:r>
          </a:p>
        </p:txBody>
      </p:sp>
      <p:pic>
        <p:nvPicPr>
          <p:cNvPr id="1025" name="Picture 1" descr="cid:cke0@j8JrOfCA.q6kXXDtz"/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833341"/>
            <a:ext cx="375570" cy="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29056" y="930882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Площадь территории города — 3 130,67 кв. км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4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2" y="81580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986629" y="949632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населенных пунктов – 310 ед.</a:t>
            </a:r>
          </a:p>
        </p:txBody>
      </p:sp>
      <p:sp>
        <p:nvSpPr>
          <p:cNvPr id="52" name="Блок-схема: документ 51"/>
          <p:cNvSpPr/>
          <p:nvPr/>
        </p:nvSpPr>
        <p:spPr>
          <a:xfrm>
            <a:off x="8748465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7656" y="3241046"/>
            <a:ext cx="30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Предприятий и организаций – 1116 ед.</a:t>
            </a:r>
          </a:p>
        </p:txBody>
      </p:sp>
    </p:spTree>
    <p:extLst>
      <p:ext uri="{BB962C8B-B14F-4D97-AF65-F5344CB8AC3E}">
        <p14:creationId xmlns:p14="http://schemas.microsoft.com/office/powerpoint/2010/main" val="178010382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8911" y="1334209"/>
            <a:ext cx="2512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Прочие расходы в области национальной экономики и безопасности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D5F2D3B-5601-4F7B-8136-3947092A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1668" y="655182"/>
            <a:ext cx="11497576" cy="505279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540614" y="690355"/>
            <a:ext cx="6263634" cy="9187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2289" y="3253228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9" y="-17531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Национальная экономика, безопасность, правоохранительная деятельность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42716" y="2428865"/>
            <a:ext cx="1366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210</a:t>
            </a:r>
            <a:r>
              <a:rPr lang="ru-RU" sz="54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9433" y="2060179"/>
            <a:ext cx="2725144" cy="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52762" y="3653669"/>
            <a:ext cx="2321302" cy="14231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86516" y="2040139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4812" y="1962507"/>
            <a:ext cx="62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0007" y="3615075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435" y="2920485"/>
            <a:ext cx="2149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Содержание и ремонт объектов энергоснабжения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4904" y="3557084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48943" y="4159341"/>
            <a:ext cx="101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06701" y="3557084"/>
            <a:ext cx="251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Содержание и ремонт автодорог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1488" y="4109742"/>
            <a:ext cx="74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131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5226655" y="4159146"/>
            <a:ext cx="2844576" cy="2420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776BAE0-E1C4-4F56-8712-CD550F037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634" y="-162986"/>
            <a:ext cx="4708165" cy="2797501"/>
          </a:xfrm>
          <a:prstGeom prst="rect">
            <a:avLst/>
          </a:prstGeom>
        </p:spPr>
      </p:pic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xmlns="" id="{A723296A-D812-46C8-978B-2D0AB9E2A397}"/>
              </a:ext>
            </a:extLst>
          </p:cNvPr>
          <p:cNvSpPr/>
          <p:nvPr/>
        </p:nvSpPr>
        <p:spPr>
          <a:xfrm rot="16919071">
            <a:off x="3768199" y="2856174"/>
            <a:ext cx="388806" cy="2488444"/>
          </a:xfrm>
          <a:prstGeom prst="leftBrace">
            <a:avLst>
              <a:gd name="adj1" fmla="val 32661"/>
              <a:gd name="adj2" fmla="val 50000"/>
            </a:avLst>
          </a:prstGeom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544DEE7-9255-48B5-B2A8-FC387E216FBE}"/>
              </a:ext>
            </a:extLst>
          </p:cNvPr>
          <p:cNvSpPr txBox="1"/>
          <p:nvPr/>
        </p:nvSpPr>
        <p:spPr>
          <a:xfrm>
            <a:off x="3247481" y="4371352"/>
            <a:ext cx="157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167</a:t>
            </a:r>
            <a:r>
              <a:rPr lang="ru-RU" sz="1200" dirty="0"/>
              <a:t>млн рублей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097067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1AD2A4-5A7F-4DF4-B056-A91D349B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2" y="569758"/>
            <a:ext cx="6650636" cy="4718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832648" cy="9423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документ 14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1763688" y="1178864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2372946"/>
            <a:ext cx="18928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167</a:t>
            </a:r>
          </a:p>
          <a:p>
            <a:pPr algn="ctr"/>
            <a:r>
              <a:rPr lang="ru-RU" sz="2400" b="1" cap="none" spc="0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0557" y="22481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рублей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49750" y="4384066"/>
            <a:ext cx="1015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2700">
                  <a:noFill/>
                  <a:prstDash val="solid"/>
                </a:ln>
              </a:rPr>
              <a:t>млн рублей</a:t>
            </a:r>
            <a:endParaRPr lang="ru-RU" sz="1200" dirty="0">
              <a:ln w="12700">
                <a:noFill/>
                <a:prstDash val="solid"/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5916" y="408772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млн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868144" y="2555925"/>
            <a:ext cx="648072" cy="6322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06191" y="1923678"/>
            <a:ext cx="25682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</a:rPr>
              <a:t>1.</a:t>
            </a:r>
            <a:r>
              <a:rPr lang="ru-RU" sz="1700" dirty="0">
                <a:latin typeface="Arial Narrow" panose="020B0606020202030204" pitchFamily="34" charset="0"/>
              </a:rPr>
              <a:t> Содержание и ремонт объектов уличного освещения (</a:t>
            </a:r>
            <a:r>
              <a:rPr lang="ru-RU" sz="1700" b="1" dirty="0">
                <a:latin typeface="Arial Narrow" panose="020B0606020202030204" pitchFamily="34" charset="0"/>
              </a:rPr>
              <a:t>36 млн рублей</a:t>
            </a:r>
            <a:r>
              <a:rPr lang="ru-RU" sz="1700" dirty="0">
                <a:latin typeface="Arial Narrow" panose="020B0606020202030204" pitchFamily="34" charset="0"/>
              </a:rPr>
              <a:t>)</a:t>
            </a:r>
          </a:p>
          <a:p>
            <a:endParaRPr lang="ru-RU" sz="1700" dirty="0">
              <a:latin typeface="Arial Narrow" panose="020B0606020202030204" pitchFamily="34" charset="0"/>
            </a:endParaRPr>
          </a:p>
          <a:p>
            <a:r>
              <a:rPr lang="ru-RU" sz="1700" b="1" dirty="0">
                <a:latin typeface="Arial Narrow" panose="020B0606020202030204" pitchFamily="34" charset="0"/>
              </a:rPr>
              <a:t>2.</a:t>
            </a:r>
            <a:r>
              <a:rPr lang="ru-RU" sz="1700" dirty="0">
                <a:latin typeface="Arial Narrow" panose="020B0606020202030204" pitchFamily="34" charset="0"/>
              </a:rPr>
              <a:t> Капитальный и текущий ремонт, содержание дорог (</a:t>
            </a:r>
            <a:r>
              <a:rPr lang="ru-RU" sz="1700" b="1" dirty="0">
                <a:latin typeface="Arial Narrow" panose="020B0606020202030204" pitchFamily="34" charset="0"/>
              </a:rPr>
              <a:t>131 млн рублей</a:t>
            </a:r>
            <a:r>
              <a:rPr lang="ru-RU" sz="1700" dirty="0">
                <a:latin typeface="Arial Narrow" panose="020B0606020202030204" pitchFamily="34" charset="0"/>
              </a:rPr>
              <a:t>)</a:t>
            </a:r>
          </a:p>
          <a:p>
            <a:endParaRPr lang="ru-RU" sz="1700" dirty="0">
              <a:latin typeface="Arial Narrow" panose="020B0606020202030204" pitchFamily="34" charset="0"/>
            </a:endParaRPr>
          </a:p>
          <a:p>
            <a:endParaRPr lang="ru-RU" sz="1700" dirty="0">
              <a:latin typeface="Arial Narrow" panose="020B0606020202030204" pitchFamily="34" charset="0"/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0800000" flipV="1">
            <a:off x="2018065" y="4067387"/>
            <a:ext cx="851004" cy="147817"/>
          </a:xfrm>
          <a:prstGeom prst="bentConnector3">
            <a:avLst>
              <a:gd name="adj1" fmla="val 1449"/>
            </a:avLst>
          </a:prstGeom>
          <a:ln w="15875"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253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406B4D6-711B-4C02-8656-4628F1F5F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71" y="483518"/>
            <a:ext cx="7249628" cy="51435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-169547"/>
            <a:ext cx="4320481" cy="11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документ 11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2724" y="2211710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млн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0883" y="3055268"/>
            <a:ext cx="16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млн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4587974"/>
            <a:ext cx="162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9887525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1203598"/>
            <a:ext cx="8352928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Предлагается одобрить </a:t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>проект решения «Об исполнении бюджета городского округа город Переславль-Залесский за 2023 год» </a:t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>для внесения его в Переславль-Залесскую городскую Думу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93969740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83768" y="1203598"/>
            <a:ext cx="4104456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32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31835894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350708"/>
            <a:ext cx="6912768" cy="4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городского округа </a:t>
            </a:r>
          </a:p>
          <a:p>
            <a:pPr fontAlgn="auto">
              <a:spcAft>
                <a:spcPts val="0"/>
              </a:spcAft>
            </a:pPr>
            <a:r>
              <a:rPr lang="ru-RU" sz="2000" b="1" dirty="0">
                <a:solidFill>
                  <a:srgbClr val="262626"/>
                </a:solidFill>
                <a:latin typeface="Arial Narrow" panose="020B0606020202030204" pitchFamily="34" charset="0"/>
              </a:rPr>
              <a:t>город Переславль-Залесский Ярославской области, млн рублей</a:t>
            </a:r>
            <a:endParaRPr lang="ru-RU" sz="20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50823"/>
              </p:ext>
            </p:extLst>
          </p:nvPr>
        </p:nvGraphicFramePr>
        <p:xfrm>
          <a:off x="504080" y="1059580"/>
          <a:ext cx="7991824" cy="2520281"/>
        </p:xfrm>
        <a:graphic>
          <a:graphicData uri="http://schemas.openxmlformats.org/drawingml/2006/table">
            <a:tbl>
              <a:tblPr/>
              <a:tblGrid>
                <a:gridCol w="2807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5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 за 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Плановые</a:t>
                      </a:r>
                      <a:r>
                        <a:rPr lang="ru-RU" sz="13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назначения на 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 2023</a:t>
                      </a: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%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, в том числе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3106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3 489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3 164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- 325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14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359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3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2439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2 658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2 386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- 272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3 073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3 524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2 912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-612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1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300" b="1" u="none" strike="noStrike" dirty="0">
                          <a:effectLst/>
                          <a:latin typeface="Arial Narrow" panose="020B0606020202030204" pitchFamily="34" charset="0"/>
                        </a:rPr>
                        <a:t>ДЕФИЦИТ (-), ПРОФИЦИТ (+)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-35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252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Блок-схема: документ 4"/>
          <p:cNvSpPr/>
          <p:nvPr/>
        </p:nvSpPr>
        <p:spPr>
          <a:xfrm>
            <a:off x="8748465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2990791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2546"/>
            <a:ext cx="7931224" cy="85725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Доходы бюджета в 2023 году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592965"/>
              </p:ext>
            </p:extLst>
          </p:nvPr>
        </p:nvGraphicFramePr>
        <p:xfrm>
          <a:off x="1115617" y="-884634"/>
          <a:ext cx="727280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36231" y="2605011"/>
            <a:ext cx="15841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Безвозмездные поступления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2386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102624" y="3137295"/>
            <a:ext cx="1515641" cy="709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75563" y="3917695"/>
            <a:ext cx="1576505" cy="32761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30903" y="2294494"/>
            <a:ext cx="1448837" cy="16819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30903" y="2978976"/>
            <a:ext cx="13702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668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млн руб.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5473" y="1406555"/>
            <a:ext cx="13538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110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млн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782" y="0"/>
            <a:ext cx="395218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729087" y="1290634"/>
            <a:ext cx="504056" cy="29523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66036" y="2434389"/>
            <a:ext cx="3240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Собственные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22548525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40614" y="-7087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Структура собственных доходов </a:t>
            </a:r>
            <a:r>
              <a:rPr lang="ru-RU" sz="2000" b="1" dirty="0">
                <a:latin typeface="Arial Narrow" panose="020B0606020202030204" pitchFamily="34" charset="0"/>
              </a:rPr>
              <a:t>бюджета </a:t>
            </a:r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в 2023 году</a:t>
            </a:r>
            <a:endParaRPr lang="ru-RU" sz="20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29265166"/>
              </p:ext>
            </p:extLst>
          </p:nvPr>
        </p:nvGraphicFramePr>
        <p:xfrm>
          <a:off x="0" y="607079"/>
          <a:ext cx="9137670" cy="454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932040" y="4616866"/>
            <a:ext cx="644582" cy="293332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49409" y="760058"/>
            <a:ext cx="2902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физических лиц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420 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639458" y="23072255"/>
            <a:ext cx="289476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51388" y="4668418"/>
            <a:ext cx="2731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144 млн рублей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37153" y="915134"/>
            <a:ext cx="1446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40 млн рублей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90706" y="1791027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физических лиц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48 млн рублей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75803" y="4032090"/>
            <a:ext cx="3195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110 млн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79831" y="1200800"/>
            <a:ext cx="2868994" cy="662631"/>
            <a:chOff x="-211480" y="1343197"/>
            <a:chExt cx="3596863" cy="106020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2776078" y="1343197"/>
              <a:ext cx="609305" cy="106020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-211480" y="1343197"/>
              <a:ext cx="2980192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flipH="1" flipV="1">
            <a:off x="5652120" y="3876554"/>
            <a:ext cx="3096344" cy="461972"/>
            <a:chOff x="-986302" y="1131590"/>
            <a:chExt cx="4304027" cy="27100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262798" y="1131590"/>
              <a:ext cx="1054927" cy="271003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-986302" y="1131591"/>
              <a:ext cx="3249102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 flipH="1">
            <a:off x="5773879" y="2355726"/>
            <a:ext cx="498408" cy="110764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381220" y="2355726"/>
            <a:ext cx="147881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3743" y="2580740"/>
            <a:ext cx="12937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Arial Narrow" panose="020B0606020202030204" pitchFamily="34" charset="0"/>
              </a:rPr>
              <a:t>778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 рублей</a:t>
            </a:r>
          </a:p>
        </p:txBody>
      </p:sp>
      <p:sp>
        <p:nvSpPr>
          <p:cNvPr id="39" name="Блок-схема: документ 38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72286" y="2355726"/>
            <a:ext cx="247617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08900" y="3356226"/>
            <a:ext cx="2086835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110 млн рублей </a:t>
            </a:r>
            <a:r>
              <a:rPr lang="ru-RU" sz="1400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всего </a:t>
            </a:r>
            <a:r>
              <a:rPr lang="ru-RU" sz="1400" b="1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Неналоговых</a:t>
            </a:r>
            <a:r>
              <a:rPr lang="ru-RU" sz="1400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 доходов. </a:t>
            </a:r>
          </a:p>
          <a:p>
            <a:pPr algn="ctr"/>
            <a:r>
              <a:rPr lang="ru-RU" sz="1400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Это составляет </a:t>
            </a:r>
            <a:r>
              <a:rPr lang="ru-RU" b="1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14%</a:t>
            </a:r>
            <a:r>
              <a:rPr lang="ru-RU" sz="1400" b="1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ln w="0"/>
                <a:solidFill>
                  <a:prstClr val="black"/>
                </a:solidFill>
                <a:latin typeface="Arial Narrow" panose="020B0606020202030204" pitchFamily="34" charset="0"/>
              </a:rPr>
              <a:t>в общем объеме собственных доходов.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639458" y="1068546"/>
            <a:ext cx="420374" cy="56710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540614" y="555526"/>
            <a:ext cx="8208168" cy="0"/>
          </a:xfrm>
          <a:prstGeom prst="line">
            <a:avLst/>
          </a:prstGeom>
          <a:ln w="28575" cmpd="dbl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76622" y="4910198"/>
            <a:ext cx="1584176" cy="15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399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2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Основные налоговые доходы бюджета в 2023 году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088705"/>
              </p:ext>
            </p:extLst>
          </p:nvPr>
        </p:nvGraphicFramePr>
        <p:xfrm>
          <a:off x="457120" y="857251"/>
          <a:ext cx="8579376" cy="408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документ 7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6</a:t>
            </a:r>
          </a:p>
        </p:txBody>
      </p:sp>
      <p:pic>
        <p:nvPicPr>
          <p:cNvPr id="1026" name="Picture 2" descr="https://es.exaude.com/wp-content/uploads/2016/03/shutterstock_87195934-1160x11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421426" y="1707655"/>
            <a:ext cx="2545064" cy="2435370"/>
          </a:xfrm>
          <a:prstGeom prst="rect">
            <a:avLst/>
          </a:prstGeom>
          <a:noFill/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40614" y="699542"/>
            <a:ext cx="8146186" cy="0"/>
          </a:xfrm>
          <a:prstGeom prst="line">
            <a:avLst/>
          </a:prstGeom>
          <a:ln w="28575" cmpd="thickThin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798713">
            <a:off x="2773974" y="1889780"/>
            <a:ext cx="463260" cy="381398"/>
          </a:xfrm>
          <a:prstGeom prst="rightArrow">
            <a:avLst/>
          </a:prstGeom>
          <a:solidFill>
            <a:srgbClr val="AB6F8D"/>
          </a:solidFill>
          <a:ln>
            <a:solidFill>
              <a:srgbClr val="AF6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523101">
            <a:off x="2815511" y="3693601"/>
            <a:ext cx="511724" cy="411979"/>
          </a:xfrm>
          <a:prstGeom prst="rightArrow">
            <a:avLst/>
          </a:prstGeom>
          <a:solidFill>
            <a:srgbClr val="88A2AE"/>
          </a:solidFill>
          <a:ln>
            <a:solidFill>
              <a:srgbClr val="88A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2019949">
            <a:off x="6003894" y="3525151"/>
            <a:ext cx="599088" cy="47432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0049182">
            <a:off x="6004399" y="1727185"/>
            <a:ext cx="555089" cy="422103"/>
          </a:xfrm>
          <a:prstGeom prst="leftArrow">
            <a:avLst/>
          </a:prstGeom>
          <a:solidFill>
            <a:srgbClr val="C4C18A"/>
          </a:solidFill>
          <a:ln>
            <a:solidFill>
              <a:srgbClr val="C1B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018" y="708851"/>
            <a:ext cx="86033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Поступление налогов обеспечивается базовыми отраслями экономики городского округа, в том числе</a:t>
            </a: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: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38398"/>
            <a:ext cx="56237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НДФЛ и земельный налог в 2023 году, млн рублей</a:t>
            </a:r>
            <a:endParaRPr kumimoji="0" lang="ru-RU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72296588"/>
              </p:ext>
            </p:extLst>
          </p:nvPr>
        </p:nvGraphicFramePr>
        <p:xfrm>
          <a:off x="108900" y="1110882"/>
          <a:ext cx="4247076" cy="403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68190251"/>
              </p:ext>
            </p:extLst>
          </p:nvPr>
        </p:nvGraphicFramePr>
        <p:xfrm>
          <a:off x="4283968" y="1028949"/>
          <a:ext cx="4824536" cy="415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595929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7888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ea typeface="+mn-ea"/>
                <a:cs typeface="+mn-cs"/>
              </a:rPr>
              <a:t>Основные неналоговые доходы бюджета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555692"/>
              </p:ext>
            </p:extLst>
          </p:nvPr>
        </p:nvGraphicFramePr>
        <p:xfrm>
          <a:off x="457200" y="1200150"/>
          <a:ext cx="8229600" cy="353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8748464" y="0"/>
            <a:ext cx="395536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879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в 2023 году</a:t>
            </a:r>
            <a:endParaRPr lang="ru-RU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160761"/>
              </p:ext>
            </p:extLst>
          </p:nvPr>
        </p:nvGraphicFramePr>
        <p:xfrm>
          <a:off x="111583" y="962738"/>
          <a:ext cx="8778014" cy="418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299066"/>
            <a:ext cx="192079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1 131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254058" y="1362935"/>
            <a:ext cx="595147" cy="3851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4427984" y="4803998"/>
            <a:ext cx="576065" cy="233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4049" y="5037370"/>
            <a:ext cx="1800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849205" y="1362935"/>
            <a:ext cx="2395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8900" y="2715766"/>
            <a:ext cx="19234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06854" y="2859782"/>
            <a:ext cx="22495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706853" y="2145090"/>
            <a:ext cx="299561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708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млн. рублей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4570" y="4283317"/>
            <a:ext cx="20162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Субсидии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496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8508" y="670207"/>
            <a:ext cx="21455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Иные межбюджетные трансферты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54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млн.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8748782" y="0"/>
            <a:ext cx="395218" cy="41151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9576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2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тка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17939</TotalTime>
  <Words>1322</Words>
  <Application>Microsoft Office PowerPoint</Application>
  <PresentationFormat>Экран (16:9)</PresentationFormat>
  <Paragraphs>353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Тема Office</vt:lpstr>
      <vt:lpstr>Тема2</vt:lpstr>
      <vt:lpstr>1_Тема Office</vt:lpstr>
      <vt:lpstr>Презентация PowerPoint</vt:lpstr>
      <vt:lpstr>Презентация PowerPoint</vt:lpstr>
      <vt:lpstr>Презентация PowerPoint</vt:lpstr>
      <vt:lpstr>Доходы бюджета в 2023 году</vt:lpstr>
      <vt:lpstr>Структура собственных доходов бюджета в 2023 году</vt:lpstr>
      <vt:lpstr>Основные налоговые доходы бюджета в 2023 году</vt:lpstr>
      <vt:lpstr>Презентация PowerPoint</vt:lpstr>
      <vt:lpstr>Основные неналоговые доходы бюджета</vt:lpstr>
      <vt:lpstr>Структура безвозмездных поступлений бюджета в 2023 году</vt:lpstr>
      <vt:lpstr>Основные виды безвозмездных поступлений бюджета в 2023 году</vt:lpstr>
      <vt:lpstr>Презентация PowerPoint</vt:lpstr>
      <vt:lpstr>Сведения о задолженности по налоговым и неналоговым платежам, млн рублей</vt:lpstr>
      <vt:lpstr>Структура расходов бюджета в 2023 году</vt:lpstr>
      <vt:lpstr>Национальные проекты, реализованные на территории городского округа город Переславль-Залесский (млн руб.)</vt:lpstr>
      <vt:lpstr>Региональные проекты, реализованные на территории городского округа город Переславль-Залесский (млн руб.)</vt:lpstr>
      <vt:lpstr>Отраслевая структура расходов бюджета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</vt:lpstr>
      <vt:lpstr>Презентация PowerPoint</vt:lpstr>
      <vt:lpstr>Предлагается одобрить  проект решения «Об исполнении бюджета городского округа город Переславль-Залесский за 2023 год»  для внесения его в Переславль-Залесскую городскую Думу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Ankudovich</cp:lastModifiedBy>
  <cp:revision>1685</cp:revision>
  <cp:lastPrinted>2022-04-26T14:28:37Z</cp:lastPrinted>
  <dcterms:created xsi:type="dcterms:W3CDTF">2016-10-07T07:15:03Z</dcterms:created>
  <dcterms:modified xsi:type="dcterms:W3CDTF">2024-04-26T10:54:58Z</dcterms:modified>
</cp:coreProperties>
</file>