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9" r:id="rId2"/>
  </p:sldIdLst>
  <p:sldSz cx="5143500" cy="9144000" type="screen16x9"/>
  <p:notesSz cx="6797675" cy="9926638"/>
  <p:defaultTextStyle>
    <a:defPPr>
      <a:defRPr lang="ru-RU"/>
    </a:defPPr>
    <a:lvl1pPr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07988" indent="49213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815975" indent="98425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223963" indent="147638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631950" indent="196850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CCFF"/>
    <a:srgbClr val="504F53"/>
    <a:srgbClr val="FF99FF"/>
    <a:srgbClr val="CCECFF"/>
    <a:srgbClr val="66FF66"/>
    <a:srgbClr val="005AA9"/>
    <a:srgbClr val="4383D1"/>
    <a:srgbClr val="8D8C9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97904" autoAdjust="0"/>
  </p:normalViewPr>
  <p:slideViewPr>
    <p:cSldViewPr>
      <p:cViewPr>
        <p:scale>
          <a:sx n="110" d="100"/>
          <a:sy n="110" d="100"/>
        </p:scale>
        <p:origin x="-1478" y="2899"/>
      </p:cViewPr>
      <p:guideLst>
        <p:guide orient="horz" pos="2880"/>
        <p:guide orient="horz" pos="5276"/>
        <p:guide orient="horz" pos="626"/>
        <p:guide orient="horz" pos="1685"/>
        <p:guide pos="1620"/>
        <p:guide pos="217"/>
        <p:guide pos="880"/>
        <p:guide pos="2921"/>
        <p:guide pos="22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08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08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r">
              <a:defRPr sz="1200"/>
            </a:lvl1pPr>
          </a:lstStyle>
          <a:p>
            <a:fld id="{BFC80654-F262-44A9-BC9F-C7133A6CEBA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244"/>
            <a:ext cx="2946400" cy="496808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244"/>
            <a:ext cx="2946400" cy="496808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r">
              <a:defRPr sz="1200"/>
            </a:lvl1pPr>
          </a:lstStyle>
          <a:p>
            <a:fld id="{16DFA851-B3E0-4076-84BB-B9D2C8AFC3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9302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08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l" defTabSz="81606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08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r" defTabSz="81606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B6DA99-5133-4B93-81D3-36B311AED6A9}" type="datetimeFigureOut">
              <a:rPr lang="ru-RU"/>
              <a:pPr>
                <a:defRPr/>
              </a:pPr>
              <a:t>20.01.2021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52675" y="744538"/>
            <a:ext cx="20923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4" tIns="45707" rIns="91414" bIns="4570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710"/>
            <a:ext cx="5438775" cy="4466511"/>
          </a:xfrm>
          <a:prstGeom prst="rect">
            <a:avLst/>
          </a:prstGeom>
        </p:spPr>
        <p:txBody>
          <a:bodyPr vert="horz" lIns="91414" tIns="45707" rIns="91414" bIns="45707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46400" cy="496808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l" defTabSz="81606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244"/>
            <a:ext cx="2946400" cy="496808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r" defTabSz="81606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8234C8-F9E0-4BDA-89A6-056711EDE0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3800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7988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5975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3963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1950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34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0" cy="9146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764" y="4968868"/>
            <a:ext cx="4371975" cy="1960034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1525" y="6971726"/>
            <a:ext cx="3600450" cy="233680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247" y="1383815"/>
            <a:ext cx="4254078" cy="15240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25500-C642-4189-87A0-FAD179A4BC0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6" y="364068"/>
            <a:ext cx="1692176" cy="154939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10967" y="364068"/>
            <a:ext cx="2875359" cy="780414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7176" y="1913469"/>
            <a:ext cx="1692176" cy="6254750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8162" y="6400800"/>
            <a:ext cx="3086100" cy="75565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08162" y="817033"/>
            <a:ext cx="3086100" cy="54864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08162" y="7156453"/>
            <a:ext cx="3086100" cy="1073150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8ADB7-694A-46D9-B6E7-4AEFA95E35A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79525-0200-4288-9409-577B56816CD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361260" y="404283"/>
            <a:ext cx="1352848" cy="86021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0931" y="404283"/>
            <a:ext cx="3974604" cy="8602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E084D-B750-443E-9F6C-A6BECBF600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"/>
            <a:ext cx="5143500" cy="914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1394137" y="1663744"/>
            <a:ext cx="3432872" cy="636464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3333453" y="6835425"/>
            <a:ext cx="519708" cy="502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561" tIns="35780" rIns="71561" bIns="35780"/>
          <a:lstStyle>
            <a:lvl1pPr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3793" y="2675471"/>
            <a:ext cx="4293394" cy="5700887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43794" y="993423"/>
            <a:ext cx="4246109" cy="1682046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7C140-8B59-428E-8299-A57D3F6292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3333453" y="6835425"/>
            <a:ext cx="519708" cy="502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561" tIns="35780" rIns="71561" bIns="35780"/>
          <a:lstStyle>
            <a:lvl1pPr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3793" y="2675471"/>
            <a:ext cx="4293394" cy="5700887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43795" y="993424"/>
            <a:ext cx="4293393" cy="1682044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E0E55-03BC-422C-8CE2-29F7B99CDC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23"/>
            <a:ext cx="5143500" cy="9141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3793" y="2675469"/>
            <a:ext cx="4293394" cy="5700887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43795" y="993424"/>
            <a:ext cx="4293393" cy="1682044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DA90F-5A10-4D2E-9C47-8DC94B0A803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23"/>
            <a:ext cx="5143500" cy="9141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3793" y="2675469"/>
            <a:ext cx="4293394" cy="5700887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43795" y="993424"/>
            <a:ext cx="4293393" cy="1682044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111AB-9AE4-4FDB-AE38-D46A643AAE4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"/>
            <a:ext cx="5143500" cy="914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0213" y="2627886"/>
            <a:ext cx="3226974" cy="1816100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10213" y="627637"/>
            <a:ext cx="3226974" cy="2000249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3794" y="993421"/>
            <a:ext cx="4542532" cy="1682046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3794" y="2675468"/>
            <a:ext cx="2051762" cy="57008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571751" y="2675468"/>
            <a:ext cx="2065437" cy="57008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82CF8-9BD7-4AAA-9D5D-A21F7CBD706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5" y="366185"/>
            <a:ext cx="462915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175" y="2046821"/>
            <a:ext cx="2272606" cy="853015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57175" y="2899833"/>
            <a:ext cx="2272606" cy="526838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612828" y="2046821"/>
            <a:ext cx="2273498" cy="853015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612828" y="2899833"/>
            <a:ext cx="2273498" cy="526838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2823"/>
            <a:ext cx="5143500" cy="9141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343793" y="993423"/>
            <a:ext cx="4293394" cy="1645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343793" y="2652889"/>
            <a:ext cx="4293394" cy="572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57175" y="8475137"/>
            <a:ext cx="1200150" cy="4882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 defTabSz="816296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757364" y="8475137"/>
            <a:ext cx="1628775" cy="4882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726484" y="7820380"/>
            <a:ext cx="283964" cy="911577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fontAlgn="auto">
              <a:lnSpc>
                <a:spcPts val="1878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82B2B3D-BC40-4F86-B2ED-59EA416872D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21" r:id="rId1"/>
    <p:sldLayoutId id="2147484922" r:id="rId2"/>
    <p:sldLayoutId id="2147484923" r:id="rId3"/>
    <p:sldLayoutId id="2147484924" r:id="rId4"/>
    <p:sldLayoutId id="2147484925" r:id="rId5"/>
    <p:sldLayoutId id="2147484926" r:id="rId6"/>
    <p:sldLayoutId id="2147484927" r:id="rId7"/>
    <p:sldLayoutId id="2147484928" r:id="rId8"/>
    <p:sldLayoutId id="2147484929" r:id="rId9"/>
    <p:sldLayoutId id="2147484930" r:id="rId10"/>
    <p:sldLayoutId id="2147484931" r:id="rId11"/>
    <p:sldLayoutId id="2147484932" r:id="rId12"/>
    <p:sldLayoutId id="2147484920" r:id="rId13"/>
    <p:sldLayoutId id="2147484919" r:id="rId14"/>
    <p:sldLayoutId id="2147484918" r:id="rId15"/>
  </p:sldLayoutIdLst>
  <p:hf sldNum="0" hdr="0" ftr="0" dt="0"/>
  <p:txStyles>
    <p:titleStyle>
      <a:lvl1pPr algn="l" defTabSz="815975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2pPr>
      <a:lvl3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3pPr>
      <a:lvl4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4pPr>
      <a:lvl5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5pPr>
      <a:lvl6pPr marL="4572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144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716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288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84163" indent="-284163" algn="l" defTabSz="815975" rtl="0" eaLnBrk="0" fontAlgn="base" hangingPunct="0">
        <a:spcBef>
          <a:spcPct val="20000"/>
        </a:spcBef>
        <a:spcAft>
          <a:spcPct val="0"/>
        </a:spcAft>
        <a:buFont typeface="+mj-lt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84163" indent="173038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57213" indent="-203200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319213" algn="just" defTabSz="815975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pitchFamily="34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22363" indent="706438" algn="l" defTabSz="815975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itchFamily="34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>
          <a:xfrm>
            <a:off x="195486" y="1835696"/>
            <a:ext cx="4752528" cy="936105"/>
          </a:xfrm>
        </p:spPr>
        <p:txBody>
          <a:bodyPr/>
          <a:lstStyle/>
          <a:p>
            <a:pPr algn="ctr"/>
            <a:r>
              <a:rPr lang="ru-RU" sz="1400" b="1" dirty="0" smtClean="0"/>
              <a:t>УВАЖАЕМЫЕ НАЛОГОПЛАТЕЛЬЩИКИ!</a:t>
            </a:r>
          </a:p>
          <a:p>
            <a:pPr algn="ctr"/>
            <a:r>
              <a:rPr lang="ru-RU" dirty="0" smtClean="0"/>
              <a:t>Обращаем Ваше внимание на следующий порядок подачи </a:t>
            </a:r>
            <a:r>
              <a:rPr lang="ru-RU" b="1" dirty="0" smtClean="0"/>
              <a:t>юридическими лицами</a:t>
            </a:r>
            <a:r>
              <a:rPr lang="en-US" b="1" dirty="0" smtClean="0"/>
              <a:t> </a:t>
            </a:r>
            <a:r>
              <a:rPr lang="ru-RU" dirty="0" smtClean="0"/>
              <a:t>заявления о предоставлении налоговой льготы и документов, подтверждающих право на данную льготу:</a:t>
            </a:r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23478" y="467544"/>
            <a:ext cx="4824536" cy="1044000"/>
          </a:xfrm>
        </p:spPr>
        <p:txBody>
          <a:bodyPr/>
          <a:lstStyle/>
          <a:p>
            <a:pPr algn="ctr" defTabSz="360000"/>
            <a:r>
              <a:rPr lang="ru-RU" sz="2200" dirty="0" smtClean="0"/>
              <a:t>КАК ЗАЯВИТЬ</a:t>
            </a:r>
            <a:br>
              <a:rPr lang="ru-RU" sz="2200" dirty="0" smtClean="0"/>
            </a:br>
            <a:r>
              <a:rPr lang="ru-RU" sz="2200" dirty="0" smtClean="0"/>
              <a:t>НАЛОГОВУЮ ЛЬГОТУ</a:t>
            </a:r>
            <a:br>
              <a:rPr lang="ru-RU" sz="2200" dirty="0" smtClean="0"/>
            </a:br>
            <a:r>
              <a:rPr lang="ru-RU" sz="2200" dirty="0" smtClean="0"/>
              <a:t>ПО ИМУЩЕСТВЕННЫМ НАЛОГАМ?</a:t>
            </a:r>
            <a:endParaRPr lang="ru-RU" sz="2200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39502" y="3003848"/>
            <a:ext cx="180020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ПО ЗЕМЕЛЬНОМУ НАЛОГУ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31790" y="2987824"/>
            <a:ext cx="187220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ПО ТРАНСПОРТНОМУ НАЛОГУ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627534" y="4067944"/>
            <a:ext cx="3888432" cy="504056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ОБРАЩАТЬСЯ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9502" y="4788024"/>
            <a:ext cx="4536503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В НАЛОГОВЫЙ ОРГАН ПО СВОЕМУ ВЫБОРУ</a:t>
            </a:r>
            <a:endParaRPr lang="ru-RU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Текст 9"/>
          <p:cNvSpPr txBox="1">
            <a:spLocks/>
          </p:cNvSpPr>
          <p:nvPr/>
        </p:nvSpPr>
        <p:spPr bwMode="auto">
          <a:xfrm>
            <a:off x="195485" y="5364088"/>
            <a:ext cx="4464497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>
            <a:lvl1pPr marL="0" indent="0" algn="l" defTabSz="815975" rtl="0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None/>
              <a:defRPr sz="130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408148" indent="0" algn="l" defTabSz="815975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1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816296" indent="0" algn="l" defTabSz="815975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9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1224443" indent="0" algn="just" defTabSz="815975" rtl="0" eaLnBrk="0" fontAlgn="base" hangingPunct="0">
              <a:lnSpc>
                <a:spcPts val="19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buNone/>
              <a:defRPr sz="80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632591" indent="0" algn="l" defTabSz="815975" rtl="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buNone/>
              <a:defRPr sz="80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040739" indent="0" algn="l" defTabSz="816296" rtl="0" eaLnBrk="1" latinLnBrk="0" hangingPunct="1">
              <a:spcBef>
                <a:spcPct val="20000"/>
              </a:spcBef>
              <a:buFont typeface="Arial" pitchFamily="34" charset="0"/>
              <a:buNone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8887" indent="0" algn="l" defTabSz="816296" rtl="0" eaLnBrk="1" latinLnBrk="0" hangingPunct="1">
              <a:spcBef>
                <a:spcPct val="20000"/>
              </a:spcBef>
              <a:buFont typeface="Arial" pitchFamily="34" charset="0"/>
              <a:buNone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035" indent="0" algn="l" defTabSz="816296" rtl="0" eaLnBrk="1" latinLnBrk="0" hangingPunct="1">
              <a:spcBef>
                <a:spcPct val="20000"/>
              </a:spcBef>
              <a:buFont typeface="Arial" pitchFamily="34" charset="0"/>
              <a:buNone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5183" indent="0" algn="l" defTabSz="816296" rtl="0" eaLnBrk="1" latinLnBrk="0" hangingPunct="1">
              <a:spcBef>
                <a:spcPct val="20000"/>
              </a:spcBef>
              <a:buFont typeface="Arial" pitchFamily="34" charset="0"/>
              <a:buNone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RU" sz="1400" b="1" dirty="0" smtClean="0"/>
              <a:t>В ЦЕЛЯХ КОРРЕКТНОГО ФОРМИРОВАНИЯ СООБЩЕНИЯ ОБ ИСЧИСЛЕННЫХ СУММАХ ТРАНСПОРТНОГО И ЗЕМЕЛЬНОГО НАЛОГОВ ПРОСИМ ВАС ПРЕДОСТАВИТЬ СООТВЕТСТВУЮЩЕЕ ЗАЯВЛЕНИЕ </a:t>
            </a:r>
          </a:p>
          <a:p>
            <a:pPr algn="ctr">
              <a:spcBef>
                <a:spcPts val="0"/>
              </a:spcBef>
            </a:pPr>
            <a:r>
              <a:rPr lang="ru-RU" sz="1400" b="1" dirty="0" smtClean="0"/>
              <a:t>ДО 1 АПРЕЛЯ ТЕКУЩЕГО ГОДА!</a:t>
            </a:r>
            <a:endParaRPr lang="en-US" sz="1400" b="1" dirty="0" smtClean="0"/>
          </a:p>
          <a:p>
            <a:pPr algn="ctr">
              <a:spcBef>
                <a:spcPts val="0"/>
              </a:spcBef>
            </a:pPr>
            <a:endParaRPr lang="ru-RU" sz="1400" b="1" dirty="0" smtClean="0"/>
          </a:p>
          <a:p>
            <a:pPr>
              <a:spcBef>
                <a:spcPts val="0"/>
              </a:spcBef>
            </a:pPr>
            <a:r>
              <a:rPr lang="ru-RU" sz="1200" dirty="0" smtClean="0"/>
              <a:t>Информацию об установленных налоговых льготах </a:t>
            </a:r>
            <a:endParaRPr lang="en-US" sz="1200" dirty="0" smtClean="0"/>
          </a:p>
          <a:p>
            <a:pPr>
              <a:spcBef>
                <a:spcPts val="0"/>
              </a:spcBef>
            </a:pPr>
            <a:r>
              <a:rPr lang="ru-RU" sz="1200" dirty="0" smtClean="0"/>
              <a:t>в конкретном муниципальном образовании мо</a:t>
            </a:r>
            <a:r>
              <a:rPr lang="ru-RU" sz="1200" dirty="0"/>
              <a:t>ж</a:t>
            </a:r>
            <a:r>
              <a:rPr lang="ru-RU" sz="1200" dirty="0" smtClean="0"/>
              <a:t>но </a:t>
            </a:r>
            <a:endParaRPr lang="en-US" sz="1200" dirty="0"/>
          </a:p>
          <a:p>
            <a:pPr>
              <a:spcBef>
                <a:spcPts val="0"/>
              </a:spcBef>
            </a:pPr>
            <a:r>
              <a:rPr lang="ru-RU" sz="1200" dirty="0" smtClean="0"/>
              <a:t>получить, воспользовавшись интернет-сервисом </a:t>
            </a:r>
            <a:endParaRPr lang="en-US" sz="1200" dirty="0" smtClean="0"/>
          </a:p>
          <a:p>
            <a:pPr>
              <a:spcBef>
                <a:spcPts val="0"/>
              </a:spcBef>
            </a:pPr>
            <a:r>
              <a:rPr lang="ru-RU" sz="1200" dirty="0" smtClean="0"/>
              <a:t>ФНС России: </a:t>
            </a:r>
            <a:endParaRPr lang="en-US" sz="1200" dirty="0" smtClean="0"/>
          </a:p>
          <a:p>
            <a:pPr>
              <a:spcBef>
                <a:spcPts val="0"/>
              </a:spcBef>
            </a:pPr>
            <a:r>
              <a:rPr lang="ru-RU" sz="1200" dirty="0" smtClean="0"/>
              <a:t>«</a:t>
            </a:r>
            <a:r>
              <a:rPr lang="ru-RU" sz="1200" i="1" u="sng" dirty="0" smtClean="0"/>
              <a:t>Справочная информация о ставках </a:t>
            </a:r>
            <a:endParaRPr lang="en-US" sz="1200" i="1" u="sng" dirty="0" smtClean="0"/>
          </a:p>
          <a:p>
            <a:pPr>
              <a:spcBef>
                <a:spcPts val="0"/>
              </a:spcBef>
            </a:pPr>
            <a:r>
              <a:rPr lang="ru-RU" sz="1200" i="1" u="sng" dirty="0" smtClean="0"/>
              <a:t>и льготах по имущественным налогам»</a:t>
            </a:r>
          </a:p>
          <a:p>
            <a:pPr>
              <a:spcBef>
                <a:spcPts val="0"/>
              </a:spcBef>
            </a:pPr>
            <a:r>
              <a:rPr lang="ru-RU" sz="1200" i="1" dirty="0" smtClean="0"/>
              <a:t>(</a:t>
            </a:r>
            <a:r>
              <a:rPr lang="en-US" sz="1200" i="1" dirty="0" smtClean="0"/>
              <a:t>https</a:t>
            </a:r>
            <a:r>
              <a:rPr lang="ru-RU" sz="1200" i="1" dirty="0" smtClean="0"/>
              <a:t>:</a:t>
            </a:r>
            <a:r>
              <a:rPr lang="en-US" sz="1200" i="1" dirty="0" smtClean="0"/>
              <a:t>//www.nalog.ru/rn76/service/tax/)</a:t>
            </a:r>
            <a:endParaRPr lang="ru-RU" sz="1200" i="1" dirty="0"/>
          </a:p>
        </p:txBody>
      </p:sp>
      <p:pic>
        <p:nvPicPr>
          <p:cNvPr id="1026" name="Picture 2" descr="S:\otdels\everyone\14 Отдел налогообложения имущества\ШАБЛОНЫ по имущ.шалогам\ШАБЛОНЫ на 2020 год\qr-code (7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49142" y="7349592"/>
            <a:ext cx="822808" cy="8228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344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</TotalTime>
  <Words>98</Words>
  <Application>Microsoft Office PowerPoint</Application>
  <PresentationFormat>Экран (16:9)</PresentationFormat>
  <Paragraphs>17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Present_FNS2012_16-9</vt:lpstr>
      <vt:lpstr>КАК ЗАЯВИТЬ НАЛОГОВУЮ ЛЬГОТУ ПО ИМУЩЕСТВЕННЫМ НАЛОГАМ?</vt:lpstr>
    </vt:vector>
  </TitlesOfParts>
  <Company>УФНС по Рязанской обл.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Анатольевна Митрейкина</dc:creator>
  <cp:lastModifiedBy>Бирючёва Надежда Викторовна</cp:lastModifiedBy>
  <cp:revision>589</cp:revision>
  <cp:lastPrinted>2021-01-20T07:22:54Z</cp:lastPrinted>
  <dcterms:created xsi:type="dcterms:W3CDTF">2014-02-06T06:11:45Z</dcterms:created>
  <dcterms:modified xsi:type="dcterms:W3CDTF">2021-01-20T07:23:15Z</dcterms:modified>
</cp:coreProperties>
</file>