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68" r:id="rId2"/>
    <p:sldId id="280" r:id="rId3"/>
    <p:sldId id="271" r:id="rId4"/>
    <p:sldId id="277" r:id="rId5"/>
    <p:sldId id="267" r:id="rId6"/>
    <p:sldId id="270" r:id="rId7"/>
    <p:sldId id="278" r:id="rId8"/>
    <p:sldId id="279" r:id="rId9"/>
    <p:sldId id="263" r:id="rId10"/>
    <p:sldId id="261" r:id="rId11"/>
    <p:sldId id="264" r:id="rId12"/>
    <p:sldId id="265" r:id="rId13"/>
    <p:sldId id="273" r:id="rId14"/>
    <p:sldId id="274" r:id="rId15"/>
    <p:sldId id="275" r:id="rId16"/>
    <p:sldId id="276" r:id="rId17"/>
    <p:sldId id="281" r:id="rId18"/>
    <p:sldId id="282" r:id="rId19"/>
    <p:sldId id="283" r:id="rId20"/>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743" autoAdjust="0"/>
  </p:normalViewPr>
  <p:slideViewPr>
    <p:cSldViewPr>
      <p:cViewPr varScale="1">
        <p:scale>
          <a:sx n="60" d="100"/>
          <a:sy n="60" d="100"/>
        </p:scale>
        <p:origin x="-156" y="-96"/>
      </p:cViewPr>
      <p:guideLst>
        <p:guide orient="horz" pos="2160"/>
        <p:guide pos="2880"/>
      </p:guideLst>
    </p:cSldViewPr>
  </p:slideViewPr>
  <p:outlineViewPr>
    <p:cViewPr>
      <p:scale>
        <a:sx n="33" d="100"/>
        <a:sy n="33" d="100"/>
      </p:scale>
      <p:origin x="0" y="40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A7DC7F7-3469-4EB3-9CD3-6A958D9C515E}" type="datetimeFigureOut">
              <a:rPr lang="ru-RU" smtClean="0"/>
              <a:t>25.11.2014</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FB63745B-4DD7-4C0D-977B-451A240EE9B4}" type="slidenum">
              <a:rPr lang="ru-RU" smtClean="0"/>
              <a:t>‹#›</a:t>
            </a:fld>
            <a:endParaRPr lang="ru-RU"/>
          </a:p>
        </p:txBody>
      </p:sp>
    </p:spTree>
    <p:extLst>
      <p:ext uri="{BB962C8B-B14F-4D97-AF65-F5344CB8AC3E}">
        <p14:creationId xmlns:p14="http://schemas.microsoft.com/office/powerpoint/2010/main" val="4042154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B63745B-4DD7-4C0D-977B-451A240EE9B4}" type="slidenum">
              <a:rPr lang="ru-RU" smtClean="0"/>
              <a:t>19</a:t>
            </a:fld>
            <a:endParaRPr lang="ru-RU"/>
          </a:p>
        </p:txBody>
      </p:sp>
    </p:spTree>
    <p:extLst>
      <p:ext uri="{BB962C8B-B14F-4D97-AF65-F5344CB8AC3E}">
        <p14:creationId xmlns:p14="http://schemas.microsoft.com/office/powerpoint/2010/main" val="3422577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43706968-A3B6-4706-B1A4-C87161A742E8}" type="datetimeFigureOut">
              <a:rPr lang="ru-RU" smtClean="0"/>
              <a:t>25.11.2014</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D8DDC0C1-E66E-4B31-9921-53539D0061F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706968-A3B6-4706-B1A4-C87161A742E8}"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706968-A3B6-4706-B1A4-C87161A742E8}"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706968-A3B6-4706-B1A4-C87161A742E8}"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3706968-A3B6-4706-B1A4-C87161A742E8}"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706968-A3B6-4706-B1A4-C87161A742E8}"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43706968-A3B6-4706-B1A4-C87161A742E8}" type="datetimeFigureOut">
              <a:rPr lang="ru-RU" smtClean="0"/>
              <a:t>25.11.2014</a:t>
            </a:fld>
            <a:endParaRPr lang="ru-RU"/>
          </a:p>
        </p:txBody>
      </p:sp>
      <p:sp>
        <p:nvSpPr>
          <p:cNvPr id="27" name="Номер слайда 26"/>
          <p:cNvSpPr>
            <a:spLocks noGrp="1"/>
          </p:cNvSpPr>
          <p:nvPr>
            <p:ph type="sldNum" sz="quarter" idx="11"/>
          </p:nvPr>
        </p:nvSpPr>
        <p:spPr/>
        <p:txBody>
          <a:bodyPr rtlCol="0"/>
          <a:lstStyle/>
          <a:p>
            <a:fld id="{D8DDC0C1-E66E-4B31-9921-53539D0061F6}"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43706968-A3B6-4706-B1A4-C87161A742E8}" type="datetimeFigureOut">
              <a:rPr lang="ru-RU" smtClean="0"/>
              <a:t>25.11.2014</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D8DDC0C1-E66E-4B31-9921-53539D0061F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706968-A3B6-4706-B1A4-C87161A742E8}" type="datetimeFigureOut">
              <a:rPr lang="ru-RU" smtClean="0"/>
              <a:t>25.11.2014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706968-A3B6-4706-B1A4-C87161A742E8}"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3706968-A3B6-4706-B1A4-C87161A742E8}"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DDC0C1-E66E-4B31-9921-53539D0061F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3706968-A3B6-4706-B1A4-C87161A742E8}" type="datetimeFigureOut">
              <a:rPr lang="ru-RU" smtClean="0"/>
              <a:t>25.11.2014</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D8DDC0C1-E66E-4B31-9921-53539D0061F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consultantplus://offline/ref=6D13E6258B6363C29D5676D1DDBA0B7E0BED9ACF4CF73986A700C09EA028D0EE67392935224C6204z038K" TargetMode="External"/><Relationship Id="rId2" Type="http://schemas.openxmlformats.org/officeDocument/2006/relationships/hyperlink" Target="consultantplus://offline/ref=6D13E6258B6363C29D5676D1DDBA0B7E0BED9ACF4CF73986A700C09EA028D0EE67392935224C6204z03EK" TargetMode="External"/><Relationship Id="rId1" Type="http://schemas.openxmlformats.org/officeDocument/2006/relationships/slideLayout" Target="../slideLayouts/slideLayout2.xml"/><Relationship Id="rId4" Type="http://schemas.openxmlformats.org/officeDocument/2006/relationships/hyperlink" Target="consultantplus://offline/ref=6D13E6258B6363C29D5676D1DDBA0B7E0BED9ACF4CF73986A700C09EA028D0EE67392935224C6204z03BK"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1268760"/>
            <a:ext cx="8134672" cy="4680520"/>
          </a:xfrm>
        </p:spPr>
        <p:txBody>
          <a:bodyPr>
            <a:normAutofit fontScale="90000"/>
          </a:bodyPr>
          <a:lstStyle/>
          <a:p>
            <a:r>
              <a:rPr lang="ru-RU" dirty="0" smtClean="0">
                <a:latin typeface="Times New Roman" panose="02020603050405020304" pitchFamily="18" charset="0"/>
                <a:cs typeface="Times New Roman" panose="02020603050405020304" pitchFamily="18" charset="0"/>
              </a:rPr>
              <a:t>Особенности отражения в бухгалтерском учете главных администраторов доходов бюджетов, государственных и муниципальных учреждений операций с доходами с учётом изменений, внесенных приказом Министерства финансов РФ от 29.08.2014 №89н</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sz="2700" dirty="0" smtClean="0">
                <a:latin typeface="Times New Roman" panose="02020603050405020304" pitchFamily="18" charset="0"/>
                <a:cs typeface="Times New Roman" panose="02020603050405020304" pitchFamily="18" charset="0"/>
              </a:rPr>
              <a:t>Обухова Н.А.</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endParaRPr lang="ru-RU" sz="2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1086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36712"/>
            <a:ext cx="8352928" cy="526297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b="1" dirty="0" smtClean="0">
                <a:latin typeface="Times New Roman" panose="02020603050405020304" pitchFamily="18" charset="0"/>
                <a:cs typeface="Times New Roman" panose="02020603050405020304" pitchFamily="18" charset="0"/>
              </a:rPr>
              <a:t>Суммы </a:t>
            </a:r>
            <a:r>
              <a:rPr lang="ru-RU" sz="3200" b="1" dirty="0">
                <a:latin typeface="Times New Roman" panose="02020603050405020304" pitchFamily="18" charset="0"/>
                <a:cs typeface="Times New Roman" panose="02020603050405020304" pitchFamily="18" charset="0"/>
              </a:rPr>
              <a:t>ущерба </a:t>
            </a:r>
            <a:r>
              <a:rPr lang="ru-RU" sz="3200" dirty="0">
                <a:latin typeface="Times New Roman" panose="02020603050405020304" pitchFamily="18" charset="0"/>
                <a:cs typeface="Times New Roman" panose="02020603050405020304" pitchFamily="18" charset="0"/>
              </a:rPr>
              <a:t>по задолженности </a:t>
            </a:r>
            <a:r>
              <a:rPr lang="ru-RU" sz="3200" b="1" dirty="0">
                <a:latin typeface="Times New Roman" panose="02020603050405020304" pitchFamily="18" charset="0"/>
                <a:cs typeface="Times New Roman" panose="02020603050405020304" pitchFamily="18" charset="0"/>
              </a:rPr>
              <a:t>подотчетных лиц</a:t>
            </a:r>
            <a:r>
              <a:rPr lang="ru-RU" sz="3200" dirty="0">
                <a:latin typeface="Times New Roman" panose="02020603050405020304" pitchFamily="18" charset="0"/>
                <a:cs typeface="Times New Roman" panose="02020603050405020304" pitchFamily="18" charset="0"/>
              </a:rPr>
              <a:t>, своевременно не возвращенной (не удержанной из заработной платы), в том числе в случае оспаривания </a:t>
            </a:r>
            <a:r>
              <a:rPr lang="ru-RU" sz="3200" dirty="0" smtClean="0">
                <a:latin typeface="Times New Roman" panose="02020603050405020304" pitchFamily="18" charset="0"/>
                <a:cs typeface="Times New Roman" panose="02020603050405020304" pitchFamily="18" charset="0"/>
              </a:rPr>
              <a:t>удержаний</a:t>
            </a:r>
          </a:p>
          <a:p>
            <a:pPr algn="ctr"/>
            <a:endParaRPr lang="ru-RU" sz="3200" dirty="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0 209 30 560   </a:t>
            </a:r>
            <a:r>
              <a:rPr lang="ru-RU" sz="4000" b="1" dirty="0" smtClean="0">
                <a:latin typeface="Times New Roman" panose="02020603050405020304" pitchFamily="18" charset="0"/>
                <a:cs typeface="Times New Roman" panose="02020603050405020304" pitchFamily="18" charset="0"/>
              </a:rPr>
              <a:t>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0 401 10 130</a:t>
            </a:r>
          </a:p>
          <a:p>
            <a:pPr algn="ctr"/>
            <a:endParaRPr lang="ru-RU" sz="4000" dirty="0" smtClean="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7970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836712"/>
            <a:ext cx="8064896" cy="46474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b="1" dirty="0" smtClean="0">
                <a:latin typeface="Times New Roman" panose="02020603050405020304" pitchFamily="18" charset="0"/>
                <a:cs typeface="Times New Roman" panose="02020603050405020304" pitchFamily="18" charset="0"/>
              </a:rPr>
              <a:t>Суммы </a:t>
            </a:r>
            <a:r>
              <a:rPr lang="ru-RU" sz="3200" b="1" dirty="0">
                <a:latin typeface="Times New Roman" panose="02020603050405020304" pitchFamily="18" charset="0"/>
                <a:cs typeface="Times New Roman" panose="02020603050405020304" pitchFamily="18" charset="0"/>
              </a:rPr>
              <a:t>ущерба </a:t>
            </a:r>
            <a:r>
              <a:rPr lang="ru-RU" sz="3200" dirty="0">
                <a:latin typeface="Times New Roman" panose="02020603050405020304" pitchFamily="18" charset="0"/>
                <a:cs typeface="Times New Roman" panose="02020603050405020304" pitchFamily="18" charset="0"/>
              </a:rPr>
              <a:t>в виде задолженности </a:t>
            </a:r>
            <a:r>
              <a:rPr lang="ru-RU" sz="3200" b="1" dirty="0">
                <a:latin typeface="Times New Roman" panose="02020603050405020304" pitchFamily="18" charset="0"/>
                <a:cs typeface="Times New Roman" panose="02020603050405020304" pitchFamily="18" charset="0"/>
              </a:rPr>
              <a:t>бывших работников </a:t>
            </a:r>
            <a:r>
              <a:rPr lang="ru-RU" sz="3200" dirty="0">
                <a:latin typeface="Times New Roman" panose="02020603050405020304" pitchFamily="18" charset="0"/>
                <a:cs typeface="Times New Roman" panose="02020603050405020304" pitchFamily="18" charset="0"/>
              </a:rPr>
              <a:t>перед </a:t>
            </a:r>
            <a:r>
              <a:rPr lang="ru-RU" sz="3200" dirty="0" smtClean="0">
                <a:latin typeface="Times New Roman" panose="02020603050405020304" pitchFamily="18" charset="0"/>
                <a:cs typeface="Times New Roman" panose="02020603050405020304" pitchFamily="18" charset="0"/>
              </a:rPr>
              <a:t>учреждением</a:t>
            </a:r>
          </a:p>
          <a:p>
            <a:pPr algn="ctr"/>
            <a:r>
              <a:rPr lang="ru-RU" sz="3200" dirty="0" smtClean="0">
                <a:latin typeface="Times New Roman" panose="02020603050405020304" pitchFamily="18" charset="0"/>
                <a:cs typeface="Times New Roman" panose="02020603050405020304" pitchFamily="18" charset="0"/>
              </a:rPr>
              <a:t> </a:t>
            </a:r>
            <a:r>
              <a:rPr lang="ru-RU" sz="3200" b="1" dirty="0">
                <a:latin typeface="Times New Roman" panose="02020603050405020304" pitchFamily="18" charset="0"/>
                <a:cs typeface="Times New Roman" panose="02020603050405020304" pitchFamily="18" charset="0"/>
              </a:rPr>
              <a:t>за неотработанные дни отпуска</a:t>
            </a:r>
            <a:r>
              <a:rPr lang="ru-RU" sz="3200" dirty="0">
                <a:latin typeface="Times New Roman" panose="02020603050405020304" pitchFamily="18" charset="0"/>
                <a:cs typeface="Times New Roman" panose="02020603050405020304" pitchFamily="18" charset="0"/>
              </a:rPr>
              <a:t> при их увольнении до окончания того рабочего года, в счет которого он уже получил ежегодный оплачиваемый </a:t>
            </a:r>
            <a:r>
              <a:rPr lang="ru-RU" sz="3200" dirty="0" smtClean="0">
                <a:latin typeface="Times New Roman" panose="02020603050405020304" pitchFamily="18" charset="0"/>
                <a:cs typeface="Times New Roman" panose="02020603050405020304" pitchFamily="18" charset="0"/>
              </a:rPr>
              <a:t>отпуск</a:t>
            </a:r>
          </a:p>
          <a:p>
            <a:pPr algn="ctr"/>
            <a:endParaRPr lang="ru-RU" sz="3200" dirty="0">
              <a:latin typeface="Times New Roman" panose="02020603050405020304" pitchFamily="18" charset="0"/>
              <a:cs typeface="Times New Roman" panose="02020603050405020304" pitchFamily="18" charset="0"/>
              <a:hlinkClick r:id=""/>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0 209 30 560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0 401 10 130</a:t>
            </a:r>
          </a:p>
          <a:p>
            <a:pPr algn="ctr"/>
            <a:endParaRPr lang="ru-RU" sz="3200" dirty="0">
              <a:latin typeface="Times New Roman" panose="02020603050405020304" pitchFamily="18" charset="0"/>
              <a:cs typeface="Times New Roman" panose="02020603050405020304" pitchFamily="18" charset="0"/>
              <a:hlinkClick r:id=""/>
            </a:endParaRPr>
          </a:p>
        </p:txBody>
      </p:sp>
    </p:spTree>
    <p:extLst>
      <p:ext uri="{BB962C8B-B14F-4D97-AF65-F5344CB8AC3E}">
        <p14:creationId xmlns:p14="http://schemas.microsoft.com/office/powerpoint/2010/main" val="16292847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7680" y="1052736"/>
            <a:ext cx="7776864" cy="46474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b="1" dirty="0" smtClean="0">
                <a:latin typeface="Times New Roman" panose="02020603050405020304" pitchFamily="18" charset="0"/>
                <a:cs typeface="Times New Roman" panose="02020603050405020304" pitchFamily="18" charset="0"/>
              </a:rPr>
              <a:t>Суммы </a:t>
            </a:r>
            <a:r>
              <a:rPr lang="ru-RU" sz="3200" b="1" dirty="0">
                <a:latin typeface="Times New Roman" panose="02020603050405020304" pitchFamily="18" charset="0"/>
                <a:cs typeface="Times New Roman" panose="02020603050405020304" pitchFamily="18" charset="0"/>
              </a:rPr>
              <a:t>ущерба</a:t>
            </a:r>
            <a:r>
              <a:rPr lang="ru-RU" sz="3200" dirty="0">
                <a:latin typeface="Times New Roman" panose="02020603050405020304" pitchFamily="18" charset="0"/>
                <a:cs typeface="Times New Roman" panose="02020603050405020304" pitchFamily="18" charset="0"/>
              </a:rPr>
              <a:t>, подлежащего возмещению по решению суда в виде </a:t>
            </a:r>
            <a:r>
              <a:rPr lang="ru-RU" sz="3200" b="1" dirty="0">
                <a:latin typeface="Times New Roman" panose="02020603050405020304" pitchFamily="18" charset="0"/>
                <a:cs typeface="Times New Roman" panose="02020603050405020304" pitchFamily="18" charset="0"/>
              </a:rPr>
              <a:t>компенсации расходов, связанных с судопроизводством </a:t>
            </a:r>
            <a:r>
              <a:rPr lang="ru-RU" sz="3200" dirty="0">
                <a:latin typeface="Times New Roman" panose="02020603050405020304" pitchFamily="18" charset="0"/>
                <a:cs typeface="Times New Roman" panose="02020603050405020304" pitchFamily="18" charset="0"/>
              </a:rPr>
              <a:t>(оплата государственной пошлины, оплата судебных издержек</a:t>
            </a:r>
            <a:r>
              <a:rPr lang="ru-RU" sz="3200" dirty="0" smtClean="0">
                <a:latin typeface="Times New Roman" panose="02020603050405020304" pitchFamily="18" charset="0"/>
                <a:cs typeface="Times New Roman" panose="02020603050405020304" pitchFamily="18" charset="0"/>
              </a:rPr>
              <a:t>)</a:t>
            </a:r>
          </a:p>
          <a:p>
            <a:pPr algn="ctr"/>
            <a:endParaRPr lang="ru-RU" sz="3200" dirty="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0 209 30 560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0 401 10 130</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0858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9122" y="1844824"/>
            <a:ext cx="7776864" cy="267765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dirty="0" smtClean="0">
                <a:latin typeface="Times New Roman" panose="02020603050405020304" pitchFamily="18" charset="0"/>
                <a:cs typeface="Times New Roman" panose="02020603050405020304" pitchFamily="18" charset="0"/>
              </a:rPr>
              <a:t>Начисление </a:t>
            </a:r>
            <a:r>
              <a:rPr lang="ru-RU" sz="3200" dirty="0">
                <a:latin typeface="Times New Roman" panose="02020603050405020304" pitchFamily="18" charset="0"/>
                <a:cs typeface="Times New Roman" panose="02020603050405020304" pitchFamily="18" charset="0"/>
              </a:rPr>
              <a:t>доходов от реализации нефинансовых активов </a:t>
            </a:r>
            <a:endParaRPr lang="ru-RU" sz="3200" dirty="0" smtClean="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a:t>
            </a:r>
            <a:r>
              <a:rPr lang="ru-RU" sz="4000" b="1" dirty="0" smtClean="0">
                <a:latin typeface="Times New Roman" panose="02020603050405020304" pitchFamily="18" charset="0"/>
                <a:cs typeface="Times New Roman" panose="02020603050405020304" pitchFamily="18" charset="0"/>
              </a:rPr>
              <a:t>0 </a:t>
            </a:r>
            <a:r>
              <a:rPr lang="ru-RU" sz="4000" b="1" dirty="0">
                <a:latin typeface="Times New Roman" panose="02020603050405020304" pitchFamily="18" charset="0"/>
                <a:cs typeface="Times New Roman" panose="02020603050405020304" pitchFamily="18" charset="0"/>
              </a:rPr>
              <a:t>209 </a:t>
            </a:r>
            <a:r>
              <a:rPr lang="ru-RU" sz="4000" b="1" dirty="0" smtClean="0">
                <a:latin typeface="Times New Roman" panose="02020603050405020304" pitchFamily="18" charset="0"/>
                <a:cs typeface="Times New Roman" panose="02020603050405020304" pitchFamily="18" charset="0"/>
              </a:rPr>
              <a:t>83 </a:t>
            </a:r>
            <a:r>
              <a:rPr lang="ru-RU" sz="4000" b="1" dirty="0">
                <a:latin typeface="Times New Roman" panose="02020603050405020304" pitchFamily="18" charset="0"/>
                <a:cs typeface="Times New Roman" panose="02020603050405020304" pitchFamily="18" charset="0"/>
              </a:rPr>
              <a:t>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a:t>
            </a:r>
            <a:r>
              <a:rPr lang="ru-RU" sz="4000" b="1" dirty="0" smtClean="0">
                <a:latin typeface="Times New Roman" panose="02020603050405020304" pitchFamily="18" charset="0"/>
                <a:cs typeface="Times New Roman" panose="02020603050405020304" pitchFamily="18" charset="0"/>
              </a:rPr>
              <a:t>172</a:t>
            </a:r>
            <a:endParaRPr lang="ru-RU" sz="4000" b="1" dirty="0">
              <a:latin typeface="Times New Roman" panose="02020603050405020304" pitchFamily="18" charset="0"/>
              <a:cs typeface="Times New Roman" panose="02020603050405020304" pitchFamily="18" charset="0"/>
            </a:endParaRPr>
          </a:p>
          <a:p>
            <a:pPr algn="ctr"/>
            <a:endParaRPr lang="ru-RU"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8290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268760"/>
            <a:ext cx="7920880" cy="46474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dirty="0" smtClean="0">
                <a:latin typeface="Times New Roman" panose="02020603050405020304" pitchFamily="18" charset="0"/>
                <a:cs typeface="Times New Roman" panose="02020603050405020304" pitchFamily="18" charset="0"/>
              </a:rPr>
              <a:t>Начисление </a:t>
            </a:r>
            <a:r>
              <a:rPr lang="ru-RU" sz="3200" dirty="0">
                <a:latin typeface="Times New Roman" panose="02020603050405020304" pitchFamily="18" charset="0"/>
                <a:cs typeface="Times New Roman" panose="02020603050405020304" pitchFamily="18" charset="0"/>
              </a:rPr>
              <a:t>доходов по суммам </a:t>
            </a:r>
            <a:r>
              <a:rPr lang="ru-RU" sz="3200" b="1" dirty="0">
                <a:latin typeface="Times New Roman" panose="02020603050405020304" pitchFamily="18" charset="0"/>
                <a:cs typeface="Times New Roman" panose="02020603050405020304" pitchFamily="18" charset="0"/>
              </a:rPr>
              <a:t>предъявленных к уплате штрафов</a:t>
            </a:r>
            <a:r>
              <a:rPr lang="ru-RU" sz="3200" dirty="0">
                <a:latin typeface="Times New Roman" panose="02020603050405020304" pitchFamily="18" charset="0"/>
                <a:cs typeface="Times New Roman" panose="02020603050405020304" pitchFamily="18" charset="0"/>
              </a:rPr>
              <a:t>, пеней и иных санкций, предусмотренных условиями государственного (муниципального) договора на нужды </a:t>
            </a:r>
            <a:r>
              <a:rPr lang="ru-RU" sz="3200" dirty="0" smtClean="0">
                <a:latin typeface="Times New Roman" panose="02020603050405020304" pitchFamily="18" charset="0"/>
                <a:cs typeface="Times New Roman" panose="02020603050405020304" pitchFamily="18" charset="0"/>
              </a:rPr>
              <a:t>учреждения</a:t>
            </a:r>
          </a:p>
          <a:p>
            <a:pPr algn="ctr"/>
            <a:endParaRPr lang="ru-RU" sz="3200" dirty="0" smtClean="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0 209 </a:t>
            </a:r>
            <a:r>
              <a:rPr lang="ru-RU" sz="4000" b="1" dirty="0" smtClean="0">
                <a:latin typeface="Times New Roman" panose="02020603050405020304" pitchFamily="18" charset="0"/>
                <a:cs typeface="Times New Roman" panose="02020603050405020304" pitchFamily="18" charset="0"/>
              </a:rPr>
              <a:t>40 </a:t>
            </a:r>
            <a:r>
              <a:rPr lang="ru-RU" sz="4000" b="1" dirty="0">
                <a:latin typeface="Times New Roman" panose="02020603050405020304" pitchFamily="18" charset="0"/>
                <a:cs typeface="Times New Roman" panose="02020603050405020304" pitchFamily="18" charset="0"/>
              </a:rPr>
              <a:t>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a:t>
            </a:r>
            <a:r>
              <a:rPr lang="ru-RU" sz="4000" b="1" dirty="0" smtClean="0">
                <a:latin typeface="Times New Roman" panose="02020603050405020304" pitchFamily="18" charset="0"/>
                <a:cs typeface="Times New Roman" panose="02020603050405020304" pitchFamily="18" charset="0"/>
              </a:rPr>
              <a:t>140</a:t>
            </a:r>
            <a:endParaRPr lang="ru-RU" sz="4000" b="1"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3309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9407" y="692696"/>
            <a:ext cx="8568952" cy="575542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2600" b="1" dirty="0" smtClean="0">
                <a:latin typeface="Times New Roman" panose="02020603050405020304" pitchFamily="18" charset="0"/>
                <a:cs typeface="Times New Roman" panose="02020603050405020304" pitchFamily="18" charset="0"/>
              </a:rPr>
              <a:t>         </a:t>
            </a:r>
          </a:p>
          <a:p>
            <a:pPr algn="ctr"/>
            <a:r>
              <a:rPr lang="ru-RU" sz="2600" b="1" dirty="0" smtClean="0">
                <a:latin typeface="Times New Roman" panose="02020603050405020304" pitchFamily="18" charset="0"/>
                <a:cs typeface="Times New Roman" panose="02020603050405020304" pitchFamily="18" charset="0"/>
              </a:rPr>
              <a:t> На </a:t>
            </a:r>
            <a:r>
              <a:rPr lang="ru-RU" sz="2600" b="1" dirty="0">
                <a:latin typeface="Times New Roman" panose="02020603050405020304" pitchFamily="18" charset="0"/>
                <a:cs typeface="Times New Roman" panose="02020603050405020304" pitchFamily="18" charset="0"/>
              </a:rPr>
              <a:t>01.01.2015              </a:t>
            </a:r>
            <a:r>
              <a:rPr lang="ru-RU" sz="2600" b="1" dirty="0" smtClean="0">
                <a:latin typeface="Times New Roman" panose="02020603050405020304" pitchFamily="18" charset="0"/>
                <a:cs typeface="Times New Roman" panose="02020603050405020304" pitchFamily="18" charset="0"/>
              </a:rPr>
              <a:t>на  </a:t>
            </a:r>
            <a:r>
              <a:rPr lang="ru-RU" sz="2600" b="1" dirty="0">
                <a:latin typeface="Times New Roman" panose="02020603050405020304" pitchFamily="18" charset="0"/>
                <a:cs typeface="Times New Roman" panose="02020603050405020304" pitchFamily="18" charset="0"/>
              </a:rPr>
              <a:t>счет 209 00 000</a:t>
            </a:r>
          </a:p>
          <a:p>
            <a:endParaRPr lang="ru-RU" sz="2600" b="1" u="sng" dirty="0" smtClean="0">
              <a:latin typeface="Times New Roman" panose="02020603050405020304" pitchFamily="18" charset="0"/>
              <a:cs typeface="Times New Roman" panose="02020603050405020304" pitchFamily="18" charset="0"/>
            </a:endParaRPr>
          </a:p>
          <a:p>
            <a:r>
              <a:rPr lang="ru-RU" sz="2600" b="1" u="sng" dirty="0" smtClean="0">
                <a:latin typeface="Times New Roman" panose="02020603050405020304" pitchFamily="18" charset="0"/>
                <a:cs typeface="Times New Roman" panose="02020603050405020304" pitchFamily="18" charset="0"/>
              </a:rPr>
              <a:t>Нереальная </a:t>
            </a:r>
            <a:r>
              <a:rPr lang="ru-RU" sz="2600" b="1" u="sng" dirty="0">
                <a:latin typeface="Times New Roman" panose="02020603050405020304" pitchFamily="18" charset="0"/>
                <a:cs typeface="Times New Roman" panose="02020603050405020304" pitchFamily="18" charset="0"/>
              </a:rPr>
              <a:t>ко взысканию </a:t>
            </a:r>
            <a:r>
              <a:rPr lang="ru-RU" sz="2600" b="1" dirty="0">
                <a:latin typeface="Times New Roman" panose="02020603050405020304" pitchFamily="18" charset="0"/>
                <a:cs typeface="Times New Roman" panose="02020603050405020304" pitchFamily="18" charset="0"/>
              </a:rPr>
              <a:t>дебиторская </a:t>
            </a:r>
            <a:r>
              <a:rPr lang="ru-RU" sz="2600" b="1" dirty="0" smtClean="0">
                <a:latin typeface="Times New Roman" panose="02020603050405020304" pitchFamily="18" charset="0"/>
                <a:cs typeface="Times New Roman" panose="02020603050405020304" pitchFamily="18" charset="0"/>
              </a:rPr>
              <a:t>задолженность</a:t>
            </a:r>
          </a:p>
          <a:p>
            <a:r>
              <a:rPr lang="ru-RU" sz="2600" b="1" dirty="0" smtClean="0">
                <a:latin typeface="Times New Roman" panose="02020603050405020304" pitchFamily="18" charset="0"/>
                <a:cs typeface="Times New Roman" panose="02020603050405020304" pitchFamily="18" charset="0"/>
              </a:rPr>
              <a:t>     - </a:t>
            </a:r>
            <a:r>
              <a:rPr lang="ru-RU" sz="2600" b="1" dirty="0">
                <a:latin typeface="Times New Roman" panose="02020603050405020304" pitchFamily="18" charset="0"/>
                <a:cs typeface="Times New Roman" panose="02020603050405020304" pitchFamily="18" charset="0"/>
              </a:rPr>
              <a:t>по   перечисленным </a:t>
            </a:r>
            <a:r>
              <a:rPr lang="ru-RU" sz="2600" b="1" dirty="0" smtClean="0">
                <a:latin typeface="Times New Roman" panose="02020603050405020304" pitchFamily="18" charset="0"/>
                <a:cs typeface="Times New Roman" panose="02020603050405020304" pitchFamily="18" charset="0"/>
              </a:rPr>
              <a:t>авансам (</a:t>
            </a:r>
            <a:r>
              <a:rPr lang="ru-RU" sz="2600" b="1" dirty="0" err="1" smtClean="0">
                <a:latin typeface="Times New Roman" panose="02020603050405020304" pitchFamily="18" charset="0"/>
                <a:cs typeface="Times New Roman" panose="02020603050405020304" pitchFamily="18" charset="0"/>
              </a:rPr>
              <a:t>Дт</a:t>
            </a:r>
            <a:r>
              <a:rPr lang="ru-RU" sz="2600" b="1" dirty="0" smtClean="0">
                <a:latin typeface="Times New Roman" panose="02020603050405020304" pitchFamily="18" charset="0"/>
                <a:cs typeface="Times New Roman" panose="02020603050405020304" pitchFamily="18" charset="0"/>
              </a:rPr>
              <a:t> 0 206 00 000), </a:t>
            </a:r>
            <a:endParaRPr lang="ru-RU" sz="2600" b="1" dirty="0">
              <a:latin typeface="Times New Roman" panose="02020603050405020304" pitchFamily="18" charset="0"/>
              <a:cs typeface="Times New Roman" panose="02020603050405020304" pitchFamily="18" charset="0"/>
            </a:endParaRPr>
          </a:p>
          <a:p>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 - </a:t>
            </a:r>
            <a:r>
              <a:rPr lang="ru-RU" sz="2600" b="1" dirty="0">
                <a:latin typeface="Times New Roman" panose="02020603050405020304" pitchFamily="18" charset="0"/>
                <a:cs typeface="Times New Roman" panose="02020603050405020304" pitchFamily="18" charset="0"/>
              </a:rPr>
              <a:t>расчетам с подотчетными </a:t>
            </a:r>
            <a:r>
              <a:rPr lang="ru-RU" sz="2600" b="1" dirty="0" smtClean="0">
                <a:latin typeface="Times New Roman" panose="02020603050405020304" pitchFamily="18" charset="0"/>
                <a:cs typeface="Times New Roman" panose="02020603050405020304" pitchFamily="18" charset="0"/>
              </a:rPr>
              <a:t>лицами (</a:t>
            </a:r>
            <a:r>
              <a:rPr lang="ru-RU" sz="2600" b="1" dirty="0" err="1" smtClean="0">
                <a:latin typeface="Times New Roman" panose="02020603050405020304" pitchFamily="18" charset="0"/>
                <a:cs typeface="Times New Roman" panose="02020603050405020304" pitchFamily="18" charset="0"/>
              </a:rPr>
              <a:t>Дт</a:t>
            </a:r>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0 208 00 000);</a:t>
            </a:r>
          </a:p>
          <a:p>
            <a:endParaRPr lang="ru-RU" sz="2600" b="1" dirty="0" smtClean="0">
              <a:latin typeface="Times New Roman" panose="02020603050405020304" pitchFamily="18" charset="0"/>
              <a:cs typeface="Times New Roman" panose="02020603050405020304" pitchFamily="18" charset="0"/>
            </a:endParaRPr>
          </a:p>
          <a:p>
            <a:pPr algn="ctr"/>
            <a:r>
              <a:rPr lang="ru-RU" sz="4000" b="1" dirty="0" err="1" smtClean="0">
                <a:latin typeface="Times New Roman" panose="02020603050405020304" pitchFamily="18" charset="0"/>
                <a:cs typeface="Times New Roman" panose="02020603050405020304" pitchFamily="18" charset="0"/>
              </a:rPr>
              <a:t>Дт</a:t>
            </a:r>
            <a:r>
              <a:rPr lang="ru-RU" sz="4000" b="1" dirty="0" smtClean="0">
                <a:latin typeface="Times New Roman" panose="02020603050405020304" pitchFamily="18" charset="0"/>
                <a:cs typeface="Times New Roman" panose="02020603050405020304" pitchFamily="18" charset="0"/>
              </a:rPr>
              <a:t> 0 401 20 273     </a:t>
            </a:r>
            <a:r>
              <a:rPr lang="ru-RU" sz="4000" b="1" dirty="0" err="1" smtClean="0">
                <a:latin typeface="Times New Roman" panose="02020603050405020304" pitchFamily="18" charset="0"/>
                <a:cs typeface="Times New Roman" panose="02020603050405020304" pitchFamily="18" charset="0"/>
              </a:rPr>
              <a:t>Кт</a:t>
            </a:r>
            <a:r>
              <a:rPr lang="ru-RU" sz="4000" b="1" dirty="0" smtClean="0">
                <a:latin typeface="Times New Roman" panose="02020603050405020304" pitchFamily="18" charset="0"/>
                <a:cs typeface="Times New Roman" panose="02020603050405020304" pitchFamily="18" charset="0"/>
              </a:rPr>
              <a:t> 0 206 00 660</a:t>
            </a: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0 401 20 273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a:t>
            </a:r>
            <a:r>
              <a:rPr lang="ru-RU" sz="4000" b="1" dirty="0" smtClean="0">
                <a:latin typeface="Times New Roman" panose="02020603050405020304" pitchFamily="18" charset="0"/>
                <a:cs typeface="Times New Roman" panose="02020603050405020304" pitchFamily="18" charset="0"/>
              </a:rPr>
              <a:t>208 </a:t>
            </a:r>
            <a:r>
              <a:rPr lang="ru-RU" sz="4000" b="1" dirty="0">
                <a:latin typeface="Times New Roman" panose="02020603050405020304" pitchFamily="18" charset="0"/>
                <a:cs typeface="Times New Roman" panose="02020603050405020304" pitchFamily="18" charset="0"/>
              </a:rPr>
              <a:t>00 </a:t>
            </a:r>
            <a:r>
              <a:rPr lang="ru-RU" sz="4000" b="1" dirty="0" smtClean="0">
                <a:latin typeface="Times New Roman" panose="02020603050405020304" pitchFamily="18" charset="0"/>
                <a:cs typeface="Times New Roman" panose="02020603050405020304" pitchFamily="18" charset="0"/>
              </a:rPr>
              <a:t>660</a:t>
            </a:r>
          </a:p>
          <a:p>
            <a:pPr algn="ctr"/>
            <a:endParaRPr lang="ru-RU" sz="4000" b="1" dirty="0">
              <a:latin typeface="Times New Roman" panose="02020603050405020304" pitchFamily="18" charset="0"/>
              <a:cs typeface="Times New Roman" panose="02020603050405020304" pitchFamily="18" charset="0"/>
            </a:endParaRPr>
          </a:p>
          <a:p>
            <a:pPr algn="ctr"/>
            <a:r>
              <a:rPr lang="ru-RU" sz="4000" b="1" dirty="0" err="1" smtClean="0">
                <a:latin typeface="Times New Roman" panose="02020603050405020304" pitchFamily="18" charset="0"/>
                <a:cs typeface="Times New Roman" panose="02020603050405020304" pitchFamily="18" charset="0"/>
              </a:rPr>
              <a:t>Дт</a:t>
            </a:r>
            <a:r>
              <a:rPr lang="ru-RU" sz="4000" b="1" dirty="0" smtClean="0">
                <a:latin typeface="Times New Roman" panose="02020603050405020304" pitchFamily="18" charset="0"/>
                <a:cs typeface="Times New Roman" panose="02020603050405020304" pitchFamily="18" charset="0"/>
              </a:rPr>
              <a:t> </a:t>
            </a:r>
            <a:r>
              <a:rPr lang="ru-RU" sz="4000" b="1" dirty="0">
                <a:latin typeface="Times New Roman" panose="02020603050405020304" pitchFamily="18" charset="0"/>
                <a:cs typeface="Times New Roman" panose="02020603050405020304" pitchFamily="18" charset="0"/>
              </a:rPr>
              <a:t>0 209 30 560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0 401 10 130</a:t>
            </a:r>
          </a:p>
          <a:p>
            <a:pPr lvl="0"/>
            <a:endParaRPr lang="ru-RU"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156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052736"/>
            <a:ext cx="8352928" cy="563231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ctr"/>
            <a:r>
              <a:rPr lang="ru-RU" sz="2600" b="1" dirty="0" smtClean="0">
                <a:latin typeface="Times New Roman" panose="02020603050405020304" pitchFamily="18" charset="0"/>
                <a:cs typeface="Times New Roman" panose="02020603050405020304" pitchFamily="18" charset="0"/>
              </a:rPr>
              <a:t>На </a:t>
            </a:r>
            <a:r>
              <a:rPr lang="ru-RU" sz="2600" b="1" dirty="0">
                <a:latin typeface="Times New Roman" panose="02020603050405020304" pitchFamily="18" charset="0"/>
                <a:cs typeface="Times New Roman" panose="02020603050405020304" pitchFamily="18" charset="0"/>
              </a:rPr>
              <a:t>01.01.2015              на  счет 209 00 000</a:t>
            </a:r>
            <a:endParaRPr lang="ru-RU" sz="2600" b="1" dirty="0" smtClean="0">
              <a:latin typeface="Times New Roman" panose="02020603050405020304" pitchFamily="18" charset="0"/>
              <a:cs typeface="Times New Roman" panose="02020603050405020304" pitchFamily="18" charset="0"/>
            </a:endParaRPr>
          </a:p>
          <a:p>
            <a:pPr lvl="0"/>
            <a:endParaRPr lang="ru-RU" sz="2600" b="1" dirty="0">
              <a:latin typeface="Times New Roman" panose="02020603050405020304" pitchFamily="18" charset="0"/>
              <a:cs typeface="Times New Roman" panose="02020603050405020304" pitchFamily="18" charset="0"/>
            </a:endParaRPr>
          </a:p>
          <a:p>
            <a:pPr lvl="0"/>
            <a:r>
              <a:rPr lang="ru-RU" sz="2600" b="1" dirty="0" smtClean="0">
                <a:latin typeface="Times New Roman" panose="02020603050405020304" pitchFamily="18" charset="0"/>
                <a:cs typeface="Times New Roman" panose="02020603050405020304" pitchFamily="18" charset="0"/>
              </a:rPr>
              <a:t>Дебиторская </a:t>
            </a:r>
            <a:r>
              <a:rPr lang="ru-RU" sz="2600" b="1" dirty="0">
                <a:latin typeface="Times New Roman" panose="02020603050405020304" pitchFamily="18" charset="0"/>
                <a:cs typeface="Times New Roman" panose="02020603050405020304" pitchFamily="18" charset="0"/>
              </a:rPr>
              <a:t>задолженность по:</a:t>
            </a:r>
          </a:p>
          <a:p>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 </a:t>
            </a:r>
            <a:r>
              <a:rPr lang="ru-RU" sz="2600" b="1" dirty="0">
                <a:latin typeface="Times New Roman" panose="02020603050405020304" pitchFamily="18" charset="0"/>
                <a:cs typeface="Times New Roman" panose="02020603050405020304" pitchFamily="18" charset="0"/>
              </a:rPr>
              <a:t>- оплаченным отпускам за неотработанное время</a:t>
            </a:r>
          </a:p>
          <a:p>
            <a:r>
              <a:rPr lang="ru-RU" sz="2600" b="1" dirty="0">
                <a:latin typeface="Times New Roman" panose="02020603050405020304" pitchFamily="18" charset="0"/>
                <a:cs typeface="Times New Roman" panose="02020603050405020304" pitchFamily="18" charset="0"/>
              </a:rPr>
              <a:t>  уволенных работников</a:t>
            </a:r>
            <a:r>
              <a:rPr lang="ru-RU" sz="2600" b="1" dirty="0" smtClean="0">
                <a:latin typeface="Times New Roman" panose="02020603050405020304" pitchFamily="18" charset="0"/>
                <a:cs typeface="Times New Roman" panose="02020603050405020304" pitchFamily="18" charset="0"/>
              </a:rPr>
              <a:t>,</a:t>
            </a:r>
          </a:p>
          <a:p>
            <a:pPr algn="ctr"/>
            <a:r>
              <a:rPr lang="ru-RU" sz="3600" b="1" dirty="0" err="1">
                <a:latin typeface="Times New Roman" panose="02020603050405020304" pitchFamily="18" charset="0"/>
                <a:cs typeface="Times New Roman" panose="02020603050405020304" pitchFamily="18" charset="0"/>
              </a:rPr>
              <a:t>Дт</a:t>
            </a:r>
            <a:r>
              <a:rPr lang="ru-RU" sz="3600" b="1" dirty="0">
                <a:latin typeface="Times New Roman" panose="02020603050405020304" pitchFamily="18" charset="0"/>
                <a:cs typeface="Times New Roman" panose="02020603050405020304" pitchFamily="18" charset="0"/>
              </a:rPr>
              <a:t> 0 209 30 560     </a:t>
            </a:r>
            <a:r>
              <a:rPr lang="ru-RU" sz="3600" b="1" dirty="0" err="1">
                <a:latin typeface="Times New Roman" panose="02020603050405020304" pitchFamily="18" charset="0"/>
                <a:cs typeface="Times New Roman" panose="02020603050405020304" pitchFamily="18" charset="0"/>
              </a:rPr>
              <a:t>Кт</a:t>
            </a:r>
            <a:r>
              <a:rPr lang="ru-RU" sz="3600" b="1" dirty="0">
                <a:latin typeface="Times New Roman" panose="02020603050405020304" pitchFamily="18" charset="0"/>
                <a:cs typeface="Times New Roman" panose="02020603050405020304" pitchFamily="18" charset="0"/>
              </a:rPr>
              <a:t> 0 401 10 130</a:t>
            </a:r>
          </a:p>
          <a:p>
            <a:endParaRPr lang="ru-RU" sz="2600" b="1" dirty="0">
              <a:latin typeface="Times New Roman" panose="02020603050405020304" pitchFamily="18" charset="0"/>
              <a:cs typeface="Times New Roman" panose="02020603050405020304" pitchFamily="18" charset="0"/>
            </a:endParaRPr>
          </a:p>
          <a:p>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 </a:t>
            </a:r>
            <a:r>
              <a:rPr lang="ru-RU" sz="2600" b="1" dirty="0">
                <a:latin typeface="Times New Roman" panose="02020603050405020304" pitchFamily="18" charset="0"/>
                <a:cs typeface="Times New Roman" panose="02020603050405020304" pitchFamily="18" charset="0"/>
              </a:rPr>
              <a:t>- штрафным санкциям (пени, неустойки),</a:t>
            </a:r>
          </a:p>
          <a:p>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 </a:t>
            </a:r>
            <a:r>
              <a:rPr lang="ru-RU" sz="2600" b="1" dirty="0">
                <a:latin typeface="Times New Roman" panose="02020603050405020304" pitchFamily="18" charset="0"/>
                <a:cs typeface="Times New Roman" panose="02020603050405020304" pitchFamily="18" charset="0"/>
              </a:rPr>
              <a:t>- возмещению расходов по договорам </a:t>
            </a:r>
            <a:r>
              <a:rPr lang="ru-RU" sz="2600" b="1" dirty="0" smtClean="0">
                <a:latin typeface="Times New Roman" panose="02020603050405020304" pitchFamily="18" charset="0"/>
                <a:cs typeface="Times New Roman" panose="02020603050405020304" pitchFamily="18" charset="0"/>
              </a:rPr>
              <a:t>ОСАГО</a:t>
            </a:r>
          </a:p>
          <a:p>
            <a:endParaRPr lang="ru-RU" sz="2600" b="1" dirty="0" smtClean="0">
              <a:latin typeface="Times New Roman" panose="02020603050405020304" pitchFamily="18" charset="0"/>
              <a:cs typeface="Times New Roman" panose="02020603050405020304" pitchFamily="18" charset="0"/>
            </a:endParaRPr>
          </a:p>
          <a:p>
            <a:pPr algn="ctr"/>
            <a:r>
              <a:rPr lang="ru-RU" sz="3600" b="1" dirty="0" err="1">
                <a:latin typeface="Times New Roman" panose="02020603050405020304" pitchFamily="18" charset="0"/>
                <a:cs typeface="Times New Roman" panose="02020603050405020304" pitchFamily="18" charset="0"/>
              </a:rPr>
              <a:t>Дт</a:t>
            </a:r>
            <a:r>
              <a:rPr lang="ru-RU" sz="3600" b="1" dirty="0">
                <a:latin typeface="Times New Roman" panose="02020603050405020304" pitchFamily="18" charset="0"/>
                <a:cs typeface="Times New Roman" panose="02020603050405020304" pitchFamily="18" charset="0"/>
              </a:rPr>
              <a:t> 0 209 </a:t>
            </a:r>
            <a:r>
              <a:rPr lang="ru-RU" sz="3600" b="1" dirty="0" smtClean="0">
                <a:latin typeface="Times New Roman" panose="02020603050405020304" pitchFamily="18" charset="0"/>
                <a:cs typeface="Times New Roman" panose="02020603050405020304" pitchFamily="18" charset="0"/>
              </a:rPr>
              <a:t>40 </a:t>
            </a:r>
            <a:r>
              <a:rPr lang="ru-RU" sz="3600" b="1" dirty="0">
                <a:latin typeface="Times New Roman" panose="02020603050405020304" pitchFamily="18" charset="0"/>
                <a:cs typeface="Times New Roman" panose="02020603050405020304" pitchFamily="18" charset="0"/>
              </a:rPr>
              <a:t>560     </a:t>
            </a:r>
            <a:r>
              <a:rPr lang="ru-RU" sz="3600" b="1" dirty="0" err="1">
                <a:latin typeface="Times New Roman" panose="02020603050405020304" pitchFamily="18" charset="0"/>
                <a:cs typeface="Times New Roman" panose="02020603050405020304" pitchFamily="18" charset="0"/>
              </a:rPr>
              <a:t>Кт</a:t>
            </a:r>
            <a:r>
              <a:rPr lang="ru-RU" sz="3600" b="1" dirty="0">
                <a:latin typeface="Times New Roman" panose="02020603050405020304" pitchFamily="18" charset="0"/>
                <a:cs typeface="Times New Roman" panose="02020603050405020304" pitchFamily="18" charset="0"/>
              </a:rPr>
              <a:t> 0 401 10 </a:t>
            </a:r>
            <a:r>
              <a:rPr lang="ru-RU" sz="3600" b="1" dirty="0" smtClean="0">
                <a:latin typeface="Times New Roman" panose="02020603050405020304" pitchFamily="18" charset="0"/>
                <a:cs typeface="Times New Roman" panose="02020603050405020304" pitchFamily="18" charset="0"/>
              </a:rPr>
              <a:t>140</a:t>
            </a:r>
            <a:endParaRPr lang="ru-RU" sz="3600" b="1" dirty="0">
              <a:latin typeface="Times New Roman" panose="02020603050405020304" pitchFamily="18" charset="0"/>
              <a:cs typeface="Times New Roman" panose="02020603050405020304" pitchFamily="18" charset="0"/>
            </a:endParaRPr>
          </a:p>
          <a:p>
            <a:endParaRPr lang="ru-RU" sz="2800" b="1" dirty="0">
              <a:latin typeface="Times New Roman" panose="02020603050405020304" pitchFamily="18" charset="0"/>
              <a:cs typeface="Times New Roman" panose="02020603050405020304" pitchFamily="18" charset="0"/>
            </a:endParaRPr>
          </a:p>
          <a:p>
            <a:endParaRPr lang="ru-RU"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747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8229600" cy="1066800"/>
          </a:xfrm>
        </p:spPr>
        <p:txBody>
          <a:bodyPr>
            <a:noAutofit/>
          </a:bodyPr>
          <a:lstStyle/>
          <a:p>
            <a:pPr algn="ctr"/>
            <a:r>
              <a:rPr lang="ru-RU" sz="3800" b="1" dirty="0">
                <a:latin typeface="Times New Roman" panose="02020603050405020304" pitchFamily="18" charset="0"/>
                <a:cs typeface="Times New Roman" panose="02020603050405020304" pitchFamily="18" charset="0"/>
              </a:rPr>
              <a:t>Счет 40140 "Доходы будущих периодов"</a:t>
            </a:r>
          </a:p>
        </p:txBody>
      </p:sp>
      <p:sp>
        <p:nvSpPr>
          <p:cNvPr id="3" name="Объект 2"/>
          <p:cNvSpPr>
            <a:spLocks noGrp="1"/>
          </p:cNvSpPr>
          <p:nvPr>
            <p:ph idx="1"/>
          </p:nvPr>
        </p:nvSpPr>
        <p:spPr>
          <a:xfrm>
            <a:off x="467544" y="1844824"/>
            <a:ext cx="8229600" cy="4325112"/>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pPr>
              <a:buClrTx/>
              <a:buFont typeface="Wingdings" panose="05000000000000000000" pitchFamily="2" charset="2"/>
              <a:buChar char="Ø"/>
            </a:pPr>
            <a:r>
              <a:rPr lang="ru-RU" dirty="0"/>
              <a:t>доходов по операциям реализации имущества казны, в случае, если договором предусмотрена рассрочка платежа на условиях перехода права собственности на объект после завершения расчетов;</a:t>
            </a:r>
          </a:p>
          <a:p>
            <a:pPr marL="109728" indent="0">
              <a:buClrTx/>
              <a:buNone/>
            </a:pPr>
            <a:r>
              <a:rPr lang="ru-RU" dirty="0"/>
              <a:t>(абзац введен </a:t>
            </a:r>
            <a:r>
              <a:rPr lang="ru-RU" dirty="0">
                <a:hlinkClick r:id="rId2"/>
              </a:rPr>
              <a:t>Приказом Минфина России от 29.08.2014 N 89н)</a:t>
            </a:r>
          </a:p>
          <a:p>
            <a:pPr>
              <a:buClrTx/>
              <a:buFont typeface="Wingdings" panose="05000000000000000000" pitchFamily="2" charset="2"/>
              <a:buChar char="Ø"/>
            </a:pPr>
            <a:r>
              <a:rPr lang="ru-RU" dirty="0"/>
              <a:t>доходов по соглашениям о предоставлении субсидий в очередном финансовом году (годах, следующих за отчетным) в том числе на иные цели, а также на осуществление капитальных вложений в объекты капитального строительства государственной (муниципальной) собственности и приобретение объектов недвижимого имущества в государственную (муниципальную) собственность;</a:t>
            </a:r>
          </a:p>
          <a:p>
            <a:pPr marL="109728" indent="0">
              <a:buClrTx/>
              <a:buNone/>
            </a:pPr>
            <a:r>
              <a:rPr lang="ru-RU" dirty="0"/>
              <a:t>(абзац введен </a:t>
            </a:r>
            <a:r>
              <a:rPr lang="ru-RU" dirty="0">
                <a:hlinkClick r:id="rId3"/>
              </a:rPr>
              <a:t>Приказом Минфина России от 29.08.2014 N 89н)</a:t>
            </a:r>
          </a:p>
          <a:p>
            <a:pPr>
              <a:buClrTx/>
              <a:buFont typeface="Wingdings" panose="05000000000000000000" pitchFamily="2" charset="2"/>
              <a:buChar char="Ø"/>
            </a:pPr>
            <a:r>
              <a:rPr lang="ru-RU" dirty="0"/>
              <a:t>доходов по договорам (соглашениям) о предоставлении грантов;</a:t>
            </a:r>
          </a:p>
          <a:p>
            <a:pPr marL="109728" indent="0">
              <a:buClrTx/>
              <a:buNone/>
            </a:pPr>
            <a:r>
              <a:rPr lang="ru-RU" dirty="0"/>
              <a:t>(абзац введен </a:t>
            </a:r>
            <a:r>
              <a:rPr lang="ru-RU" dirty="0">
                <a:hlinkClick r:id="rId4"/>
              </a:rPr>
              <a:t>Приказом Минфина России от 29.08.2014 N 89н)</a:t>
            </a:r>
          </a:p>
          <a:p>
            <a:endParaRPr lang="ru-RU" dirty="0"/>
          </a:p>
        </p:txBody>
      </p:sp>
    </p:spTree>
    <p:extLst>
      <p:ext uri="{BB962C8B-B14F-4D97-AF65-F5344CB8AC3E}">
        <p14:creationId xmlns:p14="http://schemas.microsoft.com/office/powerpoint/2010/main" val="1875949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07823" y="980728"/>
            <a:ext cx="7992888" cy="526297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dirty="0" smtClean="0">
                <a:latin typeface="Times New Roman" panose="02020603050405020304" pitchFamily="18" charset="0"/>
                <a:cs typeface="Times New Roman" panose="02020603050405020304" pitchFamily="18" charset="0"/>
              </a:rPr>
              <a:t>Начисление </a:t>
            </a:r>
            <a:r>
              <a:rPr lang="ru-RU" sz="3200" dirty="0">
                <a:latin typeface="Times New Roman" panose="02020603050405020304" pitchFamily="18" charset="0"/>
                <a:cs typeface="Times New Roman" panose="02020603050405020304" pitchFamily="18" charset="0"/>
              </a:rPr>
              <a:t>задолженности покупателей по договору реализации имущества, предусматривающем  рассрочку платежа, с</a:t>
            </a:r>
            <a:r>
              <a:rPr lang="ru-RU" sz="3200" b="1" dirty="0">
                <a:latin typeface="Times New Roman" panose="02020603050405020304" pitchFamily="18" charset="0"/>
                <a:cs typeface="Times New Roman" panose="02020603050405020304" pitchFamily="18" charset="0"/>
              </a:rPr>
              <a:t> переходом права собственности </a:t>
            </a:r>
            <a:r>
              <a:rPr lang="ru-RU" sz="3200" dirty="0">
                <a:latin typeface="Times New Roman" panose="02020603050405020304" pitchFamily="18" charset="0"/>
                <a:cs typeface="Times New Roman" panose="02020603050405020304" pitchFamily="18" charset="0"/>
              </a:rPr>
              <a:t>(права оперативного управления) на объект </a:t>
            </a:r>
            <a:r>
              <a:rPr lang="ru-RU" sz="3200" b="1" dirty="0">
                <a:latin typeface="Times New Roman" panose="02020603050405020304" pitchFamily="18" charset="0"/>
                <a:cs typeface="Times New Roman" panose="02020603050405020304" pitchFamily="18" charset="0"/>
              </a:rPr>
              <a:t>в очередном финансовом год</a:t>
            </a:r>
            <a:r>
              <a:rPr lang="ru-RU" sz="3200" dirty="0">
                <a:latin typeface="Times New Roman" panose="02020603050405020304" pitchFamily="18" charset="0"/>
                <a:cs typeface="Times New Roman" panose="02020603050405020304" pitchFamily="18" charset="0"/>
              </a:rPr>
              <a:t>у (годах, следующих за отчетным) после завершения </a:t>
            </a:r>
            <a:r>
              <a:rPr lang="ru-RU" sz="3200" dirty="0" smtClean="0">
                <a:latin typeface="Times New Roman" panose="02020603050405020304" pitchFamily="18" charset="0"/>
                <a:cs typeface="Times New Roman" panose="02020603050405020304" pitchFamily="18" charset="0"/>
              </a:rPr>
              <a:t>расчетов</a:t>
            </a: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0 209 83 560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a:t>
            </a:r>
            <a:r>
              <a:rPr lang="ru-RU" sz="4000" b="1" dirty="0" smtClean="0">
                <a:latin typeface="Times New Roman" panose="02020603050405020304" pitchFamily="18" charset="0"/>
                <a:cs typeface="Times New Roman" panose="02020603050405020304" pitchFamily="18" charset="0"/>
              </a:rPr>
              <a:t>40 172</a:t>
            </a:r>
            <a:endParaRPr lang="ru-RU" sz="4000" dirty="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a:t>
            </a:r>
            <a:r>
              <a:rPr lang="ru-RU" sz="4000" b="1" dirty="0" smtClean="0">
                <a:latin typeface="Times New Roman" panose="02020603050405020304" pitchFamily="18" charset="0"/>
                <a:cs typeface="Times New Roman" panose="02020603050405020304" pitchFamily="18" charset="0"/>
              </a:rPr>
              <a:t>205 71 </a:t>
            </a:r>
            <a:r>
              <a:rPr lang="ru-RU" sz="4000" b="1" dirty="0">
                <a:latin typeface="Times New Roman" panose="02020603050405020304" pitchFamily="18" charset="0"/>
                <a:cs typeface="Times New Roman" panose="02020603050405020304" pitchFamily="18" charset="0"/>
              </a:rPr>
              <a:t>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0 401 40 </a:t>
            </a:r>
            <a:r>
              <a:rPr lang="ru-RU" sz="4000" b="1" dirty="0" smtClean="0">
                <a:latin typeface="Times New Roman" panose="02020603050405020304" pitchFamily="18" charset="0"/>
                <a:cs typeface="Times New Roman" panose="02020603050405020304" pitchFamily="18" charset="0"/>
              </a:rPr>
              <a:t>172</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686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836712"/>
            <a:ext cx="7920880" cy="513986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endParaRPr lang="ru-RU" sz="3200" dirty="0" smtClean="0">
              <a:latin typeface="Times New Roman" panose="02020603050405020304" pitchFamily="18" charset="0"/>
              <a:cs typeface="Times New Roman" panose="02020603050405020304" pitchFamily="18" charset="0"/>
            </a:endParaRPr>
          </a:p>
          <a:p>
            <a:pPr algn="ctr"/>
            <a:r>
              <a:rPr lang="ru-RU" sz="3200" dirty="0" smtClean="0">
                <a:latin typeface="Times New Roman" panose="02020603050405020304" pitchFamily="18" charset="0"/>
                <a:cs typeface="Times New Roman" panose="02020603050405020304" pitchFamily="18" charset="0"/>
              </a:rPr>
              <a:t>Начисление </a:t>
            </a:r>
            <a:r>
              <a:rPr lang="ru-RU" sz="3200" dirty="0">
                <a:latin typeface="Times New Roman" panose="02020603050405020304" pitchFamily="18" charset="0"/>
                <a:cs typeface="Times New Roman" panose="02020603050405020304" pitchFamily="18" charset="0"/>
              </a:rPr>
              <a:t>доходов будущих периодов в форме грантов, субсидий, в том числе на иные цели, по соглашениям о предоставлении субсидий (грантов) в очередном финансовом году (годах, следующих за отчетным) </a:t>
            </a:r>
            <a:endParaRPr lang="ru-RU" sz="3200" dirty="0" smtClean="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a:p>
            <a:pPr algn="ctr"/>
            <a:r>
              <a:rPr lang="ru-RU" sz="4000" b="1" dirty="0" err="1">
                <a:latin typeface="Times New Roman" panose="02020603050405020304" pitchFamily="18" charset="0"/>
                <a:cs typeface="Times New Roman" panose="02020603050405020304" pitchFamily="18" charset="0"/>
              </a:rPr>
              <a:t>Дт</a:t>
            </a:r>
            <a:r>
              <a:rPr lang="ru-RU" sz="4000" b="1" dirty="0">
                <a:latin typeface="Times New Roman" panose="02020603050405020304" pitchFamily="18" charset="0"/>
                <a:cs typeface="Times New Roman" panose="02020603050405020304" pitchFamily="18" charset="0"/>
              </a:rPr>
              <a:t> 0 </a:t>
            </a:r>
            <a:r>
              <a:rPr lang="ru-RU" sz="4000" b="1" dirty="0" smtClean="0">
                <a:latin typeface="Times New Roman" panose="02020603050405020304" pitchFamily="18" charset="0"/>
                <a:cs typeface="Times New Roman" panose="02020603050405020304" pitchFamily="18" charset="0"/>
              </a:rPr>
              <a:t>205 81 </a:t>
            </a:r>
            <a:r>
              <a:rPr lang="ru-RU" sz="4000" b="1" dirty="0">
                <a:latin typeface="Times New Roman" panose="02020603050405020304" pitchFamily="18" charset="0"/>
                <a:cs typeface="Times New Roman" panose="02020603050405020304" pitchFamily="18" charset="0"/>
              </a:rPr>
              <a:t>560      </a:t>
            </a:r>
            <a:r>
              <a:rPr lang="ru-RU" sz="4000" b="1" dirty="0" err="1">
                <a:latin typeface="Times New Roman" panose="02020603050405020304" pitchFamily="18" charset="0"/>
                <a:cs typeface="Times New Roman" panose="02020603050405020304" pitchFamily="18" charset="0"/>
              </a:rPr>
              <a:t>Кт</a:t>
            </a:r>
            <a:r>
              <a:rPr lang="ru-RU" sz="4000" b="1" dirty="0">
                <a:latin typeface="Times New Roman" panose="02020603050405020304" pitchFamily="18" charset="0"/>
                <a:cs typeface="Times New Roman" panose="02020603050405020304" pitchFamily="18" charset="0"/>
              </a:rPr>
              <a:t> 0 401 40 </a:t>
            </a:r>
            <a:r>
              <a:rPr lang="ru-RU" sz="4000" b="1" dirty="0" smtClean="0">
                <a:latin typeface="Times New Roman" panose="02020603050405020304" pitchFamily="18" charset="0"/>
                <a:cs typeface="Times New Roman" panose="02020603050405020304" pitchFamily="18" charset="0"/>
              </a:rPr>
              <a:t>180</a:t>
            </a:r>
            <a:endParaRPr lang="ru-RU" sz="4000" dirty="0">
              <a:latin typeface="Times New Roman" panose="02020603050405020304" pitchFamily="18" charset="0"/>
              <a:cs typeface="Times New Roman" panose="02020603050405020304" pitchFamily="18" charset="0"/>
            </a:endParaRPr>
          </a:p>
          <a:p>
            <a:pPr algn="ctr"/>
            <a:endParaRPr lang="ru-RU"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0446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1124745"/>
            <a:ext cx="7848872" cy="4893647"/>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ПРИКАЗ </a:t>
            </a:r>
            <a:r>
              <a:rPr lang="ru-RU" sz="2400" b="1" dirty="0" smtClean="0">
                <a:latin typeface="Times New Roman" panose="02020603050405020304" pitchFamily="18" charset="0"/>
                <a:cs typeface="Times New Roman" panose="02020603050405020304" pitchFamily="18" charset="0"/>
              </a:rPr>
              <a:t> МИНИСТЕРСТВА ФИНАНСОВ РФ </a:t>
            </a:r>
          </a:p>
          <a:p>
            <a:pPr algn="ctr"/>
            <a:r>
              <a:rPr lang="ru-RU" sz="2400" b="1" dirty="0" smtClean="0">
                <a:latin typeface="Times New Roman" panose="02020603050405020304" pitchFamily="18" charset="0"/>
                <a:cs typeface="Times New Roman" panose="02020603050405020304" pitchFamily="18" charset="0"/>
              </a:rPr>
              <a:t>от </a:t>
            </a:r>
            <a:r>
              <a:rPr lang="ru-RU" sz="2400" b="1" dirty="0">
                <a:latin typeface="Times New Roman" panose="02020603050405020304" pitchFamily="18" charset="0"/>
                <a:cs typeface="Times New Roman" panose="02020603050405020304" pitchFamily="18" charset="0"/>
              </a:rPr>
              <a:t>1 декабря 2010 г. N 157н </a:t>
            </a:r>
            <a:endParaRPr lang="ru-RU" sz="2400" b="1" dirty="0" smtClean="0">
              <a:latin typeface="Times New Roman" panose="02020603050405020304" pitchFamily="18" charset="0"/>
              <a:cs typeface="Times New Roman" panose="02020603050405020304" pitchFamily="18" charset="0"/>
            </a:endParaRPr>
          </a:p>
          <a:p>
            <a:pPr algn="ct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ОБ </a:t>
            </a:r>
            <a:r>
              <a:rPr lang="ru-RU" sz="2400" dirty="0">
                <a:latin typeface="Times New Roman" panose="02020603050405020304" pitchFamily="18" charset="0"/>
                <a:cs typeface="Times New Roman" panose="02020603050405020304" pitchFamily="18" charset="0"/>
              </a:rPr>
              <a:t>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И ИНСТРУКЦИИ ПО ЕГО ПРИМЕНЕНИЮ </a:t>
            </a:r>
            <a:r>
              <a:rPr lang="ru-RU" sz="2400" dirty="0" smtClean="0">
                <a:latin typeface="Times New Roman" panose="02020603050405020304" pitchFamily="18" charset="0"/>
                <a:cs typeface="Times New Roman" panose="02020603050405020304" pitchFamily="18" charset="0"/>
              </a:rPr>
              <a:t>(в редакции Приказа 89н)</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1717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066800"/>
          </a:xfrm>
        </p:spPr>
        <p:txBody>
          <a:bodyPr/>
          <a:lstStyle/>
          <a:p>
            <a:r>
              <a:rPr lang="ru-RU" b="1" dirty="0">
                <a:latin typeface="Times New Roman" panose="02020603050405020304" pitchFamily="18" charset="0"/>
                <a:cs typeface="Times New Roman" panose="02020603050405020304" pitchFamily="18" charset="0"/>
              </a:rPr>
              <a:t>Счет 20500 "Расчеты по доходам"</a:t>
            </a:r>
            <a:endParaRPr lang="ru-RU" dirty="0"/>
          </a:p>
        </p:txBody>
      </p:sp>
      <p:sp>
        <p:nvSpPr>
          <p:cNvPr id="3" name="Объект 2"/>
          <p:cNvSpPr>
            <a:spLocks noGrp="1"/>
          </p:cNvSpPr>
          <p:nvPr>
            <p:ph idx="1"/>
          </p:nvPr>
        </p:nvSpPr>
        <p:spPr>
          <a:xfrm>
            <a:off x="467544" y="1844824"/>
            <a:ext cx="8229600" cy="4325112"/>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109728" indent="0" algn="just">
              <a:buNone/>
            </a:pPr>
            <a:r>
              <a:rPr lang="ru-RU" dirty="0" smtClean="0">
                <a:latin typeface="Times New Roman" panose="02020603050405020304" pitchFamily="18" charset="0"/>
                <a:cs typeface="Times New Roman" panose="02020603050405020304" pitchFamily="18" charset="0"/>
              </a:rPr>
              <a:t>	</a:t>
            </a:r>
            <a:r>
              <a:rPr lang="ru-RU" sz="3000" dirty="0" smtClean="0">
                <a:latin typeface="Times New Roman" panose="02020603050405020304" pitchFamily="18" charset="0"/>
                <a:cs typeface="Times New Roman" panose="02020603050405020304" pitchFamily="18" charset="0"/>
              </a:rPr>
              <a:t>Счет </a:t>
            </a:r>
            <a:r>
              <a:rPr lang="ru-RU" sz="3000" dirty="0">
                <a:latin typeface="Times New Roman" panose="02020603050405020304" pitchFamily="18" charset="0"/>
                <a:cs typeface="Times New Roman" panose="02020603050405020304" pitchFamily="18" charset="0"/>
              </a:rPr>
              <a:t>предназначен для учета расчетов по суммам доходов (поступлений), начисленных учреждением в момент возникновения требований к их плательщикам, </a:t>
            </a:r>
            <a:r>
              <a:rPr lang="ru-RU" sz="3000" b="1" dirty="0">
                <a:latin typeface="Times New Roman" panose="02020603050405020304" pitchFamily="18" charset="0"/>
                <a:cs typeface="Times New Roman" panose="02020603050405020304" pitchFamily="18" charset="0"/>
              </a:rPr>
              <a:t>возникающих в силу договоров, соглашений, а также при выполнении субъектом учета возложенных согласно законодательству Российской Федерации на него функций</a:t>
            </a:r>
            <a:r>
              <a:rPr lang="ru-RU" sz="3000" dirty="0">
                <a:latin typeface="Times New Roman" panose="02020603050405020304" pitchFamily="18" charset="0"/>
                <a:cs typeface="Times New Roman" panose="02020603050405020304" pitchFamily="18" charset="0"/>
              </a:rPr>
              <a:t>, а также поступивших от </a:t>
            </a:r>
            <a:r>
              <a:rPr lang="ru-RU" sz="3000" dirty="0" smtClean="0">
                <a:latin typeface="Times New Roman" panose="02020603050405020304" pitchFamily="18" charset="0"/>
                <a:cs typeface="Times New Roman" panose="02020603050405020304" pitchFamily="18" charset="0"/>
              </a:rPr>
              <a:t>плательщиков предварительных оплат.</a:t>
            </a:r>
            <a:endParaRPr lang="ru-RU" sz="3000" dirty="0"/>
          </a:p>
        </p:txBody>
      </p:sp>
    </p:spTree>
    <p:extLst>
      <p:ext uri="{BB962C8B-B14F-4D97-AF65-F5344CB8AC3E}">
        <p14:creationId xmlns:p14="http://schemas.microsoft.com/office/powerpoint/2010/main" val="3363254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anose="02020603050405020304" pitchFamily="18" charset="0"/>
                <a:cs typeface="Times New Roman" panose="02020603050405020304" pitchFamily="18" charset="0"/>
              </a:rPr>
              <a:t>Счет 20500 "Расчеты по доходам"</a:t>
            </a:r>
            <a:endParaRPr lang="ru-RU" dirty="0"/>
          </a:p>
        </p:txBody>
      </p:sp>
      <p:sp>
        <p:nvSpPr>
          <p:cNvPr id="3" name="Объект 2"/>
          <p:cNvSpPr>
            <a:spLocks noGrp="1"/>
          </p:cNvSpPr>
          <p:nvPr>
            <p:ph idx="1"/>
          </p:nvPr>
        </p:nvSpPr>
        <p:spPr>
          <a:xfrm>
            <a:off x="539552" y="2276872"/>
            <a:ext cx="8075240" cy="2736304"/>
          </a:xfrm>
        </p:spPr>
        <p:style>
          <a:lnRef idx="1">
            <a:schemeClr val="accent4"/>
          </a:lnRef>
          <a:fillRef idx="2">
            <a:schemeClr val="accent4"/>
          </a:fillRef>
          <a:effectRef idx="1">
            <a:schemeClr val="accent4"/>
          </a:effectRef>
          <a:fontRef idx="minor">
            <a:schemeClr val="dk1"/>
          </a:fontRef>
        </p:style>
        <p:txBody>
          <a:bodyPr/>
          <a:lstStyle/>
          <a:p>
            <a:pPr marL="109728" indent="0">
              <a:buNone/>
            </a:pPr>
            <a:r>
              <a:rPr lang="ru-RU" b="1" dirty="0" smtClean="0">
                <a:latin typeface="Times New Roman" panose="02020603050405020304" pitchFamily="18" charset="0"/>
                <a:cs typeface="Times New Roman" panose="02020603050405020304" pitchFamily="18" charset="0"/>
              </a:rPr>
              <a:t>   </a:t>
            </a:r>
          </a:p>
          <a:p>
            <a:pPr marL="109728" indent="0">
              <a:buNone/>
            </a:pPr>
            <a:endParaRPr lang="ru-RU" b="1" dirty="0">
              <a:latin typeface="Times New Roman" panose="02020603050405020304" pitchFamily="18" charset="0"/>
              <a:cs typeface="Times New Roman" panose="02020603050405020304" pitchFamily="18" charset="0"/>
            </a:endParaRPr>
          </a:p>
          <a:p>
            <a:pPr marL="109728" indent="0" algn="ctr">
              <a:buNone/>
            </a:pPr>
            <a:r>
              <a:rPr lang="ru-RU" dirty="0" smtClean="0">
                <a:latin typeface="Times New Roman" panose="02020603050405020304" pitchFamily="18" charset="0"/>
                <a:cs typeface="Times New Roman" panose="02020603050405020304" pitchFamily="18" charset="0"/>
              </a:rPr>
              <a:t>0 </a:t>
            </a:r>
            <a:r>
              <a:rPr lang="ru-RU" dirty="0">
                <a:latin typeface="Times New Roman" panose="02020603050405020304" pitchFamily="18" charset="0"/>
                <a:cs typeface="Times New Roman" panose="02020603050405020304" pitchFamily="18" charset="0"/>
              </a:rPr>
              <a:t>205 </a:t>
            </a:r>
            <a:r>
              <a:rPr lang="ru-RU" b="1" dirty="0">
                <a:latin typeface="Times New Roman" panose="02020603050405020304" pitchFamily="18" charset="0"/>
                <a:cs typeface="Times New Roman" panose="02020603050405020304" pitchFamily="18" charset="0"/>
              </a:rPr>
              <a:t>82 </a:t>
            </a:r>
            <a:r>
              <a:rPr lang="ru-RU" dirty="0">
                <a:latin typeface="Times New Roman" panose="02020603050405020304" pitchFamily="18" charset="0"/>
                <a:cs typeface="Times New Roman" panose="02020603050405020304" pitchFamily="18" charset="0"/>
              </a:rPr>
              <a:t>000</a:t>
            </a:r>
            <a:r>
              <a:rPr lang="ru-RU" b="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"Расчеты по невыясненным </a:t>
            </a:r>
            <a:r>
              <a:rPr lang="ru-RU" dirty="0" smtClean="0">
                <a:latin typeface="Times New Roman" panose="02020603050405020304" pitchFamily="18" charset="0"/>
                <a:cs typeface="Times New Roman" panose="02020603050405020304" pitchFamily="18" charset="0"/>
              </a:rPr>
              <a:t>    поступлениям</a:t>
            </a:r>
            <a:r>
              <a:rPr lang="ru-RU" dirty="0">
                <a:latin typeface="Times New Roman" panose="02020603050405020304" pitchFamily="18" charset="0"/>
                <a:cs typeface="Times New Roman" panose="02020603050405020304" pitchFamily="18" charset="0"/>
              </a:rPr>
              <a:t>"</a:t>
            </a:r>
          </a:p>
          <a:p>
            <a:pPr marL="109728" indent="0">
              <a:buNone/>
            </a:pPr>
            <a:endParaRPr lang="ru-RU" dirty="0"/>
          </a:p>
        </p:txBody>
      </p:sp>
    </p:spTree>
    <p:extLst>
      <p:ext uri="{BB962C8B-B14F-4D97-AF65-F5344CB8AC3E}">
        <p14:creationId xmlns:p14="http://schemas.microsoft.com/office/powerpoint/2010/main" val="3775566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1066800"/>
          </a:xfrm>
        </p:spPr>
        <p:txBody>
          <a:bodyPr>
            <a:normAutofit fontScale="90000"/>
          </a:bodyPr>
          <a:lstStyle/>
          <a:p>
            <a:pPr algn="ctr"/>
            <a:r>
              <a:rPr lang="ru-RU" b="1" dirty="0">
                <a:latin typeface="Times New Roman" panose="02020603050405020304" pitchFamily="18" charset="0"/>
                <a:cs typeface="Times New Roman" panose="02020603050405020304" pitchFamily="18" charset="0"/>
              </a:rPr>
              <a:t>Счет 20900 "Расчеты по ущербу и иным </a:t>
            </a:r>
            <a:r>
              <a:rPr lang="ru-RU" b="1" dirty="0" smtClean="0">
                <a:latin typeface="Times New Roman" panose="02020603050405020304" pitchFamily="18" charset="0"/>
                <a:cs typeface="Times New Roman" panose="02020603050405020304" pitchFamily="18" charset="0"/>
              </a:rPr>
              <a:t>доходам</a:t>
            </a:r>
            <a:r>
              <a:rPr lang="ru-RU" b="1" dirty="0">
                <a:latin typeface="Times New Roman" panose="02020603050405020304" pitchFamily="18" charset="0"/>
                <a:cs typeface="Times New Roman" panose="02020603050405020304" pitchFamily="18" charset="0"/>
              </a:rPr>
              <a:t> "</a:t>
            </a:r>
            <a:endParaRPr lang="ru-RU" dirty="0"/>
          </a:p>
        </p:txBody>
      </p:sp>
      <p:sp>
        <p:nvSpPr>
          <p:cNvPr id="3" name="Объект 2"/>
          <p:cNvSpPr>
            <a:spLocks noGrp="1"/>
          </p:cNvSpPr>
          <p:nvPr>
            <p:ph idx="1"/>
          </p:nvPr>
        </p:nvSpPr>
        <p:spPr>
          <a:xfrm>
            <a:off x="395536" y="1700808"/>
            <a:ext cx="8496944" cy="4873728"/>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marL="109728" indent="0">
              <a:buNone/>
            </a:pPr>
            <a:r>
              <a:rPr lang="ru-RU" sz="2900" dirty="0" smtClean="0"/>
              <a:t>	</a:t>
            </a:r>
            <a:r>
              <a:rPr lang="ru-RU" sz="2900" dirty="0" smtClean="0">
                <a:latin typeface="Times New Roman" panose="02020603050405020304" pitchFamily="18" charset="0"/>
                <a:cs typeface="Times New Roman" panose="02020603050405020304" pitchFamily="18" charset="0"/>
              </a:rPr>
              <a:t>Счет предназначен </a:t>
            </a:r>
            <a:r>
              <a:rPr lang="ru-RU" sz="2900" dirty="0">
                <a:latin typeface="Times New Roman" panose="02020603050405020304" pitchFamily="18" charset="0"/>
                <a:cs typeface="Times New Roman" panose="02020603050405020304" pitchFamily="18" charset="0"/>
              </a:rPr>
              <a:t>для учета расчетов по суммам выявленных недостач, хищений денежных средств, иных ценностей, по суммам потерь от порчи материальных ценностей, других сумм причинного ущерба имуществу учреждения, подлежащих возмещению виновными лицами в установленном законодательством Российской Федерацией порядке, </a:t>
            </a:r>
            <a:r>
              <a:rPr lang="ru-RU" sz="3500" b="1" dirty="0">
                <a:latin typeface="Times New Roman" panose="02020603050405020304" pitchFamily="18" charset="0"/>
                <a:cs typeface="Times New Roman" panose="02020603050405020304" pitchFamily="18" charset="0"/>
              </a:rPr>
              <a:t>по суммам предварительных оплат не возвращенным контрагентом в случае расторжения договоров (иных соглашений), в том числе по решению суда, по суммам задолженности подотчетных лиц, своевременно не возвращенных (не удержанных из заработной платы), по суммам задолженности за неотработанные дни отпуска при увольнении работника до окончания того рабочего года, в счет которого он уже получил ежегодный оплачиваемый отпуск, по суммам излишне произведенных выплат, по суммам принудительного изъятия, в том числе при возмещении ущерба в соответствии с законодательством Российской Федерации, при возникновении страховых случаев, а также по суммам ущерба, причиненного вследствие действия (бездействия) должностных лиц организации.</a:t>
            </a:r>
          </a:p>
          <a:p>
            <a:pPr marL="109728" indent="0">
              <a:buNone/>
            </a:pPr>
            <a:endParaRPr lang="ru-RU" dirty="0"/>
          </a:p>
        </p:txBody>
      </p:sp>
    </p:spTree>
    <p:extLst>
      <p:ext uri="{BB962C8B-B14F-4D97-AF65-F5344CB8AC3E}">
        <p14:creationId xmlns:p14="http://schemas.microsoft.com/office/powerpoint/2010/main" val="3397917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08720"/>
            <a:ext cx="8229600" cy="1066800"/>
          </a:xfrm>
        </p:spPr>
        <p:txBody>
          <a:bodyPr>
            <a:normAutofit fontScale="90000"/>
          </a:bodyPr>
          <a:lstStyle/>
          <a:p>
            <a:pPr algn="ctr"/>
            <a:r>
              <a:rPr lang="ru-RU" b="1" dirty="0">
                <a:latin typeface="Times New Roman" panose="02020603050405020304" pitchFamily="18" charset="0"/>
                <a:cs typeface="Times New Roman" panose="02020603050405020304" pitchFamily="18" charset="0"/>
              </a:rPr>
              <a:t>Счет 20900 "Расчеты по ущербу и иным </a:t>
            </a:r>
            <a:r>
              <a:rPr lang="ru-RU" b="1" dirty="0" smtClean="0">
                <a:latin typeface="Times New Roman" panose="02020603050405020304" pitchFamily="18" charset="0"/>
                <a:cs typeface="Times New Roman" panose="02020603050405020304" pitchFamily="18" charset="0"/>
              </a:rPr>
              <a:t>доходам</a:t>
            </a:r>
            <a:r>
              <a:rPr lang="ru-RU" b="1" dirty="0">
                <a:latin typeface="Times New Roman" panose="02020603050405020304" pitchFamily="18" charset="0"/>
                <a:cs typeface="Times New Roman" panose="02020603050405020304" pitchFamily="18" charset="0"/>
              </a:rPr>
              <a:t> "</a:t>
            </a:r>
            <a:endParaRPr lang="ru-RU" dirty="0"/>
          </a:p>
        </p:txBody>
      </p:sp>
      <p:sp>
        <p:nvSpPr>
          <p:cNvPr id="3" name="Объект 2"/>
          <p:cNvSpPr>
            <a:spLocks noGrp="1"/>
          </p:cNvSpPr>
          <p:nvPr>
            <p:ph idx="1"/>
          </p:nvPr>
        </p:nvSpPr>
        <p:spPr>
          <a:xfrm>
            <a:off x="467544" y="2132856"/>
            <a:ext cx="8229600" cy="4325112"/>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nSpc>
                <a:spcPct val="100000"/>
              </a:lnSpc>
              <a:buFont typeface="Symbol" pitchFamily="18" charset="2"/>
              <a:buNone/>
            </a:pPr>
            <a:r>
              <a:rPr lang="ru-RU" dirty="0" smtClean="0">
                <a:latin typeface="Calibri" pitchFamily="34" charset="0"/>
              </a:rPr>
              <a:t>	</a:t>
            </a:r>
          </a:p>
          <a:p>
            <a:pPr>
              <a:lnSpc>
                <a:spcPct val="100000"/>
              </a:lnSpc>
              <a:buFont typeface="Symbol" pitchFamily="18" charset="2"/>
              <a:buNone/>
            </a:pPr>
            <a:r>
              <a:rPr lang="ru-RU" dirty="0" smtClean="0">
                <a:latin typeface="Times New Roman" panose="02020603050405020304" pitchFamily="18" charset="0"/>
                <a:cs typeface="Times New Roman" panose="02020603050405020304" pitchFamily="18" charset="0"/>
              </a:rPr>
              <a:t>   0 </a:t>
            </a:r>
            <a:r>
              <a:rPr lang="ru-RU" dirty="0">
                <a:latin typeface="Times New Roman" panose="02020603050405020304" pitchFamily="18" charset="0"/>
                <a:cs typeface="Times New Roman" panose="02020603050405020304" pitchFamily="18" charset="0"/>
              </a:rPr>
              <a:t>209 </a:t>
            </a:r>
            <a:r>
              <a:rPr lang="ru-RU" b="1" dirty="0">
                <a:latin typeface="Times New Roman" panose="02020603050405020304" pitchFamily="18" charset="0"/>
                <a:cs typeface="Times New Roman" panose="02020603050405020304" pitchFamily="18" charset="0"/>
              </a:rPr>
              <a:t>30</a:t>
            </a:r>
            <a:r>
              <a:rPr lang="ru-RU" dirty="0">
                <a:latin typeface="Times New Roman" panose="02020603050405020304" pitchFamily="18" charset="0"/>
                <a:cs typeface="Times New Roman" panose="02020603050405020304" pitchFamily="18" charset="0"/>
              </a:rPr>
              <a:t> 000   «Расчеты по компенсации затрат (ущербу)»</a:t>
            </a:r>
          </a:p>
          <a:p>
            <a:pPr>
              <a:lnSpc>
                <a:spcPct val="100000"/>
              </a:lnSpc>
              <a:buFont typeface="Symbol" pitchFamily="18" charset="2"/>
              <a:buNone/>
            </a:pPr>
            <a:endParaRPr lang="ru-RU" dirty="0">
              <a:latin typeface="Times New Roman" panose="02020603050405020304" pitchFamily="18" charset="0"/>
              <a:cs typeface="Times New Roman" panose="02020603050405020304" pitchFamily="18" charset="0"/>
            </a:endParaRPr>
          </a:p>
          <a:p>
            <a:pPr>
              <a:lnSpc>
                <a:spcPct val="100000"/>
              </a:lnSpc>
              <a:buFont typeface="Symbol" pitchFamily="18" charset="2"/>
              <a:buNone/>
            </a:pPr>
            <a:r>
              <a:rPr lang="ru-RU" dirty="0">
                <a:latin typeface="Times New Roman" panose="02020603050405020304" pitchFamily="18" charset="0"/>
                <a:cs typeface="Times New Roman" panose="02020603050405020304" pitchFamily="18" charset="0"/>
              </a:rPr>
              <a:t>   0 209 </a:t>
            </a:r>
            <a:r>
              <a:rPr lang="ru-RU" b="1" dirty="0">
                <a:latin typeface="Times New Roman" panose="02020603050405020304" pitchFamily="18" charset="0"/>
                <a:cs typeface="Times New Roman" panose="02020603050405020304" pitchFamily="18" charset="0"/>
              </a:rPr>
              <a:t>40 </a:t>
            </a:r>
            <a:r>
              <a:rPr lang="ru-RU" dirty="0">
                <a:latin typeface="Times New Roman" panose="02020603050405020304" pitchFamily="18" charset="0"/>
                <a:cs typeface="Times New Roman" panose="02020603050405020304" pitchFamily="18" charset="0"/>
              </a:rPr>
              <a:t>000   «Расчеты по суммам принудительного изъятия</a:t>
            </a:r>
            <a:r>
              <a:rPr lang="ru-RU" dirty="0" smtClean="0">
                <a:latin typeface="Times New Roman" panose="02020603050405020304" pitchFamily="18" charset="0"/>
                <a:cs typeface="Times New Roman" panose="02020603050405020304" pitchFamily="18" charset="0"/>
              </a:rPr>
              <a:t>»</a:t>
            </a:r>
          </a:p>
          <a:p>
            <a:pPr>
              <a:lnSpc>
                <a:spcPct val="100000"/>
              </a:lnSpc>
              <a:buFont typeface="Symbol" pitchFamily="18" charset="2"/>
              <a:buNone/>
            </a:pPr>
            <a:endParaRPr lang="ru-RU" dirty="0" smtClean="0">
              <a:latin typeface="Times New Roman" panose="02020603050405020304" pitchFamily="18" charset="0"/>
              <a:cs typeface="Times New Roman" panose="02020603050405020304" pitchFamily="18" charset="0"/>
            </a:endParaRPr>
          </a:p>
          <a:p>
            <a:pPr>
              <a:buNone/>
            </a:pPr>
            <a:r>
              <a:rPr lang="ru-RU" dirty="0" smtClean="0">
                <a:latin typeface="Times New Roman" panose="02020603050405020304" pitchFamily="18" charset="0"/>
                <a:cs typeface="Times New Roman" panose="02020603050405020304" pitchFamily="18" charset="0"/>
              </a:rPr>
              <a:t>   0 209 </a:t>
            </a:r>
            <a:r>
              <a:rPr lang="ru-RU" b="1" dirty="0" smtClean="0">
                <a:latin typeface="Times New Roman" panose="02020603050405020304" pitchFamily="18" charset="0"/>
                <a:cs typeface="Times New Roman" panose="02020603050405020304" pitchFamily="18" charset="0"/>
              </a:rPr>
              <a:t>83</a:t>
            </a:r>
            <a:r>
              <a:rPr lang="ru-RU" dirty="0" smtClean="0">
                <a:latin typeface="Times New Roman" panose="02020603050405020304" pitchFamily="18" charset="0"/>
                <a:cs typeface="Times New Roman" panose="02020603050405020304" pitchFamily="18" charset="0"/>
              </a:rPr>
              <a:t> 000 «Расчеты по иным доходам</a:t>
            </a:r>
            <a:r>
              <a:rPr lang="ru-RU" dirty="0">
                <a:latin typeface="Times New Roman" panose="02020603050405020304" pitchFamily="18" charset="0"/>
                <a:cs typeface="Times New Roman" panose="02020603050405020304" pitchFamily="18" charset="0"/>
              </a:rPr>
              <a:t>»</a:t>
            </a:r>
          </a:p>
          <a:p>
            <a:pPr>
              <a:lnSpc>
                <a:spcPct val="100000"/>
              </a:lnSpc>
              <a:buFont typeface="Symbol" pitchFamily="18" charset="2"/>
              <a:buNone/>
            </a:pPr>
            <a:endParaRPr lang="ru-RU" dirty="0" smtClean="0">
              <a:latin typeface="Times New Roman" panose="02020603050405020304" pitchFamily="18" charset="0"/>
              <a:cs typeface="Times New Roman" panose="02020603050405020304" pitchFamily="18" charset="0"/>
            </a:endParaRPr>
          </a:p>
          <a:p>
            <a:pPr marL="109728" indent="0">
              <a:buNone/>
            </a:pP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109728" indent="0">
              <a:buNone/>
            </a:pPr>
            <a:endParaRPr lang="ru-RU" dirty="0"/>
          </a:p>
        </p:txBody>
      </p:sp>
    </p:spTree>
    <p:extLst>
      <p:ext uri="{BB962C8B-B14F-4D97-AF65-F5344CB8AC3E}">
        <p14:creationId xmlns:p14="http://schemas.microsoft.com/office/powerpoint/2010/main" val="3772718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846262"/>
            <a:ext cx="4041648" cy="463950"/>
          </a:xfrm>
        </p:spPr>
        <p:style>
          <a:lnRef idx="1">
            <a:schemeClr val="accent4"/>
          </a:lnRef>
          <a:fillRef idx="2">
            <a:schemeClr val="accent4"/>
          </a:fillRef>
          <a:effectRef idx="1">
            <a:schemeClr val="accent4"/>
          </a:effectRef>
          <a:fontRef idx="minor">
            <a:schemeClr val="dk1"/>
          </a:fontRef>
        </p:style>
        <p:txBody>
          <a:bodyPr/>
          <a:lstStyle/>
          <a:p>
            <a:pPr algn="ctr"/>
            <a:r>
              <a:rPr lang="ru-RU" dirty="0" smtClean="0"/>
              <a:t>Проект Приказа 162н</a:t>
            </a:r>
            <a:endParaRPr lang="ru-RU" dirty="0"/>
          </a:p>
        </p:txBody>
      </p:sp>
      <p:sp>
        <p:nvSpPr>
          <p:cNvPr id="4" name="Текст 3"/>
          <p:cNvSpPr>
            <a:spLocks noGrp="1"/>
          </p:cNvSpPr>
          <p:nvPr>
            <p:ph type="body" sz="half" idx="3"/>
          </p:nvPr>
        </p:nvSpPr>
        <p:spPr>
          <a:xfrm>
            <a:off x="4810944" y="845096"/>
            <a:ext cx="4041775" cy="457200"/>
          </a:xfrm>
        </p:spPr>
        <p:style>
          <a:lnRef idx="1">
            <a:schemeClr val="accent4"/>
          </a:lnRef>
          <a:fillRef idx="2">
            <a:schemeClr val="accent4"/>
          </a:fillRef>
          <a:effectRef idx="1">
            <a:schemeClr val="accent4"/>
          </a:effectRef>
          <a:fontRef idx="minor">
            <a:schemeClr val="dk1"/>
          </a:fontRef>
        </p:style>
        <p:txBody>
          <a:bodyPr/>
          <a:lstStyle/>
          <a:p>
            <a:pPr algn="ctr"/>
            <a:r>
              <a:rPr lang="ru-RU" dirty="0" smtClean="0"/>
              <a:t>Проект Приказа 174н, 183н</a:t>
            </a:r>
            <a:endParaRPr lang="ru-RU" dirty="0"/>
          </a:p>
        </p:txBody>
      </p:sp>
      <p:sp>
        <p:nvSpPr>
          <p:cNvPr id="5" name="Объект 4"/>
          <p:cNvSpPr>
            <a:spLocks noGrp="1"/>
          </p:cNvSpPr>
          <p:nvPr>
            <p:ph sz="quarter" idx="2"/>
          </p:nvPr>
        </p:nvSpPr>
        <p:spPr>
          <a:xfrm>
            <a:off x="323528" y="1700808"/>
            <a:ext cx="4032448" cy="3849180"/>
          </a:xfrm>
        </p:spPr>
        <p:style>
          <a:lnRef idx="1">
            <a:schemeClr val="accent4"/>
          </a:lnRef>
          <a:fillRef idx="2">
            <a:schemeClr val="accent4"/>
          </a:fillRef>
          <a:effectRef idx="1">
            <a:schemeClr val="accent4"/>
          </a:effectRef>
          <a:fontRef idx="minor">
            <a:schemeClr val="dk1"/>
          </a:fontRef>
        </p:style>
        <p:txBody>
          <a:bodyPr/>
          <a:lstStyle/>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0 205 40 </a:t>
            </a:r>
            <a:r>
              <a:rPr lang="ru-RU" b="1" dirty="0" smtClean="0">
                <a:latin typeface="Times New Roman" panose="02020603050405020304" pitchFamily="18" charset="0"/>
                <a:cs typeface="Times New Roman" panose="02020603050405020304" pitchFamily="18" charset="0"/>
              </a:rPr>
              <a:t>000 </a:t>
            </a:r>
            <a:r>
              <a:rPr lang="ru-RU" dirty="0" smtClean="0">
                <a:latin typeface="Times New Roman" panose="02020603050405020304" pitchFamily="18" charset="0"/>
                <a:cs typeface="Times New Roman" panose="02020603050405020304" pitchFamily="18" charset="0"/>
              </a:rPr>
              <a:t>«Расчеты по сумма принудительного изъятия» </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без изменений</a:t>
            </a:r>
            <a:r>
              <a:rPr lang="ru-RU" dirty="0">
                <a:latin typeface="Times New Roman" panose="02020603050405020304" pitchFamily="18" charset="0"/>
                <a:cs typeface="Times New Roman" panose="02020603050405020304" pitchFamily="18" charset="0"/>
              </a:rPr>
              <a:t>;</a:t>
            </a:r>
          </a:p>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0 205 70 000 </a:t>
            </a:r>
            <a:r>
              <a:rPr lang="ru-RU" dirty="0" smtClean="0">
                <a:latin typeface="Times New Roman" panose="02020603050405020304" pitchFamily="18" charset="0"/>
                <a:cs typeface="Times New Roman" panose="02020603050405020304" pitchFamily="18" charset="0"/>
              </a:rPr>
              <a:t>«Расчеты по доходам от операций с активами» – </a:t>
            </a:r>
            <a:r>
              <a:rPr lang="ru-RU" b="1" dirty="0">
                <a:latin typeface="Times New Roman" panose="02020603050405020304" pitchFamily="18" charset="0"/>
                <a:cs typeface="Times New Roman" panose="02020603050405020304" pitchFamily="18" charset="0"/>
              </a:rPr>
              <a:t>без </a:t>
            </a:r>
            <a:r>
              <a:rPr lang="ru-RU" b="1" dirty="0" smtClean="0">
                <a:latin typeface="Times New Roman" panose="02020603050405020304" pitchFamily="18" charset="0"/>
                <a:cs typeface="Times New Roman" panose="02020603050405020304" pitchFamily="18" charset="0"/>
              </a:rPr>
              <a:t>изменений</a:t>
            </a:r>
            <a:r>
              <a:rPr lang="ru-RU" dirty="0" smtClean="0">
                <a:latin typeface="Times New Roman" panose="02020603050405020304" pitchFamily="18" charset="0"/>
                <a:cs typeface="Times New Roman" panose="02020603050405020304" pitchFamily="18" charset="0"/>
              </a:rPr>
              <a:t>;</a:t>
            </a:r>
          </a:p>
          <a:p>
            <a:pPr>
              <a:buClrTx/>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a:t>
            </a:r>
            <a:r>
              <a:rPr lang="ru-RU" b="1" dirty="0" smtClean="0">
                <a:latin typeface="Times New Roman" panose="02020603050405020304" pitchFamily="18" charset="0"/>
                <a:cs typeface="Times New Roman" panose="02020603050405020304" pitchFamily="18" charset="0"/>
              </a:rPr>
              <a:t>82 </a:t>
            </a:r>
            <a:r>
              <a:rPr lang="ru-RU" b="1" dirty="0">
                <a:latin typeface="Times New Roman" panose="02020603050405020304" pitchFamily="18" charset="0"/>
                <a:cs typeface="Times New Roman" panose="02020603050405020304" pitchFamily="18" charset="0"/>
              </a:rPr>
              <a:t>000 </a:t>
            </a:r>
            <a:r>
              <a:rPr lang="ru-RU" dirty="0">
                <a:latin typeface="Times New Roman" panose="02020603050405020304" pitchFamily="18" charset="0"/>
                <a:cs typeface="Times New Roman" panose="02020603050405020304" pitchFamily="18" charset="0"/>
              </a:rPr>
              <a:t>«Расчеты по </a:t>
            </a:r>
            <a:r>
              <a:rPr lang="ru-RU" dirty="0" smtClean="0">
                <a:latin typeface="Times New Roman" panose="02020603050405020304" pitchFamily="18" charset="0"/>
                <a:cs typeface="Times New Roman" panose="02020603050405020304" pitchFamily="18" charset="0"/>
              </a:rPr>
              <a:t>невыясненным поступлениям»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endParaRPr lang="ru-RU" dirty="0">
              <a:latin typeface="Times New Roman" panose="02020603050405020304" pitchFamily="18" charset="0"/>
              <a:cs typeface="Times New Roman" panose="02020603050405020304" pitchFamily="18" charset="0"/>
            </a:endParaRPr>
          </a:p>
          <a:p>
            <a:endParaRPr lang="ru-RU" dirty="0"/>
          </a:p>
        </p:txBody>
      </p:sp>
      <p:sp>
        <p:nvSpPr>
          <p:cNvPr id="6" name="Объект 5"/>
          <p:cNvSpPr>
            <a:spLocks noGrp="1"/>
          </p:cNvSpPr>
          <p:nvPr>
            <p:ph sz="quarter" idx="4"/>
          </p:nvPr>
        </p:nvSpPr>
        <p:spPr>
          <a:xfrm>
            <a:off x="4810944" y="1700808"/>
            <a:ext cx="4041775" cy="3886200"/>
          </a:xfrm>
        </p:spPr>
        <p:style>
          <a:lnRef idx="1">
            <a:schemeClr val="accent4"/>
          </a:lnRef>
          <a:fillRef idx="2">
            <a:schemeClr val="accent4"/>
          </a:fillRef>
          <a:effectRef idx="1">
            <a:schemeClr val="accent4"/>
          </a:effectRef>
          <a:fontRef idx="minor">
            <a:schemeClr val="dk1"/>
          </a:fontRef>
        </p:style>
        <p:txBody>
          <a:bodyPr/>
          <a:lstStyle/>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0 205 40 000 </a:t>
            </a:r>
            <a:r>
              <a:rPr lang="ru-RU" dirty="0" smtClean="0">
                <a:latin typeface="Times New Roman" panose="02020603050405020304" pitchFamily="18" charset="0"/>
                <a:cs typeface="Times New Roman" panose="02020603050405020304" pitchFamily="18" charset="0"/>
              </a:rPr>
              <a:t>«Расчеты по суммам принудительного изъятия» – </a:t>
            </a:r>
            <a:r>
              <a:rPr lang="ru-RU" b="1" dirty="0">
                <a:latin typeface="Times New Roman" panose="02020603050405020304" pitchFamily="18" charset="0"/>
                <a:cs typeface="Times New Roman" panose="02020603050405020304" pitchFamily="18" charset="0"/>
              </a:rPr>
              <a:t>исключен</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0 205 70 000 </a:t>
            </a:r>
            <a:r>
              <a:rPr lang="ru-RU" dirty="0" smtClean="0">
                <a:latin typeface="Times New Roman" panose="02020603050405020304" pitchFamily="18" charset="0"/>
                <a:cs typeface="Times New Roman" panose="02020603050405020304" pitchFamily="18" charset="0"/>
              </a:rPr>
              <a:t>«Расчеты по доходам от операций с активами» – </a:t>
            </a:r>
            <a:r>
              <a:rPr lang="ru-RU" b="1" dirty="0">
                <a:latin typeface="Times New Roman" panose="02020603050405020304" pitchFamily="18" charset="0"/>
                <a:cs typeface="Times New Roman" panose="02020603050405020304" pitchFamily="18" charset="0"/>
              </a:rPr>
              <a:t>исключен</a:t>
            </a:r>
            <a:r>
              <a:rPr lang="ru-RU" dirty="0" smtClean="0">
                <a:latin typeface="Times New Roman" panose="02020603050405020304" pitchFamily="18" charset="0"/>
                <a:cs typeface="Times New Roman" panose="02020603050405020304" pitchFamily="18" charset="0"/>
              </a:rPr>
              <a:t>;</a:t>
            </a:r>
          </a:p>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0 205 </a:t>
            </a:r>
            <a:r>
              <a:rPr lang="ru-RU" b="1" dirty="0" smtClean="0">
                <a:latin typeface="Times New Roman" panose="02020603050405020304" pitchFamily="18" charset="0"/>
                <a:cs typeface="Times New Roman" panose="02020603050405020304" pitchFamily="18" charset="0"/>
              </a:rPr>
              <a:t>82 </a:t>
            </a:r>
            <a:r>
              <a:rPr lang="ru-RU" b="1" dirty="0">
                <a:latin typeface="Times New Roman" panose="02020603050405020304" pitchFamily="18" charset="0"/>
                <a:cs typeface="Times New Roman" panose="02020603050405020304" pitchFamily="18" charset="0"/>
              </a:rPr>
              <a:t>000 </a:t>
            </a:r>
            <a:r>
              <a:rPr lang="ru-RU" dirty="0">
                <a:latin typeface="Times New Roman" panose="02020603050405020304" pitchFamily="18" charset="0"/>
                <a:cs typeface="Times New Roman" panose="02020603050405020304" pitchFamily="18" charset="0"/>
              </a:rPr>
              <a:t>«Расчеты по </a:t>
            </a:r>
            <a:r>
              <a:rPr lang="ru-RU" dirty="0" smtClean="0">
                <a:latin typeface="Times New Roman" panose="02020603050405020304" pitchFamily="18" charset="0"/>
                <a:cs typeface="Times New Roman" panose="02020603050405020304" pitchFamily="18" charset="0"/>
              </a:rPr>
              <a:t>невыясненным поступлениям»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endParaRPr lang="ru-RU" dirty="0">
              <a:latin typeface="Times New Roman" panose="02020603050405020304" pitchFamily="18" charset="0"/>
              <a:cs typeface="Times New Roman" panose="02020603050405020304" pitchFamily="18" charset="0"/>
            </a:endParaRPr>
          </a:p>
          <a:p>
            <a:pPr marL="109728" indent="0">
              <a:buNone/>
            </a:pPr>
            <a:endParaRPr lang="ru-RU" dirty="0"/>
          </a:p>
        </p:txBody>
      </p:sp>
      <p:sp>
        <p:nvSpPr>
          <p:cNvPr id="11" name="Заголовок 1"/>
          <p:cNvSpPr txBox="1">
            <a:spLocks/>
          </p:cNvSpPr>
          <p:nvPr/>
        </p:nvSpPr>
        <p:spPr>
          <a:xfrm>
            <a:off x="619944" y="845096"/>
            <a:ext cx="8382000" cy="1069848"/>
          </a:xfrm>
          <a:prstGeom prst="rect">
            <a:avLst/>
          </a:prstGeom>
        </p:spPr>
        <p:txBody>
          <a:bodyPr vert="horz" anchor="ctr">
            <a:normAutofit/>
          </a:bodyPr>
          <a:lstStyle>
            <a:lvl1pPr algn="l" rtl="0" eaLnBrk="1" latinLnBrk="0" hangingPunct="1">
              <a:spcBef>
                <a:spcPct val="0"/>
              </a:spcBef>
              <a:buNone/>
              <a:defRPr kumimoji="0" sz="4000" b="0" i="0" kern="1200" cap="none" baseline="0">
                <a:solidFill>
                  <a:schemeClr val="tx2"/>
                </a:solidFill>
                <a:latin typeface="+mj-lt"/>
                <a:ea typeface="+mj-ea"/>
                <a:cs typeface="+mj-cs"/>
              </a:defRPr>
            </a:lvl1pPr>
          </a:lstStyle>
          <a:p>
            <a:endParaRPr lang="ru-RU" dirty="0"/>
          </a:p>
        </p:txBody>
      </p:sp>
    </p:spTree>
    <p:extLst>
      <p:ext uri="{BB962C8B-B14F-4D97-AF65-F5344CB8AC3E}">
        <p14:creationId xmlns:p14="http://schemas.microsoft.com/office/powerpoint/2010/main" val="1085014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846262"/>
            <a:ext cx="4041648" cy="463950"/>
          </a:xfrm>
        </p:spPr>
        <p:style>
          <a:lnRef idx="1">
            <a:schemeClr val="accent4"/>
          </a:lnRef>
          <a:fillRef idx="2">
            <a:schemeClr val="accent4"/>
          </a:fillRef>
          <a:effectRef idx="1">
            <a:schemeClr val="accent4"/>
          </a:effectRef>
          <a:fontRef idx="minor">
            <a:schemeClr val="dk1"/>
          </a:fontRef>
        </p:style>
        <p:txBody>
          <a:bodyPr/>
          <a:lstStyle/>
          <a:p>
            <a:pPr algn="ctr"/>
            <a:r>
              <a:rPr lang="ru-RU" dirty="0" smtClean="0"/>
              <a:t>Проект Приказа 162н</a:t>
            </a:r>
            <a:endParaRPr lang="ru-RU" dirty="0"/>
          </a:p>
        </p:txBody>
      </p:sp>
      <p:sp>
        <p:nvSpPr>
          <p:cNvPr id="4" name="Текст 3"/>
          <p:cNvSpPr>
            <a:spLocks noGrp="1"/>
          </p:cNvSpPr>
          <p:nvPr>
            <p:ph type="body" sz="half" idx="3"/>
          </p:nvPr>
        </p:nvSpPr>
        <p:spPr>
          <a:xfrm>
            <a:off x="4810944" y="845096"/>
            <a:ext cx="4041775" cy="457200"/>
          </a:xfrm>
        </p:spPr>
        <p:style>
          <a:lnRef idx="1">
            <a:schemeClr val="accent4"/>
          </a:lnRef>
          <a:fillRef idx="2">
            <a:schemeClr val="accent4"/>
          </a:fillRef>
          <a:effectRef idx="1">
            <a:schemeClr val="accent4"/>
          </a:effectRef>
          <a:fontRef idx="minor">
            <a:schemeClr val="dk1"/>
          </a:fontRef>
        </p:style>
        <p:txBody>
          <a:bodyPr/>
          <a:lstStyle/>
          <a:p>
            <a:pPr algn="ctr"/>
            <a:r>
              <a:rPr lang="ru-RU" dirty="0" smtClean="0"/>
              <a:t>Проект Приказа 174н, 183н</a:t>
            </a:r>
            <a:endParaRPr lang="ru-RU" dirty="0"/>
          </a:p>
        </p:txBody>
      </p:sp>
      <p:sp>
        <p:nvSpPr>
          <p:cNvPr id="5" name="Объект 4"/>
          <p:cNvSpPr>
            <a:spLocks noGrp="1"/>
          </p:cNvSpPr>
          <p:nvPr>
            <p:ph sz="quarter" idx="2"/>
          </p:nvPr>
        </p:nvSpPr>
        <p:spPr>
          <a:xfrm>
            <a:off x="323528" y="1700808"/>
            <a:ext cx="4032448" cy="3849180"/>
          </a:xfrm>
        </p:spPr>
        <p:style>
          <a:lnRef idx="1">
            <a:schemeClr val="accent4"/>
          </a:lnRef>
          <a:fillRef idx="2">
            <a:schemeClr val="accent4"/>
          </a:fillRef>
          <a:effectRef idx="1">
            <a:schemeClr val="accent4"/>
          </a:effectRef>
          <a:fontRef idx="minor">
            <a:schemeClr val="dk1"/>
          </a:fontRef>
        </p:style>
        <p:txBody>
          <a:bodyPr>
            <a:normAutofit/>
          </a:bodyPr>
          <a:lstStyle/>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0 209 </a:t>
            </a:r>
            <a:r>
              <a:rPr lang="ru-RU" b="1" dirty="0" smtClean="0">
                <a:latin typeface="Times New Roman" panose="02020603050405020304" pitchFamily="18" charset="0"/>
                <a:cs typeface="Times New Roman" panose="02020603050405020304" pitchFamily="18" charset="0"/>
              </a:rPr>
              <a:t>30 </a:t>
            </a:r>
            <a:r>
              <a:rPr lang="ru-RU" b="1" dirty="0">
                <a:latin typeface="Times New Roman" panose="02020603050405020304" pitchFamily="18" charset="0"/>
                <a:cs typeface="Times New Roman" panose="02020603050405020304" pitchFamily="18" charset="0"/>
              </a:rPr>
              <a:t>000 </a:t>
            </a:r>
            <a:r>
              <a:rPr lang="ru-RU" dirty="0">
                <a:latin typeface="Times New Roman" panose="02020603050405020304" pitchFamily="18" charset="0"/>
                <a:cs typeface="Times New Roman" panose="02020603050405020304" pitchFamily="18" charset="0"/>
              </a:rPr>
              <a:t>«Расчеты по </a:t>
            </a:r>
            <a:r>
              <a:rPr lang="ru-RU" dirty="0" smtClean="0">
                <a:latin typeface="Times New Roman" panose="02020603050405020304" pitchFamily="18" charset="0"/>
                <a:cs typeface="Times New Roman" panose="02020603050405020304" pitchFamily="18" charset="0"/>
              </a:rPr>
              <a:t>компенсации затрат»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endParaRPr lang="ru-RU" dirty="0" smtClean="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a:t>
            </a:r>
            <a:r>
              <a:rPr lang="ru-RU" b="1" dirty="0" smtClean="0">
                <a:latin typeface="Times New Roman" panose="02020603050405020304" pitchFamily="18" charset="0"/>
                <a:cs typeface="Times New Roman" panose="02020603050405020304" pitchFamily="18" charset="0"/>
              </a:rPr>
              <a:t>209 </a:t>
            </a:r>
            <a:r>
              <a:rPr lang="ru-RU" b="1" dirty="0">
                <a:latin typeface="Times New Roman" panose="02020603050405020304" pitchFamily="18" charset="0"/>
                <a:cs typeface="Times New Roman" panose="02020603050405020304" pitchFamily="18" charset="0"/>
              </a:rPr>
              <a:t>40 </a:t>
            </a:r>
            <a:r>
              <a:rPr lang="ru-RU" b="1" dirty="0" smtClean="0">
                <a:latin typeface="Times New Roman" panose="02020603050405020304" pitchFamily="18" charset="0"/>
                <a:cs typeface="Times New Roman" panose="02020603050405020304" pitchFamily="18" charset="0"/>
              </a:rPr>
              <a:t>000 </a:t>
            </a:r>
            <a:r>
              <a:rPr lang="ru-RU" dirty="0" smtClean="0">
                <a:latin typeface="Times New Roman" panose="02020603050405020304" pitchFamily="18" charset="0"/>
                <a:cs typeface="Times New Roman" panose="02020603050405020304" pitchFamily="18" charset="0"/>
              </a:rPr>
              <a:t>«Расчеты по сумма принудительного изъятия»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a:t>
            </a:r>
            <a:r>
              <a:rPr lang="ru-RU" b="1" dirty="0" smtClean="0">
                <a:latin typeface="Times New Roman" panose="02020603050405020304" pitchFamily="18" charset="0"/>
                <a:cs typeface="Times New Roman" panose="02020603050405020304" pitchFamily="18" charset="0"/>
              </a:rPr>
              <a:t>209 83 </a:t>
            </a:r>
            <a:r>
              <a:rPr lang="ru-RU" b="1" dirty="0">
                <a:latin typeface="Times New Roman" panose="02020603050405020304" pitchFamily="18" charset="0"/>
                <a:cs typeface="Times New Roman" panose="02020603050405020304" pitchFamily="18" charset="0"/>
              </a:rPr>
              <a:t>000 </a:t>
            </a:r>
            <a:r>
              <a:rPr lang="ru-RU" dirty="0">
                <a:latin typeface="Times New Roman" panose="02020603050405020304" pitchFamily="18" charset="0"/>
                <a:cs typeface="Times New Roman" panose="02020603050405020304" pitchFamily="18" charset="0"/>
              </a:rPr>
              <a:t>«Расчеты по </a:t>
            </a:r>
            <a:r>
              <a:rPr lang="ru-RU" dirty="0" smtClean="0">
                <a:latin typeface="Times New Roman" panose="02020603050405020304" pitchFamily="18" charset="0"/>
                <a:cs typeface="Times New Roman" panose="02020603050405020304" pitchFamily="18" charset="0"/>
              </a:rPr>
              <a:t>иным доходам»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endParaRPr lang="ru-RU" dirty="0">
              <a:latin typeface="Times New Roman" panose="02020603050405020304" pitchFamily="18" charset="0"/>
              <a:cs typeface="Times New Roman" panose="02020603050405020304" pitchFamily="18" charset="0"/>
            </a:endParaRPr>
          </a:p>
          <a:p>
            <a:endParaRPr lang="ru-RU" dirty="0"/>
          </a:p>
        </p:txBody>
      </p:sp>
      <p:sp>
        <p:nvSpPr>
          <p:cNvPr id="6" name="Объект 5"/>
          <p:cNvSpPr>
            <a:spLocks noGrp="1"/>
          </p:cNvSpPr>
          <p:nvPr>
            <p:ph sz="quarter" idx="4"/>
          </p:nvPr>
        </p:nvSpPr>
        <p:spPr>
          <a:xfrm>
            <a:off x="4810944" y="1700808"/>
            <a:ext cx="4041775" cy="3886200"/>
          </a:xfrm>
        </p:spPr>
        <p:style>
          <a:lnRef idx="1">
            <a:schemeClr val="accent4"/>
          </a:lnRef>
          <a:fillRef idx="2">
            <a:schemeClr val="accent4"/>
          </a:fillRef>
          <a:effectRef idx="1">
            <a:schemeClr val="accent4"/>
          </a:effectRef>
          <a:fontRef idx="minor">
            <a:schemeClr val="dk1"/>
          </a:fontRef>
        </p:style>
        <p:txBody>
          <a:bodyPr>
            <a:normAutofit/>
          </a:bodyPr>
          <a:lstStyle/>
          <a:p>
            <a:pPr>
              <a:buClrTx/>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0 209 30 000 </a:t>
            </a:r>
            <a:r>
              <a:rPr lang="ru-RU" dirty="0">
                <a:latin typeface="Times New Roman" panose="02020603050405020304" pitchFamily="18" charset="0"/>
                <a:cs typeface="Times New Roman" panose="02020603050405020304" pitchFamily="18" charset="0"/>
              </a:rPr>
              <a:t>«Расчеты по компенсации затрат» – </a:t>
            </a:r>
            <a:r>
              <a:rPr lang="ru-RU" b="1" dirty="0" smtClean="0">
                <a:latin typeface="Times New Roman" panose="02020603050405020304" pitchFamily="18" charset="0"/>
                <a:cs typeface="Times New Roman" panose="02020603050405020304" pitchFamily="18" charset="0"/>
              </a:rPr>
              <a:t>добавлен;</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a:t>
            </a:r>
            <a:r>
              <a:rPr lang="ru-RU" b="1" dirty="0" smtClean="0">
                <a:latin typeface="Times New Roman" panose="02020603050405020304" pitchFamily="18" charset="0"/>
                <a:cs typeface="Times New Roman" panose="02020603050405020304" pitchFamily="18" charset="0"/>
              </a:rPr>
              <a:t>209 </a:t>
            </a:r>
            <a:r>
              <a:rPr lang="ru-RU" b="1" dirty="0">
                <a:latin typeface="Times New Roman" panose="02020603050405020304" pitchFamily="18" charset="0"/>
                <a:cs typeface="Times New Roman" panose="02020603050405020304" pitchFamily="18" charset="0"/>
              </a:rPr>
              <a:t>40 000 </a:t>
            </a:r>
            <a:r>
              <a:rPr lang="ru-RU" dirty="0" smtClean="0">
                <a:latin typeface="Times New Roman" panose="02020603050405020304" pitchFamily="18" charset="0"/>
                <a:cs typeface="Times New Roman" panose="02020603050405020304" pitchFamily="18" charset="0"/>
              </a:rPr>
              <a:t>«Расчеты по суммам принудительного изъятия» – </a:t>
            </a:r>
            <a:r>
              <a:rPr lang="ru-RU" b="1" dirty="0" smtClean="0">
                <a:latin typeface="Times New Roman" panose="02020603050405020304" pitchFamily="18" charset="0"/>
                <a:cs typeface="Times New Roman" panose="02020603050405020304" pitchFamily="18" charset="0"/>
              </a:rPr>
              <a:t>добавлен</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Счет </a:t>
            </a:r>
            <a:r>
              <a:rPr lang="ru-RU" b="1" dirty="0">
                <a:latin typeface="Times New Roman" panose="02020603050405020304" pitchFamily="18" charset="0"/>
                <a:cs typeface="Times New Roman" panose="02020603050405020304" pitchFamily="18" charset="0"/>
              </a:rPr>
              <a:t>0 </a:t>
            </a:r>
            <a:r>
              <a:rPr lang="ru-RU" b="1" dirty="0" smtClean="0">
                <a:latin typeface="Times New Roman" panose="02020603050405020304" pitchFamily="18" charset="0"/>
                <a:cs typeface="Times New Roman" panose="02020603050405020304" pitchFamily="18" charset="0"/>
              </a:rPr>
              <a:t>209 83 </a:t>
            </a:r>
            <a:r>
              <a:rPr lang="ru-RU" b="1" dirty="0">
                <a:latin typeface="Times New Roman" panose="02020603050405020304" pitchFamily="18" charset="0"/>
                <a:cs typeface="Times New Roman" panose="02020603050405020304" pitchFamily="18" charset="0"/>
              </a:rPr>
              <a:t>000 </a:t>
            </a:r>
            <a:r>
              <a:rPr lang="ru-RU" dirty="0">
                <a:latin typeface="Times New Roman" panose="02020603050405020304" pitchFamily="18" charset="0"/>
                <a:cs typeface="Times New Roman" panose="02020603050405020304" pitchFamily="18" charset="0"/>
              </a:rPr>
              <a:t>«Расчеты по </a:t>
            </a:r>
            <a:r>
              <a:rPr lang="ru-RU" dirty="0" smtClean="0">
                <a:latin typeface="Times New Roman" panose="02020603050405020304" pitchFamily="18" charset="0"/>
                <a:cs typeface="Times New Roman" panose="02020603050405020304" pitchFamily="18" charset="0"/>
              </a:rPr>
              <a:t>иным доходам» </a:t>
            </a:r>
            <a:r>
              <a:rPr lang="ru-RU"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добавлен.</a:t>
            </a:r>
            <a:endParaRPr lang="ru-RU" dirty="0">
              <a:latin typeface="Times New Roman" panose="02020603050405020304" pitchFamily="18" charset="0"/>
              <a:cs typeface="Times New Roman" panose="02020603050405020304" pitchFamily="18" charset="0"/>
            </a:endParaRPr>
          </a:p>
          <a:p>
            <a:pPr>
              <a:buClrTx/>
              <a:buFont typeface="Wingdings" panose="05000000000000000000" pitchFamily="2" charset="2"/>
              <a:buChar char="Ø"/>
            </a:pPr>
            <a:endParaRPr lang="ru-RU" dirty="0">
              <a:latin typeface="Times New Roman" panose="02020603050405020304" pitchFamily="18" charset="0"/>
              <a:cs typeface="Times New Roman" panose="02020603050405020304" pitchFamily="18" charset="0"/>
            </a:endParaRPr>
          </a:p>
          <a:p>
            <a:pPr marL="109728" indent="0">
              <a:buNone/>
            </a:pPr>
            <a:endParaRPr lang="ru-RU" dirty="0"/>
          </a:p>
        </p:txBody>
      </p:sp>
      <p:sp>
        <p:nvSpPr>
          <p:cNvPr id="11" name="Заголовок 1"/>
          <p:cNvSpPr txBox="1">
            <a:spLocks/>
          </p:cNvSpPr>
          <p:nvPr/>
        </p:nvSpPr>
        <p:spPr>
          <a:xfrm>
            <a:off x="619944" y="845096"/>
            <a:ext cx="8382000" cy="1069848"/>
          </a:xfrm>
          <a:prstGeom prst="rect">
            <a:avLst/>
          </a:prstGeom>
        </p:spPr>
        <p:txBody>
          <a:bodyPr vert="horz" anchor="ctr">
            <a:normAutofit/>
          </a:bodyPr>
          <a:lstStyle>
            <a:lvl1pPr algn="l" rtl="0" eaLnBrk="1" latinLnBrk="0" hangingPunct="1">
              <a:spcBef>
                <a:spcPct val="0"/>
              </a:spcBef>
              <a:buNone/>
              <a:defRPr kumimoji="0" sz="4000" b="0" i="0" kern="1200" cap="none" baseline="0">
                <a:solidFill>
                  <a:schemeClr val="tx2"/>
                </a:solidFill>
                <a:latin typeface="+mj-lt"/>
                <a:ea typeface="+mj-ea"/>
                <a:cs typeface="+mj-cs"/>
              </a:defRPr>
            </a:lvl1pPr>
          </a:lstStyle>
          <a:p>
            <a:endParaRPr lang="ru-RU" dirty="0"/>
          </a:p>
        </p:txBody>
      </p:sp>
    </p:spTree>
    <p:extLst>
      <p:ext uri="{BB962C8B-B14F-4D97-AF65-F5344CB8AC3E}">
        <p14:creationId xmlns:p14="http://schemas.microsoft.com/office/powerpoint/2010/main" val="1803680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764704"/>
            <a:ext cx="8352928" cy="563231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b="1" i="0" u="none" strike="noStrike" baseline="0" dirty="0" smtClean="0">
                <a:latin typeface="Times New Roman" panose="02020603050405020304" pitchFamily="18" charset="0"/>
                <a:cs typeface="Times New Roman" panose="02020603050405020304" pitchFamily="18" charset="0"/>
              </a:rPr>
              <a:t>Суммы ущерба </a:t>
            </a:r>
            <a:r>
              <a:rPr lang="ru-RU" sz="3200" b="0" i="0" u="none" strike="noStrike" baseline="0" dirty="0" smtClean="0">
                <a:latin typeface="Times New Roman" panose="02020603050405020304" pitchFamily="18" charset="0"/>
                <a:cs typeface="Times New Roman" panose="02020603050405020304" pitchFamily="18" charset="0"/>
              </a:rPr>
              <a:t>по произведенным </a:t>
            </a:r>
            <a:r>
              <a:rPr lang="ru-RU" sz="3200" b="1" i="0" u="none" strike="noStrike" baseline="0" dirty="0" smtClean="0">
                <a:latin typeface="Times New Roman" panose="02020603050405020304" pitchFamily="18" charset="0"/>
                <a:cs typeface="Times New Roman" panose="02020603050405020304" pitchFamily="18" charset="0"/>
              </a:rPr>
              <a:t>предварительным оплатам </a:t>
            </a:r>
            <a:r>
              <a:rPr lang="ru-RU" sz="3200" b="0" i="0" u="none" strike="noStrike" baseline="0" dirty="0" smtClean="0">
                <a:latin typeface="Times New Roman" panose="02020603050405020304" pitchFamily="18" charset="0"/>
                <a:cs typeface="Times New Roman" panose="02020603050405020304" pitchFamily="18" charset="0"/>
              </a:rPr>
              <a:t>в рамках государственных (муниципальных)</a:t>
            </a:r>
            <a:r>
              <a:rPr lang="ru-RU" sz="3200" b="0" i="0" u="none" strike="noStrike" dirty="0" smtClean="0">
                <a:latin typeface="Times New Roman" panose="02020603050405020304" pitchFamily="18" charset="0"/>
                <a:cs typeface="Times New Roman" panose="02020603050405020304" pitchFamily="18" charset="0"/>
              </a:rPr>
              <a:t> договоров на нужды учреждения, иным соглашениям, </a:t>
            </a:r>
          </a:p>
          <a:p>
            <a:pPr algn="ctr"/>
            <a:r>
              <a:rPr lang="ru-RU" sz="3200" b="1" i="0" u="none" strike="noStrike" dirty="0" smtClean="0">
                <a:latin typeface="Times New Roman" panose="02020603050405020304" pitchFamily="18" charset="0"/>
                <a:cs typeface="Times New Roman" panose="02020603050405020304" pitchFamily="18" charset="0"/>
              </a:rPr>
              <a:t>не возвращенным контрагентом</a:t>
            </a:r>
            <a:r>
              <a:rPr lang="ru-RU" sz="3200" b="0" i="0" u="none" strike="noStrike" dirty="0" smtClean="0">
                <a:latin typeface="Times New Roman" panose="02020603050405020304" pitchFamily="18" charset="0"/>
                <a:cs typeface="Times New Roman" panose="02020603050405020304" pitchFamily="18" charset="0"/>
              </a:rPr>
              <a:t> в случае расторжения договоров (иных соглашений), в том числе по решению суда, ведении претензионной работы</a:t>
            </a:r>
          </a:p>
          <a:p>
            <a:pPr algn="ctr"/>
            <a:r>
              <a:rPr lang="ru-RU" sz="3200" b="1" dirty="0" smtClean="0">
                <a:latin typeface="Times New Roman" panose="02020603050405020304" pitchFamily="18" charset="0"/>
                <a:cs typeface="Times New Roman" panose="02020603050405020304" pitchFamily="18" charset="0"/>
              </a:rPr>
              <a:t>(авансы выданные)</a:t>
            </a:r>
          </a:p>
          <a:p>
            <a:pPr algn="ctr"/>
            <a:endParaRPr lang="ru-RU" sz="3200" b="1" dirty="0" smtClean="0">
              <a:latin typeface="Times New Roman" panose="02020603050405020304" pitchFamily="18" charset="0"/>
              <a:cs typeface="Times New Roman" panose="02020603050405020304" pitchFamily="18" charset="0"/>
            </a:endParaRPr>
          </a:p>
          <a:p>
            <a:pPr algn="ctr"/>
            <a:r>
              <a:rPr lang="ru-RU" sz="4000" b="1" dirty="0" err="1" smtClean="0">
                <a:latin typeface="Times New Roman" panose="02020603050405020304" pitchFamily="18" charset="0"/>
                <a:cs typeface="Times New Roman" panose="02020603050405020304" pitchFamily="18" charset="0"/>
              </a:rPr>
              <a:t>Дт</a:t>
            </a:r>
            <a:r>
              <a:rPr lang="ru-RU" sz="4000" b="1" dirty="0" smtClean="0">
                <a:latin typeface="Times New Roman" panose="02020603050405020304" pitchFamily="18" charset="0"/>
                <a:cs typeface="Times New Roman" panose="02020603050405020304" pitchFamily="18" charset="0"/>
              </a:rPr>
              <a:t> 0 209 30 560     </a:t>
            </a:r>
            <a:r>
              <a:rPr lang="ru-RU" sz="4000" b="1" dirty="0" err="1" smtClean="0">
                <a:latin typeface="Times New Roman" panose="02020603050405020304" pitchFamily="18" charset="0"/>
                <a:cs typeface="Times New Roman" panose="02020603050405020304" pitchFamily="18" charset="0"/>
              </a:rPr>
              <a:t>Кт</a:t>
            </a:r>
            <a:r>
              <a:rPr lang="ru-RU" sz="4000" b="1" dirty="0" smtClean="0">
                <a:latin typeface="Times New Roman" panose="02020603050405020304" pitchFamily="18" charset="0"/>
                <a:cs typeface="Times New Roman" panose="02020603050405020304" pitchFamily="18" charset="0"/>
              </a:rPr>
              <a:t> 0 401 10 130</a:t>
            </a:r>
            <a:endParaRPr lang="ru-RU"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01505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743</TotalTime>
  <Words>902</Words>
  <Application>Microsoft Office PowerPoint</Application>
  <PresentationFormat>Экран (4:3)</PresentationFormat>
  <Paragraphs>97</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Городская</vt:lpstr>
      <vt:lpstr>Особенности отражения в бухгалтерском учете главных администраторов доходов бюджетов, государственных и муниципальных учреждений операций с доходами с учётом изменений, внесенных приказом Министерства финансов РФ от 29.08.2014 №89н                                                Обухова Н.А. </vt:lpstr>
      <vt:lpstr>Презентация PowerPoint</vt:lpstr>
      <vt:lpstr>Счет 20500 "Расчеты по доходам"</vt:lpstr>
      <vt:lpstr>Счет 20500 "Расчеты по доходам"</vt:lpstr>
      <vt:lpstr>Счет 20900 "Расчеты по ущербу и иным доходам "</vt:lpstr>
      <vt:lpstr>Счет 20900 "Расчеты по ущербу и иным доходам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Счет 40140 "Доходы будущих периодов"</vt:lpstr>
      <vt:lpstr>Презентация PowerPoint</vt:lpstr>
      <vt:lpstr>Презентация PowerPoint</vt:lpstr>
    </vt:vector>
  </TitlesOfParts>
  <Company>Департамент финансов ЯО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Счет 20500 "Расчеты по доходам"</dc:title>
  <dc:creator>Обухова Наталья Александровна</dc:creator>
  <cp:lastModifiedBy>Обухова Наталья Александровна</cp:lastModifiedBy>
  <cp:revision>32</cp:revision>
  <cp:lastPrinted>2014-11-24T14:20:00Z</cp:lastPrinted>
  <dcterms:created xsi:type="dcterms:W3CDTF">2014-11-21T12:12:59Z</dcterms:created>
  <dcterms:modified xsi:type="dcterms:W3CDTF">2014-11-25T06:12:10Z</dcterms:modified>
</cp:coreProperties>
</file>