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62" r:id="rId4"/>
    <p:sldId id="261" r:id="rId5"/>
    <p:sldId id="263" r:id="rId6"/>
    <p:sldId id="264" r:id="rId7"/>
    <p:sldId id="268" r:id="rId8"/>
    <p:sldId id="269" r:id="rId9"/>
    <p:sldId id="272" r:id="rId10"/>
    <p:sldId id="270" r:id="rId11"/>
    <p:sldId id="273" r:id="rId12"/>
    <p:sldId id="274" r:id="rId13"/>
    <p:sldId id="275" r:id="rId14"/>
    <p:sldId id="276" r:id="rId15"/>
    <p:sldId id="277" r:id="rId16"/>
    <p:sldId id="278" r:id="rId17"/>
    <p:sldId id="280" r:id="rId18"/>
    <p:sldId id="281" r:id="rId19"/>
    <p:sldId id="279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2613E-3688-44F9-9BA3-672F57F1FE8F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24337-5928-47F7-9DAE-CF72E36E0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36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2351A-0EEB-4904-8166-DE389AC44C4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2351A-0EEB-4904-8166-DE389AC44C4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4337-5928-47F7-9DAE-CF72E36E02E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62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2351A-0EEB-4904-8166-DE389AC44C4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63B8706-0717-4700-AF80-F0BE1EB0467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B7348CD-0012-4E0B-AD9D-70BD3C4173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main?base=LAW;n=112715;fld=134;dst=258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main?base=LAW;n=107750;fld=134;dst=10151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920880" cy="2597420"/>
          </a:xfrm>
        </p:spPr>
        <p:txBody>
          <a:bodyPr/>
          <a:lstStyle/>
          <a:p>
            <a:r>
              <a:rPr lang="ru-RU" sz="6000" dirty="0" smtClean="0"/>
              <a:t>Санкционирование расходов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				Цой Н.В.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4886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5152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ru-RU" sz="3600" dirty="0" smtClean="0"/>
              <a:t>Условия договора:</a:t>
            </a:r>
          </a:p>
        </p:txBody>
      </p:sp>
      <p:sp>
        <p:nvSpPr>
          <p:cNvPr id="117763" name="Объект 2"/>
          <p:cNvSpPr>
            <a:spLocks noGrp="1"/>
          </p:cNvSpPr>
          <p:nvPr>
            <p:ph idx="1"/>
          </p:nvPr>
        </p:nvSpPr>
        <p:spPr>
          <a:xfrm>
            <a:off x="160338" y="1916832"/>
            <a:ext cx="8788400" cy="4102968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  <a:buFont typeface="Symbol" pitchFamily="18" charset="2"/>
              <a:buNone/>
            </a:pPr>
            <a:r>
              <a:rPr lang="ru-RU" dirty="0" smtClean="0">
                <a:solidFill>
                  <a:schemeClr val="tx1"/>
                </a:solidFill>
              </a:rPr>
              <a:t>Оплата производится на основании счета, представляемого не позднее 10 числа месяца, следующего за расчетным</a:t>
            </a:r>
          </a:p>
          <a:p>
            <a:pPr marL="0" indent="0" algn="ctr" eaLnBrk="1" hangingPunct="1">
              <a:lnSpc>
                <a:spcPct val="100000"/>
              </a:lnSpc>
              <a:buFont typeface="Symbol" pitchFamily="18" charset="2"/>
              <a:buNone/>
            </a:pPr>
            <a:r>
              <a:rPr lang="ru-RU" dirty="0" smtClean="0">
                <a:solidFill>
                  <a:schemeClr val="tx1"/>
                </a:solidFill>
              </a:rPr>
              <a:t>за декабрь  2014 –оплата в январе</a:t>
            </a:r>
          </a:p>
          <a:p>
            <a:pPr marL="0" indent="0" algn="ctr" eaLnBrk="1" hangingPunct="1">
              <a:lnSpc>
                <a:spcPct val="100000"/>
              </a:lnSpc>
              <a:buFont typeface="Symbol" pitchFamily="18" charset="2"/>
              <a:buNone/>
            </a:pPr>
            <a:r>
              <a:rPr lang="ru-RU" dirty="0" smtClean="0">
                <a:solidFill>
                  <a:schemeClr val="tx1"/>
                </a:solidFill>
              </a:rPr>
              <a:t>обязательства следующего (2015) года</a:t>
            </a:r>
          </a:p>
          <a:p>
            <a:pPr marL="0" indent="0" algn="ctr" eaLnBrk="1" hangingPunct="1">
              <a:lnSpc>
                <a:spcPct val="100000"/>
              </a:lnSpc>
              <a:buFont typeface="Symbol" pitchFamily="18" charset="2"/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 eaLnBrk="1" hangingPunct="1">
              <a:lnSpc>
                <a:spcPct val="100000"/>
              </a:lnSpc>
              <a:buFont typeface="Symbol" pitchFamily="18" charset="2"/>
              <a:buNone/>
            </a:pPr>
            <a:r>
              <a:rPr lang="ru-RU" dirty="0" err="1" smtClean="0">
                <a:solidFill>
                  <a:schemeClr val="tx1"/>
                </a:solidFill>
              </a:rPr>
              <a:t>Дт</a:t>
            </a:r>
            <a:r>
              <a:rPr lang="ru-RU" dirty="0" smtClean="0">
                <a:solidFill>
                  <a:schemeClr val="tx1"/>
                </a:solidFill>
              </a:rPr>
              <a:t> 1 501 </a:t>
            </a:r>
            <a:r>
              <a:rPr lang="ru-RU" b="1" u="sng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3 223    </a:t>
            </a:r>
            <a:r>
              <a:rPr lang="ru-RU" dirty="0" err="1" smtClean="0">
                <a:solidFill>
                  <a:schemeClr val="tx1"/>
                </a:solidFill>
              </a:rPr>
              <a:t>Кт</a:t>
            </a:r>
            <a:r>
              <a:rPr lang="ru-RU" dirty="0" smtClean="0">
                <a:solidFill>
                  <a:schemeClr val="tx1"/>
                </a:solidFill>
              </a:rPr>
              <a:t> 1 502 </a:t>
            </a:r>
            <a:r>
              <a:rPr lang="ru-RU" b="1" u="sng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1 223</a:t>
            </a:r>
          </a:p>
          <a:p>
            <a:pPr marL="0" indent="0" algn="ctr" eaLnBrk="1" hangingPunct="1">
              <a:lnSpc>
                <a:spcPct val="100000"/>
              </a:lnSpc>
              <a:buFont typeface="Symbol" pitchFamily="18" charset="2"/>
              <a:buNone/>
            </a:pPr>
            <a:r>
              <a:rPr lang="ru-RU" dirty="0" err="1" smtClean="0">
                <a:solidFill>
                  <a:schemeClr val="tx1"/>
                </a:solidFill>
              </a:rPr>
              <a:t>Дт</a:t>
            </a:r>
            <a:r>
              <a:rPr lang="ru-RU" dirty="0" smtClean="0">
                <a:solidFill>
                  <a:schemeClr val="tx1"/>
                </a:solidFill>
              </a:rPr>
              <a:t> 1 502 </a:t>
            </a:r>
            <a:r>
              <a:rPr lang="ru-RU" b="1" u="sng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1 223    </a:t>
            </a:r>
            <a:r>
              <a:rPr lang="ru-RU" dirty="0" err="1" smtClean="0">
                <a:solidFill>
                  <a:schemeClr val="tx1"/>
                </a:solidFill>
              </a:rPr>
              <a:t>Кт</a:t>
            </a:r>
            <a:r>
              <a:rPr lang="ru-RU" dirty="0" smtClean="0">
                <a:solidFill>
                  <a:schemeClr val="tx1"/>
                </a:solidFill>
              </a:rPr>
              <a:t> 1 502 </a:t>
            </a:r>
            <a:r>
              <a:rPr lang="ru-RU" b="1" u="sng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2 223</a:t>
            </a:r>
          </a:p>
        </p:txBody>
      </p:sp>
      <p:sp>
        <p:nvSpPr>
          <p:cNvPr id="117764" name="Стрелка вправо 1"/>
          <p:cNvSpPr>
            <a:spLocks noChangeArrowheads="1"/>
          </p:cNvSpPr>
          <p:nvPr/>
        </p:nvSpPr>
        <p:spPr bwMode="auto">
          <a:xfrm flipV="1">
            <a:off x="611188" y="3008313"/>
            <a:ext cx="792162" cy="144462"/>
          </a:xfrm>
          <a:prstGeom prst="rightArrow">
            <a:avLst>
              <a:gd name="adj1" fmla="val 50000"/>
              <a:gd name="adj2" fmla="val 4986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35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/>
              <a:t>Проект приказа</a:t>
            </a:r>
            <a:r>
              <a:rPr lang="en-US" sz="3600" dirty="0" smtClean="0"/>
              <a:t> </a:t>
            </a:r>
            <a:r>
              <a:rPr lang="ru-RU" sz="3600" dirty="0" smtClean="0"/>
              <a:t>Минфина России</a:t>
            </a:r>
            <a:br>
              <a:rPr lang="ru-RU" sz="3600" dirty="0" smtClean="0"/>
            </a:br>
            <a:r>
              <a:rPr lang="ru-RU" sz="3600" dirty="0" smtClean="0"/>
              <a:t>от 06.12.2010 № 162н </a:t>
            </a:r>
            <a:br>
              <a:rPr lang="ru-RU" sz="3600" dirty="0" smtClean="0"/>
            </a:br>
            <a:r>
              <a:rPr lang="ru-RU" sz="3600" dirty="0" smtClean="0"/>
              <a:t>«Об утверждении Плана счетов бюджетного учета и Инструкции по его применению»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14716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/>
          <a:lstStyle/>
          <a:p>
            <a:r>
              <a:rPr lang="ru-RU" sz="3600" u="sng" dirty="0" smtClean="0"/>
              <a:t>Проект приказа № 162н</a:t>
            </a:r>
            <a:endParaRPr lang="ru-RU" sz="36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1043608" y="1916832"/>
            <a:ext cx="7056784" cy="33239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/>
              <a:t> Счет 504 00 000 «Сметные (плановые, прогнозные) назначения»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32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/>
              <a:t> 507 00 00 «Утвержденный объем финансового обеспечения»</a:t>
            </a:r>
            <a:endParaRPr lang="ru-RU" sz="3200" dirty="0"/>
          </a:p>
          <a:p>
            <a:pPr marL="285750" indent="-285750"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841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/>
          <a:lstStyle/>
          <a:p>
            <a:r>
              <a:rPr lang="ru-RU" sz="3600" u="sng" dirty="0" smtClean="0"/>
              <a:t>Проект приказа № 162н</a:t>
            </a:r>
            <a:endParaRPr lang="ru-RU" sz="36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121621" y="1916832"/>
            <a:ext cx="7200800" cy="3816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На сумму прогнозируемых  показателей  по доходам (поступлениям)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</a:t>
            </a:r>
            <a:r>
              <a:rPr lang="ru-RU" sz="2800" dirty="0" err="1" smtClean="0"/>
              <a:t>Дт</a:t>
            </a:r>
            <a:r>
              <a:rPr lang="ru-RU" sz="2800" dirty="0" smtClean="0"/>
              <a:t> </a:t>
            </a:r>
            <a:r>
              <a:rPr lang="ru-RU" sz="2800" dirty="0"/>
              <a:t>1 507 10 100     </a:t>
            </a:r>
            <a:r>
              <a:rPr lang="ru-RU" sz="2800" dirty="0" err="1"/>
              <a:t>Кт</a:t>
            </a:r>
            <a:r>
              <a:rPr lang="ru-RU" sz="2800" dirty="0"/>
              <a:t> 1 504 10 100 </a:t>
            </a:r>
            <a:endParaRPr lang="ru-RU" sz="2800" dirty="0" smtClean="0"/>
          </a:p>
          <a:p>
            <a:pPr marL="285750" indent="-285750">
              <a:buFont typeface="Wingdings" pitchFamily="2" charset="2"/>
              <a:buChar char="Ø"/>
            </a:pPr>
            <a:endParaRPr lang="ru-RU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На сумму уменьшений прогнозных показателей (обр. </a:t>
            </a:r>
            <a:r>
              <a:rPr lang="ru-RU" sz="2800" dirty="0" err="1" smtClean="0"/>
              <a:t>корр.сч</a:t>
            </a:r>
            <a:r>
              <a:rPr lang="ru-RU" sz="2800" dirty="0" smtClean="0"/>
              <a:t>)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</a:t>
            </a:r>
            <a:r>
              <a:rPr lang="ru-RU" sz="2800" dirty="0" err="1"/>
              <a:t>Дт</a:t>
            </a:r>
            <a:r>
              <a:rPr lang="ru-RU" sz="2800" dirty="0"/>
              <a:t> 1 </a:t>
            </a:r>
            <a:r>
              <a:rPr lang="ru-RU" sz="2800" dirty="0" smtClean="0"/>
              <a:t>504 </a:t>
            </a:r>
            <a:r>
              <a:rPr lang="ru-RU" sz="2800" dirty="0"/>
              <a:t>10 100     </a:t>
            </a:r>
            <a:r>
              <a:rPr lang="ru-RU" sz="2800" dirty="0" err="1"/>
              <a:t>Кт</a:t>
            </a:r>
            <a:r>
              <a:rPr lang="ru-RU" sz="2800" dirty="0"/>
              <a:t> 1 </a:t>
            </a:r>
            <a:r>
              <a:rPr lang="ru-RU" sz="2800" dirty="0" smtClean="0"/>
              <a:t>507 </a:t>
            </a:r>
            <a:r>
              <a:rPr lang="ru-RU" sz="2800" dirty="0"/>
              <a:t>10 100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866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/>
          <a:lstStyle/>
          <a:p>
            <a:r>
              <a:rPr lang="ru-RU" sz="3200" u="sng" dirty="0" smtClean="0"/>
              <a:t>Проект приказа № 162н</a:t>
            </a:r>
            <a:endParaRPr lang="ru-RU" sz="32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121621" y="1340768"/>
            <a:ext cx="7200800" cy="44319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/>
              <a:t>На сумму контракта в размере начальной цены при осуществлении закупок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err="1" smtClean="0"/>
              <a:t>Дт</a:t>
            </a:r>
            <a:r>
              <a:rPr lang="ru-RU" sz="2400" dirty="0" smtClean="0"/>
              <a:t> </a:t>
            </a:r>
            <a:r>
              <a:rPr lang="ru-RU" sz="2400" dirty="0"/>
              <a:t>1 </a:t>
            </a:r>
            <a:r>
              <a:rPr lang="ru-RU" sz="2400" dirty="0" smtClean="0"/>
              <a:t>501 03 000 (1 503 03 000)</a:t>
            </a:r>
          </a:p>
          <a:p>
            <a:r>
              <a:rPr lang="ru-RU" sz="2400" dirty="0" smtClean="0"/>
              <a:t>    </a:t>
            </a:r>
            <a:r>
              <a:rPr lang="ru-RU" sz="2400" dirty="0" err="1"/>
              <a:t>Кт</a:t>
            </a:r>
            <a:r>
              <a:rPr lang="ru-RU" sz="2400" dirty="0"/>
              <a:t> 1 </a:t>
            </a:r>
            <a:r>
              <a:rPr lang="ru-RU" sz="2400" dirty="0" smtClean="0"/>
              <a:t>502 07 000 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24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</a:rPr>
              <a:t>На сумму экономии («Красное </a:t>
            </a:r>
            <a:r>
              <a:rPr lang="ru-RU" sz="2400" dirty="0" err="1" smtClean="0">
                <a:solidFill>
                  <a:srgbClr val="FF0000"/>
                </a:solidFill>
              </a:rPr>
              <a:t>сторно</a:t>
            </a:r>
            <a:r>
              <a:rPr lang="ru-RU" sz="2400" dirty="0" smtClean="0">
                <a:solidFill>
                  <a:srgbClr val="FF0000"/>
                </a:solidFill>
              </a:rPr>
              <a:t>»)</a:t>
            </a:r>
          </a:p>
          <a:p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  </a:t>
            </a:r>
            <a:r>
              <a:rPr lang="ru-RU" sz="2400" dirty="0" err="1">
                <a:solidFill>
                  <a:srgbClr val="FF0000"/>
                </a:solidFill>
              </a:rPr>
              <a:t>Дт</a:t>
            </a:r>
            <a:r>
              <a:rPr lang="ru-RU" sz="2400" dirty="0">
                <a:solidFill>
                  <a:srgbClr val="FF0000"/>
                </a:solidFill>
              </a:rPr>
              <a:t> 1 501 03 000 (1 503 03 000)</a:t>
            </a:r>
          </a:p>
          <a:p>
            <a:r>
              <a:rPr lang="ru-RU" sz="2400" dirty="0">
                <a:solidFill>
                  <a:srgbClr val="FF0000"/>
                </a:solidFill>
              </a:rPr>
              <a:t>   </a:t>
            </a:r>
            <a:r>
              <a:rPr lang="ru-RU" sz="2400" dirty="0" err="1" smtClean="0">
                <a:solidFill>
                  <a:srgbClr val="FF0000"/>
                </a:solidFill>
              </a:rPr>
              <a:t>Кт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1 502 07 </a:t>
            </a:r>
            <a:r>
              <a:rPr lang="ru-RU" sz="2400" dirty="0" smtClean="0">
                <a:solidFill>
                  <a:srgbClr val="FF0000"/>
                </a:solidFill>
              </a:rPr>
              <a:t>000 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/>
              <a:t>На сумму контракта с победителем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err="1" smtClean="0"/>
              <a:t>Дт</a:t>
            </a:r>
            <a:r>
              <a:rPr lang="ru-RU" sz="2400" dirty="0" smtClean="0"/>
              <a:t> </a:t>
            </a:r>
            <a:r>
              <a:rPr lang="ru-RU" sz="2400" dirty="0"/>
              <a:t>1 502 07 </a:t>
            </a:r>
            <a:r>
              <a:rPr lang="ru-RU" sz="2400" dirty="0" smtClean="0"/>
              <a:t>000   </a:t>
            </a:r>
            <a:r>
              <a:rPr lang="ru-RU" sz="2400" dirty="0" err="1" smtClean="0"/>
              <a:t>Кт</a:t>
            </a:r>
            <a:r>
              <a:rPr lang="ru-RU" sz="2400" dirty="0" smtClean="0"/>
              <a:t> 1502 01 000</a:t>
            </a:r>
            <a:endParaRPr lang="ru-RU" sz="2400" dirty="0"/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825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/>
          <a:lstStyle/>
          <a:p>
            <a:r>
              <a:rPr lang="ru-RU" sz="3200" u="sng" dirty="0" smtClean="0"/>
              <a:t>Проект приказа № 162н</a:t>
            </a:r>
            <a:endParaRPr lang="ru-RU" sz="32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121621" y="1340768"/>
            <a:ext cx="7200800" cy="44319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/>
              <a:t>На сумму принимаемых обязательств  в сумме сформированных резервов предстоящих расходов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err="1" smtClean="0"/>
              <a:t>Дт</a:t>
            </a:r>
            <a:r>
              <a:rPr lang="ru-RU" sz="2400" dirty="0" smtClean="0"/>
              <a:t> </a:t>
            </a:r>
            <a:r>
              <a:rPr lang="ru-RU" sz="2400" dirty="0"/>
              <a:t>1 </a:t>
            </a:r>
            <a:r>
              <a:rPr lang="ru-RU" sz="2400" dirty="0" smtClean="0"/>
              <a:t>501 03 000 (1 503 03 000)</a:t>
            </a:r>
          </a:p>
          <a:p>
            <a:r>
              <a:rPr lang="ru-RU" sz="2400" dirty="0" smtClean="0"/>
              <a:t>    </a:t>
            </a:r>
            <a:r>
              <a:rPr lang="ru-RU" sz="2400" dirty="0" err="1"/>
              <a:t>Кт</a:t>
            </a:r>
            <a:r>
              <a:rPr lang="ru-RU" sz="2400" dirty="0"/>
              <a:t> 1 </a:t>
            </a:r>
            <a:r>
              <a:rPr lang="ru-RU" sz="2400" dirty="0" smtClean="0"/>
              <a:t>502 09 000 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2400" dirty="0"/>
          </a:p>
          <a:p>
            <a:r>
              <a:rPr lang="ru-RU" sz="2400" dirty="0" smtClean="0">
                <a:solidFill>
                  <a:srgbClr val="FF0000"/>
                </a:solidFill>
              </a:rPr>
              <a:t>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/>
              <a:t>На сумму принятых учреждением обязательств при использовании созданных </a:t>
            </a:r>
            <a:r>
              <a:rPr lang="ru-RU" sz="2400" dirty="0"/>
              <a:t>ранее резервов предстоящих расходов </a:t>
            </a:r>
          </a:p>
          <a:p>
            <a:r>
              <a:rPr lang="ru-RU" sz="2400" dirty="0" smtClean="0"/>
              <a:t>   </a:t>
            </a:r>
            <a:r>
              <a:rPr lang="ru-RU" sz="2400" dirty="0" err="1" smtClean="0"/>
              <a:t>Дт</a:t>
            </a:r>
            <a:r>
              <a:rPr lang="ru-RU" sz="2400" dirty="0" smtClean="0"/>
              <a:t> </a:t>
            </a:r>
            <a:r>
              <a:rPr lang="ru-RU" sz="2400" dirty="0"/>
              <a:t>1 502 </a:t>
            </a:r>
            <a:r>
              <a:rPr lang="ru-RU" sz="2400" dirty="0" smtClean="0"/>
              <a:t>09 000   </a:t>
            </a:r>
            <a:r>
              <a:rPr lang="ru-RU" sz="2400" dirty="0" err="1" smtClean="0"/>
              <a:t>Кт</a:t>
            </a:r>
            <a:r>
              <a:rPr lang="ru-RU" sz="2400" dirty="0" smtClean="0"/>
              <a:t> 1502 01 000</a:t>
            </a:r>
            <a:endParaRPr lang="ru-RU" sz="2400" dirty="0"/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02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4680520"/>
          </a:xfrm>
        </p:spPr>
        <p:txBody>
          <a:bodyPr/>
          <a:lstStyle/>
          <a:p>
            <a:r>
              <a:rPr lang="ru-RU" sz="2400" dirty="0" smtClean="0"/>
              <a:t>Проект приказа</a:t>
            </a:r>
            <a:r>
              <a:rPr lang="en-US" sz="2400" dirty="0" smtClean="0"/>
              <a:t> </a:t>
            </a:r>
            <a:r>
              <a:rPr lang="ru-RU" sz="2400" dirty="0" smtClean="0"/>
              <a:t>Минфина России</a:t>
            </a:r>
            <a:br>
              <a:rPr lang="ru-RU" sz="2400" dirty="0" smtClean="0"/>
            </a:br>
            <a:r>
              <a:rPr lang="ru-RU" sz="2400" dirty="0" smtClean="0"/>
              <a:t>от 16.12.2010 № 174н </a:t>
            </a:r>
            <a:br>
              <a:rPr lang="ru-RU" sz="2400" dirty="0" smtClean="0"/>
            </a:br>
            <a:r>
              <a:rPr lang="ru-RU" sz="2400" dirty="0" smtClean="0"/>
              <a:t>«Об утверждении Плана счетов бухгалтерского учета бюджетных учреждений и Инструкции по его применению»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Проект приказа Минфина России </a:t>
            </a:r>
            <a:br>
              <a:rPr lang="ru-RU" sz="2400" dirty="0" smtClean="0"/>
            </a:br>
            <a:r>
              <a:rPr lang="ru-RU" sz="2400" dirty="0" smtClean="0"/>
              <a:t>от 23.12.2010 № 183н </a:t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/>
              <a:t>Об утверждении Плана счетов бухгалтерского учета </a:t>
            </a:r>
            <a:r>
              <a:rPr lang="ru-RU" sz="2400" dirty="0" smtClean="0"/>
              <a:t>автономных </a:t>
            </a:r>
            <a:r>
              <a:rPr lang="ru-RU" sz="2400" dirty="0"/>
              <a:t>учреждений и Инструкции по его применению»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73567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76672"/>
          </a:xfrm>
        </p:spPr>
        <p:txBody>
          <a:bodyPr/>
          <a:lstStyle/>
          <a:p>
            <a:r>
              <a:rPr lang="ru-RU" sz="2800" u="sng" dirty="0" smtClean="0"/>
              <a:t>Проекты приказов</a:t>
            </a:r>
            <a:endParaRPr lang="ru-RU" sz="2800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620688"/>
            <a:ext cx="4040188" cy="504056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№ 174н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4008" y="620688"/>
            <a:ext cx="4041775" cy="504056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№ 183н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67544" y="1552895"/>
            <a:ext cx="4041648" cy="4972449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На сумму обязательств по начальной цене контракта  по ФЗ № 44-ФЗ</a:t>
            </a:r>
          </a:p>
          <a:p>
            <a:pPr marL="0" indent="0">
              <a:buNone/>
            </a:pPr>
            <a:r>
              <a:rPr lang="ru-RU" sz="1800" dirty="0" err="1" smtClean="0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 0 506 00 000   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 0 502 07 000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На сумму экономии относительно начальной цены</a:t>
            </a:r>
          </a:p>
          <a:p>
            <a:pPr marL="0" indent="0">
              <a:buNone/>
            </a:pPr>
            <a:r>
              <a:rPr lang="ru-RU" sz="18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502 07 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000   </a:t>
            </a:r>
            <a:r>
              <a:rPr lang="ru-RU" sz="18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506 00 000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На сумму обязательств согласно контракта</a:t>
            </a:r>
          </a:p>
          <a:p>
            <a:pPr marL="0" indent="0">
              <a:buNone/>
            </a:pPr>
            <a:r>
              <a:rPr lang="ru-RU" sz="18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0 502 07 000   </a:t>
            </a:r>
            <a:r>
              <a:rPr lang="ru-RU" sz="18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502 01 000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Принятие бюджетных обязательств в иных случаях</a:t>
            </a:r>
          </a:p>
          <a:p>
            <a:pPr marL="0" indent="0">
              <a:buNone/>
            </a:pPr>
            <a:r>
              <a:rPr lang="ru-RU" sz="18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506 00 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000   </a:t>
            </a:r>
            <a:r>
              <a:rPr lang="ru-RU" sz="18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0 502 01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000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Уменьшение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принятых обязательств («Красное 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</a:rPr>
              <a:t>сторно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»)</a:t>
            </a:r>
          </a:p>
          <a:p>
            <a:pPr marL="0" indent="0">
              <a:buNone/>
            </a:pPr>
            <a:r>
              <a:rPr lang="ru-RU" sz="18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0 506 00 000   </a:t>
            </a:r>
            <a:r>
              <a:rPr lang="ru-RU" sz="18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0 502 01 000</a:t>
            </a:r>
          </a:p>
          <a:p>
            <a:pPr marL="0" indent="0">
              <a:buNone/>
            </a:pPr>
            <a:endParaRPr lang="ru-RU" sz="1800" b="1" dirty="0">
              <a:latin typeface="+mn-lt"/>
            </a:endParaRPr>
          </a:p>
          <a:p>
            <a:pPr marL="0" indent="0">
              <a:buNone/>
            </a:pPr>
            <a:endParaRPr lang="ru-RU" sz="1800" dirty="0">
              <a:latin typeface="+mn-lt"/>
            </a:endParaRPr>
          </a:p>
          <a:p>
            <a:pPr marL="0" indent="0">
              <a:buNone/>
            </a:pPr>
            <a:endParaRPr lang="ru-RU" sz="1800" dirty="0">
              <a:latin typeface="+mn-lt"/>
            </a:endParaRPr>
          </a:p>
          <a:p>
            <a:pPr marL="0" indent="0">
              <a:buNone/>
            </a:pPr>
            <a:endParaRPr lang="ru-RU" sz="1800" dirty="0" smtClean="0">
              <a:latin typeface="+mn-lt"/>
            </a:endParaRPr>
          </a:p>
          <a:p>
            <a:pPr marL="0" indent="0">
              <a:buNone/>
            </a:pPr>
            <a:endParaRPr lang="ru-RU" sz="1800" b="1" dirty="0" smtClean="0">
              <a:latin typeface="+mn-lt"/>
            </a:endParaRPr>
          </a:p>
          <a:p>
            <a:endParaRPr lang="ru-RU" sz="1800" dirty="0">
              <a:latin typeface="+mn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27131" y="1525484"/>
            <a:ext cx="4041648" cy="487751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1900" dirty="0">
                <a:solidFill>
                  <a:schemeClr val="tx1"/>
                </a:solidFill>
                <a:latin typeface="+mn-lt"/>
              </a:rPr>
              <a:t>На сумму обязательств по начальной цене контракта  по ФЗ № 44-ФЗ</a:t>
            </a:r>
          </a:p>
          <a:p>
            <a:pPr marL="0" indent="0">
              <a:buNone/>
            </a:pPr>
            <a:r>
              <a:rPr lang="ru-RU" sz="19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0 506 00 000   </a:t>
            </a:r>
            <a:r>
              <a:rPr lang="ru-RU" sz="19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0 502 07 000</a:t>
            </a:r>
          </a:p>
          <a:p>
            <a:r>
              <a:rPr lang="ru-RU" sz="1900" dirty="0">
                <a:solidFill>
                  <a:schemeClr val="tx1"/>
                </a:solidFill>
                <a:latin typeface="+mn-lt"/>
              </a:rPr>
              <a:t>На сумму экономии относительно начальной цены</a:t>
            </a:r>
          </a:p>
          <a:p>
            <a:pPr marL="0" indent="0">
              <a:buNone/>
            </a:pPr>
            <a:r>
              <a:rPr lang="ru-RU" sz="19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900" dirty="0" smtClean="0">
                <a:solidFill>
                  <a:schemeClr val="tx1"/>
                </a:solidFill>
                <a:latin typeface="+mn-lt"/>
              </a:rPr>
              <a:t>???                   </a:t>
            </a:r>
            <a:r>
              <a:rPr lang="ru-RU" sz="1900" dirty="0" err="1" smtClean="0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900" dirty="0" smtClean="0">
                <a:solidFill>
                  <a:schemeClr val="tx1"/>
                </a:solidFill>
                <a:latin typeface="+mn-lt"/>
              </a:rPr>
              <a:t> ???</a:t>
            </a:r>
            <a:endParaRPr lang="ru-RU" sz="1900" dirty="0">
              <a:solidFill>
                <a:schemeClr val="tx1"/>
              </a:solidFill>
              <a:latin typeface="+mn-lt"/>
            </a:endParaRPr>
          </a:p>
          <a:p>
            <a:r>
              <a:rPr lang="ru-RU" sz="1900" dirty="0">
                <a:solidFill>
                  <a:schemeClr val="tx1"/>
                </a:solidFill>
                <a:latin typeface="+mn-lt"/>
              </a:rPr>
              <a:t>На сумму обязательств согласно контракта</a:t>
            </a:r>
          </a:p>
          <a:p>
            <a:pPr marL="0" indent="0">
              <a:buNone/>
            </a:pPr>
            <a:r>
              <a:rPr lang="ru-RU" sz="19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0 502 07 000   </a:t>
            </a:r>
            <a:r>
              <a:rPr lang="ru-RU" sz="19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0 502 01 000</a:t>
            </a:r>
          </a:p>
          <a:p>
            <a:r>
              <a:rPr lang="ru-RU" sz="2100" dirty="0">
                <a:solidFill>
                  <a:schemeClr val="tx1"/>
                </a:solidFill>
                <a:latin typeface="+mn-lt"/>
              </a:rPr>
              <a:t>Принятие бюджетных обязательств в иных случаях</a:t>
            </a:r>
          </a:p>
          <a:p>
            <a:pPr marL="0" indent="0">
              <a:buNone/>
            </a:pPr>
            <a:r>
              <a:rPr lang="ru-RU" sz="21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100" dirty="0">
                <a:solidFill>
                  <a:schemeClr val="tx1"/>
                </a:solidFill>
                <a:latin typeface="+mn-lt"/>
              </a:rPr>
              <a:t> 0 506 00 000   </a:t>
            </a:r>
            <a:r>
              <a:rPr lang="ru-RU" sz="21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100" dirty="0">
                <a:solidFill>
                  <a:schemeClr val="tx1"/>
                </a:solidFill>
                <a:latin typeface="+mn-lt"/>
              </a:rPr>
              <a:t> 0 502 01 000</a:t>
            </a:r>
          </a:p>
          <a:p>
            <a:r>
              <a:rPr lang="ru-RU" sz="2100" b="1" dirty="0">
                <a:solidFill>
                  <a:schemeClr val="tx1"/>
                </a:solidFill>
                <a:latin typeface="+mn-lt"/>
              </a:rPr>
              <a:t>Уменьшение </a:t>
            </a:r>
            <a:r>
              <a:rPr lang="ru-RU" sz="2100" dirty="0">
                <a:solidFill>
                  <a:schemeClr val="tx1"/>
                </a:solidFill>
                <a:latin typeface="+mn-lt"/>
              </a:rPr>
              <a:t>принятых обязательств </a:t>
            </a:r>
            <a:r>
              <a:rPr lang="ru-RU" sz="2100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ru-RU" sz="2100" dirty="0" err="1" smtClean="0">
                <a:solidFill>
                  <a:schemeClr val="tx1"/>
                </a:solidFill>
                <a:latin typeface="+mn-lt"/>
              </a:rPr>
              <a:t>обр.корр.сч</a:t>
            </a:r>
            <a:r>
              <a:rPr lang="ru-RU" sz="2100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0" indent="0">
              <a:buNone/>
            </a:pPr>
            <a:r>
              <a:rPr lang="ru-RU" sz="2100" dirty="0" err="1" smtClean="0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1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100" dirty="0">
                <a:solidFill>
                  <a:schemeClr val="tx1"/>
                </a:solidFill>
                <a:latin typeface="+mn-lt"/>
              </a:rPr>
              <a:t>0 </a:t>
            </a:r>
            <a:r>
              <a:rPr lang="ru-RU" sz="2100" dirty="0" smtClean="0">
                <a:solidFill>
                  <a:schemeClr val="tx1"/>
                </a:solidFill>
                <a:latin typeface="+mn-lt"/>
              </a:rPr>
              <a:t>502 01 </a:t>
            </a:r>
            <a:r>
              <a:rPr lang="ru-RU" sz="2100" dirty="0">
                <a:solidFill>
                  <a:schemeClr val="tx1"/>
                </a:solidFill>
                <a:latin typeface="+mn-lt"/>
              </a:rPr>
              <a:t>000   </a:t>
            </a:r>
            <a:r>
              <a:rPr lang="ru-RU" sz="21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100" dirty="0">
                <a:solidFill>
                  <a:schemeClr val="tx1"/>
                </a:solidFill>
                <a:latin typeface="+mn-lt"/>
              </a:rPr>
              <a:t> 0 </a:t>
            </a:r>
            <a:r>
              <a:rPr lang="ru-RU" sz="2100" dirty="0" smtClean="0">
                <a:solidFill>
                  <a:schemeClr val="tx1"/>
                </a:solidFill>
                <a:latin typeface="+mn-lt"/>
              </a:rPr>
              <a:t>506 00 </a:t>
            </a:r>
            <a:r>
              <a:rPr lang="ru-RU" sz="2100" dirty="0">
                <a:solidFill>
                  <a:schemeClr val="tx1"/>
                </a:solidFill>
                <a:latin typeface="+mn-lt"/>
              </a:rPr>
              <a:t>000</a:t>
            </a:r>
          </a:p>
          <a:p>
            <a:pPr marL="0" indent="0">
              <a:buNone/>
            </a:pPr>
            <a:endParaRPr lang="ru-RU" sz="2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647955" y="1143771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555776" y="1143771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775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76672"/>
          </a:xfrm>
        </p:spPr>
        <p:txBody>
          <a:bodyPr/>
          <a:lstStyle/>
          <a:p>
            <a:r>
              <a:rPr lang="ru-RU" sz="2800" u="sng" dirty="0" smtClean="0"/>
              <a:t>Проекты приказов</a:t>
            </a:r>
            <a:endParaRPr lang="ru-RU" sz="2800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620688"/>
            <a:ext cx="4040188" cy="504056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№ 174н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4008" y="620688"/>
            <a:ext cx="4041775" cy="504056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№ 183н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67544" y="1552895"/>
            <a:ext cx="4041648" cy="3820321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На сумму принимаемых бюджетных обязательств в сумме сформированных резервов предстоящих расходов</a:t>
            </a:r>
          </a:p>
          <a:p>
            <a:pPr marL="0" indent="0">
              <a:buNone/>
            </a:pPr>
            <a:r>
              <a:rPr lang="ru-RU" sz="1800" dirty="0" err="1" smtClean="0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 0 506 00 000   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 0 502 09 000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Уменьшение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бюджетных обязательств («Красное 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</a:rPr>
              <a:t>сторно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»)</a:t>
            </a:r>
          </a:p>
          <a:p>
            <a:pPr marL="0" indent="0">
              <a:buNone/>
            </a:pPr>
            <a:r>
              <a:rPr lang="ru-RU" sz="18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0 506 00 000   </a:t>
            </a:r>
            <a:r>
              <a:rPr lang="ru-RU" sz="18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0 502 09 000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На сумму принятых бюджетных обязательств за счет 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резервов предстоящих расходов</a:t>
            </a:r>
          </a:p>
          <a:p>
            <a:pPr marL="0" indent="0">
              <a:buNone/>
            </a:pPr>
            <a:r>
              <a:rPr lang="ru-RU" sz="18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502 09 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000   </a:t>
            </a:r>
            <a:r>
              <a:rPr lang="ru-RU" sz="18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 0 502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01 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000</a:t>
            </a:r>
          </a:p>
          <a:p>
            <a:pPr marL="0" indent="0">
              <a:buNone/>
            </a:pPr>
            <a:endParaRPr lang="ru-RU" sz="1800" dirty="0">
              <a:latin typeface="+mn-lt"/>
            </a:endParaRPr>
          </a:p>
          <a:p>
            <a:pPr marL="0" indent="0">
              <a:buNone/>
            </a:pPr>
            <a:endParaRPr lang="ru-RU" sz="1800" dirty="0">
              <a:latin typeface="+mn-lt"/>
            </a:endParaRPr>
          </a:p>
          <a:p>
            <a:pPr marL="0" indent="0">
              <a:buNone/>
            </a:pPr>
            <a:endParaRPr lang="ru-RU" sz="1800" dirty="0" smtClean="0">
              <a:latin typeface="+mn-lt"/>
            </a:endParaRPr>
          </a:p>
          <a:p>
            <a:pPr marL="0" indent="0">
              <a:buNone/>
            </a:pPr>
            <a:endParaRPr lang="ru-RU" sz="1800" b="1" dirty="0" smtClean="0">
              <a:latin typeface="+mn-lt"/>
            </a:endParaRPr>
          </a:p>
          <a:p>
            <a:endParaRPr lang="ru-RU" sz="1800" dirty="0">
              <a:latin typeface="+mn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27131" y="1525485"/>
            <a:ext cx="4041648" cy="384773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sz="1900" dirty="0">
                <a:solidFill>
                  <a:schemeClr val="tx1"/>
                </a:solidFill>
                <a:latin typeface="+mn-lt"/>
              </a:rPr>
              <a:t>На сумму принимаемых бюджетных обязательств в сумме сформированных резервов предстоящих расходов</a:t>
            </a:r>
          </a:p>
          <a:p>
            <a:pPr marL="0" indent="0">
              <a:buNone/>
            </a:pPr>
            <a:r>
              <a:rPr lang="ru-RU" sz="19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0 506 00 000   </a:t>
            </a:r>
            <a:r>
              <a:rPr lang="ru-RU" sz="19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0 502 09 000</a:t>
            </a:r>
          </a:p>
          <a:p>
            <a:r>
              <a:rPr lang="ru-RU" sz="1900" b="1" dirty="0">
                <a:solidFill>
                  <a:schemeClr val="tx1"/>
                </a:solidFill>
                <a:latin typeface="+mn-lt"/>
              </a:rPr>
              <a:t>Уменьшение 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бюджетных </a:t>
            </a:r>
            <a:r>
              <a:rPr lang="ru-RU" sz="1900" dirty="0" smtClean="0">
                <a:solidFill>
                  <a:schemeClr val="tx1"/>
                </a:solidFill>
                <a:latin typeface="+mn-lt"/>
              </a:rPr>
              <a:t>обязательств</a:t>
            </a:r>
            <a:endParaRPr lang="ru-RU" sz="190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ru-RU" sz="19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900" dirty="0" smtClean="0">
                <a:solidFill>
                  <a:schemeClr val="tx1"/>
                </a:solidFill>
                <a:latin typeface="+mn-lt"/>
              </a:rPr>
              <a:t>          ???         </a:t>
            </a:r>
            <a:r>
              <a:rPr lang="ru-RU" sz="1900" dirty="0" err="1" smtClean="0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900" dirty="0" smtClean="0">
                <a:solidFill>
                  <a:schemeClr val="tx1"/>
                </a:solidFill>
                <a:latin typeface="+mn-lt"/>
              </a:rPr>
              <a:t>       ???</a:t>
            </a:r>
            <a:endParaRPr lang="ru-RU" sz="1900" dirty="0">
              <a:solidFill>
                <a:schemeClr val="tx1"/>
              </a:solidFill>
              <a:latin typeface="+mn-lt"/>
            </a:endParaRPr>
          </a:p>
          <a:p>
            <a:r>
              <a:rPr lang="ru-RU" sz="1900" dirty="0">
                <a:solidFill>
                  <a:schemeClr val="tx1"/>
                </a:solidFill>
                <a:latin typeface="+mn-lt"/>
              </a:rPr>
              <a:t>На сумму принятых бюджетных обязательств за счет резервов предстоящих расходов</a:t>
            </a:r>
          </a:p>
          <a:p>
            <a:pPr marL="0" indent="0">
              <a:buNone/>
            </a:pPr>
            <a:r>
              <a:rPr lang="ru-RU" sz="19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0 502 09 000   </a:t>
            </a:r>
            <a:r>
              <a:rPr lang="ru-RU" sz="19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1900" dirty="0">
                <a:solidFill>
                  <a:schemeClr val="tx1"/>
                </a:solidFill>
                <a:latin typeface="+mn-lt"/>
              </a:rPr>
              <a:t> 0 502 01 000</a:t>
            </a:r>
          </a:p>
          <a:p>
            <a:endParaRPr lang="ru-RU" sz="1900" dirty="0">
              <a:latin typeface="+mn-lt"/>
            </a:endParaRPr>
          </a:p>
          <a:p>
            <a:pPr marL="0" indent="0">
              <a:buNone/>
            </a:pPr>
            <a:endParaRPr lang="ru-RU" sz="1800" dirty="0">
              <a:latin typeface="+mn-lt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647955" y="1143771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555776" y="1143771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3158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76672"/>
          </a:xfrm>
        </p:spPr>
        <p:txBody>
          <a:bodyPr/>
          <a:lstStyle/>
          <a:p>
            <a:r>
              <a:rPr lang="ru-RU" sz="2800" u="sng" dirty="0" smtClean="0"/>
              <a:t>Проекты приказов</a:t>
            </a:r>
            <a:endParaRPr lang="ru-RU" sz="2800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620688"/>
            <a:ext cx="4040188" cy="504056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№ 174н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4008" y="620688"/>
            <a:ext cx="4041775" cy="504056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№ 183н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67544" y="1552895"/>
            <a:ext cx="4041648" cy="4900441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</a:rPr>
              <a:t>Утверждение плана ФХД по расходам (выбытиям)</a:t>
            </a:r>
          </a:p>
          <a:p>
            <a:pPr marL="0" indent="0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0 504 00 000   </a:t>
            </a: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0 506 00 000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Уменьшение 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плана по расходам (выбытиям)</a:t>
            </a:r>
          </a:p>
          <a:p>
            <a:pPr marL="0" indent="0">
              <a:buNone/>
            </a:pPr>
            <a:r>
              <a:rPr lang="ru-RU" sz="2000" b="1" dirty="0" err="1" smtClean="0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 0 506 00 000  </a:t>
            </a:r>
            <a:r>
              <a:rPr lang="ru-RU" sz="2000" b="1" dirty="0" err="1" smtClean="0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 0 504 00 000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+mn-lt"/>
              </a:rPr>
              <a:t>Утверждение плана ФХД по доходам (поступлениям)</a:t>
            </a:r>
          </a:p>
          <a:p>
            <a:pPr marL="0" indent="0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0 507 00 000   </a:t>
            </a: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0 504 00 000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Уменьшение 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плана по доходам (поступлениям) (обратная корреспонденция счетов)</a:t>
            </a:r>
            <a:endParaRPr lang="ru-RU" sz="2000" b="1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ru-RU" sz="2000" b="1" dirty="0" err="1" smtClean="0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 0 504 00 000   </a:t>
            </a:r>
            <a:r>
              <a:rPr lang="ru-RU" sz="2000" b="1" dirty="0" err="1" smtClean="0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 0 507 00 000</a:t>
            </a:r>
            <a:endParaRPr lang="ru-RU" sz="2000" dirty="0" smtClean="0">
              <a:solidFill>
                <a:schemeClr val="tx1"/>
              </a:solidFill>
              <a:latin typeface="+mn-lt"/>
            </a:endParaRPr>
          </a:p>
          <a:p>
            <a:endParaRPr lang="ru-RU" sz="1800" dirty="0" smtClean="0">
              <a:latin typeface="+mn-lt"/>
            </a:endParaRPr>
          </a:p>
          <a:p>
            <a:pPr marL="0" indent="0">
              <a:buNone/>
            </a:pPr>
            <a:endParaRPr lang="ru-RU" sz="1800" b="1" dirty="0" smtClean="0">
              <a:latin typeface="+mn-lt"/>
            </a:endParaRPr>
          </a:p>
          <a:p>
            <a:endParaRPr lang="ru-RU" sz="1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27131" y="1556792"/>
            <a:ext cx="4041648" cy="489654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+mn-lt"/>
              </a:rPr>
              <a:t>Утверждение плана ФХД по расходам (выбытиям)</a:t>
            </a:r>
          </a:p>
          <a:p>
            <a:pPr marL="0" indent="0">
              <a:buNone/>
            </a:pPr>
            <a:r>
              <a:rPr lang="ru-RU" sz="20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 0 504 00 000   </a:t>
            </a:r>
            <a:r>
              <a:rPr lang="ru-RU" sz="20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 0 506 00 000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</a:rPr>
              <a:t>Уменьшение 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плана по расходам (выбытиям)</a:t>
            </a:r>
          </a:p>
          <a:p>
            <a:pPr marL="0" indent="0">
              <a:buNone/>
            </a:pPr>
            <a:r>
              <a:rPr lang="ru-RU" sz="2000" b="1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000" b="1" dirty="0">
                <a:solidFill>
                  <a:schemeClr val="tx1"/>
                </a:solidFill>
                <a:latin typeface="+mn-lt"/>
              </a:rPr>
              <a:t> 0 506 00 000  </a:t>
            </a:r>
            <a:r>
              <a:rPr lang="ru-RU" sz="2000" b="1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000" b="1" dirty="0">
                <a:solidFill>
                  <a:schemeClr val="tx1"/>
                </a:solidFill>
                <a:latin typeface="+mn-lt"/>
              </a:rPr>
              <a:t> 0 504 00 000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</a:rPr>
              <a:t>Утверждение плана ФХД по доходам (поступлениям)</a:t>
            </a:r>
          </a:p>
          <a:p>
            <a:pPr marL="0" indent="0">
              <a:buNone/>
            </a:pPr>
            <a:r>
              <a:rPr lang="ru-RU" sz="2000" dirty="0" err="1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 0 507 00 000   </a:t>
            </a:r>
            <a:r>
              <a:rPr lang="ru-RU" sz="2000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 0 504 00 000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</a:rPr>
              <a:t>Уменьшение 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плана по доходам (поступлениям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) («Красное </a:t>
            </a: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сторно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»)</a:t>
            </a:r>
          </a:p>
          <a:p>
            <a:pPr marL="0" indent="0">
              <a:buNone/>
            </a:pPr>
            <a:r>
              <a:rPr lang="ru-RU" sz="2000" b="1" dirty="0" err="1" smtClean="0">
                <a:solidFill>
                  <a:schemeClr val="tx1"/>
                </a:solidFill>
                <a:latin typeface="+mn-lt"/>
              </a:rPr>
              <a:t>Дт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+mn-lt"/>
              </a:rPr>
              <a:t>0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507 </a:t>
            </a:r>
            <a:r>
              <a:rPr lang="ru-RU" sz="2000" b="1" dirty="0">
                <a:solidFill>
                  <a:schemeClr val="tx1"/>
                </a:solidFill>
                <a:latin typeface="+mn-lt"/>
              </a:rPr>
              <a:t>00 000   </a:t>
            </a:r>
            <a:r>
              <a:rPr lang="ru-RU" sz="2000" b="1" dirty="0" err="1">
                <a:solidFill>
                  <a:schemeClr val="tx1"/>
                </a:solidFill>
                <a:latin typeface="+mn-lt"/>
              </a:rPr>
              <a:t>Кт</a:t>
            </a:r>
            <a:r>
              <a:rPr lang="ru-RU" sz="2000" b="1" dirty="0">
                <a:solidFill>
                  <a:schemeClr val="tx1"/>
                </a:solidFill>
                <a:latin typeface="+mn-lt"/>
              </a:rPr>
              <a:t> 0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504 </a:t>
            </a:r>
            <a:r>
              <a:rPr lang="ru-RU" sz="2000" b="1" dirty="0">
                <a:solidFill>
                  <a:schemeClr val="tx1"/>
                </a:solidFill>
                <a:latin typeface="+mn-lt"/>
              </a:rPr>
              <a:t>00 000</a:t>
            </a:r>
          </a:p>
          <a:p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6647955" y="1143771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555776" y="1143771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15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В соответствии с </a:t>
            </a:r>
            <a:r>
              <a:rPr lang="ru-RU" sz="3200" dirty="0" smtClean="0">
                <a:hlinkClick r:id="rId3"/>
              </a:rPr>
              <a:t>п. 2 ст. 219</a:t>
            </a:r>
            <a:r>
              <a:rPr lang="ru-RU" sz="3200" dirty="0" smtClean="0"/>
              <a:t> БК РФ исполнение бюджета по расходам предусматривает: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 принятие бюджетных обязательств;</a:t>
            </a:r>
          </a:p>
          <a:p>
            <a:r>
              <a:rPr lang="ru-RU" sz="3200" dirty="0" smtClean="0"/>
              <a:t>- подтверждение денежных обязательств;</a:t>
            </a:r>
          </a:p>
          <a:p>
            <a:r>
              <a:rPr lang="ru-RU" sz="3200" dirty="0" smtClean="0"/>
              <a:t>- санкционирование оплаты денежных обязательств;</a:t>
            </a:r>
          </a:p>
          <a:p>
            <a:r>
              <a:rPr lang="ru-RU" sz="3200" dirty="0" smtClean="0"/>
              <a:t>- подтверждение исполнения денежных обязательств.</a:t>
            </a:r>
          </a:p>
          <a:p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4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23528" y="0"/>
          <a:ext cx="8568951" cy="7893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Worksheet" r:id="rId5" imgW="11648884" imgH="11696890" progId="Excel.Sheet.8">
                  <p:embed/>
                </p:oleObj>
              </mc:Choice>
              <mc:Fallback>
                <p:oleObj name="Worksheet" r:id="rId5" imgW="11648884" imgH="11696890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0"/>
                        <a:ext cx="8568951" cy="78934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94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235223"/>
          </a:xfrm>
        </p:spPr>
        <p:txBody>
          <a:bodyPr/>
          <a:lstStyle/>
          <a:p>
            <a:r>
              <a:rPr lang="ru-RU" sz="3200" u="sng" dirty="0"/>
              <a:t>Приказ Минфина России от 29.08.2014  № 89н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1043608" y="2204864"/>
            <a:ext cx="7200800" cy="3967336"/>
          </a:xfrm>
        </p:spPr>
        <p:txBody>
          <a:bodyPr>
            <a:noAutofit/>
          </a:bodyPr>
          <a:lstStyle/>
          <a:p>
            <a:r>
              <a:rPr lang="ru-RU" sz="2200" dirty="0">
                <a:solidFill>
                  <a:schemeClr val="tx1"/>
                </a:solidFill>
                <a:latin typeface="+mn-lt"/>
              </a:rPr>
              <a:t>«О внесении изменений в приказ Министерства финансов Российской Федерации от 01 декабря 2010 г. № 157н «Об утверждении Единого Плана счетов бухгалтерского учета для 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органов </a:t>
            </a:r>
            <a:r>
              <a:rPr lang="ru-RU" sz="2200" dirty="0">
                <a:solidFill>
                  <a:schemeClr val="tx1"/>
                </a:solidFill>
                <a:latin typeface="+mn-lt"/>
              </a:rPr>
              <a:t>государственной власти (государственных органов), органов местного самоуправления, органов управления государственными внебюджетными фондами, государственных академий наук, государственных (муниципальных) учреждений и Инструкции по его применению»</a:t>
            </a:r>
          </a:p>
          <a:p>
            <a:endParaRPr lang="ru-RU" sz="2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3558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56"/>
          </a:xfr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Согласно </a:t>
            </a:r>
            <a:r>
              <a:rPr lang="ru-RU" dirty="0" smtClean="0">
                <a:hlinkClick r:id="rId3"/>
              </a:rPr>
              <a:t>п. 308</a:t>
            </a:r>
            <a:r>
              <a:rPr lang="ru-RU" dirty="0" smtClean="0"/>
              <a:t> Инструкции N 157н  (в редакции № 89н)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b="1" dirty="0" smtClean="0">
                <a:solidFill>
                  <a:srgbClr val="FF0000"/>
                </a:solidFill>
              </a:rPr>
              <a:t>обязательства учреждения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обусловленные законом, иным нормативным правовым актом, договором или соглашением обязанности бюджетного учреждения</a:t>
            </a:r>
            <a:r>
              <a:rPr lang="en-US" dirty="0" smtClean="0"/>
              <a:t>, </a:t>
            </a:r>
            <a:r>
              <a:rPr lang="ru-RU" dirty="0" smtClean="0"/>
              <a:t>автономного учреждения, </a:t>
            </a:r>
            <a:r>
              <a:rPr lang="ru-RU" dirty="0" smtClean="0">
                <a:solidFill>
                  <a:srgbClr val="FF0000"/>
                </a:solidFill>
              </a:rPr>
              <a:t>предоставить</a:t>
            </a:r>
            <a:r>
              <a:rPr lang="ru-RU" dirty="0" smtClean="0"/>
              <a:t> в соответствующем году физическому или юридическому лицу, иному публично-правовому образованию, субъекту международного права денежные средства учреждения;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b="1" dirty="0" smtClean="0">
                <a:solidFill>
                  <a:srgbClr val="FF0000"/>
                </a:solidFill>
              </a:rPr>
              <a:t>денежные обязательства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обязанности учреждения </a:t>
            </a:r>
            <a:r>
              <a:rPr lang="ru-RU" dirty="0" smtClean="0">
                <a:solidFill>
                  <a:srgbClr val="FF0000"/>
                </a:solidFill>
              </a:rPr>
              <a:t>уплатить </a:t>
            </a:r>
            <a:r>
              <a:rPr lang="ru-RU" dirty="0" smtClean="0"/>
              <a:t> бюджету, физическому лицу и юридическому лицу определенные денежные средства в соответствии с </a:t>
            </a:r>
            <a:r>
              <a:rPr lang="ru-RU" b="1" dirty="0" smtClean="0"/>
              <a:t>выполненными условиями гражданско-правовой сделки</a:t>
            </a:r>
            <a:r>
              <a:rPr lang="ru-RU" dirty="0" smtClean="0"/>
              <a:t>, заключенной в рамках его бюджетных полномочий, или в соответствии с положениями законодательства РФ, иного правового акта, условиями договора или соглашения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96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12813"/>
            <a:ext cx="9144000" cy="36512"/>
          </a:xfrm>
          <a:prstGeom prst="rect">
            <a:avLst/>
          </a:prstGeom>
          <a:solidFill>
            <a:srgbClr val="5466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" y="324725"/>
            <a:ext cx="914400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l"/>
            <a:endParaRPr lang="ru-RU" sz="2000" b="1" dirty="0">
              <a:solidFill>
                <a:prstClr val="black"/>
              </a:solidFill>
              <a:latin typeface="Cambria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" y="333603"/>
            <a:ext cx="90715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Новые объекты и счета учета</a:t>
            </a:r>
          </a:p>
          <a:p>
            <a:pPr algn="ctr"/>
            <a:endParaRPr lang="ru-RU" sz="3600" dirty="0" smtClean="0"/>
          </a:p>
          <a:p>
            <a:pPr algn="ctr"/>
            <a:endParaRPr lang="ru-RU" sz="36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51560"/>
            <a:ext cx="8229600" cy="769620"/>
          </a:xfrm>
        </p:spPr>
        <p:txBody>
          <a:bodyPr/>
          <a:lstStyle/>
          <a:p>
            <a:r>
              <a:rPr lang="ru-RU" sz="3200" dirty="0" smtClean="0"/>
              <a:t>Раздел 5.Санкционирование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1813561"/>
            <a:ext cx="8424936" cy="4567768"/>
          </a:xfrm>
        </p:spPr>
        <p:txBody>
          <a:bodyPr/>
          <a:lstStyle/>
          <a:p>
            <a:pPr algn="ctr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Обязательства 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на очередные финансовые 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годы 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или с неопределенным финансовым периодом их исполнения (за пределами планового периода) </a:t>
            </a:r>
            <a:endParaRPr lang="ru-RU" b="1" dirty="0" smtClean="0">
              <a:solidFill>
                <a:schemeClr val="tx1"/>
              </a:solidFill>
              <a:latin typeface="+mn-lt"/>
            </a:endParaRPr>
          </a:p>
          <a:p>
            <a:pPr marL="109537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</a:rPr>
              <a:t>Счет 500 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90 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000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+mn-lt"/>
              </a:rPr>
              <a:t> Принимаемые обязательства -  в рамках конкурсных процедур на стадии извещения о проведении конкурса Счет 502 07 000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+mn-lt"/>
              </a:rPr>
              <a:t> Отложенные обязательства – по  создаваемым резервам, длительным договорам      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</a:rPr>
              <a:t>(сроком более 3 лет) </a:t>
            </a:r>
          </a:p>
          <a:p>
            <a:pPr marL="109537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</a:rPr>
              <a:t>   Счет 502 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09 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000</a:t>
            </a:r>
            <a:endParaRPr lang="ru-RU" b="1" dirty="0">
              <a:solidFill>
                <a:schemeClr val="tx1"/>
              </a:solidFill>
              <a:latin typeface="+mn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5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764704"/>
            <a:ext cx="447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Детализация счетов санкционирования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flipV="1">
            <a:off x="1784045" y="1700809"/>
            <a:ext cx="1571126" cy="616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23928" y="1700809"/>
            <a:ext cx="417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Рабочий план счетов в рамках учетной политики – по КОСГУ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335699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502 07 000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612023" y="3356992"/>
            <a:ext cx="1569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502 07 225</a:t>
            </a:r>
          </a:p>
          <a:p>
            <a:r>
              <a:rPr lang="ru-RU" sz="2400" dirty="0" smtClean="0"/>
              <a:t>502 07 226</a:t>
            </a:r>
          </a:p>
          <a:p>
            <a:r>
              <a:rPr lang="ru-RU" sz="2400" dirty="0" smtClean="0"/>
              <a:t>502 07 310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502 97 310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4941168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502 09 000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99792" y="4941168"/>
            <a:ext cx="1569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502 99 211</a:t>
            </a:r>
          </a:p>
          <a:p>
            <a:r>
              <a:rPr lang="ru-RU" sz="2400" dirty="0" smtClean="0"/>
              <a:t>502 99 213</a:t>
            </a:r>
          </a:p>
          <a:p>
            <a:r>
              <a:rPr lang="ru-RU" sz="2400" dirty="0" smtClean="0"/>
              <a:t>502 99 310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52850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Перенос показателей по счетам санкционирования</a:t>
            </a:r>
          </a:p>
        </p:txBody>
      </p:sp>
      <p:sp>
        <p:nvSpPr>
          <p:cNvPr id="1157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algn="just" eaLnBrk="1" hangingPunct="1">
              <a:lnSpc>
                <a:spcPct val="115000"/>
              </a:lnSpc>
            </a:pPr>
            <a:r>
              <a:rPr lang="ru-RU" sz="2800" dirty="0" smtClean="0">
                <a:latin typeface="Times New Roman Cyr" pitchFamily="18" charset="-52"/>
                <a:ea typeface="Times New Roman" pitchFamily="18" charset="0"/>
                <a:cs typeface="Arial" charset="0"/>
              </a:rPr>
              <a:t>в 2014 году           2014    2015    2016     2017      </a:t>
            </a:r>
            <a:endParaRPr lang="ru-RU" sz="2000" dirty="0" smtClean="0">
              <a:ea typeface="Times New Roman" pitchFamily="18" charset="0"/>
              <a:cs typeface="Arial" charset="0"/>
            </a:endParaRPr>
          </a:p>
          <a:p>
            <a:pPr marL="0" indent="0" algn="just" eaLnBrk="1" hangingPunct="1">
              <a:lnSpc>
                <a:spcPct val="115000"/>
              </a:lnSpc>
              <a:buNone/>
            </a:pPr>
            <a:r>
              <a:rPr lang="ru-RU" sz="2800" dirty="0" smtClean="0">
                <a:latin typeface="Times New Roman Cyr" pitchFamily="18" charset="-52"/>
                <a:ea typeface="Times New Roman" pitchFamily="18" charset="0"/>
                <a:cs typeface="Arial" charset="0"/>
              </a:rPr>
              <a:t>                            </a:t>
            </a:r>
            <a:r>
              <a:rPr lang="ru-RU" sz="2800" dirty="0" smtClean="0">
                <a:latin typeface="Times New Roman Cyr" pitchFamily="18" charset="-52"/>
                <a:cs typeface="Times New Roman" pitchFamily="18" charset="0"/>
              </a:rPr>
              <a:t>     1          2          3           4</a:t>
            </a:r>
            <a:endParaRPr lang="ru-RU" sz="2000" dirty="0" smtClean="0">
              <a:cs typeface="Times New Roman" pitchFamily="18" charset="0"/>
            </a:endParaRPr>
          </a:p>
          <a:p>
            <a:pPr marL="0" indent="0" algn="just" eaLnBrk="1" hangingPunct="1">
              <a:lnSpc>
                <a:spcPct val="115000"/>
              </a:lnSpc>
              <a:buNone/>
            </a:pPr>
            <a:r>
              <a:rPr lang="ru-RU" sz="2800" dirty="0" smtClean="0">
                <a:latin typeface="Times New Roman Cyr" pitchFamily="18" charset="-52"/>
                <a:cs typeface="Times New Roman" pitchFamily="18" charset="0"/>
              </a:rPr>
              <a:t>                                                                    </a:t>
            </a:r>
            <a:endParaRPr lang="ru-RU" sz="2000" dirty="0" smtClean="0"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</a:pPr>
            <a:r>
              <a:rPr lang="ru-RU" sz="2800" dirty="0" smtClean="0">
                <a:latin typeface="Times New Roman Cyr" pitchFamily="18" charset="-52"/>
                <a:cs typeface="Times New Roman" pitchFamily="18" charset="0"/>
              </a:rPr>
              <a:t> в 2015 году            Х         1           2           3          </a:t>
            </a:r>
            <a:endParaRPr lang="ru-RU" sz="2000" dirty="0" smtClean="0">
              <a:cs typeface="Times New Roman" pitchFamily="18" charset="0"/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115716" name="Стрелка вниз 3"/>
          <p:cNvSpPr>
            <a:spLocks noChangeArrowheads="1"/>
          </p:cNvSpPr>
          <p:nvPr/>
        </p:nvSpPr>
        <p:spPr bwMode="auto">
          <a:xfrm>
            <a:off x="3779912" y="3141662"/>
            <a:ext cx="215900" cy="503237"/>
          </a:xfrm>
          <a:prstGeom prst="downArrow">
            <a:avLst>
              <a:gd name="adj1" fmla="val 50000"/>
              <a:gd name="adj2" fmla="val 49952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15717" name="Стрелка вниз 4"/>
          <p:cNvSpPr>
            <a:spLocks noChangeArrowheads="1"/>
          </p:cNvSpPr>
          <p:nvPr/>
        </p:nvSpPr>
        <p:spPr bwMode="auto">
          <a:xfrm>
            <a:off x="4932040" y="3136243"/>
            <a:ext cx="215900" cy="503237"/>
          </a:xfrm>
          <a:prstGeom prst="downArrow">
            <a:avLst>
              <a:gd name="adj1" fmla="val 50000"/>
              <a:gd name="adj2" fmla="val 49952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15718" name="Стрелка вниз 5"/>
          <p:cNvSpPr>
            <a:spLocks noChangeArrowheads="1"/>
          </p:cNvSpPr>
          <p:nvPr/>
        </p:nvSpPr>
        <p:spPr bwMode="auto">
          <a:xfrm flipH="1">
            <a:off x="5940152" y="3142262"/>
            <a:ext cx="169863" cy="504825"/>
          </a:xfrm>
          <a:prstGeom prst="downArrow">
            <a:avLst>
              <a:gd name="adj1" fmla="val 50000"/>
              <a:gd name="adj2" fmla="val 5020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15719" name="Стрелка вниз 6"/>
          <p:cNvSpPr>
            <a:spLocks noChangeArrowheads="1"/>
          </p:cNvSpPr>
          <p:nvPr/>
        </p:nvSpPr>
        <p:spPr bwMode="auto">
          <a:xfrm>
            <a:off x="7236296" y="3107337"/>
            <a:ext cx="144016" cy="532144"/>
          </a:xfrm>
          <a:prstGeom prst="downArrow">
            <a:avLst>
              <a:gd name="adj1" fmla="val 50000"/>
              <a:gd name="adj2" fmla="val 50278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2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Оформление переноса</a:t>
            </a:r>
          </a:p>
        </p:txBody>
      </p:sp>
      <p:sp>
        <p:nvSpPr>
          <p:cNvPr id="1167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1674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76673"/>
            <a:ext cx="6172200" cy="633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284984"/>
            <a:ext cx="748883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Письмо Минфина России </a:t>
            </a:r>
          </a:p>
          <a:p>
            <a:pPr algn="ctr"/>
            <a:r>
              <a:rPr lang="ru-RU" sz="3000" dirty="0" smtClean="0"/>
              <a:t>от 01 апреля 2011 г. </a:t>
            </a:r>
          </a:p>
          <a:p>
            <a:pPr algn="ctr"/>
            <a:r>
              <a:rPr lang="ru-RU" sz="3000" dirty="0" smtClean="0"/>
              <a:t>№ 02 – 06 – 10 / 1208 «О принятии в текущем году обязательств в счет лимитов бюджетных обязательств очередного года»</a:t>
            </a:r>
          </a:p>
          <a:p>
            <a:pPr algn="ctr"/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92986" y="343928"/>
            <a:ext cx="78114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Письмо Минфина России </a:t>
            </a:r>
          </a:p>
          <a:p>
            <a:pPr algn="ctr"/>
            <a:r>
              <a:rPr lang="ru-RU" sz="3000" dirty="0" smtClean="0"/>
              <a:t>от 21 января 2013 г. </a:t>
            </a:r>
          </a:p>
          <a:p>
            <a:pPr algn="ctr"/>
            <a:r>
              <a:rPr lang="ru-RU" sz="3000" dirty="0" smtClean="0"/>
              <a:t>№ 02 – 06 – 07 / 155 «О порядке отражения обязательств в бухгалтерском учете организаций сектора государственного управления»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35766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813</TotalTime>
  <Words>1111</Words>
  <Application>Microsoft Office PowerPoint</Application>
  <PresentationFormat>Экран (4:3)</PresentationFormat>
  <Paragraphs>154</Paragraphs>
  <Slides>20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Исполнительная</vt:lpstr>
      <vt:lpstr>Worksheet</vt:lpstr>
      <vt:lpstr>Санкционирование расходов</vt:lpstr>
      <vt:lpstr>Презентация PowerPoint</vt:lpstr>
      <vt:lpstr>Приказ Минфина России от 29.08.2014  № 89н</vt:lpstr>
      <vt:lpstr>Презентация PowerPoint</vt:lpstr>
      <vt:lpstr>Раздел 5.Санкционирование</vt:lpstr>
      <vt:lpstr>Презентация PowerPoint</vt:lpstr>
      <vt:lpstr>Перенос показателей по счетам санкционирования</vt:lpstr>
      <vt:lpstr>Оформление переноса</vt:lpstr>
      <vt:lpstr>Презентация PowerPoint</vt:lpstr>
      <vt:lpstr>Условия договора:</vt:lpstr>
      <vt:lpstr>Проект приказа Минфина России от 06.12.2010 № 162н  «Об утверждении Плана счетов бюджетного учета и Инструкции по его применению»</vt:lpstr>
      <vt:lpstr>Проект приказа № 162н</vt:lpstr>
      <vt:lpstr>Проект приказа № 162н</vt:lpstr>
      <vt:lpstr>Проект приказа № 162н</vt:lpstr>
      <vt:lpstr>Проект приказа № 162н</vt:lpstr>
      <vt:lpstr>Проект приказа Минфина России от 16.12.2010 № 174н  «Об утверждении Плана счетов бухгалтерского учета бюджетных учреждений и Инструкции по его применению»  Проект приказа Минфина России  от 23.12.2010 № 183н  «Об утверждении Плана счетов бухгалтерского учета автономных учреждений и Инструкции по его применению» </vt:lpstr>
      <vt:lpstr>Проекты приказов</vt:lpstr>
      <vt:lpstr>Проекты приказов</vt:lpstr>
      <vt:lpstr>Проекты приказов</vt:lpstr>
      <vt:lpstr>Презентация PowerPoint</vt:lpstr>
    </vt:vector>
  </TitlesOfParts>
  <Company>Департамент финансов ЯО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Цой Надежда Владимировна</dc:creator>
  <cp:lastModifiedBy>Цой Надежда Владимировна</cp:lastModifiedBy>
  <cp:revision>48</cp:revision>
  <dcterms:created xsi:type="dcterms:W3CDTF">2014-11-21T13:17:22Z</dcterms:created>
  <dcterms:modified xsi:type="dcterms:W3CDTF">2014-11-25T06:18:52Z</dcterms:modified>
</cp:coreProperties>
</file>