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69" r:id="rId3"/>
    <p:sldId id="272" r:id="rId4"/>
    <p:sldId id="276" r:id="rId5"/>
    <p:sldId id="268" r:id="rId6"/>
    <p:sldId id="266" r:id="rId7"/>
    <p:sldId id="267" r:id="rId8"/>
    <p:sldId id="265" r:id="rId9"/>
    <p:sldId id="273" r:id="rId10"/>
    <p:sldId id="274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2522-CFC8-4AED-8DAA-E5A2596D018F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697F-45D0-4B2E-A3AD-0B097590350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2522-CFC8-4AED-8DAA-E5A2596D018F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697F-45D0-4B2E-A3AD-0B0975903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2522-CFC8-4AED-8DAA-E5A2596D018F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697F-45D0-4B2E-A3AD-0B0975903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2522-CFC8-4AED-8DAA-E5A2596D018F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697F-45D0-4B2E-A3AD-0B0975903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2522-CFC8-4AED-8DAA-E5A2596D018F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CC5697F-45D0-4B2E-A3AD-0B097590350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2522-CFC8-4AED-8DAA-E5A2596D018F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697F-45D0-4B2E-A3AD-0B0975903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2522-CFC8-4AED-8DAA-E5A2596D018F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697F-45D0-4B2E-A3AD-0B0975903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2522-CFC8-4AED-8DAA-E5A2596D018F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697F-45D0-4B2E-A3AD-0B0975903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2522-CFC8-4AED-8DAA-E5A2596D018F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697F-45D0-4B2E-A3AD-0B0975903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2522-CFC8-4AED-8DAA-E5A2596D018F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697F-45D0-4B2E-A3AD-0B0975903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2522-CFC8-4AED-8DAA-E5A2596D018F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697F-45D0-4B2E-A3AD-0B0975903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7DC2522-CFC8-4AED-8DAA-E5A2596D018F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CC5697F-45D0-4B2E-A3AD-0B097590350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garantF1://10008000.285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garantF1://12012604.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garantF1://12081350.403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garantF1://12012604.2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856984" cy="6480720"/>
          </a:xfrm>
        </p:spPr>
        <p:txBody>
          <a:bodyPr>
            <a:normAutofit fontScale="85000" lnSpcReduction="10000"/>
          </a:bodyPr>
          <a:lstStyle/>
          <a:p>
            <a:pPr marL="137160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Пункт 3 </a:t>
            </a:r>
            <a:r>
              <a:rPr lang="ru-RU" b="1" u="sng" dirty="0">
                <a:solidFill>
                  <a:srgbClr val="FFFF00"/>
                </a:solidFill>
              </a:rPr>
              <a:t>(Инструкции 157н</a:t>
            </a:r>
          </a:p>
          <a:p>
            <a:pPr marL="137160" indent="0">
              <a:buNone/>
            </a:pPr>
            <a:r>
              <a:rPr lang="ru-RU" b="1" u="sng" dirty="0">
                <a:solidFill>
                  <a:srgbClr val="FFFF00"/>
                </a:solidFill>
              </a:rPr>
              <a:t>в редакции приказа 89н).</a:t>
            </a:r>
          </a:p>
          <a:p>
            <a:pPr marL="137160" indent="0">
              <a:buNone/>
            </a:pPr>
            <a:r>
              <a:rPr lang="ru-RU" dirty="0">
                <a:solidFill>
                  <a:srgbClr val="FFFF00"/>
                </a:solidFill>
              </a:rPr>
              <a:t>При ведении бухгалтерского учета учреждениям, финансовым органам, органам, осуществляющим кассовое обслуживание, необходимо учитывать, </a:t>
            </a:r>
            <a:r>
              <a:rPr lang="ru-RU" dirty="0" smtClean="0">
                <a:solidFill>
                  <a:srgbClr val="FFFF00"/>
                </a:solidFill>
              </a:rPr>
              <a:t>что</a:t>
            </a:r>
            <a:r>
              <a:rPr lang="ru-RU" dirty="0" smtClean="0"/>
              <a:t>:</a:t>
            </a:r>
            <a:endParaRPr lang="ru-RU" dirty="0"/>
          </a:p>
          <a:p>
            <a:pPr marL="137160" indent="0">
              <a:buNone/>
            </a:pPr>
            <a:r>
              <a:rPr lang="ru-RU" sz="3100" dirty="0" smtClean="0">
                <a:solidFill>
                  <a:srgbClr val="FFFF00"/>
                </a:solidFill>
              </a:rPr>
              <a:t>Информация </a:t>
            </a:r>
            <a:r>
              <a:rPr lang="ru-RU" sz="3100" dirty="0">
                <a:solidFill>
                  <a:srgbClr val="FFFF00"/>
                </a:solidFill>
              </a:rPr>
              <a:t>в денежном выражении о состоянии активов, обязательств, иного имущества, об операциях, их изменяющих, и финансовых результатах указанных операций (доходах, расходах, источниках финансирования деятельности экономического субъекта), отражаемая на соответствующих счетах, </a:t>
            </a:r>
            <a:r>
              <a:rPr lang="ru-RU" sz="3100" b="1" dirty="0">
                <a:solidFill>
                  <a:srgbClr val="FF0000"/>
                </a:solidFill>
              </a:rPr>
              <a:t>в том числе на </a:t>
            </a:r>
            <a:r>
              <a:rPr lang="ru-RU" sz="3100" b="1" dirty="0" err="1">
                <a:solidFill>
                  <a:srgbClr val="FF0000"/>
                </a:solidFill>
              </a:rPr>
              <a:t>забалансовых</a:t>
            </a:r>
            <a:r>
              <a:rPr lang="ru-RU" sz="3100" b="1" dirty="0">
                <a:solidFill>
                  <a:srgbClr val="FF0000"/>
                </a:solidFill>
              </a:rPr>
              <a:t>, рабочего плана счетов субъекта учета</a:t>
            </a:r>
            <a:r>
              <a:rPr lang="ru-RU" sz="3100" dirty="0">
                <a:solidFill>
                  <a:srgbClr val="FFFF00"/>
                </a:solidFill>
              </a:rPr>
              <a:t>, должна быть полной с учетом существенности ее влияния на экономические (финансовые) решения учредителей учреждения (заинтересованных пользователей информации) и существенности затрат на ее формирование;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8622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712968" cy="6552728"/>
          </a:xfrm>
        </p:spPr>
        <p:txBody>
          <a:bodyPr>
            <a:normAutofit fontScale="85000" lnSpcReduction="20000"/>
          </a:bodyPr>
          <a:lstStyle/>
          <a:p>
            <a:pPr marL="137160" indent="0">
              <a:buNone/>
            </a:pPr>
            <a:r>
              <a:rPr lang="ru-RU" b="1" u="sng" dirty="0">
                <a:solidFill>
                  <a:srgbClr val="FFFF00"/>
                </a:solidFill>
              </a:rPr>
              <a:t>Статья 15.14.</a:t>
            </a:r>
            <a:r>
              <a:rPr lang="ru-RU" u="sng" dirty="0">
                <a:solidFill>
                  <a:srgbClr val="FFFF00"/>
                </a:solidFill>
              </a:rPr>
              <a:t> Нецелевое использование бюджетных средств</a:t>
            </a:r>
          </a:p>
          <a:p>
            <a:pPr marL="137160" indent="0">
              <a:buNone/>
            </a:pPr>
            <a:r>
              <a:rPr lang="ru-RU" dirty="0">
                <a:solidFill>
                  <a:srgbClr val="FFFF00"/>
                </a:solidFill>
              </a:rPr>
              <a:t>Нецелевое использование бюджетных средств, выразившееся в направлении средств бюджета бюджетной системы Российской Федерации и оплате денежных обязательств в целях, не соответствующих полностью или частично целям, определенным законом (решением) о бюджете, сводной бюджетной росписью, бюджетной росписью, бюджетной сметой, договором (соглашением) либо иным документом, являющимся правовым основанием предоставления указанных средств, </a:t>
            </a:r>
            <a:r>
              <a:rPr lang="ru-RU" dirty="0">
                <a:solidFill>
                  <a:srgbClr val="FF0000"/>
                </a:solidFill>
              </a:rPr>
              <a:t>или в направлении средств, полученных из бюджета бюджетной системы Российской Федерации, на цели, не соответствующие целям, определенным договором (соглашением) либо иным документом, являющимся правовым основанием предоставления указанных средств</a:t>
            </a:r>
            <a:r>
              <a:rPr lang="ru-RU" dirty="0">
                <a:solidFill>
                  <a:srgbClr val="FFFF00"/>
                </a:solidFill>
              </a:rPr>
              <a:t>, если такое действие не содержит </a:t>
            </a:r>
            <a:r>
              <a:rPr lang="ru-RU" dirty="0">
                <a:solidFill>
                  <a:srgbClr val="FFFF00"/>
                </a:solidFill>
                <a:hlinkClick r:id="rId2"/>
              </a:rPr>
              <a:t>уголовно наказуемого деяния, -</a:t>
            </a:r>
          </a:p>
          <a:p>
            <a:pPr marL="137160" indent="0">
              <a:buNone/>
            </a:pPr>
            <a:r>
              <a:rPr lang="ru-RU" dirty="0">
                <a:solidFill>
                  <a:srgbClr val="FFFF00"/>
                </a:solidFill>
              </a:rPr>
              <a:t>влечет наложение административного штрафа на должностных лиц в размере от двадцати тысяч до пятидесяти тысяч рублей или дисквалификацию на срок от одного года до трех лет; на юридических лиц - от 5 до 25 процентов суммы средств, полученных из бюджета бюджетной системы Российской Федерации, использованных не по целевому назначению.</a:t>
            </a:r>
          </a:p>
          <a:p>
            <a:endParaRPr lang="ru-RU" dirty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9099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4709160"/>
          </a:xfrm>
        </p:spPr>
        <p:txBody>
          <a:bodyPr>
            <a:normAutofit fontScale="92500" lnSpcReduction="10000"/>
          </a:bodyPr>
          <a:lstStyle/>
          <a:p>
            <a:pPr marL="137160" indent="0" algn="just">
              <a:buNone/>
            </a:pPr>
            <a:r>
              <a:rPr lang="ru-RU" b="1" u="sng" dirty="0">
                <a:solidFill>
                  <a:srgbClr val="FFFF00"/>
                </a:solidFill>
              </a:rPr>
              <a:t>Статья 15.15.10.</a:t>
            </a:r>
            <a:r>
              <a:rPr lang="ru-RU" u="sng" dirty="0">
                <a:solidFill>
                  <a:srgbClr val="FFFF00"/>
                </a:solidFill>
              </a:rPr>
              <a:t> Нарушение порядка принятия бюджетных обязательств</a:t>
            </a:r>
          </a:p>
          <a:p>
            <a:pPr marL="137160" indent="0" algn="just">
              <a:buNone/>
            </a:pPr>
            <a:r>
              <a:rPr lang="ru-RU" dirty="0">
                <a:solidFill>
                  <a:srgbClr val="FFFF00"/>
                </a:solidFill>
              </a:rPr>
              <a:t>Принятие бюджетных обязательств в размерах, превышающих утвержденные бюджетные ассигнования и (или) лимиты бюджетных обязательств, за исключением случаев, предусмотренных </a:t>
            </a:r>
            <a:r>
              <a:rPr lang="ru-RU" dirty="0">
                <a:solidFill>
                  <a:srgbClr val="FFFF00"/>
                </a:solidFill>
                <a:hlinkClick r:id="rId2"/>
              </a:rPr>
              <a:t>бюджетным законодательством Российской Федерации и иными нормативными правовыми актами, регулирующими бюджетные правоотношения, -</a:t>
            </a:r>
          </a:p>
          <a:p>
            <a:pPr marL="137160" indent="0" algn="just">
              <a:buNone/>
            </a:pPr>
            <a:r>
              <a:rPr lang="ru-RU" dirty="0">
                <a:solidFill>
                  <a:srgbClr val="FFFF00"/>
                </a:solidFill>
              </a:rPr>
              <a:t>влечет наложение административного штрафа на должностных лиц в размере от двадцати тысяч до пятидесяти тысяч рублей.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0205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784976" cy="655272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12. Первичные учетные документы не </a:t>
            </a:r>
            <a:r>
              <a:rPr lang="ru-RU" dirty="0" err="1" smtClean="0">
                <a:solidFill>
                  <a:schemeClr val="tx1"/>
                </a:solidFill>
              </a:rPr>
              <a:t>сброшюровываются</a:t>
            </a:r>
            <a:r>
              <a:rPr lang="ru-RU" dirty="0">
                <a:solidFill>
                  <a:schemeClr val="tx1"/>
                </a:solidFill>
              </a:rPr>
              <a:t>.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marL="137160" indent="0">
              <a:buNone/>
            </a:pPr>
            <a:endParaRPr lang="ru-RU" b="1" u="sng" dirty="0">
              <a:solidFill>
                <a:srgbClr val="FF0000"/>
              </a:solidFill>
            </a:endParaRPr>
          </a:p>
          <a:p>
            <a:pPr marL="137160" indent="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п.11 Инструкции 157н</a:t>
            </a:r>
          </a:p>
          <a:p>
            <a:pPr marL="137160" indent="0">
              <a:buNone/>
            </a:pPr>
            <a:r>
              <a:rPr lang="ru-RU" dirty="0" smtClean="0"/>
              <a:t> По </a:t>
            </a:r>
            <a:r>
              <a:rPr lang="ru-RU" dirty="0"/>
              <a:t>истечении каждого отчетного периода (месяца, квартала, года) первичные (сводные) учетные документы, сформированные на бумажном носителе, относящиеся к соответствующим </a:t>
            </a:r>
            <a:r>
              <a:rPr lang="ru-RU" dirty="0">
                <a:hlinkClick r:id="rId2"/>
              </a:rPr>
              <a:t>Журналам операций, иным регистрам бухгалтерского учета, хронологически подбираются и </a:t>
            </a:r>
            <a:r>
              <a:rPr lang="ru-RU" dirty="0" err="1">
                <a:hlinkClick r:id="rId2"/>
              </a:rPr>
              <a:t>сброшюровываются</a:t>
            </a:r>
            <a:r>
              <a:rPr lang="ru-RU" dirty="0">
                <a:hlinkClick r:id="rId2"/>
              </a:rPr>
              <a:t>. На обложке указывается: наименование субъекта учета; наименование главного распорядителя средств бюджета, полномочия которого исполняет субъект учета - организация, осуществляющая полномочия получателя бюджетных средств; название и порядковый номер папки (дела); период (дата), за который сформирован регистр бухгалтерского учета (Журнал операций), с указанием года и месяца (числа); наименование регистра бухгалтерского учета (Журнала операций) с указанием при наличии его номера; количества листов в папке (деле).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5806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552728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13. Выдача подотчетных сумм подотчетным лицам производится при наличии задолженности по предыдущим авансам.</a:t>
            </a:r>
          </a:p>
          <a:p>
            <a:pPr marL="137160" indent="0">
              <a:buNone/>
            </a:pPr>
            <a:r>
              <a:rPr lang="ru-RU" b="1" u="sng" dirty="0" smtClean="0"/>
              <a:t>Пункт 214 (Инструкции 157н</a:t>
            </a:r>
          </a:p>
          <a:p>
            <a:pPr marL="137160" indent="0">
              <a:buNone/>
            </a:pPr>
            <a:r>
              <a:rPr lang="ru-RU" b="1" u="sng" dirty="0" smtClean="0"/>
              <a:t>в </a:t>
            </a:r>
            <a:r>
              <a:rPr lang="ru-RU" b="1" u="sng" dirty="0"/>
              <a:t>редакции </a:t>
            </a:r>
            <a:r>
              <a:rPr lang="ru-RU" b="1" u="sng" dirty="0" smtClean="0"/>
              <a:t>приказа 89н</a:t>
            </a:r>
            <a:r>
              <a:rPr lang="ru-RU" b="1" u="sng" dirty="0"/>
              <a:t>).</a:t>
            </a:r>
          </a:p>
          <a:p>
            <a:pPr marL="137160" indent="0">
              <a:buNone/>
            </a:pPr>
            <a:r>
              <a:rPr lang="ru-RU" dirty="0" smtClean="0"/>
              <a:t>Увеличение </a:t>
            </a:r>
            <a:r>
              <a:rPr lang="ru-RU" dirty="0"/>
              <a:t>дебиторской задолженности подотчетных лиц на суммы полученных денежных средств допускается при отсутствии за подотчетным лицом задолженности по денежным средствам, по которым наступил срок предоставления Авансового </a:t>
            </a:r>
            <a:r>
              <a:rPr lang="ru-RU" dirty="0" smtClean="0"/>
              <a:t>отчета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14. Не соблюдается установленный руководителем учреждения лимит остатка наличных денег в кассе.</a:t>
            </a:r>
          </a:p>
          <a:p>
            <a:pPr marL="137160" indent="0">
              <a:buNone/>
            </a:pP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819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496944" cy="633670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2. Для ведения операций по приему наличных денег, включающих их пересчет, выдаче наличных денег (далее - кассовые операции) юридическое лицо распорядительным документом устанавливает максимально допустимую сумму наличных денег, которая может храниться в месте для проведения кассовых операций, определенном руководителем юридического лица (далее - касса), после выведения в кассовой </a:t>
            </a:r>
            <a:r>
              <a:rPr lang="ru-RU" dirty="0" smtClean="0"/>
              <a:t>книге.</a:t>
            </a:r>
          </a:p>
          <a:p>
            <a:endParaRPr lang="ru-RU" dirty="0"/>
          </a:p>
          <a:p>
            <a:r>
              <a:rPr lang="ru-RU" b="1" dirty="0"/>
              <a:t>Указание Банка России от 11 марта 2014 г. N 3210-У</a:t>
            </a:r>
            <a:br>
              <a:rPr lang="ru-RU" b="1" dirty="0"/>
            </a:br>
            <a:r>
              <a:rPr lang="ru-RU" b="1" dirty="0"/>
              <a:t>"О порядке ведения кассовых операций юридическими лицами и упрощенном порядке ведения кассовых операций индивидуальными предпринимателями и субъектами малого предпринимательства"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9559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250825" y="115888"/>
            <a:ext cx="8642350" cy="6337300"/>
          </a:xfrm>
        </p:spPr>
        <p:txBody>
          <a:bodyPr/>
          <a:lstStyle/>
          <a:p>
            <a:pPr marL="137160" indent="0">
              <a:buNone/>
            </a:pPr>
            <a:r>
              <a:rPr lang="ru-RU" b="1" u="sng" dirty="0" smtClean="0">
                <a:solidFill>
                  <a:srgbClr val="FFFF00"/>
                </a:solidFill>
              </a:rPr>
              <a:t>Статья 13 Федерального закона 402-ФЗ </a:t>
            </a:r>
          </a:p>
          <a:p>
            <a:pPr marL="137160" indent="0">
              <a:buNone/>
            </a:pPr>
            <a:r>
              <a:rPr lang="ru-RU" b="1" u="sng" dirty="0" smtClean="0">
                <a:solidFill>
                  <a:srgbClr val="FFFF00"/>
                </a:solidFill>
              </a:rPr>
              <a:t>«О бухгалтерском учете» 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Бухгалтерская </a:t>
            </a:r>
            <a:r>
              <a:rPr lang="ru-RU" dirty="0">
                <a:solidFill>
                  <a:srgbClr val="FFFF00"/>
                </a:solidFill>
              </a:rPr>
              <a:t>(финансовая) отчетность считается составленной </a:t>
            </a:r>
            <a:r>
              <a:rPr lang="ru-RU" dirty="0">
                <a:solidFill>
                  <a:srgbClr val="FF0000"/>
                </a:solidFill>
              </a:rPr>
              <a:t>после подписания ее экземпляра на бумажном носителе руководителем </a:t>
            </a:r>
            <a:r>
              <a:rPr lang="ru-RU" dirty="0">
                <a:solidFill>
                  <a:srgbClr val="FFFF00"/>
                </a:solidFill>
              </a:rPr>
              <a:t>экономического субъекта.</a:t>
            </a:r>
          </a:p>
          <a:p>
            <a:endParaRPr lang="ru-RU" dirty="0"/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4119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192688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r>
              <a:rPr lang="ru-RU" b="1" u="sng" dirty="0" smtClean="0">
                <a:solidFill>
                  <a:srgbClr val="FFFF00"/>
                </a:solidFill>
              </a:rPr>
              <a:t>Инструкция 191н</a:t>
            </a:r>
          </a:p>
          <a:p>
            <a:pPr marL="137160" indent="0" algn="just">
              <a:buNone/>
            </a:pPr>
            <a:r>
              <a:rPr lang="ru-RU" dirty="0" smtClean="0">
                <a:solidFill>
                  <a:srgbClr val="FFFF00"/>
                </a:solidFill>
              </a:rPr>
              <a:t>4. </a:t>
            </a:r>
            <a:r>
              <a:rPr lang="ru-RU" u="sng" dirty="0" smtClean="0">
                <a:solidFill>
                  <a:srgbClr val="FFFF00"/>
                </a:solidFill>
              </a:rPr>
              <a:t>Бюджетная </a:t>
            </a:r>
            <a:r>
              <a:rPr lang="ru-RU" u="sng" dirty="0">
                <a:solidFill>
                  <a:srgbClr val="FFFF00"/>
                </a:solidFill>
              </a:rPr>
              <a:t>отчетность на бумажном носителе представляется главным бухгалтером </a:t>
            </a:r>
            <a:r>
              <a:rPr lang="ru-RU" dirty="0">
                <a:solidFill>
                  <a:srgbClr val="FFFF00"/>
                </a:solidFill>
              </a:rPr>
              <a:t>субъекта бюджетной отчетности или лицом, ответственным за ведение бюджетного учета, формирование, составление и представление бюджетной отчетности, </a:t>
            </a:r>
            <a:r>
              <a:rPr lang="ru-RU" u="sng" dirty="0">
                <a:solidFill>
                  <a:schemeClr val="tx1"/>
                </a:solidFill>
              </a:rPr>
              <a:t>в сброшюрованном и пронумерованном виде с оглавлением и сопроводительным письмом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marL="137160" indent="0" algn="just">
              <a:buNone/>
            </a:pPr>
            <a:r>
              <a:rPr lang="ru-RU" b="1" u="sng" dirty="0">
                <a:solidFill>
                  <a:srgbClr val="FFFF00"/>
                </a:solidFill>
              </a:rPr>
              <a:t>Инструкция 33н</a:t>
            </a:r>
          </a:p>
          <a:p>
            <a:pPr marL="137160" indent="0" algn="just">
              <a:buNone/>
            </a:pPr>
            <a:r>
              <a:rPr lang="ru-RU" dirty="0">
                <a:solidFill>
                  <a:srgbClr val="FFFF00"/>
                </a:solidFill>
              </a:rPr>
              <a:t>п.6 Бухгалтерская отчетность на бумажном носителе представляется от имени учреждения главным бухгалтером учреждения или лицом, ответственным в учреждении (в централизованной бухгалтерии) за ведение бухгалтерского учета, составление и представление бухгалтерской отчетности, </a:t>
            </a:r>
            <a:r>
              <a:rPr lang="ru-RU" u="sng" dirty="0">
                <a:solidFill>
                  <a:schemeClr val="tx1"/>
                </a:solidFill>
              </a:rPr>
              <a:t>в сброшюрованном и пронумерованном виде с оглавлением и сопроводительным письмом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marL="137160" indent="0">
              <a:buNone/>
            </a:pPr>
            <a:endParaRPr lang="ru-RU" dirty="0">
              <a:solidFill>
                <a:srgbClr val="FFFF00"/>
              </a:solidFill>
            </a:endParaRPr>
          </a:p>
          <a:p>
            <a:endParaRPr lang="ru-RU" dirty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5970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8072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marL="137160" indent="0">
              <a:buNone/>
            </a:pPr>
            <a:r>
              <a:rPr lang="ru-RU" b="1" u="sng" dirty="0" smtClean="0">
                <a:solidFill>
                  <a:srgbClr val="FFFF00"/>
                </a:solidFill>
              </a:rPr>
              <a:t>Инструкция 191н</a:t>
            </a:r>
            <a:endParaRPr lang="ru-RU" b="1" u="sng" dirty="0">
              <a:solidFill>
                <a:srgbClr val="FFFF00"/>
              </a:solidFill>
            </a:endParaRPr>
          </a:p>
          <a:p>
            <a:pPr marL="137160" indent="0">
              <a:buNone/>
            </a:pPr>
            <a:r>
              <a:rPr lang="ru-RU" dirty="0">
                <a:solidFill>
                  <a:srgbClr val="FFFF00"/>
                </a:solidFill>
              </a:rPr>
              <a:t>8. В случае, если все показатели, предусмотренные формой бюджетной отчетности, утвержденной настоящей Инструкцией, не имеют числового значения, такая форма отчетности не составляется, </a:t>
            </a:r>
            <a:r>
              <a:rPr lang="ru-RU" dirty="0">
                <a:solidFill>
                  <a:schemeClr val="tx1"/>
                </a:solidFill>
              </a:rPr>
              <a:t>информация о чем подлежит отражению в пояснительной записке к бюджетной отчетности за отчетный период.</a:t>
            </a:r>
          </a:p>
          <a:p>
            <a:pPr marL="137160" indent="0">
              <a:buNone/>
            </a:pPr>
            <a:endParaRPr lang="ru-RU" b="1" u="sng" dirty="0" smtClean="0">
              <a:solidFill>
                <a:srgbClr val="FFFF00"/>
              </a:solidFill>
            </a:endParaRPr>
          </a:p>
          <a:p>
            <a:pPr marL="137160" indent="0">
              <a:buNone/>
            </a:pPr>
            <a:r>
              <a:rPr lang="ru-RU" b="1" u="sng" dirty="0" smtClean="0">
                <a:solidFill>
                  <a:srgbClr val="FFFF00"/>
                </a:solidFill>
              </a:rPr>
              <a:t>Инструкция 33н</a:t>
            </a:r>
            <a:endParaRPr lang="ru-RU" b="1" u="sng" dirty="0">
              <a:solidFill>
                <a:srgbClr val="FFFF00"/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10</a:t>
            </a:r>
            <a:r>
              <a:rPr lang="ru-RU" dirty="0">
                <a:solidFill>
                  <a:srgbClr val="FFFF00"/>
                </a:solidFill>
              </a:rPr>
              <a:t>. В случае, если все показатели, предусмотренные формой бухгалтерской отчетности, утвержденной настоящей Инструкцией, не имеют числового значения, такая форма отчетности не составляется и в составе бухгалтерской отчетности за отчетный период не представляется.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3209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712968" cy="655272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r>
              <a:rPr lang="ru-RU" b="1" u="sng" dirty="0">
                <a:solidFill>
                  <a:schemeClr val="tx1"/>
                </a:solidFill>
              </a:rPr>
              <a:t>Статья 15.15.6. Нарушение порядка представления бюджетной отчетности</a:t>
            </a:r>
          </a:p>
          <a:p>
            <a:pPr marL="137160" indent="0">
              <a:buNone/>
            </a:pPr>
            <a:r>
              <a:rPr lang="ru-RU" dirty="0">
                <a:solidFill>
                  <a:schemeClr val="tx1"/>
                </a:solidFill>
              </a:rPr>
              <a:t>Непредставление или представление с нарушением сроков, установленных </a:t>
            </a:r>
            <a:r>
              <a:rPr lang="ru-RU" dirty="0">
                <a:solidFill>
                  <a:srgbClr val="FFFF00"/>
                </a:solidFill>
                <a:hlinkClick r:id="rId2"/>
              </a:rPr>
              <a:t>бюджетным законодательством и иными нормативными правовыми актами, регулирующими бюджетные правоотношения, бюджетной отчетности или иных сведений, необходимых для составления и рассмотрения проектов бюджетов бюджетной системы Российской Федерации, исполнения бюджетов бюджетной системы Российской Федерации, либо представление заведомо недостоверной бюджетной отчетности или иных сведений, необходимых для составления и рассмотрения проектов бюджетов бюджетной системы Российской Федерации, исполнения бюджетов бюджетной системы Российской Федерации, -</a:t>
            </a:r>
          </a:p>
          <a:p>
            <a:pPr marL="137160" indent="0">
              <a:buNone/>
            </a:pPr>
            <a:r>
              <a:rPr lang="ru-RU" dirty="0">
                <a:solidFill>
                  <a:schemeClr val="tx1"/>
                </a:solidFill>
              </a:rPr>
              <a:t>влечет наложение административного штрафа на должностных лиц в размере от десяти тысяч до тридцати тысяч рублей.</a:t>
            </a:r>
          </a:p>
          <a:p>
            <a:endParaRPr lang="ru-RU" dirty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5060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08712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b="1" dirty="0">
                <a:solidFill>
                  <a:srgbClr val="FFFF00"/>
                </a:solidFill>
              </a:rPr>
              <a:t>Статья 306.4. Нецелевое использование бюджетных средств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Нецелевым </a:t>
            </a:r>
            <a:r>
              <a:rPr lang="ru-RU" dirty="0">
                <a:solidFill>
                  <a:srgbClr val="FFFF00"/>
                </a:solidFill>
              </a:rPr>
              <a:t>использованием бюджетных средств признаются направление средств бюджета бюджетной системы Российской Федерации и оплата денежных обязательств в целях, не соответствующих полностью или частично целям, определенным законом (решением) о бюджете, сводной бюджетной росписью, бюджетной росписью, бюджетной сметой, </a:t>
            </a:r>
            <a:r>
              <a:rPr lang="ru-RU" dirty="0">
                <a:solidFill>
                  <a:srgbClr val="FF0000"/>
                </a:solidFill>
              </a:rPr>
              <a:t>договором (соглашением) либо иным документом, </a:t>
            </a:r>
            <a:r>
              <a:rPr lang="ru-RU" dirty="0">
                <a:solidFill>
                  <a:srgbClr val="FFFF00"/>
                </a:solidFill>
              </a:rPr>
              <a:t>являющимся правовым основанием предоставления указанных средств.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89643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832</TotalTime>
  <Words>978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Департамент финансов ЯО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Чернолихов Сергей Владимирович</dc:creator>
  <cp:lastModifiedBy>Чернолихов Сергей Владимирович</cp:lastModifiedBy>
  <cp:revision>34</cp:revision>
  <dcterms:created xsi:type="dcterms:W3CDTF">2014-11-21T07:38:38Z</dcterms:created>
  <dcterms:modified xsi:type="dcterms:W3CDTF">2014-11-25T06:10:16Z</dcterms:modified>
</cp:coreProperties>
</file>