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75" r:id="rId2"/>
    <p:sldMasterId id="2147483688" r:id="rId3"/>
    <p:sldMasterId id="2147483701" r:id="rId4"/>
    <p:sldMasterId id="2147483714" r:id="rId5"/>
  </p:sldMasterIdLst>
  <p:notesMasterIdLst>
    <p:notesMasterId r:id="rId74"/>
  </p:notesMasterIdLst>
  <p:sldIdLst>
    <p:sldId id="256" r:id="rId6"/>
    <p:sldId id="257" r:id="rId7"/>
    <p:sldId id="258" r:id="rId8"/>
    <p:sldId id="259" r:id="rId9"/>
    <p:sldId id="261" r:id="rId10"/>
    <p:sldId id="262" r:id="rId11"/>
    <p:sldId id="263" r:id="rId12"/>
    <p:sldId id="331" r:id="rId13"/>
    <p:sldId id="264" r:id="rId14"/>
    <p:sldId id="268" r:id="rId15"/>
    <p:sldId id="313" r:id="rId16"/>
    <p:sldId id="270" r:id="rId17"/>
    <p:sldId id="271" r:id="rId18"/>
    <p:sldId id="332" r:id="rId19"/>
    <p:sldId id="274" r:id="rId20"/>
    <p:sldId id="275" r:id="rId21"/>
    <p:sldId id="276" r:id="rId22"/>
    <p:sldId id="278" r:id="rId23"/>
    <p:sldId id="281" r:id="rId24"/>
    <p:sldId id="283" r:id="rId25"/>
    <p:sldId id="284" r:id="rId26"/>
    <p:sldId id="334" r:id="rId27"/>
    <p:sldId id="290" r:id="rId28"/>
    <p:sldId id="330" r:id="rId29"/>
    <p:sldId id="292" r:id="rId30"/>
    <p:sldId id="293" r:id="rId31"/>
    <p:sldId id="294" r:id="rId32"/>
    <p:sldId id="295" r:id="rId33"/>
    <p:sldId id="296" r:id="rId34"/>
    <p:sldId id="286" r:id="rId35"/>
    <p:sldId id="287" r:id="rId36"/>
    <p:sldId id="298" r:id="rId37"/>
    <p:sldId id="299" r:id="rId38"/>
    <p:sldId id="300" r:id="rId39"/>
    <p:sldId id="301" r:id="rId40"/>
    <p:sldId id="302" r:id="rId41"/>
    <p:sldId id="303" r:id="rId42"/>
    <p:sldId id="304" r:id="rId43"/>
    <p:sldId id="305" r:id="rId44"/>
    <p:sldId id="306" r:id="rId45"/>
    <p:sldId id="307" r:id="rId46"/>
    <p:sldId id="308" r:id="rId47"/>
    <p:sldId id="309" r:id="rId48"/>
    <p:sldId id="310" r:id="rId49"/>
    <p:sldId id="311" r:id="rId50"/>
    <p:sldId id="312" r:id="rId51"/>
    <p:sldId id="341" r:id="rId52"/>
    <p:sldId id="314" r:id="rId53"/>
    <p:sldId id="315" r:id="rId54"/>
    <p:sldId id="318" r:id="rId55"/>
    <p:sldId id="325" r:id="rId56"/>
    <p:sldId id="326" r:id="rId57"/>
    <p:sldId id="327" r:id="rId58"/>
    <p:sldId id="328" r:id="rId59"/>
    <p:sldId id="329" r:id="rId60"/>
    <p:sldId id="343" r:id="rId61"/>
    <p:sldId id="344" r:id="rId62"/>
    <p:sldId id="345" r:id="rId63"/>
    <p:sldId id="346" r:id="rId64"/>
    <p:sldId id="348" r:id="rId65"/>
    <p:sldId id="349" r:id="rId66"/>
    <p:sldId id="350" r:id="rId67"/>
    <p:sldId id="335" r:id="rId68"/>
    <p:sldId id="339" r:id="rId69"/>
    <p:sldId id="336" r:id="rId70"/>
    <p:sldId id="337" r:id="rId71"/>
    <p:sldId id="338" r:id="rId72"/>
    <p:sldId id="340" r:id="rId7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viewProps" Target="viewProps.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2E331F-5CE6-46AC-B3D9-F84042ED0766}" type="doc">
      <dgm:prSet loTypeId="urn:microsoft.com/office/officeart/2005/8/layout/chevron2" loCatId="list" qsTypeId="urn:microsoft.com/office/officeart/2005/8/quickstyle/3d1" qsCatId="3D" csTypeId="urn:microsoft.com/office/officeart/2005/8/colors/accent1_1" csCatId="accent1" phldr="1"/>
      <dgm:spPr/>
      <dgm:t>
        <a:bodyPr/>
        <a:lstStyle/>
        <a:p>
          <a:endParaRPr lang="ru-RU"/>
        </a:p>
      </dgm:t>
    </dgm:pt>
    <dgm:pt modelId="{4493E0C4-AC99-49BB-9097-5AB19F6B3B9D}">
      <dgm:prSet phldrT="[Текст]" custT="1"/>
      <dgm:spPr>
        <a:solidFill>
          <a:schemeClr val="tx2">
            <a:lumMod val="20000"/>
            <a:lumOff val="80000"/>
            <a:alpha val="90000"/>
          </a:schemeClr>
        </a:solidFill>
        <a:ln>
          <a:solidFill>
            <a:srgbClr val="2D2DB9"/>
          </a:solidFill>
        </a:ln>
      </dgm:spPr>
      <dgm:t>
        <a:bodyPr/>
        <a:lstStyle/>
        <a:p>
          <a:r>
            <a:rPr lang="ru-RU" sz="2000" dirty="0" smtClean="0"/>
            <a:t>Бесспорное взыскание  </a:t>
          </a:r>
          <a:r>
            <a:rPr lang="ru-RU" sz="2000" dirty="0" smtClean="0"/>
            <a:t>суммы средств</a:t>
          </a:r>
          <a:r>
            <a:rPr lang="ru-RU" sz="2000" dirty="0" smtClean="0"/>
            <a:t>, представленных из одного бюджета бюджетной системы РФ другому бюджету бюджетной системы РФ</a:t>
          </a:r>
          <a:endParaRPr lang="ru-RU" sz="2000" dirty="0"/>
        </a:p>
      </dgm:t>
    </dgm:pt>
    <dgm:pt modelId="{5C52CC78-45E9-4508-BE8E-A4A6155C825B}" type="parTrans" cxnId="{EF95E3F4-E014-4F74-A074-EC5E0352286F}">
      <dgm:prSet/>
      <dgm:spPr/>
      <dgm:t>
        <a:bodyPr/>
        <a:lstStyle/>
        <a:p>
          <a:endParaRPr lang="ru-RU"/>
        </a:p>
      </dgm:t>
    </dgm:pt>
    <dgm:pt modelId="{4F50D74B-2701-448D-A2DC-87EA5698CE3C}" type="sibTrans" cxnId="{EF95E3F4-E014-4F74-A074-EC5E0352286F}">
      <dgm:prSet/>
      <dgm:spPr/>
      <dgm:t>
        <a:bodyPr/>
        <a:lstStyle/>
        <a:p>
          <a:endParaRPr lang="ru-RU"/>
        </a:p>
      </dgm:t>
    </dgm:pt>
    <dgm:pt modelId="{9B1B21FE-C384-42C8-AD2D-1F4E806B90E7}">
      <dgm:prSet phldrT="[Текст]" phldr="1"/>
      <dgm:spPr/>
      <dgm:t>
        <a:bodyPr/>
        <a:lstStyle/>
        <a:p>
          <a:endParaRPr lang="ru-RU" dirty="0"/>
        </a:p>
      </dgm:t>
    </dgm:pt>
    <dgm:pt modelId="{AC3733EB-274E-4BA2-8364-B765CAA72AA5}" type="parTrans" cxnId="{B2BE86BE-22D9-4654-911A-EA6B63045CFC}">
      <dgm:prSet/>
      <dgm:spPr/>
      <dgm:t>
        <a:bodyPr/>
        <a:lstStyle/>
        <a:p>
          <a:endParaRPr lang="ru-RU"/>
        </a:p>
      </dgm:t>
    </dgm:pt>
    <dgm:pt modelId="{0D118626-39A9-4E23-A140-E2B047E653BD}" type="sibTrans" cxnId="{B2BE86BE-22D9-4654-911A-EA6B63045CFC}">
      <dgm:prSet/>
      <dgm:spPr/>
      <dgm:t>
        <a:bodyPr/>
        <a:lstStyle/>
        <a:p>
          <a:endParaRPr lang="ru-RU"/>
        </a:p>
      </dgm:t>
    </dgm:pt>
    <dgm:pt modelId="{C50627E6-9476-42A6-A6AC-94F5F94BD520}">
      <dgm:prSet phldrT="[Текст]" custT="1"/>
      <dgm:spPr>
        <a:solidFill>
          <a:schemeClr val="tx2">
            <a:lumMod val="20000"/>
            <a:lumOff val="80000"/>
            <a:alpha val="90000"/>
          </a:schemeClr>
        </a:solidFill>
      </dgm:spPr>
      <dgm:t>
        <a:bodyPr/>
        <a:lstStyle/>
        <a:p>
          <a:r>
            <a:rPr lang="ru-RU" sz="2000" dirty="0" smtClean="0"/>
            <a:t>Бесспорное взыскание  </a:t>
          </a:r>
          <a:r>
            <a:rPr lang="ru-RU" sz="2000" dirty="0" smtClean="0"/>
            <a:t>суммы </a:t>
          </a:r>
          <a:r>
            <a:rPr lang="ru-RU" sz="2000" dirty="0" smtClean="0"/>
            <a:t>платы за пользование средствами,  представленными из одного бюджета бюджетной системы РФ другому бюджету бюджетной системы РФ; </a:t>
          </a:r>
          <a:endParaRPr lang="ru-RU" sz="2000" dirty="0"/>
        </a:p>
      </dgm:t>
    </dgm:pt>
    <dgm:pt modelId="{8CFB094C-20FF-4083-AFBB-423D5A43180E}" type="parTrans" cxnId="{DA8EC8C0-1707-4691-89D6-03670A0DB971}">
      <dgm:prSet/>
      <dgm:spPr/>
      <dgm:t>
        <a:bodyPr/>
        <a:lstStyle/>
        <a:p>
          <a:endParaRPr lang="ru-RU"/>
        </a:p>
      </dgm:t>
    </dgm:pt>
    <dgm:pt modelId="{DCF51636-17C2-40C8-B36A-EA909C52C30E}" type="sibTrans" cxnId="{DA8EC8C0-1707-4691-89D6-03670A0DB971}">
      <dgm:prSet/>
      <dgm:spPr/>
      <dgm:t>
        <a:bodyPr/>
        <a:lstStyle/>
        <a:p>
          <a:endParaRPr lang="ru-RU"/>
        </a:p>
      </dgm:t>
    </dgm:pt>
    <dgm:pt modelId="{10E05220-05F6-4BCC-A658-D796E09D4ACE}">
      <dgm:prSet phldrT="[Текст]" custT="1"/>
      <dgm:spPr>
        <a:solidFill>
          <a:schemeClr val="tx2">
            <a:lumMod val="20000"/>
            <a:lumOff val="80000"/>
            <a:alpha val="90000"/>
          </a:schemeClr>
        </a:solidFill>
      </dgm:spPr>
      <dgm:t>
        <a:bodyPr/>
        <a:lstStyle/>
        <a:p>
          <a:r>
            <a:rPr lang="ru-RU" sz="2000" dirty="0" smtClean="0"/>
            <a:t>Бесспорное взыскание пеней за несвоевременный возврат средств бюджета;</a:t>
          </a:r>
          <a:endParaRPr lang="ru-RU" sz="2000" dirty="0"/>
        </a:p>
      </dgm:t>
    </dgm:pt>
    <dgm:pt modelId="{FDD9CA4B-1664-4925-9073-37AE77203008}" type="parTrans" cxnId="{EE2EBBD2-BD89-4896-9198-3864420D4511}">
      <dgm:prSet/>
      <dgm:spPr/>
      <dgm:t>
        <a:bodyPr/>
        <a:lstStyle/>
        <a:p>
          <a:endParaRPr lang="ru-RU"/>
        </a:p>
      </dgm:t>
    </dgm:pt>
    <dgm:pt modelId="{0E8A3610-7F1D-469F-8196-83FD379FE65B}" type="sibTrans" cxnId="{EE2EBBD2-BD89-4896-9198-3864420D4511}">
      <dgm:prSet/>
      <dgm:spPr/>
      <dgm:t>
        <a:bodyPr/>
        <a:lstStyle/>
        <a:p>
          <a:endParaRPr lang="ru-RU"/>
        </a:p>
      </dgm:t>
    </dgm:pt>
    <dgm:pt modelId="{7A7102DD-C58A-4E64-97CD-9B4C06FBDEE1}">
      <dgm:prSet phldrT="[Текст]" phldr="1"/>
      <dgm:spPr/>
      <dgm:t>
        <a:bodyPr/>
        <a:lstStyle/>
        <a:p>
          <a:endParaRPr lang="ru-RU" dirty="0"/>
        </a:p>
      </dgm:t>
    </dgm:pt>
    <dgm:pt modelId="{63687F83-996F-4415-80BC-10E439DB9313}" type="parTrans" cxnId="{6651DB1A-CABE-4E7D-BB34-8AE66B4AB0C8}">
      <dgm:prSet/>
      <dgm:spPr/>
      <dgm:t>
        <a:bodyPr/>
        <a:lstStyle/>
        <a:p>
          <a:endParaRPr lang="ru-RU"/>
        </a:p>
      </dgm:t>
    </dgm:pt>
    <dgm:pt modelId="{D3A9E83B-8AFF-4F6E-91A2-6092C613326B}" type="sibTrans" cxnId="{6651DB1A-CABE-4E7D-BB34-8AE66B4AB0C8}">
      <dgm:prSet/>
      <dgm:spPr/>
      <dgm:t>
        <a:bodyPr/>
        <a:lstStyle/>
        <a:p>
          <a:endParaRPr lang="ru-RU"/>
        </a:p>
      </dgm:t>
    </dgm:pt>
    <dgm:pt modelId="{4B39A184-3B77-4625-A9E3-C5B7923B62BF}">
      <dgm:prSet phldrT="[Текст]" custT="1"/>
      <dgm:spPr>
        <a:solidFill>
          <a:schemeClr val="tx2">
            <a:lumMod val="20000"/>
            <a:lumOff val="80000"/>
            <a:alpha val="90000"/>
          </a:schemeClr>
        </a:solidFill>
      </dgm:spPr>
      <dgm:t>
        <a:bodyPr/>
        <a:lstStyle/>
        <a:p>
          <a:r>
            <a:rPr lang="ru-RU" sz="2000" dirty="0" smtClean="0"/>
            <a:t>Приостановление (сокращение) предоставления межбюджетных трансфертов (за исключением субвенций)</a:t>
          </a:r>
          <a:endParaRPr lang="ru-RU" sz="2000" dirty="0"/>
        </a:p>
      </dgm:t>
    </dgm:pt>
    <dgm:pt modelId="{56C5A73E-3A0A-4E8D-BCC0-55D77354329B}" type="parTrans" cxnId="{A8F9321F-0F2C-43CA-B150-9EA501A7CCD7}">
      <dgm:prSet/>
      <dgm:spPr/>
      <dgm:t>
        <a:bodyPr/>
        <a:lstStyle/>
        <a:p>
          <a:endParaRPr lang="ru-RU"/>
        </a:p>
      </dgm:t>
    </dgm:pt>
    <dgm:pt modelId="{1174DC7D-9092-4044-A66F-ADD875DD5357}" type="sibTrans" cxnId="{A8F9321F-0F2C-43CA-B150-9EA501A7CCD7}">
      <dgm:prSet/>
      <dgm:spPr/>
      <dgm:t>
        <a:bodyPr/>
        <a:lstStyle/>
        <a:p>
          <a:endParaRPr lang="ru-RU"/>
        </a:p>
      </dgm:t>
    </dgm:pt>
    <dgm:pt modelId="{049E36DD-7B13-4E20-B524-14420F1505C4}">
      <dgm:prSet phldrT="[Текст]" phldr="1"/>
      <dgm:spPr/>
      <dgm:t>
        <a:bodyPr/>
        <a:lstStyle/>
        <a:p>
          <a:endParaRPr lang="ru-RU" dirty="0"/>
        </a:p>
      </dgm:t>
    </dgm:pt>
    <dgm:pt modelId="{BA915FC0-CF4F-4CBC-8DAC-23D8AD2920FF}" type="sibTrans" cxnId="{4B0B2B85-056B-46A7-A615-98C0515FDE40}">
      <dgm:prSet/>
      <dgm:spPr/>
      <dgm:t>
        <a:bodyPr/>
        <a:lstStyle/>
        <a:p>
          <a:endParaRPr lang="ru-RU"/>
        </a:p>
      </dgm:t>
    </dgm:pt>
    <dgm:pt modelId="{05FB1BDE-C9C3-4AAC-B638-BDE3E5C1B230}" type="parTrans" cxnId="{4B0B2B85-056B-46A7-A615-98C0515FDE40}">
      <dgm:prSet/>
      <dgm:spPr/>
      <dgm:t>
        <a:bodyPr/>
        <a:lstStyle/>
        <a:p>
          <a:endParaRPr lang="ru-RU"/>
        </a:p>
      </dgm:t>
    </dgm:pt>
    <dgm:pt modelId="{8E00412E-91CD-4E2F-B1D0-F19BA51AE89E}">
      <dgm:prSet phldrT="[Текст]" custT="1"/>
      <dgm:spPr>
        <a:solidFill>
          <a:schemeClr val="tx2">
            <a:lumMod val="20000"/>
            <a:lumOff val="80000"/>
            <a:alpha val="90000"/>
          </a:schemeClr>
        </a:solidFill>
      </dgm:spPr>
      <dgm:t>
        <a:bodyPr/>
        <a:lstStyle/>
        <a:p>
          <a:r>
            <a:rPr lang="ru-RU" sz="2000" smtClean="0"/>
            <a:t>Передача  </a:t>
          </a:r>
          <a:r>
            <a:rPr lang="ru-RU" sz="2000" dirty="0" smtClean="0"/>
            <a:t>уполномоченному по соответствующему бюджету части  полномочий ГРБС, РБС и ПБС</a:t>
          </a:r>
          <a:endParaRPr lang="ru-RU"/>
        </a:p>
      </dgm:t>
    </dgm:pt>
    <dgm:pt modelId="{7BA7CAF4-2538-4A29-9A35-7AF489DE4660}" type="parTrans" cxnId="{F3AEE171-31C7-434C-91A7-E93DE2C2C31A}">
      <dgm:prSet/>
      <dgm:spPr/>
      <dgm:t>
        <a:bodyPr/>
        <a:lstStyle/>
        <a:p>
          <a:endParaRPr lang="ru-RU"/>
        </a:p>
      </dgm:t>
    </dgm:pt>
    <dgm:pt modelId="{B75A7503-529E-40EE-AFC5-243C9F033F4E}" type="sibTrans" cxnId="{F3AEE171-31C7-434C-91A7-E93DE2C2C31A}">
      <dgm:prSet/>
      <dgm:spPr/>
      <dgm:t>
        <a:bodyPr/>
        <a:lstStyle/>
        <a:p>
          <a:endParaRPr lang="ru-RU"/>
        </a:p>
      </dgm:t>
    </dgm:pt>
    <dgm:pt modelId="{9801C031-191F-4189-9B50-3B251D734467}" type="pres">
      <dgm:prSet presAssocID="{AD2E331F-5CE6-46AC-B3D9-F84042ED0766}" presName="linearFlow" presStyleCnt="0">
        <dgm:presLayoutVars>
          <dgm:dir/>
          <dgm:animLvl val="lvl"/>
          <dgm:resizeHandles val="exact"/>
        </dgm:presLayoutVars>
      </dgm:prSet>
      <dgm:spPr/>
      <dgm:t>
        <a:bodyPr/>
        <a:lstStyle/>
        <a:p>
          <a:endParaRPr lang="ru-RU"/>
        </a:p>
      </dgm:t>
    </dgm:pt>
    <dgm:pt modelId="{C0602668-49B2-48A7-86D1-8DE09371147D}" type="pres">
      <dgm:prSet presAssocID="{049E36DD-7B13-4E20-B524-14420F1505C4}" presName="composite" presStyleCnt="0"/>
      <dgm:spPr/>
      <dgm:t>
        <a:bodyPr/>
        <a:lstStyle/>
        <a:p>
          <a:endParaRPr lang="ru-RU"/>
        </a:p>
      </dgm:t>
    </dgm:pt>
    <dgm:pt modelId="{42A35A3A-7427-4CEF-8F1B-29F18E5D222B}" type="pres">
      <dgm:prSet presAssocID="{049E36DD-7B13-4E20-B524-14420F1505C4}" presName="parentText" presStyleLbl="alignNode1" presStyleIdx="0" presStyleCnt="3" custLinFactNeighborX="-2864" custLinFactNeighborY="-32510">
        <dgm:presLayoutVars>
          <dgm:chMax val="1"/>
          <dgm:bulletEnabled val="1"/>
        </dgm:presLayoutVars>
      </dgm:prSet>
      <dgm:spPr/>
      <dgm:t>
        <a:bodyPr/>
        <a:lstStyle/>
        <a:p>
          <a:endParaRPr lang="ru-RU"/>
        </a:p>
      </dgm:t>
    </dgm:pt>
    <dgm:pt modelId="{9B86533B-FB42-4D60-80B8-591B7F636C6C}" type="pres">
      <dgm:prSet presAssocID="{049E36DD-7B13-4E20-B524-14420F1505C4}" presName="descendantText" presStyleLbl="alignAcc1" presStyleIdx="0" presStyleCnt="3" custScaleX="96315" custScaleY="105468" custLinFactNeighborX="-1650" custLinFactNeighborY="-41749">
        <dgm:presLayoutVars>
          <dgm:bulletEnabled val="1"/>
        </dgm:presLayoutVars>
      </dgm:prSet>
      <dgm:spPr/>
      <dgm:t>
        <a:bodyPr/>
        <a:lstStyle/>
        <a:p>
          <a:endParaRPr lang="ru-RU"/>
        </a:p>
      </dgm:t>
    </dgm:pt>
    <dgm:pt modelId="{4351989A-5517-4A21-A5C5-3078945D3823}" type="pres">
      <dgm:prSet presAssocID="{BA915FC0-CF4F-4CBC-8DAC-23D8AD2920FF}" presName="sp" presStyleCnt="0"/>
      <dgm:spPr/>
      <dgm:t>
        <a:bodyPr/>
        <a:lstStyle/>
        <a:p>
          <a:endParaRPr lang="ru-RU"/>
        </a:p>
      </dgm:t>
    </dgm:pt>
    <dgm:pt modelId="{DB3E6C77-3B0A-4CB8-9BA6-56B9144473ED}" type="pres">
      <dgm:prSet presAssocID="{9B1B21FE-C384-42C8-AD2D-1F4E806B90E7}" presName="composite" presStyleCnt="0"/>
      <dgm:spPr/>
      <dgm:t>
        <a:bodyPr/>
        <a:lstStyle/>
        <a:p>
          <a:endParaRPr lang="ru-RU"/>
        </a:p>
      </dgm:t>
    </dgm:pt>
    <dgm:pt modelId="{CFF832C4-E55D-4B60-B33A-82C918CF4A40}" type="pres">
      <dgm:prSet presAssocID="{9B1B21FE-C384-42C8-AD2D-1F4E806B90E7}" presName="parentText" presStyleLbl="alignNode1" presStyleIdx="1" presStyleCnt="3" custLinFactNeighborX="-5822" custLinFactNeighborY="-44053">
        <dgm:presLayoutVars>
          <dgm:chMax val="1"/>
          <dgm:bulletEnabled val="1"/>
        </dgm:presLayoutVars>
      </dgm:prSet>
      <dgm:spPr/>
      <dgm:t>
        <a:bodyPr/>
        <a:lstStyle/>
        <a:p>
          <a:endParaRPr lang="ru-RU"/>
        </a:p>
      </dgm:t>
    </dgm:pt>
    <dgm:pt modelId="{ECF30AB6-A68D-4CA4-BFF3-F31544A0FE14}" type="pres">
      <dgm:prSet presAssocID="{9B1B21FE-C384-42C8-AD2D-1F4E806B90E7}" presName="descendantText" presStyleLbl="alignAcc1" presStyleIdx="1" presStyleCnt="3" custScaleX="99454" custScaleY="194080" custLinFactNeighborX="-1392" custLinFactNeighborY="-60136">
        <dgm:presLayoutVars>
          <dgm:bulletEnabled val="1"/>
        </dgm:presLayoutVars>
      </dgm:prSet>
      <dgm:spPr/>
      <dgm:t>
        <a:bodyPr/>
        <a:lstStyle/>
        <a:p>
          <a:endParaRPr lang="ru-RU"/>
        </a:p>
      </dgm:t>
    </dgm:pt>
    <dgm:pt modelId="{FAC7BBF9-E5DB-4496-A5F5-04AF294504D9}" type="pres">
      <dgm:prSet presAssocID="{0D118626-39A9-4E23-A140-E2B047E653BD}" presName="sp" presStyleCnt="0"/>
      <dgm:spPr/>
      <dgm:t>
        <a:bodyPr/>
        <a:lstStyle/>
        <a:p>
          <a:endParaRPr lang="ru-RU"/>
        </a:p>
      </dgm:t>
    </dgm:pt>
    <dgm:pt modelId="{F816AC9E-09C9-4176-B777-D59B22F161B7}" type="pres">
      <dgm:prSet presAssocID="{7A7102DD-C58A-4E64-97CD-9B4C06FBDEE1}" presName="composite" presStyleCnt="0"/>
      <dgm:spPr/>
      <dgm:t>
        <a:bodyPr/>
        <a:lstStyle/>
        <a:p>
          <a:endParaRPr lang="ru-RU"/>
        </a:p>
      </dgm:t>
    </dgm:pt>
    <dgm:pt modelId="{1F3FACB0-7B45-41E7-A23A-771D01FFFC1E}" type="pres">
      <dgm:prSet presAssocID="{7A7102DD-C58A-4E64-97CD-9B4C06FBDEE1}" presName="parentText" presStyleLbl="alignNode1" presStyleIdx="2" presStyleCnt="3" custScaleX="85048" custScaleY="83168" custLinFactNeighborX="18" custLinFactNeighborY="-37988">
        <dgm:presLayoutVars>
          <dgm:chMax val="1"/>
          <dgm:bulletEnabled val="1"/>
        </dgm:presLayoutVars>
      </dgm:prSet>
      <dgm:spPr/>
      <dgm:t>
        <a:bodyPr/>
        <a:lstStyle/>
        <a:p>
          <a:endParaRPr lang="ru-RU"/>
        </a:p>
      </dgm:t>
    </dgm:pt>
    <dgm:pt modelId="{F8A007E7-D10D-4D1C-9E48-5558F6243E60}" type="pres">
      <dgm:prSet presAssocID="{7A7102DD-C58A-4E64-97CD-9B4C06FBDEE1}" presName="descendantText" presStyleLbl="alignAcc1" presStyleIdx="2" presStyleCnt="3" custScaleX="101666" custScaleY="173479" custLinFactNeighborX="103" custLinFactNeighborY="-38093">
        <dgm:presLayoutVars>
          <dgm:bulletEnabled val="1"/>
        </dgm:presLayoutVars>
      </dgm:prSet>
      <dgm:spPr/>
      <dgm:t>
        <a:bodyPr/>
        <a:lstStyle/>
        <a:p>
          <a:endParaRPr lang="ru-RU"/>
        </a:p>
      </dgm:t>
    </dgm:pt>
  </dgm:ptLst>
  <dgm:cxnLst>
    <dgm:cxn modelId="{7E5003E3-7F06-46CE-8E7D-212F63CF9A50}" type="presOf" srcId="{4B39A184-3B77-4625-A9E3-C5B7923B62BF}" destId="{F8A007E7-D10D-4D1C-9E48-5558F6243E60}" srcOrd="0" destOrd="0" presId="urn:microsoft.com/office/officeart/2005/8/layout/chevron2"/>
    <dgm:cxn modelId="{F3AEE171-31C7-434C-91A7-E93DE2C2C31A}" srcId="{7A7102DD-C58A-4E64-97CD-9B4C06FBDEE1}" destId="{8E00412E-91CD-4E2F-B1D0-F19BA51AE89E}" srcOrd="1" destOrd="0" parTransId="{7BA7CAF4-2538-4A29-9A35-7AF489DE4660}" sibTransId="{B75A7503-529E-40EE-AFC5-243C9F033F4E}"/>
    <dgm:cxn modelId="{B8ABF0F2-A2F5-4B05-A91B-9575A4252727}" type="presOf" srcId="{AD2E331F-5CE6-46AC-B3D9-F84042ED0766}" destId="{9801C031-191F-4189-9B50-3B251D734467}" srcOrd="0" destOrd="0" presId="urn:microsoft.com/office/officeart/2005/8/layout/chevron2"/>
    <dgm:cxn modelId="{4B0B2B85-056B-46A7-A615-98C0515FDE40}" srcId="{AD2E331F-5CE6-46AC-B3D9-F84042ED0766}" destId="{049E36DD-7B13-4E20-B524-14420F1505C4}" srcOrd="0" destOrd="0" parTransId="{05FB1BDE-C9C3-4AAC-B638-BDE3E5C1B230}" sibTransId="{BA915FC0-CF4F-4CBC-8DAC-23D8AD2920FF}"/>
    <dgm:cxn modelId="{EE2EBBD2-BD89-4896-9198-3864420D4511}" srcId="{9B1B21FE-C384-42C8-AD2D-1F4E806B90E7}" destId="{10E05220-05F6-4BCC-A658-D796E09D4ACE}" srcOrd="1" destOrd="0" parTransId="{FDD9CA4B-1664-4925-9073-37AE77203008}" sibTransId="{0E8A3610-7F1D-469F-8196-83FD379FE65B}"/>
    <dgm:cxn modelId="{D7896DC3-3DB7-402A-A507-59496036E1F8}" type="presOf" srcId="{7A7102DD-C58A-4E64-97CD-9B4C06FBDEE1}" destId="{1F3FACB0-7B45-41E7-A23A-771D01FFFC1E}" srcOrd="0" destOrd="0" presId="urn:microsoft.com/office/officeart/2005/8/layout/chevron2"/>
    <dgm:cxn modelId="{7524B709-9484-4FB3-8A85-4DFC226F3028}" type="presOf" srcId="{049E36DD-7B13-4E20-B524-14420F1505C4}" destId="{42A35A3A-7427-4CEF-8F1B-29F18E5D222B}" srcOrd="0" destOrd="0" presId="urn:microsoft.com/office/officeart/2005/8/layout/chevron2"/>
    <dgm:cxn modelId="{A8F9321F-0F2C-43CA-B150-9EA501A7CCD7}" srcId="{7A7102DD-C58A-4E64-97CD-9B4C06FBDEE1}" destId="{4B39A184-3B77-4625-A9E3-C5B7923B62BF}" srcOrd="0" destOrd="0" parTransId="{56C5A73E-3A0A-4E8D-BCC0-55D77354329B}" sibTransId="{1174DC7D-9092-4044-A66F-ADD875DD5357}"/>
    <dgm:cxn modelId="{A75C2ED6-E7BE-4D5D-854C-BDB53F04C6D9}" type="presOf" srcId="{10E05220-05F6-4BCC-A658-D796E09D4ACE}" destId="{ECF30AB6-A68D-4CA4-BFF3-F31544A0FE14}" srcOrd="0" destOrd="1" presId="urn:microsoft.com/office/officeart/2005/8/layout/chevron2"/>
    <dgm:cxn modelId="{7522962E-407C-44E7-A025-68A2D3F5D0D1}" type="presOf" srcId="{9B1B21FE-C384-42C8-AD2D-1F4E806B90E7}" destId="{CFF832C4-E55D-4B60-B33A-82C918CF4A40}" srcOrd="0" destOrd="0" presId="urn:microsoft.com/office/officeart/2005/8/layout/chevron2"/>
    <dgm:cxn modelId="{EF95E3F4-E014-4F74-A074-EC5E0352286F}" srcId="{049E36DD-7B13-4E20-B524-14420F1505C4}" destId="{4493E0C4-AC99-49BB-9097-5AB19F6B3B9D}" srcOrd="0" destOrd="0" parTransId="{5C52CC78-45E9-4508-BE8E-A4A6155C825B}" sibTransId="{4F50D74B-2701-448D-A2DC-87EA5698CE3C}"/>
    <dgm:cxn modelId="{194053DD-C1B2-41ED-97B1-5EDD3209DB82}" type="presOf" srcId="{8E00412E-91CD-4E2F-B1D0-F19BA51AE89E}" destId="{F8A007E7-D10D-4D1C-9E48-5558F6243E60}" srcOrd="0" destOrd="1" presId="urn:microsoft.com/office/officeart/2005/8/layout/chevron2"/>
    <dgm:cxn modelId="{B2BE86BE-22D9-4654-911A-EA6B63045CFC}" srcId="{AD2E331F-5CE6-46AC-B3D9-F84042ED0766}" destId="{9B1B21FE-C384-42C8-AD2D-1F4E806B90E7}" srcOrd="1" destOrd="0" parTransId="{AC3733EB-274E-4BA2-8364-B765CAA72AA5}" sibTransId="{0D118626-39A9-4E23-A140-E2B047E653BD}"/>
    <dgm:cxn modelId="{3DE62E27-AB2B-4E99-8E63-A238D36C6276}" type="presOf" srcId="{C50627E6-9476-42A6-A6AC-94F5F94BD520}" destId="{ECF30AB6-A68D-4CA4-BFF3-F31544A0FE14}" srcOrd="0" destOrd="0" presId="urn:microsoft.com/office/officeart/2005/8/layout/chevron2"/>
    <dgm:cxn modelId="{DA8EC8C0-1707-4691-89D6-03670A0DB971}" srcId="{9B1B21FE-C384-42C8-AD2D-1F4E806B90E7}" destId="{C50627E6-9476-42A6-A6AC-94F5F94BD520}" srcOrd="0" destOrd="0" parTransId="{8CFB094C-20FF-4083-AFBB-423D5A43180E}" sibTransId="{DCF51636-17C2-40C8-B36A-EA909C52C30E}"/>
    <dgm:cxn modelId="{2D69347A-7F6D-4DEB-BAF0-C072F0525C81}" type="presOf" srcId="{4493E0C4-AC99-49BB-9097-5AB19F6B3B9D}" destId="{9B86533B-FB42-4D60-80B8-591B7F636C6C}" srcOrd="0" destOrd="0" presId="urn:microsoft.com/office/officeart/2005/8/layout/chevron2"/>
    <dgm:cxn modelId="{6651DB1A-CABE-4E7D-BB34-8AE66B4AB0C8}" srcId="{AD2E331F-5CE6-46AC-B3D9-F84042ED0766}" destId="{7A7102DD-C58A-4E64-97CD-9B4C06FBDEE1}" srcOrd="2" destOrd="0" parTransId="{63687F83-996F-4415-80BC-10E439DB9313}" sibTransId="{D3A9E83B-8AFF-4F6E-91A2-6092C613326B}"/>
    <dgm:cxn modelId="{FAC6F487-D817-4D32-993F-021F64FC39CD}" type="presParOf" srcId="{9801C031-191F-4189-9B50-3B251D734467}" destId="{C0602668-49B2-48A7-86D1-8DE09371147D}" srcOrd="0" destOrd="0" presId="urn:microsoft.com/office/officeart/2005/8/layout/chevron2"/>
    <dgm:cxn modelId="{E5216B58-33F5-4948-ABC6-1D8D7BCD5D5A}" type="presParOf" srcId="{C0602668-49B2-48A7-86D1-8DE09371147D}" destId="{42A35A3A-7427-4CEF-8F1B-29F18E5D222B}" srcOrd="0" destOrd="0" presId="urn:microsoft.com/office/officeart/2005/8/layout/chevron2"/>
    <dgm:cxn modelId="{FFD35E49-F211-4BAE-B718-08A9D104850D}" type="presParOf" srcId="{C0602668-49B2-48A7-86D1-8DE09371147D}" destId="{9B86533B-FB42-4D60-80B8-591B7F636C6C}" srcOrd="1" destOrd="0" presId="urn:microsoft.com/office/officeart/2005/8/layout/chevron2"/>
    <dgm:cxn modelId="{8BFBC306-F5CA-4B22-92C3-73E8F01DE81F}" type="presParOf" srcId="{9801C031-191F-4189-9B50-3B251D734467}" destId="{4351989A-5517-4A21-A5C5-3078945D3823}" srcOrd="1" destOrd="0" presId="urn:microsoft.com/office/officeart/2005/8/layout/chevron2"/>
    <dgm:cxn modelId="{5940A4B4-343C-48A2-8287-42E7BFA0C520}" type="presParOf" srcId="{9801C031-191F-4189-9B50-3B251D734467}" destId="{DB3E6C77-3B0A-4CB8-9BA6-56B9144473ED}" srcOrd="2" destOrd="0" presId="urn:microsoft.com/office/officeart/2005/8/layout/chevron2"/>
    <dgm:cxn modelId="{E7371131-45EF-455C-8AD7-7DC0999C98F7}" type="presParOf" srcId="{DB3E6C77-3B0A-4CB8-9BA6-56B9144473ED}" destId="{CFF832C4-E55D-4B60-B33A-82C918CF4A40}" srcOrd="0" destOrd="0" presId="urn:microsoft.com/office/officeart/2005/8/layout/chevron2"/>
    <dgm:cxn modelId="{C8A47595-66D2-4FD4-9351-C9EB5D5B4E0E}" type="presParOf" srcId="{DB3E6C77-3B0A-4CB8-9BA6-56B9144473ED}" destId="{ECF30AB6-A68D-4CA4-BFF3-F31544A0FE14}" srcOrd="1" destOrd="0" presId="urn:microsoft.com/office/officeart/2005/8/layout/chevron2"/>
    <dgm:cxn modelId="{4ECC8D3D-4EE3-4900-ABAC-405C63B63072}" type="presParOf" srcId="{9801C031-191F-4189-9B50-3B251D734467}" destId="{FAC7BBF9-E5DB-4496-A5F5-04AF294504D9}" srcOrd="3" destOrd="0" presId="urn:microsoft.com/office/officeart/2005/8/layout/chevron2"/>
    <dgm:cxn modelId="{12F2916A-810D-436B-B01A-102004D9962B}" type="presParOf" srcId="{9801C031-191F-4189-9B50-3B251D734467}" destId="{F816AC9E-09C9-4176-B777-D59B22F161B7}" srcOrd="4" destOrd="0" presId="urn:microsoft.com/office/officeart/2005/8/layout/chevron2"/>
    <dgm:cxn modelId="{C9475BC6-B384-41DE-8947-455F25A637F5}" type="presParOf" srcId="{F816AC9E-09C9-4176-B777-D59B22F161B7}" destId="{1F3FACB0-7B45-41E7-A23A-771D01FFFC1E}" srcOrd="0" destOrd="0" presId="urn:microsoft.com/office/officeart/2005/8/layout/chevron2"/>
    <dgm:cxn modelId="{B1358014-4CD1-45CE-81EF-DD399256FB0B}" type="presParOf" srcId="{F816AC9E-09C9-4176-B777-D59B22F161B7}" destId="{F8A007E7-D10D-4D1C-9E48-5558F6243E60}" srcOrd="1" destOrd="0" presId="urn:microsoft.com/office/officeart/2005/8/layout/chevron2"/>
  </dgm:cxnLst>
  <dgm:bg/>
  <dgm:whole>
    <a:ln>
      <a:solidFill>
        <a:srgbClr val="2D2DB9"/>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A35A3A-7427-4CEF-8F1B-29F18E5D222B}">
      <dsp:nvSpPr>
        <dsp:cNvPr id="0" name=""/>
        <dsp:cNvSpPr/>
      </dsp:nvSpPr>
      <dsp:spPr>
        <a:xfrm rot="5400000">
          <a:off x="-206371" y="308685"/>
          <a:ext cx="1375808" cy="963065"/>
        </a:xfrm>
        <a:prstGeom prst="chevron">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w="9525" cap="flat" cmpd="sng" algn="ctr">
          <a:solidFill>
            <a:schemeClr val="accent1">
              <a:shade val="8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endParaRPr lang="ru-RU" sz="2600" kern="1200" dirty="0"/>
        </a:p>
      </dsp:txBody>
      <dsp:txXfrm rot="-5400000">
        <a:off x="1" y="583847"/>
        <a:ext cx="963065" cy="412743"/>
      </dsp:txXfrm>
    </dsp:sp>
    <dsp:sp modelId="{9B86533B-FB42-4D60-80B8-591B7F636C6C}">
      <dsp:nvSpPr>
        <dsp:cNvPr id="0" name=""/>
        <dsp:cNvSpPr/>
      </dsp:nvSpPr>
      <dsp:spPr>
        <a:xfrm rot="5400000">
          <a:off x="4287050" y="-3153764"/>
          <a:ext cx="943174" cy="7554282"/>
        </a:xfrm>
        <a:prstGeom prst="round2SameRect">
          <a:avLst/>
        </a:prstGeom>
        <a:solidFill>
          <a:schemeClr val="tx2">
            <a:lumMod val="20000"/>
            <a:lumOff val="80000"/>
            <a:alpha val="90000"/>
          </a:schemeClr>
        </a:solidFill>
        <a:ln w="9525" cap="flat" cmpd="sng" algn="ctr">
          <a:solidFill>
            <a:srgbClr val="2D2DB9"/>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kern="1200" dirty="0" smtClean="0"/>
            <a:t>Бесспорное взыскание  </a:t>
          </a:r>
          <a:r>
            <a:rPr lang="ru-RU" sz="2000" kern="1200" dirty="0" smtClean="0"/>
            <a:t>суммы средств</a:t>
          </a:r>
          <a:r>
            <a:rPr lang="ru-RU" sz="2000" kern="1200" dirty="0" smtClean="0"/>
            <a:t>, представленных из одного бюджета бюджетной системы РФ другому бюджету бюджетной системы РФ</a:t>
          </a:r>
          <a:endParaRPr lang="ru-RU" sz="2000" kern="1200" dirty="0"/>
        </a:p>
      </dsp:txBody>
      <dsp:txXfrm rot="-5400000">
        <a:off x="981496" y="197832"/>
        <a:ext cx="7508240" cy="851090"/>
      </dsp:txXfrm>
    </dsp:sp>
    <dsp:sp modelId="{CFF832C4-E55D-4B60-B33A-82C918CF4A40}">
      <dsp:nvSpPr>
        <dsp:cNvPr id="0" name=""/>
        <dsp:cNvSpPr/>
      </dsp:nvSpPr>
      <dsp:spPr>
        <a:xfrm rot="5400000">
          <a:off x="-206371" y="1785647"/>
          <a:ext cx="1375808" cy="963065"/>
        </a:xfrm>
        <a:prstGeom prst="chevron">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w="9525" cap="flat" cmpd="sng" algn="ctr">
          <a:solidFill>
            <a:schemeClr val="accent1">
              <a:shade val="8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endParaRPr lang="ru-RU" sz="2600" kern="1200" dirty="0"/>
        </a:p>
      </dsp:txBody>
      <dsp:txXfrm rot="-5400000">
        <a:off x="1" y="2060809"/>
        <a:ext cx="963065" cy="412743"/>
      </dsp:txXfrm>
    </dsp:sp>
    <dsp:sp modelId="{ECF30AB6-A68D-4CA4-BFF3-F31544A0FE14}">
      <dsp:nvSpPr>
        <dsp:cNvPr id="0" name=""/>
        <dsp:cNvSpPr/>
      </dsp:nvSpPr>
      <dsp:spPr>
        <a:xfrm rot="5400000">
          <a:off x="3911068" y="-1805524"/>
          <a:ext cx="1735609" cy="7800483"/>
        </a:xfrm>
        <a:prstGeom prst="round2SameRect">
          <a:avLst/>
        </a:prstGeom>
        <a:solidFill>
          <a:schemeClr val="tx2">
            <a:lumMod val="20000"/>
            <a:lumOff val="80000"/>
            <a:alpha val="9000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kern="1200" dirty="0" smtClean="0"/>
            <a:t>Бесспорное взыскание  </a:t>
          </a:r>
          <a:r>
            <a:rPr lang="ru-RU" sz="2000" kern="1200" dirty="0" smtClean="0"/>
            <a:t>суммы </a:t>
          </a:r>
          <a:r>
            <a:rPr lang="ru-RU" sz="2000" kern="1200" dirty="0" smtClean="0"/>
            <a:t>платы за пользование средствами,  представленными из одного бюджета бюджетной системы РФ другому бюджету бюджетной системы РФ; </a:t>
          </a:r>
          <a:endParaRPr lang="ru-RU" sz="2000" kern="1200" dirty="0"/>
        </a:p>
        <a:p>
          <a:pPr marL="228600" lvl="1" indent="-228600" algn="l" defTabSz="889000">
            <a:lnSpc>
              <a:spcPct val="90000"/>
            </a:lnSpc>
            <a:spcBef>
              <a:spcPct val="0"/>
            </a:spcBef>
            <a:spcAft>
              <a:spcPct val="15000"/>
            </a:spcAft>
            <a:buChar char="••"/>
          </a:pPr>
          <a:r>
            <a:rPr lang="ru-RU" sz="2000" kern="1200" dirty="0" smtClean="0"/>
            <a:t>Бесспорное взыскание пеней за несвоевременный возврат средств бюджета;</a:t>
          </a:r>
          <a:endParaRPr lang="ru-RU" sz="2000" kern="1200" dirty="0"/>
        </a:p>
      </dsp:txBody>
      <dsp:txXfrm rot="-5400000">
        <a:off x="878632" y="1311637"/>
        <a:ext cx="7715758" cy="1566159"/>
      </dsp:txXfrm>
    </dsp:sp>
    <dsp:sp modelId="{1F3FACB0-7B45-41E7-A23A-771D01FFFC1E}">
      <dsp:nvSpPr>
        <dsp:cNvPr id="0" name=""/>
        <dsp:cNvSpPr/>
      </dsp:nvSpPr>
      <dsp:spPr>
        <a:xfrm rot="5400000">
          <a:off x="-159076" y="3484746"/>
          <a:ext cx="1144232" cy="819068"/>
        </a:xfrm>
        <a:prstGeom prst="chevron">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w="9525" cap="flat" cmpd="sng" algn="ctr">
          <a:solidFill>
            <a:schemeClr val="accent1">
              <a:shade val="8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endParaRPr lang="ru-RU" sz="2100" kern="1200" dirty="0"/>
        </a:p>
      </dsp:txBody>
      <dsp:txXfrm rot="-5400000">
        <a:off x="3506" y="3731698"/>
        <a:ext cx="819068" cy="325164"/>
      </dsp:txXfrm>
    </dsp:sp>
    <dsp:sp modelId="{F8A007E7-D10D-4D1C-9E48-5558F6243E60}">
      <dsp:nvSpPr>
        <dsp:cNvPr id="0" name=""/>
        <dsp:cNvSpPr/>
      </dsp:nvSpPr>
      <dsp:spPr>
        <a:xfrm rot="5400000">
          <a:off x="4043695" y="-151489"/>
          <a:ext cx="1551380" cy="7973977"/>
        </a:xfrm>
        <a:prstGeom prst="round2SameRect">
          <a:avLst/>
        </a:prstGeom>
        <a:solidFill>
          <a:schemeClr val="tx2">
            <a:lumMod val="20000"/>
            <a:lumOff val="80000"/>
            <a:alpha val="9000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kern="1200" dirty="0" smtClean="0"/>
            <a:t>Приостановление (сокращение) предоставления межбюджетных трансфертов (за исключением субвенций)</a:t>
          </a:r>
          <a:endParaRPr lang="ru-RU" sz="2000" kern="1200" dirty="0"/>
        </a:p>
        <a:p>
          <a:pPr marL="228600" lvl="1" indent="-228600" algn="l" defTabSz="889000">
            <a:lnSpc>
              <a:spcPct val="90000"/>
            </a:lnSpc>
            <a:spcBef>
              <a:spcPct val="0"/>
            </a:spcBef>
            <a:spcAft>
              <a:spcPct val="15000"/>
            </a:spcAft>
            <a:buChar char="••"/>
          </a:pPr>
          <a:r>
            <a:rPr lang="ru-RU" sz="2000" kern="1200" smtClean="0"/>
            <a:t>Передача  </a:t>
          </a:r>
          <a:r>
            <a:rPr lang="ru-RU" sz="2000" kern="1200" dirty="0" smtClean="0"/>
            <a:t>уполномоченному по соответствующему бюджету части  полномочий ГРБС, РБС и ПБС</a:t>
          </a:r>
          <a:endParaRPr lang="ru-RU" kern="1200"/>
        </a:p>
      </dsp:txBody>
      <dsp:txXfrm rot="-5400000">
        <a:off x="832397" y="3135541"/>
        <a:ext cx="7898245" cy="1399916"/>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430F0A-E248-417C-B996-06D1DEE4361C}" type="datetimeFigureOut">
              <a:rPr lang="ru-RU" smtClean="0"/>
              <a:pPr/>
              <a:t>24.11.2014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186F10-B476-4E85-B249-EFB7E380F35D}" type="slidenum">
              <a:rPr lang="ru-RU" smtClean="0"/>
              <a:pPr/>
              <a:t>‹#›</a:t>
            </a:fld>
            <a:endParaRPr lang="ru-RU"/>
          </a:p>
        </p:txBody>
      </p:sp>
    </p:spTree>
    <p:extLst>
      <p:ext uri="{BB962C8B-B14F-4D97-AF65-F5344CB8AC3E}">
        <p14:creationId xmlns:p14="http://schemas.microsoft.com/office/powerpoint/2010/main" val="884510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txBox="1">
            <a:spLocks noGrp="1" noChangeArrowheads="1"/>
          </p:cNvSpPr>
          <p:nvPr/>
        </p:nvSpPr>
        <p:spPr bwMode="auto">
          <a:xfrm>
            <a:off x="3885453" y="8686800"/>
            <a:ext cx="2972547" cy="457200"/>
          </a:xfrm>
          <a:prstGeom prst="rect">
            <a:avLst/>
          </a:prstGeom>
          <a:noFill/>
          <a:ln w="28575">
            <a:noFill/>
            <a:miter lim="800000"/>
            <a:headEnd/>
            <a:tailEnd/>
          </a:ln>
        </p:spPr>
        <p:txBody>
          <a:bodyPr wrap="none" lIns="91586" tIns="45793" rIns="91586" bIns="45793" anchor="b"/>
          <a:lstStyle/>
          <a:p>
            <a:pPr algn="r" defTabSz="915988"/>
            <a:fld id="{8D534019-2682-4DEF-98D1-28482F27787A}" type="slidenum">
              <a:rPr lang="ru-RU" sz="1200">
                <a:latin typeface="Times New Roman" pitchFamily="18" charset="0"/>
              </a:rPr>
              <a:pPr algn="r" defTabSz="915988"/>
              <a:t>25</a:t>
            </a:fld>
            <a:endParaRPr lang="ru-RU" sz="1200">
              <a:latin typeface="Times New Roman" pitchFamily="18" charset="0"/>
            </a:endParaRPr>
          </a:p>
        </p:txBody>
      </p:sp>
      <p:sp>
        <p:nvSpPr>
          <p:cNvPr id="64515" name="Rectangle 2"/>
          <p:cNvSpPr>
            <a:spLocks noGrp="1" noRot="1" noChangeAspect="1" noChangeArrowheads="1" noTextEdit="1"/>
          </p:cNvSpPr>
          <p:nvPr>
            <p:ph type="sldImg"/>
          </p:nvPr>
        </p:nvSpPr>
        <p:spPr>
          <a:xfrm>
            <a:off x="1144588" y="685800"/>
            <a:ext cx="4572000" cy="3429000"/>
          </a:xfrm>
          <a:ln/>
        </p:spPr>
      </p:sp>
      <p:sp>
        <p:nvSpPr>
          <p:cNvPr id="64516" name="Rectangle 3"/>
          <p:cNvSpPr>
            <a:spLocks noGrp="1" noChangeArrowheads="1"/>
          </p:cNvSpPr>
          <p:nvPr>
            <p:ph type="body" idx="1"/>
          </p:nvPr>
        </p:nvSpPr>
        <p:spPr>
          <a:noFill/>
          <a:ln w="9525"/>
        </p:spPr>
        <p:txBody>
          <a:bodyPr wrap="square"/>
          <a:lstStyle/>
          <a:p>
            <a:pPr algn="ctr"/>
            <a:endParaRPr lang="ru-RU" sz="13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Образ слайда 1"/>
          <p:cNvSpPr>
            <a:spLocks noGrp="1" noRot="1" noChangeAspect="1" noTextEdit="1"/>
          </p:cNvSpPr>
          <p:nvPr>
            <p:ph type="sldImg"/>
          </p:nvPr>
        </p:nvSpPr>
        <p:spPr>
          <a:ln/>
        </p:spPr>
      </p:sp>
      <p:sp>
        <p:nvSpPr>
          <p:cNvPr id="25603" name="Заметки 2"/>
          <p:cNvSpPr>
            <a:spLocks noGrp="1"/>
          </p:cNvSpPr>
          <p:nvPr>
            <p:ph type="body" idx="1"/>
          </p:nvPr>
        </p:nvSpPr>
        <p:spPr>
          <a:noFill/>
          <a:ln w="9525"/>
        </p:spPr>
        <p:txBody>
          <a:bodyPr/>
          <a:lstStyle/>
          <a:p>
            <a:pPr eaLnBrk="1" hangingPunct="1"/>
            <a:endParaRPr lang="ru-RU" smtClean="0"/>
          </a:p>
        </p:txBody>
      </p:sp>
      <p:sp>
        <p:nvSpPr>
          <p:cNvPr id="14340" name="Номер слайда 3"/>
          <p:cNvSpPr>
            <a:spLocks noGrp="1"/>
          </p:cNvSpPr>
          <p:nvPr>
            <p:ph type="sldNum" sz="quarter" idx="5"/>
          </p:nvPr>
        </p:nvSpPr>
        <p:spPr>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lstStyle>
            <a:lvl1pPr algn="ctr" defTabSz="915988" eaLnBrk="0" hangingPunct="0">
              <a:defRPr sz="2400">
                <a:solidFill>
                  <a:schemeClr val="tx1"/>
                </a:solidFill>
                <a:latin typeface="Mangal" pitchFamily="18" charset="0"/>
              </a:defRPr>
            </a:lvl1pPr>
            <a:lvl2pPr marL="742950" indent="-285750" algn="ctr" defTabSz="915988" eaLnBrk="0" hangingPunct="0">
              <a:defRPr sz="2400">
                <a:solidFill>
                  <a:schemeClr val="tx1"/>
                </a:solidFill>
                <a:latin typeface="Mangal" pitchFamily="18" charset="0"/>
              </a:defRPr>
            </a:lvl2pPr>
            <a:lvl3pPr marL="1143000" indent="-228600" algn="ctr" defTabSz="915988" eaLnBrk="0" hangingPunct="0">
              <a:defRPr sz="2400">
                <a:solidFill>
                  <a:schemeClr val="tx1"/>
                </a:solidFill>
                <a:latin typeface="Mangal" pitchFamily="18" charset="0"/>
              </a:defRPr>
            </a:lvl3pPr>
            <a:lvl4pPr marL="1600200" indent="-228600" algn="ctr" defTabSz="915988" eaLnBrk="0" hangingPunct="0">
              <a:defRPr sz="2400">
                <a:solidFill>
                  <a:schemeClr val="tx1"/>
                </a:solidFill>
                <a:latin typeface="Mangal" pitchFamily="18" charset="0"/>
              </a:defRPr>
            </a:lvl4pPr>
            <a:lvl5pPr marL="2057400" indent="-228600" algn="ctr" defTabSz="915988" eaLnBrk="0" hangingPunct="0">
              <a:defRPr sz="2400">
                <a:solidFill>
                  <a:schemeClr val="tx1"/>
                </a:solidFill>
                <a:latin typeface="Mangal" pitchFamily="18" charset="0"/>
              </a:defRPr>
            </a:lvl5pPr>
            <a:lvl6pPr marL="2514600" indent="-228600" algn="ctr" defTabSz="915988" eaLnBrk="0" fontAlgn="base" hangingPunct="0">
              <a:spcBef>
                <a:spcPct val="0"/>
              </a:spcBef>
              <a:spcAft>
                <a:spcPct val="0"/>
              </a:spcAft>
              <a:defRPr sz="2400">
                <a:solidFill>
                  <a:schemeClr val="tx1"/>
                </a:solidFill>
                <a:latin typeface="Mangal" pitchFamily="18" charset="0"/>
              </a:defRPr>
            </a:lvl6pPr>
            <a:lvl7pPr marL="2971800" indent="-228600" algn="ctr" defTabSz="915988" eaLnBrk="0" fontAlgn="base" hangingPunct="0">
              <a:spcBef>
                <a:spcPct val="0"/>
              </a:spcBef>
              <a:spcAft>
                <a:spcPct val="0"/>
              </a:spcAft>
              <a:defRPr sz="2400">
                <a:solidFill>
                  <a:schemeClr val="tx1"/>
                </a:solidFill>
                <a:latin typeface="Mangal" pitchFamily="18" charset="0"/>
              </a:defRPr>
            </a:lvl7pPr>
            <a:lvl8pPr marL="3429000" indent="-228600" algn="ctr" defTabSz="915988" eaLnBrk="0" fontAlgn="base" hangingPunct="0">
              <a:spcBef>
                <a:spcPct val="0"/>
              </a:spcBef>
              <a:spcAft>
                <a:spcPct val="0"/>
              </a:spcAft>
              <a:defRPr sz="2400">
                <a:solidFill>
                  <a:schemeClr val="tx1"/>
                </a:solidFill>
                <a:latin typeface="Mangal" pitchFamily="18" charset="0"/>
              </a:defRPr>
            </a:lvl8pPr>
            <a:lvl9pPr marL="3886200" indent="-228600" algn="ctr" defTabSz="915988" eaLnBrk="0" fontAlgn="base" hangingPunct="0">
              <a:spcBef>
                <a:spcPct val="0"/>
              </a:spcBef>
              <a:spcAft>
                <a:spcPct val="0"/>
              </a:spcAft>
              <a:defRPr sz="2400">
                <a:solidFill>
                  <a:schemeClr val="tx1"/>
                </a:solidFill>
                <a:latin typeface="Mangal" pitchFamily="18" charset="0"/>
              </a:defRPr>
            </a:lvl9pPr>
          </a:lstStyle>
          <a:p>
            <a:pPr algn="r">
              <a:defRPr/>
            </a:pPr>
            <a:fld id="{0E8FD929-AA07-4FF3-8B0A-6B668E80A101}" type="slidenum">
              <a:rPr lang="ru-RU" sz="1200" smtClean="0">
                <a:latin typeface="Times New Roman" pitchFamily="18" charset="0"/>
              </a:rPr>
              <a:pPr algn="r">
                <a:defRPr/>
              </a:pPr>
              <a:t>32</a:t>
            </a:fld>
            <a:endParaRPr lang="ru-RU" sz="1200"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Образ слайда 1"/>
          <p:cNvSpPr>
            <a:spLocks noGrp="1" noRot="1" noChangeAspect="1" noTextEdit="1"/>
          </p:cNvSpPr>
          <p:nvPr>
            <p:ph type="sldImg"/>
          </p:nvPr>
        </p:nvSpPr>
        <p:spPr>
          <a:ln/>
        </p:spPr>
      </p:sp>
      <p:sp>
        <p:nvSpPr>
          <p:cNvPr id="26627" name="Заметки 2"/>
          <p:cNvSpPr>
            <a:spLocks noGrp="1"/>
          </p:cNvSpPr>
          <p:nvPr>
            <p:ph type="body" idx="1"/>
          </p:nvPr>
        </p:nvSpPr>
        <p:spPr>
          <a:noFill/>
          <a:ln w="9525"/>
        </p:spPr>
        <p:txBody>
          <a:bodyPr/>
          <a:lstStyle/>
          <a:p>
            <a:pPr eaLnBrk="1" hangingPunct="1"/>
            <a:endParaRPr lang="ru-RU" smtClean="0"/>
          </a:p>
        </p:txBody>
      </p:sp>
      <p:sp>
        <p:nvSpPr>
          <p:cNvPr id="15364" name="Номер слайда 3"/>
          <p:cNvSpPr>
            <a:spLocks noGrp="1"/>
          </p:cNvSpPr>
          <p:nvPr>
            <p:ph type="sldNum" sz="quarter" idx="5"/>
          </p:nvPr>
        </p:nvSpPr>
        <p:spPr>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lstStyle>
            <a:lvl1pPr algn="ctr" defTabSz="915988" eaLnBrk="0" hangingPunct="0">
              <a:defRPr sz="2400">
                <a:solidFill>
                  <a:schemeClr val="tx1"/>
                </a:solidFill>
                <a:latin typeface="Mangal" pitchFamily="18" charset="0"/>
              </a:defRPr>
            </a:lvl1pPr>
            <a:lvl2pPr marL="742950" indent="-285750" algn="ctr" defTabSz="915988" eaLnBrk="0" hangingPunct="0">
              <a:defRPr sz="2400">
                <a:solidFill>
                  <a:schemeClr val="tx1"/>
                </a:solidFill>
                <a:latin typeface="Mangal" pitchFamily="18" charset="0"/>
              </a:defRPr>
            </a:lvl2pPr>
            <a:lvl3pPr marL="1143000" indent="-228600" algn="ctr" defTabSz="915988" eaLnBrk="0" hangingPunct="0">
              <a:defRPr sz="2400">
                <a:solidFill>
                  <a:schemeClr val="tx1"/>
                </a:solidFill>
                <a:latin typeface="Mangal" pitchFamily="18" charset="0"/>
              </a:defRPr>
            </a:lvl3pPr>
            <a:lvl4pPr marL="1600200" indent="-228600" algn="ctr" defTabSz="915988" eaLnBrk="0" hangingPunct="0">
              <a:defRPr sz="2400">
                <a:solidFill>
                  <a:schemeClr val="tx1"/>
                </a:solidFill>
                <a:latin typeface="Mangal" pitchFamily="18" charset="0"/>
              </a:defRPr>
            </a:lvl4pPr>
            <a:lvl5pPr marL="2057400" indent="-228600" algn="ctr" defTabSz="915988" eaLnBrk="0" hangingPunct="0">
              <a:defRPr sz="2400">
                <a:solidFill>
                  <a:schemeClr val="tx1"/>
                </a:solidFill>
                <a:latin typeface="Mangal" pitchFamily="18" charset="0"/>
              </a:defRPr>
            </a:lvl5pPr>
            <a:lvl6pPr marL="2514600" indent="-228600" algn="ctr" defTabSz="915988" eaLnBrk="0" fontAlgn="base" hangingPunct="0">
              <a:spcBef>
                <a:spcPct val="0"/>
              </a:spcBef>
              <a:spcAft>
                <a:spcPct val="0"/>
              </a:spcAft>
              <a:defRPr sz="2400">
                <a:solidFill>
                  <a:schemeClr val="tx1"/>
                </a:solidFill>
                <a:latin typeface="Mangal" pitchFamily="18" charset="0"/>
              </a:defRPr>
            </a:lvl6pPr>
            <a:lvl7pPr marL="2971800" indent="-228600" algn="ctr" defTabSz="915988" eaLnBrk="0" fontAlgn="base" hangingPunct="0">
              <a:spcBef>
                <a:spcPct val="0"/>
              </a:spcBef>
              <a:spcAft>
                <a:spcPct val="0"/>
              </a:spcAft>
              <a:defRPr sz="2400">
                <a:solidFill>
                  <a:schemeClr val="tx1"/>
                </a:solidFill>
                <a:latin typeface="Mangal" pitchFamily="18" charset="0"/>
              </a:defRPr>
            </a:lvl7pPr>
            <a:lvl8pPr marL="3429000" indent="-228600" algn="ctr" defTabSz="915988" eaLnBrk="0" fontAlgn="base" hangingPunct="0">
              <a:spcBef>
                <a:spcPct val="0"/>
              </a:spcBef>
              <a:spcAft>
                <a:spcPct val="0"/>
              </a:spcAft>
              <a:defRPr sz="2400">
                <a:solidFill>
                  <a:schemeClr val="tx1"/>
                </a:solidFill>
                <a:latin typeface="Mangal" pitchFamily="18" charset="0"/>
              </a:defRPr>
            </a:lvl8pPr>
            <a:lvl9pPr marL="3886200" indent="-228600" algn="ctr" defTabSz="915988" eaLnBrk="0" fontAlgn="base" hangingPunct="0">
              <a:spcBef>
                <a:spcPct val="0"/>
              </a:spcBef>
              <a:spcAft>
                <a:spcPct val="0"/>
              </a:spcAft>
              <a:defRPr sz="2400">
                <a:solidFill>
                  <a:schemeClr val="tx1"/>
                </a:solidFill>
                <a:latin typeface="Mangal" pitchFamily="18" charset="0"/>
              </a:defRPr>
            </a:lvl9pPr>
          </a:lstStyle>
          <a:p>
            <a:pPr algn="r">
              <a:defRPr/>
            </a:pPr>
            <a:fld id="{E75961F1-FEB6-4885-B0A9-8374057A69A7}" type="slidenum">
              <a:rPr lang="ru-RU" sz="1200" smtClean="0">
                <a:latin typeface="Times New Roman" pitchFamily="18" charset="0"/>
              </a:rPr>
              <a:pPr algn="r">
                <a:defRPr/>
              </a:pPr>
              <a:t>37</a:t>
            </a:fld>
            <a:endParaRPr lang="ru-RU" sz="1200"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Образ слайда 1"/>
          <p:cNvSpPr>
            <a:spLocks noGrp="1" noRot="1" noChangeAspect="1" noTextEdit="1"/>
          </p:cNvSpPr>
          <p:nvPr>
            <p:ph type="sldImg"/>
          </p:nvPr>
        </p:nvSpPr>
        <p:spPr>
          <a:ln/>
        </p:spPr>
      </p:sp>
      <p:sp>
        <p:nvSpPr>
          <p:cNvPr id="27651" name="Заметки 2"/>
          <p:cNvSpPr>
            <a:spLocks noGrp="1"/>
          </p:cNvSpPr>
          <p:nvPr>
            <p:ph type="body" idx="1"/>
          </p:nvPr>
        </p:nvSpPr>
        <p:spPr>
          <a:noFill/>
          <a:ln w="9525"/>
        </p:spPr>
        <p:txBody>
          <a:bodyPr/>
          <a:lstStyle/>
          <a:p>
            <a:pPr eaLnBrk="1" hangingPunct="1"/>
            <a:endParaRPr lang="ru-RU" smtClean="0"/>
          </a:p>
        </p:txBody>
      </p:sp>
      <p:sp>
        <p:nvSpPr>
          <p:cNvPr id="15364" name="Номер слайда 3"/>
          <p:cNvSpPr>
            <a:spLocks noGrp="1"/>
          </p:cNvSpPr>
          <p:nvPr>
            <p:ph type="sldNum" sz="quarter" idx="5"/>
          </p:nvPr>
        </p:nvSpPr>
        <p:spPr>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lstStyle>
            <a:lvl1pPr algn="ctr" defTabSz="915988" eaLnBrk="0" hangingPunct="0">
              <a:defRPr sz="2400">
                <a:solidFill>
                  <a:schemeClr val="tx1"/>
                </a:solidFill>
                <a:latin typeface="Mangal" pitchFamily="18" charset="0"/>
              </a:defRPr>
            </a:lvl1pPr>
            <a:lvl2pPr marL="742950" indent="-285750" algn="ctr" defTabSz="915988" eaLnBrk="0" hangingPunct="0">
              <a:defRPr sz="2400">
                <a:solidFill>
                  <a:schemeClr val="tx1"/>
                </a:solidFill>
                <a:latin typeface="Mangal" pitchFamily="18" charset="0"/>
              </a:defRPr>
            </a:lvl2pPr>
            <a:lvl3pPr marL="1143000" indent="-228600" algn="ctr" defTabSz="915988" eaLnBrk="0" hangingPunct="0">
              <a:defRPr sz="2400">
                <a:solidFill>
                  <a:schemeClr val="tx1"/>
                </a:solidFill>
                <a:latin typeface="Mangal" pitchFamily="18" charset="0"/>
              </a:defRPr>
            </a:lvl3pPr>
            <a:lvl4pPr marL="1600200" indent="-228600" algn="ctr" defTabSz="915988" eaLnBrk="0" hangingPunct="0">
              <a:defRPr sz="2400">
                <a:solidFill>
                  <a:schemeClr val="tx1"/>
                </a:solidFill>
                <a:latin typeface="Mangal" pitchFamily="18" charset="0"/>
              </a:defRPr>
            </a:lvl4pPr>
            <a:lvl5pPr marL="2057400" indent="-228600" algn="ctr" defTabSz="915988" eaLnBrk="0" hangingPunct="0">
              <a:defRPr sz="2400">
                <a:solidFill>
                  <a:schemeClr val="tx1"/>
                </a:solidFill>
                <a:latin typeface="Mangal" pitchFamily="18" charset="0"/>
              </a:defRPr>
            </a:lvl5pPr>
            <a:lvl6pPr marL="2514600" indent="-228600" algn="ctr" defTabSz="915988" eaLnBrk="0" fontAlgn="base" hangingPunct="0">
              <a:spcBef>
                <a:spcPct val="0"/>
              </a:spcBef>
              <a:spcAft>
                <a:spcPct val="0"/>
              </a:spcAft>
              <a:defRPr sz="2400">
                <a:solidFill>
                  <a:schemeClr val="tx1"/>
                </a:solidFill>
                <a:latin typeface="Mangal" pitchFamily="18" charset="0"/>
              </a:defRPr>
            </a:lvl6pPr>
            <a:lvl7pPr marL="2971800" indent="-228600" algn="ctr" defTabSz="915988" eaLnBrk="0" fontAlgn="base" hangingPunct="0">
              <a:spcBef>
                <a:spcPct val="0"/>
              </a:spcBef>
              <a:spcAft>
                <a:spcPct val="0"/>
              </a:spcAft>
              <a:defRPr sz="2400">
                <a:solidFill>
                  <a:schemeClr val="tx1"/>
                </a:solidFill>
                <a:latin typeface="Mangal" pitchFamily="18" charset="0"/>
              </a:defRPr>
            </a:lvl7pPr>
            <a:lvl8pPr marL="3429000" indent="-228600" algn="ctr" defTabSz="915988" eaLnBrk="0" fontAlgn="base" hangingPunct="0">
              <a:spcBef>
                <a:spcPct val="0"/>
              </a:spcBef>
              <a:spcAft>
                <a:spcPct val="0"/>
              </a:spcAft>
              <a:defRPr sz="2400">
                <a:solidFill>
                  <a:schemeClr val="tx1"/>
                </a:solidFill>
                <a:latin typeface="Mangal" pitchFamily="18" charset="0"/>
              </a:defRPr>
            </a:lvl8pPr>
            <a:lvl9pPr marL="3886200" indent="-228600" algn="ctr" defTabSz="915988" eaLnBrk="0" fontAlgn="base" hangingPunct="0">
              <a:spcBef>
                <a:spcPct val="0"/>
              </a:spcBef>
              <a:spcAft>
                <a:spcPct val="0"/>
              </a:spcAft>
              <a:defRPr sz="2400">
                <a:solidFill>
                  <a:schemeClr val="tx1"/>
                </a:solidFill>
                <a:latin typeface="Mangal" pitchFamily="18" charset="0"/>
              </a:defRPr>
            </a:lvl9pPr>
          </a:lstStyle>
          <a:p>
            <a:pPr algn="r">
              <a:defRPr/>
            </a:pPr>
            <a:fld id="{F0C9AA75-EE62-495E-9B99-2430B2223D7D}" type="slidenum">
              <a:rPr lang="ru-RU" sz="1200" smtClean="0">
                <a:latin typeface="Times New Roman" pitchFamily="18" charset="0"/>
              </a:rPr>
              <a:pPr algn="r">
                <a:defRPr/>
              </a:pPr>
              <a:t>40</a:t>
            </a:fld>
            <a:endParaRPr lang="ru-RU" sz="1200"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vmlDrawing" Target="../drawings/vmlDrawing2.vml"/><Relationship Id="rId6" Type="http://schemas.openxmlformats.org/officeDocument/2006/relationships/image" Target="../media/image3.jpeg"/><Relationship Id="rId5" Type="http://schemas.openxmlformats.org/officeDocument/2006/relationships/image" Target="../media/image1.w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vmlDrawing" Target="../drawings/vmlDrawing11.vml"/><Relationship Id="rId6" Type="http://schemas.openxmlformats.org/officeDocument/2006/relationships/image" Target="../media/image3.jpeg"/><Relationship Id="rId5" Type="http://schemas.openxmlformats.org/officeDocument/2006/relationships/image" Target="../media/image1.wmf"/><Relationship Id="rId4" Type="http://schemas.openxmlformats.org/officeDocument/2006/relationships/oleObject" Target="../embeddings/oleObject11.bin"/></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vmlDrawing" Target="../drawings/vmlDrawing12.vml"/><Relationship Id="rId6" Type="http://schemas.openxmlformats.org/officeDocument/2006/relationships/image" Target="../media/image3.jpeg"/><Relationship Id="rId5" Type="http://schemas.openxmlformats.org/officeDocument/2006/relationships/image" Target="../media/image1.wmf"/><Relationship Id="rId4" Type="http://schemas.openxmlformats.org/officeDocument/2006/relationships/oleObject" Target="../embeddings/oleObject12.bin"/></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vmlDrawing" Target="../drawings/vmlDrawing13.vml"/><Relationship Id="rId6" Type="http://schemas.openxmlformats.org/officeDocument/2006/relationships/image" Target="../media/image3.jpeg"/><Relationship Id="rId5" Type="http://schemas.openxmlformats.org/officeDocument/2006/relationships/image" Target="../media/image1.wmf"/><Relationship Id="rId4" Type="http://schemas.openxmlformats.org/officeDocument/2006/relationships/oleObject" Target="../embeddings/oleObject13.bin"/></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vmlDrawing" Target="../drawings/vmlDrawing3.vml"/><Relationship Id="rId6" Type="http://schemas.openxmlformats.org/officeDocument/2006/relationships/image" Target="../media/image3.jpeg"/><Relationship Id="rId5" Type="http://schemas.openxmlformats.org/officeDocument/2006/relationships/image" Target="../media/image1.wmf"/><Relationship Id="rId4" Type="http://schemas.openxmlformats.org/officeDocument/2006/relationships/oleObject" Target="../embeddings/oleObject3.bin"/></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vmlDrawing" Target="../drawings/vmlDrawing4.vml"/><Relationship Id="rId6" Type="http://schemas.openxmlformats.org/officeDocument/2006/relationships/image" Target="../media/image3.jpeg"/><Relationship Id="rId5" Type="http://schemas.openxmlformats.org/officeDocument/2006/relationships/image" Target="../media/image1.wmf"/><Relationship Id="rId4" Type="http://schemas.openxmlformats.org/officeDocument/2006/relationships/oleObject" Target="../embeddings/oleObject4.bin"/></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vmlDrawing" Target="../drawings/vmlDrawing5.vml"/><Relationship Id="rId6" Type="http://schemas.openxmlformats.org/officeDocument/2006/relationships/image" Target="../media/image3.jpeg"/><Relationship Id="rId5" Type="http://schemas.openxmlformats.org/officeDocument/2006/relationships/image" Target="../media/image1.wmf"/><Relationship Id="rId4" Type="http://schemas.openxmlformats.org/officeDocument/2006/relationships/oleObject" Target="../embeddings/oleObject5.bin"/></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vmlDrawing" Target="../drawings/vmlDrawing6.vml"/><Relationship Id="rId6" Type="http://schemas.openxmlformats.org/officeDocument/2006/relationships/image" Target="../media/image3.jpeg"/><Relationship Id="rId5" Type="http://schemas.openxmlformats.org/officeDocument/2006/relationships/image" Target="../media/image1.wmf"/><Relationship Id="rId4" Type="http://schemas.openxmlformats.org/officeDocument/2006/relationships/oleObject" Target="../embeddings/oleObject6.bin"/></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vmlDrawing" Target="../drawings/vmlDrawing7.vml"/><Relationship Id="rId6" Type="http://schemas.openxmlformats.org/officeDocument/2006/relationships/image" Target="../media/image3.jpeg"/><Relationship Id="rId5" Type="http://schemas.openxmlformats.org/officeDocument/2006/relationships/image" Target="../media/image1.wmf"/><Relationship Id="rId4" Type="http://schemas.openxmlformats.org/officeDocument/2006/relationships/oleObject" Target="../embeddings/oleObject7.bin"/></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5.xml"/><Relationship Id="rId1" Type="http://schemas.openxmlformats.org/officeDocument/2006/relationships/vmlDrawing" Target="../drawings/vmlDrawing14.vml"/><Relationship Id="rId6" Type="http://schemas.openxmlformats.org/officeDocument/2006/relationships/image" Target="../media/image5.jpeg"/><Relationship Id="rId5" Type="http://schemas.openxmlformats.org/officeDocument/2006/relationships/image" Target="../media/image1.wmf"/><Relationship Id="rId4" Type="http://schemas.openxmlformats.org/officeDocument/2006/relationships/oleObject" Target="../embeddings/oleObject14.bin"/></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vmlDrawing" Target="../drawings/vmlDrawing8.vml"/><Relationship Id="rId6" Type="http://schemas.openxmlformats.org/officeDocument/2006/relationships/image" Target="../media/image3.jpeg"/><Relationship Id="rId5" Type="http://schemas.openxmlformats.org/officeDocument/2006/relationships/image" Target="../media/image1.wmf"/><Relationship Id="rId4" Type="http://schemas.openxmlformats.org/officeDocument/2006/relationships/oleObject" Target="../embeddings/oleObject8.bin"/></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vmlDrawing" Target="../drawings/vmlDrawing9.vml"/><Relationship Id="rId6" Type="http://schemas.openxmlformats.org/officeDocument/2006/relationships/image" Target="../media/image3.jpeg"/><Relationship Id="rId5" Type="http://schemas.openxmlformats.org/officeDocument/2006/relationships/image" Target="../media/image1.wmf"/><Relationship Id="rId4" Type="http://schemas.openxmlformats.org/officeDocument/2006/relationships/oleObject" Target="../embeddings/oleObject9.bin"/></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vmlDrawing" Target="../drawings/vmlDrawing10.vml"/><Relationship Id="rId6" Type="http://schemas.openxmlformats.org/officeDocument/2006/relationships/image" Target="../media/image3.jpeg"/><Relationship Id="rId5" Type="http://schemas.openxmlformats.org/officeDocument/2006/relationships/image" Target="../media/image1.wmf"/><Relationship Id="rId4" Type="http://schemas.openxmlformats.org/officeDocument/2006/relationships/oleObject" Target="../embeddings/oleObject10.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ectangle 1"/>
          <p:cNvSpPr>
            <a:spLocks noChangeArrowheads="1"/>
          </p:cNvSpPr>
          <p:nvPr/>
        </p:nvSpPr>
        <p:spPr bwMode="auto">
          <a:xfrm>
            <a:off x="0" y="0"/>
            <a:ext cx="9144000" cy="457200"/>
          </a:xfrm>
          <a:prstGeom prst="rect">
            <a:avLst/>
          </a:prstGeom>
          <a:solidFill>
            <a:srgbClr val="000030"/>
          </a:solidFill>
          <a:ln w="9360">
            <a:solidFill>
              <a:srgbClr val="000030"/>
            </a:solidFill>
            <a:miter lim="800000"/>
            <a:headEnd/>
            <a:tailEnd/>
          </a:ln>
        </p:spPr>
        <p:txBody>
          <a:bodyPr wrap="none" anchor="ctr"/>
          <a:lstStyle/>
          <a:p>
            <a:pPr algn="ctr" defTabSz="449263" eaLnBrk="0" fontAlgn="base" hangingPunct="0">
              <a:lnSpc>
                <a:spcPct val="33000"/>
              </a:lnSpc>
              <a:spcBef>
                <a:spcPct val="0"/>
              </a:spcBef>
              <a:spcAft>
                <a:spcPct val="0"/>
              </a:spcAft>
              <a:buClr>
                <a:srgbClr val="000000"/>
              </a:buClr>
              <a:buSzPct val="100000"/>
              <a:buFont typeface="Times New Roman" pitchFamily="18" charset="0"/>
              <a:buNone/>
            </a:pPr>
            <a:endParaRPr lang="ru-RU" sz="2400">
              <a:solidFill>
                <a:srgbClr val="FFFFFF"/>
              </a:solidFill>
              <a:ea typeface="Arial Unicode MS" pitchFamily="34" charset="-128"/>
            </a:endParaRPr>
          </a:p>
        </p:txBody>
      </p:sp>
      <p:sp>
        <p:nvSpPr>
          <p:cNvPr id="5" name="AutoShape 2"/>
          <p:cNvSpPr>
            <a:spLocks noChangeArrowheads="1"/>
          </p:cNvSpPr>
          <p:nvPr/>
        </p:nvSpPr>
        <p:spPr bwMode="auto">
          <a:xfrm>
            <a:off x="0" y="455613"/>
            <a:ext cx="185738"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 name="T15" fmla="*/ 0 w 117"/>
              <a:gd name="T16" fmla="*/ 0 h 4033"/>
              <a:gd name="T17" fmla="*/ 117 w 117"/>
              <a:gd name="T18" fmla="*/ 4033 h 4033"/>
            </a:gdLst>
            <a:ahLst/>
            <a:cxnLst>
              <a:cxn ang="T10">
                <a:pos x="T0" y="T1"/>
              </a:cxn>
              <a:cxn ang="T11">
                <a:pos x="T2" y="T3"/>
              </a:cxn>
              <a:cxn ang="T12">
                <a:pos x="T4" y="T5"/>
              </a:cxn>
              <a:cxn ang="T13">
                <a:pos x="T6" y="T7"/>
              </a:cxn>
              <a:cxn ang="T14">
                <a:pos x="T8" y="T9"/>
              </a:cxn>
            </a:cxnLst>
            <a:rect l="T15" t="T16" r="T17" b="T18"/>
            <a:pathLst>
              <a:path w="117" h="4033">
                <a:moveTo>
                  <a:pt x="0" y="4033"/>
                </a:moveTo>
                <a:lnTo>
                  <a:pt x="0" y="0"/>
                </a:lnTo>
                <a:lnTo>
                  <a:pt x="117" y="117"/>
                </a:lnTo>
                <a:lnTo>
                  <a:pt x="112" y="4033"/>
                </a:lnTo>
                <a:lnTo>
                  <a:pt x="0" y="4033"/>
                </a:lnTo>
                <a:close/>
              </a:path>
            </a:pathLst>
          </a:custGeom>
          <a:gradFill rotWithShape="0">
            <a:gsLst>
              <a:gs pos="0">
                <a:srgbClr val="000030"/>
              </a:gs>
              <a:gs pos="100000">
                <a:srgbClr val="FFFFF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pic>
        <p:nvPicPr>
          <p:cNvPr id="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55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7" name="Object 4"/>
          <p:cNvGraphicFramePr>
            <a:graphicFrameLocks noChangeAspect="1"/>
          </p:cNvGraphicFramePr>
          <p:nvPr/>
        </p:nvGraphicFramePr>
        <p:xfrm>
          <a:off x="8737600" y="0"/>
          <a:ext cx="406400" cy="457200"/>
        </p:xfrm>
        <a:graphic>
          <a:graphicData uri="http://schemas.openxmlformats.org/presentationml/2006/ole">
            <mc:AlternateContent xmlns:mc="http://schemas.openxmlformats.org/markup-compatibility/2006">
              <mc:Choice xmlns:v="urn:schemas-microsoft-com:vml" Requires="v">
                <p:oleObj spid="_x0000_s5132" r:id="rId4" imgW="466692" imgH="509406" progId="">
                  <p:embed/>
                </p:oleObj>
              </mc:Choice>
              <mc:Fallback>
                <p:oleObj r:id="rId4" imgW="466692" imgH="509406" progId="">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37600" y="0"/>
                        <a:ext cx="406400" cy="4572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8"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8600" y="0"/>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AutoShape 6"/>
          <p:cNvSpPr>
            <a:spLocks noChangeArrowheads="1"/>
          </p:cNvSpPr>
          <p:nvPr/>
        </p:nvSpPr>
        <p:spPr bwMode="auto">
          <a:xfrm>
            <a:off x="-1588" y="457200"/>
            <a:ext cx="9144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 name="T15" fmla="*/ 0 w 5760"/>
              <a:gd name="T16" fmla="*/ 0 h 124"/>
              <a:gd name="T17" fmla="*/ 5760 w 5760"/>
              <a:gd name="T18" fmla="*/ 124 h 124"/>
            </a:gdLst>
            <a:ahLst/>
            <a:cxnLst>
              <a:cxn ang="T10">
                <a:pos x="T0" y="T1"/>
              </a:cxn>
              <a:cxn ang="T11">
                <a:pos x="T2" y="T3"/>
              </a:cxn>
              <a:cxn ang="T12">
                <a:pos x="T4" y="T5"/>
              </a:cxn>
              <a:cxn ang="T13">
                <a:pos x="T6" y="T7"/>
              </a:cxn>
              <a:cxn ang="T14">
                <a:pos x="T8" y="T9"/>
              </a:cxn>
            </a:cxnLst>
            <a:rect l="T15" t="T16" r="T17" b="T18"/>
            <a:pathLst>
              <a:path w="5760" h="124">
                <a:moveTo>
                  <a:pt x="5760" y="0"/>
                </a:moveTo>
                <a:lnTo>
                  <a:pt x="0" y="4"/>
                </a:lnTo>
                <a:lnTo>
                  <a:pt x="120" y="124"/>
                </a:lnTo>
                <a:lnTo>
                  <a:pt x="5758" y="124"/>
                </a:lnTo>
                <a:lnTo>
                  <a:pt x="5760" y="0"/>
                </a:lnTo>
                <a:close/>
              </a:path>
            </a:pathLst>
          </a:custGeom>
          <a:gradFill rotWithShape="0">
            <a:gsLst>
              <a:gs pos="0">
                <a:srgbClr val="000030"/>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10" name="Rectangle 9"/>
          <p:cNvSpPr>
            <a:spLocks noGrp="1" noChangeArrowheads="1"/>
          </p:cNvSpPr>
          <p:nvPr>
            <p:ph type="dt" idx="10"/>
          </p:nvPr>
        </p:nvSpPr>
        <p:spPr/>
        <p:txBody>
          <a:bodyPr/>
          <a:lstStyle>
            <a:lvl1pPr defTabSz="914400" eaLnBrk="1" hangingPunct="1">
              <a:buClrTx/>
              <a:buSzTx/>
              <a:defRPr/>
            </a:lvl1pPr>
          </a:lstStyle>
          <a:p>
            <a:pPr>
              <a:defRPr/>
            </a:pPr>
            <a:fld id="{E5FF45C2-02F6-4892-9960-0C1BB110D638}" type="datetime1">
              <a:rPr lang="ru-RU" smtClean="0"/>
              <a:pPr>
                <a:defRPr/>
              </a:pPr>
              <a:t>24.11.2014</a:t>
            </a:fld>
            <a:endParaRPr lang="ru-RU"/>
          </a:p>
        </p:txBody>
      </p:sp>
      <p:sp>
        <p:nvSpPr>
          <p:cNvPr id="11" name="Rectangle 10"/>
          <p:cNvSpPr>
            <a:spLocks noGrp="1" noChangeArrowheads="1"/>
          </p:cNvSpPr>
          <p:nvPr>
            <p:ph type="ftr" idx="11"/>
          </p:nvPr>
        </p:nvSpPr>
        <p:spPr/>
        <p:txBody>
          <a:bodyPr/>
          <a:lstStyle>
            <a:lvl1pPr algn="l" defTabSz="914400" eaLnBrk="1" hangingPunct="1">
              <a:buClrTx/>
              <a:buSzTx/>
              <a:buFontTx/>
              <a:buNone/>
              <a:defRPr>
                <a:latin typeface="Arial" charset="0"/>
                <a:ea typeface="+mn-ea"/>
              </a:defRPr>
            </a:lvl1pPr>
          </a:lstStyle>
          <a:p>
            <a:pPr>
              <a:defRPr/>
            </a:pPr>
            <a:endParaRPr lang="ru-RU"/>
          </a:p>
        </p:txBody>
      </p:sp>
      <p:sp>
        <p:nvSpPr>
          <p:cNvPr id="12" name="Rectangle 11"/>
          <p:cNvSpPr>
            <a:spLocks noGrp="1" noChangeArrowheads="1"/>
          </p:cNvSpPr>
          <p:nvPr>
            <p:ph type="sldNum" idx="12"/>
          </p:nvPr>
        </p:nvSpPr>
        <p:spPr/>
        <p:txBody>
          <a:bodyPr/>
          <a:lstStyle>
            <a:lvl1pPr defTabSz="914400" eaLnBrk="1" hangingPunct="1">
              <a:buClrTx/>
              <a:buSzTx/>
              <a:buFontTx/>
              <a:buNone/>
              <a:defRPr>
                <a:latin typeface="Arial" pitchFamily="34" charset="0"/>
              </a:defRPr>
            </a:lvl1pPr>
          </a:lstStyle>
          <a:p>
            <a:pPr>
              <a:defRPr/>
            </a:pPr>
            <a:fld id="{76D10723-E28A-4E99-9B00-22592951B278}" type="slidenum">
              <a:rPr lang="ru-RU"/>
              <a:pPr>
                <a:defRPr/>
              </a:pPr>
              <a:t>‹#›</a:t>
            </a:fld>
            <a:endParaRPr lang="ru-RU"/>
          </a:p>
        </p:txBody>
      </p:sp>
    </p:spTree>
    <p:extLst>
      <p:ext uri="{BB962C8B-B14F-4D97-AF65-F5344CB8AC3E}">
        <p14:creationId xmlns:p14="http://schemas.microsoft.com/office/powerpoint/2010/main" val="2494613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4" name="Rectangle 1"/>
          <p:cNvSpPr>
            <a:spLocks noChangeArrowheads="1"/>
          </p:cNvSpPr>
          <p:nvPr/>
        </p:nvSpPr>
        <p:spPr bwMode="auto">
          <a:xfrm>
            <a:off x="0" y="0"/>
            <a:ext cx="9144000" cy="457200"/>
          </a:xfrm>
          <a:prstGeom prst="rect">
            <a:avLst/>
          </a:prstGeom>
          <a:solidFill>
            <a:srgbClr val="000030"/>
          </a:solidFill>
          <a:ln w="9360">
            <a:solidFill>
              <a:srgbClr val="000030"/>
            </a:solidFill>
            <a:miter lim="800000"/>
            <a:headEnd/>
            <a:tailEnd/>
          </a:ln>
        </p:spPr>
        <p:txBody>
          <a:bodyPr wrap="none" anchor="ctr"/>
          <a:lstStyle/>
          <a:p>
            <a:pPr algn="ctr" defTabSz="449263" eaLnBrk="0" fontAlgn="base" hangingPunct="0">
              <a:lnSpc>
                <a:spcPct val="33000"/>
              </a:lnSpc>
              <a:spcBef>
                <a:spcPct val="0"/>
              </a:spcBef>
              <a:spcAft>
                <a:spcPct val="0"/>
              </a:spcAft>
              <a:buClr>
                <a:srgbClr val="000000"/>
              </a:buClr>
              <a:buSzPct val="100000"/>
              <a:buFont typeface="Times New Roman" pitchFamily="18" charset="0"/>
              <a:buNone/>
            </a:pPr>
            <a:endParaRPr lang="ru-RU" sz="2400">
              <a:solidFill>
                <a:srgbClr val="FFFFFF"/>
              </a:solidFill>
              <a:ea typeface="Arial Unicode MS" pitchFamily="34" charset="-128"/>
            </a:endParaRPr>
          </a:p>
        </p:txBody>
      </p:sp>
      <p:sp>
        <p:nvSpPr>
          <p:cNvPr id="5" name="AutoShape 2"/>
          <p:cNvSpPr>
            <a:spLocks noChangeArrowheads="1"/>
          </p:cNvSpPr>
          <p:nvPr/>
        </p:nvSpPr>
        <p:spPr bwMode="auto">
          <a:xfrm>
            <a:off x="0" y="455613"/>
            <a:ext cx="185738"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 name="T15" fmla="*/ 0 w 117"/>
              <a:gd name="T16" fmla="*/ 0 h 4033"/>
              <a:gd name="T17" fmla="*/ 117 w 117"/>
              <a:gd name="T18" fmla="*/ 4033 h 4033"/>
            </a:gdLst>
            <a:ahLst/>
            <a:cxnLst>
              <a:cxn ang="T10">
                <a:pos x="T0" y="T1"/>
              </a:cxn>
              <a:cxn ang="T11">
                <a:pos x="T2" y="T3"/>
              </a:cxn>
              <a:cxn ang="T12">
                <a:pos x="T4" y="T5"/>
              </a:cxn>
              <a:cxn ang="T13">
                <a:pos x="T6" y="T7"/>
              </a:cxn>
              <a:cxn ang="T14">
                <a:pos x="T8" y="T9"/>
              </a:cxn>
            </a:cxnLst>
            <a:rect l="T15" t="T16" r="T17" b="T18"/>
            <a:pathLst>
              <a:path w="117" h="4033">
                <a:moveTo>
                  <a:pt x="0" y="4033"/>
                </a:moveTo>
                <a:lnTo>
                  <a:pt x="0" y="0"/>
                </a:lnTo>
                <a:lnTo>
                  <a:pt x="117" y="117"/>
                </a:lnTo>
                <a:lnTo>
                  <a:pt x="112" y="4033"/>
                </a:lnTo>
                <a:lnTo>
                  <a:pt x="0" y="4033"/>
                </a:lnTo>
                <a:close/>
              </a:path>
            </a:pathLst>
          </a:custGeom>
          <a:gradFill rotWithShape="0">
            <a:gsLst>
              <a:gs pos="0">
                <a:srgbClr val="000030"/>
              </a:gs>
              <a:gs pos="100000">
                <a:srgbClr val="FFFFF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pic>
        <p:nvPicPr>
          <p:cNvPr id="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55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7" name="Object 4"/>
          <p:cNvGraphicFramePr>
            <a:graphicFrameLocks noChangeAspect="1"/>
          </p:cNvGraphicFramePr>
          <p:nvPr/>
        </p:nvGraphicFramePr>
        <p:xfrm>
          <a:off x="8737600" y="0"/>
          <a:ext cx="406400" cy="457200"/>
        </p:xfrm>
        <a:graphic>
          <a:graphicData uri="http://schemas.openxmlformats.org/presentationml/2006/ole">
            <mc:AlternateContent xmlns:mc="http://schemas.openxmlformats.org/markup-compatibility/2006">
              <mc:Choice xmlns:v="urn:schemas-microsoft-com:vml" Requires="v">
                <p:oleObj spid="_x0000_s14348" r:id="rId4" imgW="466692" imgH="509406" progId="">
                  <p:embed/>
                </p:oleObj>
              </mc:Choice>
              <mc:Fallback>
                <p:oleObj r:id="rId4" imgW="466692" imgH="509406" progId="">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37600" y="0"/>
                        <a:ext cx="406400" cy="4572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8"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8600" y="0"/>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AutoShape 6"/>
          <p:cNvSpPr>
            <a:spLocks noChangeArrowheads="1"/>
          </p:cNvSpPr>
          <p:nvPr/>
        </p:nvSpPr>
        <p:spPr bwMode="auto">
          <a:xfrm>
            <a:off x="-1588" y="457200"/>
            <a:ext cx="9144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 name="T15" fmla="*/ 0 w 5760"/>
              <a:gd name="T16" fmla="*/ 0 h 124"/>
              <a:gd name="T17" fmla="*/ 5760 w 5760"/>
              <a:gd name="T18" fmla="*/ 124 h 124"/>
            </a:gdLst>
            <a:ahLst/>
            <a:cxnLst>
              <a:cxn ang="T10">
                <a:pos x="T0" y="T1"/>
              </a:cxn>
              <a:cxn ang="T11">
                <a:pos x="T2" y="T3"/>
              </a:cxn>
              <a:cxn ang="T12">
                <a:pos x="T4" y="T5"/>
              </a:cxn>
              <a:cxn ang="T13">
                <a:pos x="T6" y="T7"/>
              </a:cxn>
              <a:cxn ang="T14">
                <a:pos x="T8" y="T9"/>
              </a:cxn>
            </a:cxnLst>
            <a:rect l="T15" t="T16" r="T17" b="T18"/>
            <a:pathLst>
              <a:path w="5760" h="124">
                <a:moveTo>
                  <a:pt x="5760" y="0"/>
                </a:moveTo>
                <a:lnTo>
                  <a:pt x="0" y="4"/>
                </a:lnTo>
                <a:lnTo>
                  <a:pt x="120" y="124"/>
                </a:lnTo>
                <a:lnTo>
                  <a:pt x="5758" y="124"/>
                </a:lnTo>
                <a:lnTo>
                  <a:pt x="5760" y="0"/>
                </a:lnTo>
                <a:close/>
              </a:path>
            </a:pathLst>
          </a:custGeom>
          <a:gradFill rotWithShape="0">
            <a:gsLst>
              <a:gs pos="0">
                <a:srgbClr val="000030"/>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0" name="Rectangle 9"/>
          <p:cNvSpPr>
            <a:spLocks noGrp="1" noChangeArrowheads="1"/>
          </p:cNvSpPr>
          <p:nvPr>
            <p:ph type="dt" idx="10"/>
          </p:nvPr>
        </p:nvSpPr>
        <p:spPr/>
        <p:txBody>
          <a:bodyPr/>
          <a:lstStyle>
            <a:lvl1pPr defTabSz="914400" eaLnBrk="1" hangingPunct="1">
              <a:buClrTx/>
              <a:buSzTx/>
              <a:defRPr/>
            </a:lvl1pPr>
          </a:lstStyle>
          <a:p>
            <a:pPr>
              <a:defRPr/>
            </a:pPr>
            <a:fld id="{84BF61F9-84C4-408E-8AD8-FC2E5F15F759}" type="datetime1">
              <a:rPr lang="ru-RU" smtClean="0"/>
              <a:pPr>
                <a:defRPr/>
              </a:pPr>
              <a:t>24.11.2014</a:t>
            </a:fld>
            <a:endParaRPr lang="ru-RU"/>
          </a:p>
        </p:txBody>
      </p:sp>
      <p:sp>
        <p:nvSpPr>
          <p:cNvPr id="11" name="Rectangle 10"/>
          <p:cNvSpPr>
            <a:spLocks noGrp="1" noChangeArrowheads="1"/>
          </p:cNvSpPr>
          <p:nvPr>
            <p:ph type="ftr" idx="11"/>
          </p:nvPr>
        </p:nvSpPr>
        <p:spPr/>
        <p:txBody>
          <a:bodyPr/>
          <a:lstStyle>
            <a:lvl1pPr algn="l" defTabSz="914400" eaLnBrk="1" hangingPunct="1">
              <a:buClrTx/>
              <a:buSzTx/>
              <a:buFontTx/>
              <a:buNone/>
              <a:defRPr>
                <a:latin typeface="Arial" charset="0"/>
                <a:ea typeface="+mn-ea"/>
              </a:defRPr>
            </a:lvl1pPr>
          </a:lstStyle>
          <a:p>
            <a:pPr>
              <a:defRPr/>
            </a:pPr>
            <a:endParaRPr lang="ru-RU"/>
          </a:p>
        </p:txBody>
      </p:sp>
      <p:sp>
        <p:nvSpPr>
          <p:cNvPr id="12" name="Rectangle 11"/>
          <p:cNvSpPr>
            <a:spLocks noGrp="1" noChangeArrowheads="1"/>
          </p:cNvSpPr>
          <p:nvPr>
            <p:ph type="sldNum" idx="12"/>
          </p:nvPr>
        </p:nvSpPr>
        <p:spPr/>
        <p:txBody>
          <a:bodyPr/>
          <a:lstStyle>
            <a:lvl1pPr defTabSz="914400" eaLnBrk="1" hangingPunct="1">
              <a:buClrTx/>
              <a:buSzTx/>
              <a:buFontTx/>
              <a:buNone/>
              <a:defRPr>
                <a:latin typeface="Arial" pitchFamily="34" charset="0"/>
              </a:defRPr>
            </a:lvl1pPr>
          </a:lstStyle>
          <a:p>
            <a:pPr>
              <a:defRPr/>
            </a:pPr>
            <a:fld id="{59DFE163-A2E1-41CA-B1AA-40BE9ACC28FE}" type="slidenum">
              <a:rPr lang="ru-RU"/>
              <a:pPr>
                <a:defRPr/>
              </a:pPr>
              <a:t>‹#›</a:t>
            </a:fld>
            <a:endParaRPr lang="ru-RU"/>
          </a:p>
        </p:txBody>
      </p:sp>
    </p:spTree>
    <p:extLst>
      <p:ext uri="{BB962C8B-B14F-4D97-AF65-F5344CB8AC3E}">
        <p14:creationId xmlns:p14="http://schemas.microsoft.com/office/powerpoint/2010/main" val="3405610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4" name="Rectangle 1"/>
          <p:cNvSpPr>
            <a:spLocks noChangeArrowheads="1"/>
          </p:cNvSpPr>
          <p:nvPr/>
        </p:nvSpPr>
        <p:spPr bwMode="auto">
          <a:xfrm>
            <a:off x="0" y="0"/>
            <a:ext cx="9144000" cy="457200"/>
          </a:xfrm>
          <a:prstGeom prst="rect">
            <a:avLst/>
          </a:prstGeom>
          <a:solidFill>
            <a:srgbClr val="000030"/>
          </a:solidFill>
          <a:ln w="9360">
            <a:solidFill>
              <a:srgbClr val="000030"/>
            </a:solidFill>
            <a:miter lim="800000"/>
            <a:headEnd/>
            <a:tailEnd/>
          </a:ln>
        </p:spPr>
        <p:txBody>
          <a:bodyPr wrap="none" anchor="ctr"/>
          <a:lstStyle/>
          <a:p>
            <a:pPr algn="ctr" defTabSz="449263" eaLnBrk="0" fontAlgn="base" hangingPunct="0">
              <a:lnSpc>
                <a:spcPct val="33000"/>
              </a:lnSpc>
              <a:spcBef>
                <a:spcPct val="0"/>
              </a:spcBef>
              <a:spcAft>
                <a:spcPct val="0"/>
              </a:spcAft>
              <a:buClr>
                <a:srgbClr val="000000"/>
              </a:buClr>
              <a:buSzPct val="100000"/>
              <a:buFont typeface="Times New Roman" pitchFamily="18" charset="0"/>
              <a:buNone/>
            </a:pPr>
            <a:endParaRPr lang="ru-RU" sz="2400">
              <a:solidFill>
                <a:srgbClr val="FFFFFF"/>
              </a:solidFill>
              <a:ea typeface="Arial Unicode MS" pitchFamily="34" charset="-128"/>
            </a:endParaRPr>
          </a:p>
        </p:txBody>
      </p:sp>
      <p:sp>
        <p:nvSpPr>
          <p:cNvPr id="5" name="AutoShape 2"/>
          <p:cNvSpPr>
            <a:spLocks noChangeArrowheads="1"/>
          </p:cNvSpPr>
          <p:nvPr/>
        </p:nvSpPr>
        <p:spPr bwMode="auto">
          <a:xfrm>
            <a:off x="0" y="455613"/>
            <a:ext cx="185738"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 name="T15" fmla="*/ 0 w 117"/>
              <a:gd name="T16" fmla="*/ 0 h 4033"/>
              <a:gd name="T17" fmla="*/ 117 w 117"/>
              <a:gd name="T18" fmla="*/ 4033 h 4033"/>
            </a:gdLst>
            <a:ahLst/>
            <a:cxnLst>
              <a:cxn ang="T10">
                <a:pos x="T0" y="T1"/>
              </a:cxn>
              <a:cxn ang="T11">
                <a:pos x="T2" y="T3"/>
              </a:cxn>
              <a:cxn ang="T12">
                <a:pos x="T4" y="T5"/>
              </a:cxn>
              <a:cxn ang="T13">
                <a:pos x="T6" y="T7"/>
              </a:cxn>
              <a:cxn ang="T14">
                <a:pos x="T8" y="T9"/>
              </a:cxn>
            </a:cxnLst>
            <a:rect l="T15" t="T16" r="T17" b="T18"/>
            <a:pathLst>
              <a:path w="117" h="4033">
                <a:moveTo>
                  <a:pt x="0" y="4033"/>
                </a:moveTo>
                <a:lnTo>
                  <a:pt x="0" y="0"/>
                </a:lnTo>
                <a:lnTo>
                  <a:pt x="117" y="117"/>
                </a:lnTo>
                <a:lnTo>
                  <a:pt x="112" y="4033"/>
                </a:lnTo>
                <a:lnTo>
                  <a:pt x="0" y="4033"/>
                </a:lnTo>
                <a:close/>
              </a:path>
            </a:pathLst>
          </a:custGeom>
          <a:gradFill rotWithShape="0">
            <a:gsLst>
              <a:gs pos="0">
                <a:srgbClr val="000030"/>
              </a:gs>
              <a:gs pos="100000">
                <a:srgbClr val="FFFFF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pic>
        <p:nvPicPr>
          <p:cNvPr id="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55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7" name="Object 4"/>
          <p:cNvGraphicFramePr>
            <a:graphicFrameLocks noChangeAspect="1"/>
          </p:cNvGraphicFramePr>
          <p:nvPr/>
        </p:nvGraphicFramePr>
        <p:xfrm>
          <a:off x="8737600" y="0"/>
          <a:ext cx="406400" cy="457200"/>
        </p:xfrm>
        <a:graphic>
          <a:graphicData uri="http://schemas.openxmlformats.org/presentationml/2006/ole">
            <mc:AlternateContent xmlns:mc="http://schemas.openxmlformats.org/markup-compatibility/2006">
              <mc:Choice xmlns:v="urn:schemas-microsoft-com:vml" Requires="v">
                <p:oleObj spid="_x0000_s15372" r:id="rId4" imgW="466692" imgH="509406" progId="">
                  <p:embed/>
                </p:oleObj>
              </mc:Choice>
              <mc:Fallback>
                <p:oleObj r:id="rId4" imgW="466692" imgH="509406" progId="">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37600" y="0"/>
                        <a:ext cx="406400" cy="4572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8"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8600" y="0"/>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AutoShape 6"/>
          <p:cNvSpPr>
            <a:spLocks noChangeArrowheads="1"/>
          </p:cNvSpPr>
          <p:nvPr/>
        </p:nvSpPr>
        <p:spPr bwMode="auto">
          <a:xfrm>
            <a:off x="-1588" y="457200"/>
            <a:ext cx="9144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 name="T15" fmla="*/ 0 w 5760"/>
              <a:gd name="T16" fmla="*/ 0 h 124"/>
              <a:gd name="T17" fmla="*/ 5760 w 5760"/>
              <a:gd name="T18" fmla="*/ 124 h 124"/>
            </a:gdLst>
            <a:ahLst/>
            <a:cxnLst>
              <a:cxn ang="T10">
                <a:pos x="T0" y="T1"/>
              </a:cxn>
              <a:cxn ang="T11">
                <a:pos x="T2" y="T3"/>
              </a:cxn>
              <a:cxn ang="T12">
                <a:pos x="T4" y="T5"/>
              </a:cxn>
              <a:cxn ang="T13">
                <a:pos x="T6" y="T7"/>
              </a:cxn>
              <a:cxn ang="T14">
                <a:pos x="T8" y="T9"/>
              </a:cxn>
            </a:cxnLst>
            <a:rect l="T15" t="T16" r="T17" b="T18"/>
            <a:pathLst>
              <a:path w="5760" h="124">
                <a:moveTo>
                  <a:pt x="5760" y="0"/>
                </a:moveTo>
                <a:lnTo>
                  <a:pt x="0" y="4"/>
                </a:lnTo>
                <a:lnTo>
                  <a:pt x="120" y="124"/>
                </a:lnTo>
                <a:lnTo>
                  <a:pt x="5758" y="124"/>
                </a:lnTo>
                <a:lnTo>
                  <a:pt x="5760" y="0"/>
                </a:lnTo>
                <a:close/>
              </a:path>
            </a:pathLst>
          </a:custGeom>
          <a:gradFill rotWithShape="0">
            <a:gsLst>
              <a:gs pos="0">
                <a:srgbClr val="000030"/>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sp>
        <p:nvSpPr>
          <p:cNvPr id="2" name="Вертикальный заголовок 1"/>
          <p:cNvSpPr>
            <a:spLocks noGrp="1"/>
          </p:cNvSpPr>
          <p:nvPr>
            <p:ph type="title" orient="vert"/>
          </p:nvPr>
        </p:nvSpPr>
        <p:spPr>
          <a:xfrm>
            <a:off x="6873875" y="731838"/>
            <a:ext cx="2241550" cy="528796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46050" y="731838"/>
            <a:ext cx="6575425" cy="52879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0" name="Rectangle 9"/>
          <p:cNvSpPr>
            <a:spLocks noGrp="1" noChangeArrowheads="1"/>
          </p:cNvSpPr>
          <p:nvPr>
            <p:ph type="dt" idx="10"/>
          </p:nvPr>
        </p:nvSpPr>
        <p:spPr/>
        <p:txBody>
          <a:bodyPr/>
          <a:lstStyle>
            <a:lvl1pPr defTabSz="914400" eaLnBrk="1" hangingPunct="1">
              <a:buClrTx/>
              <a:buSzTx/>
              <a:defRPr/>
            </a:lvl1pPr>
          </a:lstStyle>
          <a:p>
            <a:pPr>
              <a:defRPr/>
            </a:pPr>
            <a:fld id="{CA75DC1B-E187-49B7-993E-BAFFFF0A2739}" type="datetime1">
              <a:rPr lang="ru-RU" smtClean="0"/>
              <a:pPr>
                <a:defRPr/>
              </a:pPr>
              <a:t>24.11.2014</a:t>
            </a:fld>
            <a:endParaRPr lang="ru-RU"/>
          </a:p>
        </p:txBody>
      </p:sp>
      <p:sp>
        <p:nvSpPr>
          <p:cNvPr id="11" name="Rectangle 10"/>
          <p:cNvSpPr>
            <a:spLocks noGrp="1" noChangeArrowheads="1"/>
          </p:cNvSpPr>
          <p:nvPr>
            <p:ph type="ftr" idx="11"/>
          </p:nvPr>
        </p:nvSpPr>
        <p:spPr/>
        <p:txBody>
          <a:bodyPr/>
          <a:lstStyle>
            <a:lvl1pPr algn="l" defTabSz="914400" eaLnBrk="1" hangingPunct="1">
              <a:buClrTx/>
              <a:buSzTx/>
              <a:buFontTx/>
              <a:buNone/>
              <a:defRPr>
                <a:latin typeface="Arial" charset="0"/>
                <a:ea typeface="+mn-ea"/>
              </a:defRPr>
            </a:lvl1pPr>
          </a:lstStyle>
          <a:p>
            <a:pPr>
              <a:defRPr/>
            </a:pPr>
            <a:endParaRPr lang="ru-RU"/>
          </a:p>
        </p:txBody>
      </p:sp>
      <p:sp>
        <p:nvSpPr>
          <p:cNvPr id="12" name="Rectangle 11"/>
          <p:cNvSpPr>
            <a:spLocks noGrp="1" noChangeArrowheads="1"/>
          </p:cNvSpPr>
          <p:nvPr>
            <p:ph type="sldNum" idx="12"/>
          </p:nvPr>
        </p:nvSpPr>
        <p:spPr/>
        <p:txBody>
          <a:bodyPr/>
          <a:lstStyle>
            <a:lvl1pPr defTabSz="914400" eaLnBrk="1" hangingPunct="1">
              <a:buClrTx/>
              <a:buSzTx/>
              <a:buFontTx/>
              <a:buNone/>
              <a:defRPr>
                <a:latin typeface="Arial" pitchFamily="34" charset="0"/>
              </a:defRPr>
            </a:lvl1pPr>
          </a:lstStyle>
          <a:p>
            <a:pPr>
              <a:defRPr/>
            </a:pPr>
            <a:fld id="{247CAAA8-744D-4CC7-B9B8-ECD8441D7691}" type="slidenum">
              <a:rPr lang="ru-RU"/>
              <a:pPr>
                <a:defRPr/>
              </a:pPr>
              <a:t>‹#›</a:t>
            </a:fld>
            <a:endParaRPr lang="ru-RU"/>
          </a:p>
        </p:txBody>
      </p:sp>
    </p:spTree>
    <p:extLst>
      <p:ext uri="{BB962C8B-B14F-4D97-AF65-F5344CB8AC3E}">
        <p14:creationId xmlns:p14="http://schemas.microsoft.com/office/powerpoint/2010/main" val="35535730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reserve="1">
  <p:cSld name="Заголовок и таблица">
    <p:spTree>
      <p:nvGrpSpPr>
        <p:cNvPr id="1" name=""/>
        <p:cNvGrpSpPr/>
        <p:nvPr/>
      </p:nvGrpSpPr>
      <p:grpSpPr>
        <a:xfrm>
          <a:off x="0" y="0"/>
          <a:ext cx="0" cy="0"/>
          <a:chOff x="0" y="0"/>
          <a:chExt cx="0" cy="0"/>
        </a:xfrm>
      </p:grpSpPr>
      <p:sp>
        <p:nvSpPr>
          <p:cNvPr id="4" name="Rectangle 1"/>
          <p:cNvSpPr>
            <a:spLocks noChangeArrowheads="1"/>
          </p:cNvSpPr>
          <p:nvPr/>
        </p:nvSpPr>
        <p:spPr bwMode="auto">
          <a:xfrm>
            <a:off x="0" y="0"/>
            <a:ext cx="9144000" cy="457200"/>
          </a:xfrm>
          <a:prstGeom prst="rect">
            <a:avLst/>
          </a:prstGeom>
          <a:solidFill>
            <a:srgbClr val="000030"/>
          </a:solidFill>
          <a:ln w="9360">
            <a:solidFill>
              <a:srgbClr val="000030"/>
            </a:solidFill>
            <a:miter lim="800000"/>
            <a:headEnd/>
            <a:tailEnd/>
          </a:ln>
        </p:spPr>
        <p:txBody>
          <a:bodyPr wrap="none" anchor="ctr"/>
          <a:lstStyle/>
          <a:p>
            <a:pPr algn="ctr" defTabSz="449263" eaLnBrk="0" fontAlgn="base" hangingPunct="0">
              <a:lnSpc>
                <a:spcPct val="33000"/>
              </a:lnSpc>
              <a:spcBef>
                <a:spcPct val="0"/>
              </a:spcBef>
              <a:spcAft>
                <a:spcPct val="0"/>
              </a:spcAft>
              <a:buClr>
                <a:srgbClr val="000000"/>
              </a:buClr>
              <a:buSzPct val="100000"/>
              <a:buFont typeface="Times New Roman" pitchFamily="18" charset="0"/>
              <a:buNone/>
            </a:pPr>
            <a:endParaRPr lang="ru-RU" sz="2400">
              <a:solidFill>
                <a:srgbClr val="FFFFFF"/>
              </a:solidFill>
              <a:ea typeface="Arial Unicode MS" pitchFamily="34" charset="-128"/>
            </a:endParaRPr>
          </a:p>
        </p:txBody>
      </p:sp>
      <p:sp>
        <p:nvSpPr>
          <p:cNvPr id="5" name="AutoShape 2"/>
          <p:cNvSpPr>
            <a:spLocks noChangeArrowheads="1"/>
          </p:cNvSpPr>
          <p:nvPr/>
        </p:nvSpPr>
        <p:spPr bwMode="auto">
          <a:xfrm>
            <a:off x="0" y="455613"/>
            <a:ext cx="185738"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 name="T15" fmla="*/ 0 w 117"/>
              <a:gd name="T16" fmla="*/ 0 h 4033"/>
              <a:gd name="T17" fmla="*/ 117 w 117"/>
              <a:gd name="T18" fmla="*/ 4033 h 4033"/>
            </a:gdLst>
            <a:ahLst/>
            <a:cxnLst>
              <a:cxn ang="T10">
                <a:pos x="T0" y="T1"/>
              </a:cxn>
              <a:cxn ang="T11">
                <a:pos x="T2" y="T3"/>
              </a:cxn>
              <a:cxn ang="T12">
                <a:pos x="T4" y="T5"/>
              </a:cxn>
              <a:cxn ang="T13">
                <a:pos x="T6" y="T7"/>
              </a:cxn>
              <a:cxn ang="T14">
                <a:pos x="T8" y="T9"/>
              </a:cxn>
            </a:cxnLst>
            <a:rect l="T15" t="T16" r="T17" b="T18"/>
            <a:pathLst>
              <a:path w="117" h="4033">
                <a:moveTo>
                  <a:pt x="0" y="4033"/>
                </a:moveTo>
                <a:lnTo>
                  <a:pt x="0" y="0"/>
                </a:lnTo>
                <a:lnTo>
                  <a:pt x="117" y="117"/>
                </a:lnTo>
                <a:lnTo>
                  <a:pt x="112" y="4033"/>
                </a:lnTo>
                <a:lnTo>
                  <a:pt x="0" y="4033"/>
                </a:lnTo>
                <a:close/>
              </a:path>
            </a:pathLst>
          </a:custGeom>
          <a:gradFill rotWithShape="0">
            <a:gsLst>
              <a:gs pos="0">
                <a:srgbClr val="000030"/>
              </a:gs>
              <a:gs pos="100000">
                <a:srgbClr val="FFFFF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pic>
        <p:nvPicPr>
          <p:cNvPr id="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55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7" name="Object 4"/>
          <p:cNvGraphicFramePr>
            <a:graphicFrameLocks noChangeAspect="1"/>
          </p:cNvGraphicFramePr>
          <p:nvPr/>
        </p:nvGraphicFramePr>
        <p:xfrm>
          <a:off x="8737600" y="0"/>
          <a:ext cx="406400" cy="457200"/>
        </p:xfrm>
        <a:graphic>
          <a:graphicData uri="http://schemas.openxmlformats.org/presentationml/2006/ole">
            <mc:AlternateContent xmlns:mc="http://schemas.openxmlformats.org/markup-compatibility/2006">
              <mc:Choice xmlns:v="urn:schemas-microsoft-com:vml" Requires="v">
                <p:oleObj spid="_x0000_s16396" r:id="rId4" imgW="466692" imgH="509406" progId="">
                  <p:embed/>
                </p:oleObj>
              </mc:Choice>
              <mc:Fallback>
                <p:oleObj r:id="rId4" imgW="466692" imgH="509406" progId="">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37600" y="0"/>
                        <a:ext cx="406400" cy="4572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8"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8600" y="0"/>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AutoShape 6"/>
          <p:cNvSpPr>
            <a:spLocks noChangeArrowheads="1"/>
          </p:cNvSpPr>
          <p:nvPr/>
        </p:nvSpPr>
        <p:spPr bwMode="auto">
          <a:xfrm>
            <a:off x="-1588" y="457200"/>
            <a:ext cx="9144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 name="T15" fmla="*/ 0 w 5760"/>
              <a:gd name="T16" fmla="*/ 0 h 124"/>
              <a:gd name="T17" fmla="*/ 5760 w 5760"/>
              <a:gd name="T18" fmla="*/ 124 h 124"/>
            </a:gdLst>
            <a:ahLst/>
            <a:cxnLst>
              <a:cxn ang="T10">
                <a:pos x="T0" y="T1"/>
              </a:cxn>
              <a:cxn ang="T11">
                <a:pos x="T2" y="T3"/>
              </a:cxn>
              <a:cxn ang="T12">
                <a:pos x="T4" y="T5"/>
              </a:cxn>
              <a:cxn ang="T13">
                <a:pos x="T6" y="T7"/>
              </a:cxn>
              <a:cxn ang="T14">
                <a:pos x="T8" y="T9"/>
              </a:cxn>
            </a:cxnLst>
            <a:rect l="T15" t="T16" r="T17" b="T18"/>
            <a:pathLst>
              <a:path w="5760" h="124">
                <a:moveTo>
                  <a:pt x="5760" y="0"/>
                </a:moveTo>
                <a:lnTo>
                  <a:pt x="0" y="4"/>
                </a:lnTo>
                <a:lnTo>
                  <a:pt x="120" y="124"/>
                </a:lnTo>
                <a:lnTo>
                  <a:pt x="5758" y="124"/>
                </a:lnTo>
                <a:lnTo>
                  <a:pt x="5760" y="0"/>
                </a:lnTo>
                <a:close/>
              </a:path>
            </a:pathLst>
          </a:custGeom>
          <a:gradFill rotWithShape="0">
            <a:gsLst>
              <a:gs pos="0">
                <a:srgbClr val="000030"/>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sp>
        <p:nvSpPr>
          <p:cNvPr id="2" name="Заголовок 1"/>
          <p:cNvSpPr>
            <a:spLocks noGrp="1"/>
          </p:cNvSpPr>
          <p:nvPr>
            <p:ph type="title"/>
          </p:nvPr>
        </p:nvSpPr>
        <p:spPr>
          <a:xfrm>
            <a:off x="146050" y="731838"/>
            <a:ext cx="8969375" cy="63817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160338" y="1487488"/>
            <a:ext cx="8786812" cy="4532312"/>
          </a:xfrm>
        </p:spPr>
        <p:txBody>
          <a:bodyPr/>
          <a:lstStyle/>
          <a:p>
            <a:pPr lvl="0"/>
            <a:r>
              <a:rPr lang="ru-RU" noProof="0" smtClean="0"/>
              <a:t>Вставка таблицы</a:t>
            </a:r>
          </a:p>
        </p:txBody>
      </p:sp>
      <p:sp>
        <p:nvSpPr>
          <p:cNvPr id="10" name="Rectangle 9"/>
          <p:cNvSpPr>
            <a:spLocks noGrp="1" noChangeArrowheads="1"/>
          </p:cNvSpPr>
          <p:nvPr>
            <p:ph type="dt" idx="10"/>
          </p:nvPr>
        </p:nvSpPr>
        <p:spPr/>
        <p:txBody>
          <a:bodyPr/>
          <a:lstStyle>
            <a:lvl1pPr defTabSz="914400" eaLnBrk="1" hangingPunct="1">
              <a:buClrTx/>
              <a:buSzTx/>
              <a:defRPr/>
            </a:lvl1pPr>
          </a:lstStyle>
          <a:p>
            <a:pPr>
              <a:defRPr/>
            </a:pPr>
            <a:fld id="{4648AE2C-54E9-4351-988B-2D4555175EC0}" type="datetime1">
              <a:rPr lang="ru-RU" smtClean="0"/>
              <a:pPr>
                <a:defRPr/>
              </a:pPr>
              <a:t>24.11.2014</a:t>
            </a:fld>
            <a:endParaRPr lang="ru-RU"/>
          </a:p>
        </p:txBody>
      </p:sp>
      <p:sp>
        <p:nvSpPr>
          <p:cNvPr id="11" name="Rectangle 10"/>
          <p:cNvSpPr>
            <a:spLocks noGrp="1" noChangeArrowheads="1"/>
          </p:cNvSpPr>
          <p:nvPr>
            <p:ph type="ftr" idx="11"/>
          </p:nvPr>
        </p:nvSpPr>
        <p:spPr/>
        <p:txBody>
          <a:bodyPr/>
          <a:lstStyle>
            <a:lvl1pPr algn="l" defTabSz="914400" eaLnBrk="1" hangingPunct="1">
              <a:buClrTx/>
              <a:buSzTx/>
              <a:buFontTx/>
              <a:buNone/>
              <a:defRPr>
                <a:latin typeface="Arial" charset="0"/>
                <a:ea typeface="+mn-ea"/>
              </a:defRPr>
            </a:lvl1pPr>
          </a:lstStyle>
          <a:p>
            <a:pPr>
              <a:defRPr/>
            </a:pPr>
            <a:endParaRPr lang="ru-RU"/>
          </a:p>
        </p:txBody>
      </p:sp>
      <p:sp>
        <p:nvSpPr>
          <p:cNvPr id="12" name="Rectangle 11"/>
          <p:cNvSpPr>
            <a:spLocks noGrp="1" noChangeArrowheads="1"/>
          </p:cNvSpPr>
          <p:nvPr>
            <p:ph type="sldNum" idx="12"/>
          </p:nvPr>
        </p:nvSpPr>
        <p:spPr/>
        <p:txBody>
          <a:bodyPr/>
          <a:lstStyle>
            <a:lvl1pPr defTabSz="914400" eaLnBrk="1" hangingPunct="1">
              <a:buClrTx/>
              <a:buSzTx/>
              <a:buFontTx/>
              <a:buNone/>
              <a:defRPr>
                <a:latin typeface="Arial" pitchFamily="34" charset="0"/>
              </a:defRPr>
            </a:lvl1pPr>
          </a:lstStyle>
          <a:p>
            <a:pPr>
              <a:defRPr/>
            </a:pPr>
            <a:fld id="{9E2E9D36-6635-48EB-A297-5CEC7DBE6ED7}" type="slidenum">
              <a:rPr lang="ru-RU"/>
              <a:pPr>
                <a:defRPr/>
              </a:pPr>
              <a:t>‹#›</a:t>
            </a:fld>
            <a:endParaRPr lang="ru-RU"/>
          </a:p>
        </p:txBody>
      </p:sp>
    </p:spTree>
    <p:extLst>
      <p:ext uri="{BB962C8B-B14F-4D97-AF65-F5344CB8AC3E}">
        <p14:creationId xmlns:p14="http://schemas.microsoft.com/office/powerpoint/2010/main" val="4043093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120399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41451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43932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232474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979900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661533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69466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4" name="Rectangle 1"/>
          <p:cNvSpPr>
            <a:spLocks noChangeArrowheads="1"/>
          </p:cNvSpPr>
          <p:nvPr/>
        </p:nvSpPr>
        <p:spPr bwMode="auto">
          <a:xfrm>
            <a:off x="0" y="0"/>
            <a:ext cx="9144000" cy="457200"/>
          </a:xfrm>
          <a:prstGeom prst="rect">
            <a:avLst/>
          </a:prstGeom>
          <a:solidFill>
            <a:srgbClr val="000030"/>
          </a:solidFill>
          <a:ln w="9360">
            <a:solidFill>
              <a:srgbClr val="000030"/>
            </a:solidFill>
            <a:miter lim="800000"/>
            <a:headEnd/>
            <a:tailEnd/>
          </a:ln>
        </p:spPr>
        <p:txBody>
          <a:bodyPr wrap="none" anchor="ctr"/>
          <a:lstStyle/>
          <a:p>
            <a:pPr algn="ctr" defTabSz="449263" eaLnBrk="0" fontAlgn="base" hangingPunct="0">
              <a:lnSpc>
                <a:spcPct val="33000"/>
              </a:lnSpc>
              <a:spcBef>
                <a:spcPct val="0"/>
              </a:spcBef>
              <a:spcAft>
                <a:spcPct val="0"/>
              </a:spcAft>
              <a:buClr>
                <a:srgbClr val="000000"/>
              </a:buClr>
              <a:buSzPct val="100000"/>
              <a:buFont typeface="Times New Roman" pitchFamily="18" charset="0"/>
              <a:buNone/>
            </a:pPr>
            <a:endParaRPr lang="ru-RU" sz="2400">
              <a:solidFill>
                <a:srgbClr val="FFFFFF"/>
              </a:solidFill>
              <a:ea typeface="Arial Unicode MS" pitchFamily="34" charset="-128"/>
            </a:endParaRPr>
          </a:p>
        </p:txBody>
      </p:sp>
      <p:sp>
        <p:nvSpPr>
          <p:cNvPr id="5" name="AutoShape 2"/>
          <p:cNvSpPr>
            <a:spLocks noChangeArrowheads="1"/>
          </p:cNvSpPr>
          <p:nvPr/>
        </p:nvSpPr>
        <p:spPr bwMode="auto">
          <a:xfrm>
            <a:off x="0" y="455613"/>
            <a:ext cx="185738"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 name="T15" fmla="*/ 0 w 117"/>
              <a:gd name="T16" fmla="*/ 0 h 4033"/>
              <a:gd name="T17" fmla="*/ 117 w 117"/>
              <a:gd name="T18" fmla="*/ 4033 h 4033"/>
            </a:gdLst>
            <a:ahLst/>
            <a:cxnLst>
              <a:cxn ang="T10">
                <a:pos x="T0" y="T1"/>
              </a:cxn>
              <a:cxn ang="T11">
                <a:pos x="T2" y="T3"/>
              </a:cxn>
              <a:cxn ang="T12">
                <a:pos x="T4" y="T5"/>
              </a:cxn>
              <a:cxn ang="T13">
                <a:pos x="T6" y="T7"/>
              </a:cxn>
              <a:cxn ang="T14">
                <a:pos x="T8" y="T9"/>
              </a:cxn>
            </a:cxnLst>
            <a:rect l="T15" t="T16" r="T17" b="T18"/>
            <a:pathLst>
              <a:path w="117" h="4033">
                <a:moveTo>
                  <a:pt x="0" y="4033"/>
                </a:moveTo>
                <a:lnTo>
                  <a:pt x="0" y="0"/>
                </a:lnTo>
                <a:lnTo>
                  <a:pt x="117" y="117"/>
                </a:lnTo>
                <a:lnTo>
                  <a:pt x="112" y="4033"/>
                </a:lnTo>
                <a:lnTo>
                  <a:pt x="0" y="4033"/>
                </a:lnTo>
                <a:close/>
              </a:path>
            </a:pathLst>
          </a:custGeom>
          <a:gradFill rotWithShape="0">
            <a:gsLst>
              <a:gs pos="0">
                <a:srgbClr val="000030"/>
              </a:gs>
              <a:gs pos="100000">
                <a:srgbClr val="FFFFF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pic>
        <p:nvPicPr>
          <p:cNvPr id="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55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7" name="Object 4"/>
          <p:cNvGraphicFramePr>
            <a:graphicFrameLocks noChangeAspect="1"/>
          </p:cNvGraphicFramePr>
          <p:nvPr/>
        </p:nvGraphicFramePr>
        <p:xfrm>
          <a:off x="8737600" y="0"/>
          <a:ext cx="406400" cy="457200"/>
        </p:xfrm>
        <a:graphic>
          <a:graphicData uri="http://schemas.openxmlformats.org/presentationml/2006/ole">
            <mc:AlternateContent xmlns:mc="http://schemas.openxmlformats.org/markup-compatibility/2006">
              <mc:Choice xmlns:v="urn:schemas-microsoft-com:vml" Requires="v">
                <p:oleObj spid="_x0000_s6156" r:id="rId4" imgW="466692" imgH="509406" progId="">
                  <p:embed/>
                </p:oleObj>
              </mc:Choice>
              <mc:Fallback>
                <p:oleObj r:id="rId4" imgW="466692" imgH="509406" progId="">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37600" y="0"/>
                        <a:ext cx="406400" cy="4572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8"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8600" y="0"/>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AutoShape 6"/>
          <p:cNvSpPr>
            <a:spLocks noChangeArrowheads="1"/>
          </p:cNvSpPr>
          <p:nvPr/>
        </p:nvSpPr>
        <p:spPr bwMode="auto">
          <a:xfrm>
            <a:off x="-1588" y="457200"/>
            <a:ext cx="9144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 name="T15" fmla="*/ 0 w 5760"/>
              <a:gd name="T16" fmla="*/ 0 h 124"/>
              <a:gd name="T17" fmla="*/ 5760 w 5760"/>
              <a:gd name="T18" fmla="*/ 124 h 124"/>
            </a:gdLst>
            <a:ahLst/>
            <a:cxnLst>
              <a:cxn ang="T10">
                <a:pos x="T0" y="T1"/>
              </a:cxn>
              <a:cxn ang="T11">
                <a:pos x="T2" y="T3"/>
              </a:cxn>
              <a:cxn ang="T12">
                <a:pos x="T4" y="T5"/>
              </a:cxn>
              <a:cxn ang="T13">
                <a:pos x="T6" y="T7"/>
              </a:cxn>
              <a:cxn ang="T14">
                <a:pos x="T8" y="T9"/>
              </a:cxn>
            </a:cxnLst>
            <a:rect l="T15" t="T16" r="T17" b="T18"/>
            <a:pathLst>
              <a:path w="5760" h="124">
                <a:moveTo>
                  <a:pt x="5760" y="0"/>
                </a:moveTo>
                <a:lnTo>
                  <a:pt x="0" y="4"/>
                </a:lnTo>
                <a:lnTo>
                  <a:pt x="120" y="124"/>
                </a:lnTo>
                <a:lnTo>
                  <a:pt x="5758" y="124"/>
                </a:lnTo>
                <a:lnTo>
                  <a:pt x="5760" y="0"/>
                </a:lnTo>
                <a:close/>
              </a:path>
            </a:pathLst>
          </a:custGeom>
          <a:gradFill rotWithShape="0">
            <a:gsLst>
              <a:gs pos="0">
                <a:srgbClr val="000030"/>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0" name="Rectangle 9"/>
          <p:cNvSpPr>
            <a:spLocks noGrp="1" noChangeArrowheads="1"/>
          </p:cNvSpPr>
          <p:nvPr>
            <p:ph type="dt" idx="10"/>
          </p:nvPr>
        </p:nvSpPr>
        <p:spPr/>
        <p:txBody>
          <a:bodyPr/>
          <a:lstStyle>
            <a:lvl1pPr defTabSz="914400" eaLnBrk="1" hangingPunct="1">
              <a:buClrTx/>
              <a:buSzTx/>
              <a:defRPr/>
            </a:lvl1pPr>
          </a:lstStyle>
          <a:p>
            <a:pPr>
              <a:defRPr/>
            </a:pPr>
            <a:fld id="{ECAF9ABE-6069-4419-90D1-93199C5E741B}" type="datetime1">
              <a:rPr lang="ru-RU" smtClean="0"/>
              <a:pPr>
                <a:defRPr/>
              </a:pPr>
              <a:t>24.11.2014</a:t>
            </a:fld>
            <a:endParaRPr lang="ru-RU"/>
          </a:p>
        </p:txBody>
      </p:sp>
      <p:sp>
        <p:nvSpPr>
          <p:cNvPr id="11" name="Rectangle 10"/>
          <p:cNvSpPr>
            <a:spLocks noGrp="1" noChangeArrowheads="1"/>
          </p:cNvSpPr>
          <p:nvPr>
            <p:ph type="ftr" idx="11"/>
          </p:nvPr>
        </p:nvSpPr>
        <p:spPr/>
        <p:txBody>
          <a:bodyPr/>
          <a:lstStyle>
            <a:lvl1pPr algn="l" defTabSz="914400" eaLnBrk="1" hangingPunct="1">
              <a:buClrTx/>
              <a:buSzTx/>
              <a:buFontTx/>
              <a:buNone/>
              <a:defRPr>
                <a:latin typeface="Arial" charset="0"/>
                <a:ea typeface="+mn-ea"/>
              </a:defRPr>
            </a:lvl1pPr>
          </a:lstStyle>
          <a:p>
            <a:pPr>
              <a:defRPr/>
            </a:pPr>
            <a:endParaRPr lang="ru-RU"/>
          </a:p>
        </p:txBody>
      </p:sp>
      <p:sp>
        <p:nvSpPr>
          <p:cNvPr id="12" name="Rectangle 11"/>
          <p:cNvSpPr>
            <a:spLocks noGrp="1" noChangeArrowheads="1"/>
          </p:cNvSpPr>
          <p:nvPr>
            <p:ph type="sldNum" idx="12"/>
          </p:nvPr>
        </p:nvSpPr>
        <p:spPr/>
        <p:txBody>
          <a:bodyPr/>
          <a:lstStyle>
            <a:lvl1pPr defTabSz="914400" eaLnBrk="1" hangingPunct="1">
              <a:buClrTx/>
              <a:buSzTx/>
              <a:buFontTx/>
              <a:buNone/>
              <a:defRPr>
                <a:latin typeface="Arial" pitchFamily="34" charset="0"/>
              </a:defRPr>
            </a:lvl1pPr>
          </a:lstStyle>
          <a:p>
            <a:pPr>
              <a:defRPr/>
            </a:pPr>
            <a:fld id="{7E0598E7-486D-4972-A2A7-BDF0956A8F4E}" type="slidenum">
              <a:rPr lang="ru-RU"/>
              <a:pPr>
                <a:defRPr/>
              </a:pPr>
              <a:t>‹#›</a:t>
            </a:fld>
            <a:endParaRPr lang="ru-RU"/>
          </a:p>
        </p:txBody>
      </p:sp>
    </p:spTree>
    <p:extLst>
      <p:ext uri="{BB962C8B-B14F-4D97-AF65-F5344CB8AC3E}">
        <p14:creationId xmlns:p14="http://schemas.microsoft.com/office/powerpoint/2010/main" val="6969133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894733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603373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009780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112128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8570" y="119329"/>
            <a:ext cx="5759916" cy="500104"/>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5860" y="1595507"/>
            <a:ext cx="4051784" cy="453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36357" y="1595507"/>
            <a:ext cx="4051784" cy="453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5859" y="6357896"/>
            <a:ext cx="2133154" cy="368710"/>
          </a:xfrm>
        </p:spPr>
        <p:txBody>
          <a:bodyPr/>
          <a:lstStyle>
            <a:lvl1pPr>
              <a:defRPr/>
            </a:lvl1pPr>
          </a:lstStyle>
          <a:p>
            <a:fld id="{B43197CE-2466-4D0E-A9D8-02F22CF4A5B1}" type="datetimeFigureOut">
              <a:rPr lang="ru-RU" altLang="ru-RU">
                <a:solidFill>
                  <a:prstClr val="black">
                    <a:tint val="75000"/>
                  </a:prstClr>
                </a:solidFill>
              </a:rPr>
              <a:pPr/>
              <a:t>24.11.2014</a:t>
            </a:fld>
            <a:endParaRPr lang="ru-RU" altLang="ru-RU">
              <a:solidFill>
                <a:prstClr val="black">
                  <a:tint val="75000"/>
                </a:prstClr>
              </a:solidFill>
            </a:endParaRPr>
          </a:p>
        </p:txBody>
      </p:sp>
      <p:sp>
        <p:nvSpPr>
          <p:cNvPr id="6" name="Нижний колонтитул 5"/>
          <p:cNvSpPr>
            <a:spLocks noGrp="1"/>
          </p:cNvSpPr>
          <p:nvPr>
            <p:ph type="ftr" sz="quarter" idx="11"/>
          </p:nvPr>
        </p:nvSpPr>
        <p:spPr>
          <a:xfrm>
            <a:off x="3125318" y="6357896"/>
            <a:ext cx="2894706" cy="368710"/>
          </a:xfrm>
        </p:spPr>
        <p:txBody>
          <a:bodyPr/>
          <a:lstStyle>
            <a:lvl1pPr>
              <a:defRPr/>
            </a:lvl1pPr>
          </a:lstStyle>
          <a:p>
            <a:endParaRPr lang="ru-RU" altLang="ru-RU">
              <a:solidFill>
                <a:prstClr val="black">
                  <a:tint val="75000"/>
                </a:prstClr>
              </a:solidFill>
            </a:endParaRPr>
          </a:p>
        </p:txBody>
      </p:sp>
      <p:sp>
        <p:nvSpPr>
          <p:cNvPr id="7" name="Номер слайда 6"/>
          <p:cNvSpPr>
            <a:spLocks noGrp="1"/>
          </p:cNvSpPr>
          <p:nvPr>
            <p:ph type="sldNum" sz="quarter" idx="12"/>
          </p:nvPr>
        </p:nvSpPr>
        <p:spPr>
          <a:xfrm>
            <a:off x="6554988" y="6357896"/>
            <a:ext cx="2133153" cy="368710"/>
          </a:xfrm>
        </p:spPr>
        <p:txBody>
          <a:bodyPr/>
          <a:lstStyle>
            <a:lvl1pPr>
              <a:defRPr/>
            </a:lvl1pPr>
          </a:lstStyle>
          <a:p>
            <a:fld id="{09B54AAA-C7C8-4EDA-9E89-B374EBB4A93E}" type="slidenum">
              <a:rPr lang="ru-RU" altLang="ru-RU">
                <a:solidFill>
                  <a:prstClr val="black">
                    <a:tint val="75000"/>
                  </a:prstClr>
                </a:solidFill>
              </a:rPr>
              <a:pPr/>
              <a:t>‹#›</a:t>
            </a:fld>
            <a:endParaRPr lang="ru-RU" altLang="ru-RU">
              <a:solidFill>
                <a:prstClr val="black">
                  <a:tint val="75000"/>
                </a:prstClr>
              </a:solidFill>
            </a:endParaRPr>
          </a:p>
        </p:txBody>
      </p:sp>
    </p:spTree>
    <p:extLst>
      <p:ext uri="{BB962C8B-B14F-4D97-AF65-F5344CB8AC3E}">
        <p14:creationId xmlns:p14="http://schemas.microsoft.com/office/powerpoint/2010/main" val="18139262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389077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897441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4840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970678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81361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Rectangle 1"/>
          <p:cNvSpPr>
            <a:spLocks noChangeArrowheads="1"/>
          </p:cNvSpPr>
          <p:nvPr/>
        </p:nvSpPr>
        <p:spPr bwMode="auto">
          <a:xfrm>
            <a:off x="0" y="0"/>
            <a:ext cx="9144000" cy="457200"/>
          </a:xfrm>
          <a:prstGeom prst="rect">
            <a:avLst/>
          </a:prstGeom>
          <a:solidFill>
            <a:srgbClr val="000030"/>
          </a:solidFill>
          <a:ln w="9360">
            <a:solidFill>
              <a:srgbClr val="000030"/>
            </a:solidFill>
            <a:miter lim="800000"/>
            <a:headEnd/>
            <a:tailEnd/>
          </a:ln>
        </p:spPr>
        <p:txBody>
          <a:bodyPr wrap="none" anchor="ctr"/>
          <a:lstStyle/>
          <a:p>
            <a:pPr algn="ctr" defTabSz="449263" eaLnBrk="0" fontAlgn="base" hangingPunct="0">
              <a:lnSpc>
                <a:spcPct val="33000"/>
              </a:lnSpc>
              <a:spcBef>
                <a:spcPct val="0"/>
              </a:spcBef>
              <a:spcAft>
                <a:spcPct val="0"/>
              </a:spcAft>
              <a:buClr>
                <a:srgbClr val="000000"/>
              </a:buClr>
              <a:buSzPct val="100000"/>
              <a:buFont typeface="Times New Roman" pitchFamily="18" charset="0"/>
              <a:buNone/>
            </a:pPr>
            <a:endParaRPr lang="ru-RU" sz="2400">
              <a:solidFill>
                <a:srgbClr val="FFFFFF"/>
              </a:solidFill>
              <a:ea typeface="Arial Unicode MS" pitchFamily="34" charset="-128"/>
            </a:endParaRPr>
          </a:p>
        </p:txBody>
      </p:sp>
      <p:sp>
        <p:nvSpPr>
          <p:cNvPr id="5" name="AutoShape 2"/>
          <p:cNvSpPr>
            <a:spLocks noChangeArrowheads="1"/>
          </p:cNvSpPr>
          <p:nvPr/>
        </p:nvSpPr>
        <p:spPr bwMode="auto">
          <a:xfrm>
            <a:off x="0" y="455613"/>
            <a:ext cx="185738"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 name="T15" fmla="*/ 0 w 117"/>
              <a:gd name="T16" fmla="*/ 0 h 4033"/>
              <a:gd name="T17" fmla="*/ 117 w 117"/>
              <a:gd name="T18" fmla="*/ 4033 h 4033"/>
            </a:gdLst>
            <a:ahLst/>
            <a:cxnLst>
              <a:cxn ang="T10">
                <a:pos x="T0" y="T1"/>
              </a:cxn>
              <a:cxn ang="T11">
                <a:pos x="T2" y="T3"/>
              </a:cxn>
              <a:cxn ang="T12">
                <a:pos x="T4" y="T5"/>
              </a:cxn>
              <a:cxn ang="T13">
                <a:pos x="T6" y="T7"/>
              </a:cxn>
              <a:cxn ang="T14">
                <a:pos x="T8" y="T9"/>
              </a:cxn>
            </a:cxnLst>
            <a:rect l="T15" t="T16" r="T17" b="T18"/>
            <a:pathLst>
              <a:path w="117" h="4033">
                <a:moveTo>
                  <a:pt x="0" y="4033"/>
                </a:moveTo>
                <a:lnTo>
                  <a:pt x="0" y="0"/>
                </a:lnTo>
                <a:lnTo>
                  <a:pt x="117" y="117"/>
                </a:lnTo>
                <a:lnTo>
                  <a:pt x="112" y="4033"/>
                </a:lnTo>
                <a:lnTo>
                  <a:pt x="0" y="4033"/>
                </a:lnTo>
                <a:close/>
              </a:path>
            </a:pathLst>
          </a:custGeom>
          <a:gradFill rotWithShape="0">
            <a:gsLst>
              <a:gs pos="0">
                <a:srgbClr val="000030"/>
              </a:gs>
              <a:gs pos="100000">
                <a:srgbClr val="FFFFF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pic>
        <p:nvPicPr>
          <p:cNvPr id="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55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7" name="Object 4"/>
          <p:cNvGraphicFramePr>
            <a:graphicFrameLocks noChangeAspect="1"/>
          </p:cNvGraphicFramePr>
          <p:nvPr/>
        </p:nvGraphicFramePr>
        <p:xfrm>
          <a:off x="8737600" y="0"/>
          <a:ext cx="406400" cy="457200"/>
        </p:xfrm>
        <a:graphic>
          <a:graphicData uri="http://schemas.openxmlformats.org/presentationml/2006/ole">
            <mc:AlternateContent xmlns:mc="http://schemas.openxmlformats.org/markup-compatibility/2006">
              <mc:Choice xmlns:v="urn:schemas-microsoft-com:vml" Requires="v">
                <p:oleObj spid="_x0000_s7180" r:id="rId4" imgW="466692" imgH="509406" progId="">
                  <p:embed/>
                </p:oleObj>
              </mc:Choice>
              <mc:Fallback>
                <p:oleObj r:id="rId4" imgW="466692" imgH="509406" progId="">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37600" y="0"/>
                        <a:ext cx="406400" cy="4572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8"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8600" y="0"/>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AutoShape 6"/>
          <p:cNvSpPr>
            <a:spLocks noChangeArrowheads="1"/>
          </p:cNvSpPr>
          <p:nvPr/>
        </p:nvSpPr>
        <p:spPr bwMode="auto">
          <a:xfrm>
            <a:off x="-1588" y="457200"/>
            <a:ext cx="9144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 name="T15" fmla="*/ 0 w 5760"/>
              <a:gd name="T16" fmla="*/ 0 h 124"/>
              <a:gd name="T17" fmla="*/ 5760 w 5760"/>
              <a:gd name="T18" fmla="*/ 124 h 124"/>
            </a:gdLst>
            <a:ahLst/>
            <a:cxnLst>
              <a:cxn ang="T10">
                <a:pos x="T0" y="T1"/>
              </a:cxn>
              <a:cxn ang="T11">
                <a:pos x="T2" y="T3"/>
              </a:cxn>
              <a:cxn ang="T12">
                <a:pos x="T4" y="T5"/>
              </a:cxn>
              <a:cxn ang="T13">
                <a:pos x="T6" y="T7"/>
              </a:cxn>
              <a:cxn ang="T14">
                <a:pos x="T8" y="T9"/>
              </a:cxn>
            </a:cxnLst>
            <a:rect l="T15" t="T16" r="T17" b="T18"/>
            <a:pathLst>
              <a:path w="5760" h="124">
                <a:moveTo>
                  <a:pt x="5760" y="0"/>
                </a:moveTo>
                <a:lnTo>
                  <a:pt x="0" y="4"/>
                </a:lnTo>
                <a:lnTo>
                  <a:pt x="120" y="124"/>
                </a:lnTo>
                <a:lnTo>
                  <a:pt x="5758" y="124"/>
                </a:lnTo>
                <a:lnTo>
                  <a:pt x="5760" y="0"/>
                </a:lnTo>
                <a:close/>
              </a:path>
            </a:pathLst>
          </a:custGeom>
          <a:gradFill rotWithShape="0">
            <a:gsLst>
              <a:gs pos="0">
                <a:srgbClr val="000030"/>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10" name="Rectangle 9"/>
          <p:cNvSpPr>
            <a:spLocks noGrp="1" noChangeArrowheads="1"/>
          </p:cNvSpPr>
          <p:nvPr>
            <p:ph type="dt" idx="10"/>
          </p:nvPr>
        </p:nvSpPr>
        <p:spPr/>
        <p:txBody>
          <a:bodyPr/>
          <a:lstStyle>
            <a:lvl1pPr defTabSz="914400" eaLnBrk="1" hangingPunct="1">
              <a:buClrTx/>
              <a:buSzTx/>
              <a:defRPr/>
            </a:lvl1pPr>
          </a:lstStyle>
          <a:p>
            <a:pPr>
              <a:defRPr/>
            </a:pPr>
            <a:fld id="{71D60575-F710-4DA6-AA33-A00C23ABAFD0}" type="datetime1">
              <a:rPr lang="ru-RU" smtClean="0"/>
              <a:pPr>
                <a:defRPr/>
              </a:pPr>
              <a:t>24.11.2014</a:t>
            </a:fld>
            <a:endParaRPr lang="ru-RU"/>
          </a:p>
        </p:txBody>
      </p:sp>
      <p:sp>
        <p:nvSpPr>
          <p:cNvPr id="11" name="Rectangle 10"/>
          <p:cNvSpPr>
            <a:spLocks noGrp="1" noChangeArrowheads="1"/>
          </p:cNvSpPr>
          <p:nvPr>
            <p:ph type="ftr" idx="11"/>
          </p:nvPr>
        </p:nvSpPr>
        <p:spPr/>
        <p:txBody>
          <a:bodyPr/>
          <a:lstStyle>
            <a:lvl1pPr algn="l" defTabSz="914400" eaLnBrk="1" hangingPunct="1">
              <a:buClrTx/>
              <a:buSzTx/>
              <a:buFontTx/>
              <a:buNone/>
              <a:defRPr>
                <a:latin typeface="Arial" charset="0"/>
                <a:ea typeface="+mn-ea"/>
              </a:defRPr>
            </a:lvl1pPr>
          </a:lstStyle>
          <a:p>
            <a:pPr>
              <a:defRPr/>
            </a:pPr>
            <a:endParaRPr lang="ru-RU"/>
          </a:p>
        </p:txBody>
      </p:sp>
      <p:sp>
        <p:nvSpPr>
          <p:cNvPr id="12" name="Rectangle 11"/>
          <p:cNvSpPr>
            <a:spLocks noGrp="1" noChangeArrowheads="1"/>
          </p:cNvSpPr>
          <p:nvPr>
            <p:ph type="sldNum" idx="12"/>
          </p:nvPr>
        </p:nvSpPr>
        <p:spPr/>
        <p:txBody>
          <a:bodyPr/>
          <a:lstStyle>
            <a:lvl1pPr defTabSz="914400" eaLnBrk="1" hangingPunct="1">
              <a:buClrTx/>
              <a:buSzTx/>
              <a:buFontTx/>
              <a:buNone/>
              <a:defRPr>
                <a:latin typeface="Arial" pitchFamily="34" charset="0"/>
              </a:defRPr>
            </a:lvl1pPr>
          </a:lstStyle>
          <a:p>
            <a:pPr>
              <a:defRPr/>
            </a:pPr>
            <a:fld id="{0EBAAAFE-EB3A-4E12-9B4F-E30D69B2F649}" type="slidenum">
              <a:rPr lang="ru-RU"/>
              <a:pPr>
                <a:defRPr/>
              </a:pPr>
              <a:t>‹#›</a:t>
            </a:fld>
            <a:endParaRPr lang="ru-RU"/>
          </a:p>
        </p:txBody>
      </p:sp>
    </p:spTree>
    <p:extLst>
      <p:ext uri="{BB962C8B-B14F-4D97-AF65-F5344CB8AC3E}">
        <p14:creationId xmlns:p14="http://schemas.microsoft.com/office/powerpoint/2010/main" val="10847919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588996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0172165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679468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802074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2656982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131463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8570" y="119329"/>
            <a:ext cx="5759916" cy="500104"/>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5860" y="1595507"/>
            <a:ext cx="4051784" cy="453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36357" y="1595507"/>
            <a:ext cx="4051784" cy="453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5859" y="6357896"/>
            <a:ext cx="2133154" cy="368710"/>
          </a:xfrm>
        </p:spPr>
        <p:txBody>
          <a:bodyPr/>
          <a:lstStyle>
            <a:lvl1pPr>
              <a:defRPr/>
            </a:lvl1pPr>
          </a:lstStyle>
          <a:p>
            <a:fld id="{B43197CE-2466-4D0E-A9D8-02F22CF4A5B1}" type="datetimeFigureOut">
              <a:rPr lang="ru-RU" altLang="ru-RU">
                <a:solidFill>
                  <a:prstClr val="black">
                    <a:tint val="75000"/>
                  </a:prstClr>
                </a:solidFill>
              </a:rPr>
              <a:pPr/>
              <a:t>24.11.2014</a:t>
            </a:fld>
            <a:endParaRPr lang="ru-RU" altLang="ru-RU">
              <a:solidFill>
                <a:prstClr val="black">
                  <a:tint val="75000"/>
                </a:prstClr>
              </a:solidFill>
            </a:endParaRPr>
          </a:p>
        </p:txBody>
      </p:sp>
      <p:sp>
        <p:nvSpPr>
          <p:cNvPr id="6" name="Нижний колонтитул 5"/>
          <p:cNvSpPr>
            <a:spLocks noGrp="1"/>
          </p:cNvSpPr>
          <p:nvPr>
            <p:ph type="ftr" sz="quarter" idx="11"/>
          </p:nvPr>
        </p:nvSpPr>
        <p:spPr>
          <a:xfrm>
            <a:off x="3125318" y="6357896"/>
            <a:ext cx="2894706" cy="368710"/>
          </a:xfrm>
        </p:spPr>
        <p:txBody>
          <a:bodyPr/>
          <a:lstStyle>
            <a:lvl1pPr>
              <a:defRPr/>
            </a:lvl1pPr>
          </a:lstStyle>
          <a:p>
            <a:endParaRPr lang="ru-RU" altLang="ru-RU">
              <a:solidFill>
                <a:prstClr val="black">
                  <a:tint val="75000"/>
                </a:prstClr>
              </a:solidFill>
            </a:endParaRPr>
          </a:p>
        </p:txBody>
      </p:sp>
      <p:sp>
        <p:nvSpPr>
          <p:cNvPr id="7" name="Номер слайда 6"/>
          <p:cNvSpPr>
            <a:spLocks noGrp="1"/>
          </p:cNvSpPr>
          <p:nvPr>
            <p:ph type="sldNum" sz="quarter" idx="12"/>
          </p:nvPr>
        </p:nvSpPr>
        <p:spPr>
          <a:xfrm>
            <a:off x="6554988" y="6357896"/>
            <a:ext cx="2133153" cy="368710"/>
          </a:xfrm>
        </p:spPr>
        <p:txBody>
          <a:bodyPr/>
          <a:lstStyle>
            <a:lvl1pPr>
              <a:defRPr/>
            </a:lvl1pPr>
          </a:lstStyle>
          <a:p>
            <a:fld id="{09B54AAA-C7C8-4EDA-9E89-B374EBB4A93E}" type="slidenum">
              <a:rPr lang="ru-RU" altLang="ru-RU">
                <a:solidFill>
                  <a:prstClr val="black">
                    <a:tint val="75000"/>
                  </a:prstClr>
                </a:solidFill>
              </a:rPr>
              <a:pPr/>
              <a:t>‹#›</a:t>
            </a:fld>
            <a:endParaRPr lang="ru-RU" altLang="ru-RU">
              <a:solidFill>
                <a:prstClr val="black">
                  <a:tint val="75000"/>
                </a:prstClr>
              </a:solidFill>
            </a:endParaRPr>
          </a:p>
        </p:txBody>
      </p:sp>
    </p:spTree>
    <p:extLst>
      <p:ext uri="{BB962C8B-B14F-4D97-AF65-F5344CB8AC3E}">
        <p14:creationId xmlns:p14="http://schemas.microsoft.com/office/powerpoint/2010/main" val="6765528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672581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6684046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0592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5" name="Rectangle 1"/>
          <p:cNvSpPr>
            <a:spLocks noChangeArrowheads="1"/>
          </p:cNvSpPr>
          <p:nvPr/>
        </p:nvSpPr>
        <p:spPr bwMode="auto">
          <a:xfrm>
            <a:off x="0" y="0"/>
            <a:ext cx="9144000" cy="457200"/>
          </a:xfrm>
          <a:prstGeom prst="rect">
            <a:avLst/>
          </a:prstGeom>
          <a:solidFill>
            <a:srgbClr val="000030"/>
          </a:solidFill>
          <a:ln w="9360">
            <a:solidFill>
              <a:srgbClr val="000030"/>
            </a:solidFill>
            <a:miter lim="800000"/>
            <a:headEnd/>
            <a:tailEnd/>
          </a:ln>
        </p:spPr>
        <p:txBody>
          <a:bodyPr wrap="none" anchor="ctr"/>
          <a:lstStyle/>
          <a:p>
            <a:pPr algn="ctr" defTabSz="449263" eaLnBrk="0" fontAlgn="base" hangingPunct="0">
              <a:lnSpc>
                <a:spcPct val="33000"/>
              </a:lnSpc>
              <a:spcBef>
                <a:spcPct val="0"/>
              </a:spcBef>
              <a:spcAft>
                <a:spcPct val="0"/>
              </a:spcAft>
              <a:buClr>
                <a:srgbClr val="000000"/>
              </a:buClr>
              <a:buSzPct val="100000"/>
              <a:buFont typeface="Times New Roman" pitchFamily="18" charset="0"/>
              <a:buNone/>
            </a:pPr>
            <a:endParaRPr lang="ru-RU" sz="2400">
              <a:solidFill>
                <a:srgbClr val="FFFFFF"/>
              </a:solidFill>
              <a:ea typeface="Arial Unicode MS" pitchFamily="34" charset="-128"/>
            </a:endParaRPr>
          </a:p>
        </p:txBody>
      </p:sp>
      <p:sp>
        <p:nvSpPr>
          <p:cNvPr id="6" name="AutoShape 2"/>
          <p:cNvSpPr>
            <a:spLocks noChangeArrowheads="1"/>
          </p:cNvSpPr>
          <p:nvPr/>
        </p:nvSpPr>
        <p:spPr bwMode="auto">
          <a:xfrm>
            <a:off x="0" y="455613"/>
            <a:ext cx="185738"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 name="T15" fmla="*/ 0 w 117"/>
              <a:gd name="T16" fmla="*/ 0 h 4033"/>
              <a:gd name="T17" fmla="*/ 117 w 117"/>
              <a:gd name="T18" fmla="*/ 4033 h 4033"/>
            </a:gdLst>
            <a:ahLst/>
            <a:cxnLst>
              <a:cxn ang="T10">
                <a:pos x="T0" y="T1"/>
              </a:cxn>
              <a:cxn ang="T11">
                <a:pos x="T2" y="T3"/>
              </a:cxn>
              <a:cxn ang="T12">
                <a:pos x="T4" y="T5"/>
              </a:cxn>
              <a:cxn ang="T13">
                <a:pos x="T6" y="T7"/>
              </a:cxn>
              <a:cxn ang="T14">
                <a:pos x="T8" y="T9"/>
              </a:cxn>
            </a:cxnLst>
            <a:rect l="T15" t="T16" r="T17" b="T18"/>
            <a:pathLst>
              <a:path w="117" h="4033">
                <a:moveTo>
                  <a:pt x="0" y="4033"/>
                </a:moveTo>
                <a:lnTo>
                  <a:pt x="0" y="0"/>
                </a:lnTo>
                <a:lnTo>
                  <a:pt x="117" y="117"/>
                </a:lnTo>
                <a:lnTo>
                  <a:pt x="112" y="4033"/>
                </a:lnTo>
                <a:lnTo>
                  <a:pt x="0" y="4033"/>
                </a:lnTo>
                <a:close/>
              </a:path>
            </a:pathLst>
          </a:custGeom>
          <a:gradFill rotWithShape="0">
            <a:gsLst>
              <a:gs pos="0">
                <a:srgbClr val="000030"/>
              </a:gs>
              <a:gs pos="100000">
                <a:srgbClr val="FFFFF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55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8" name="Object 4"/>
          <p:cNvGraphicFramePr>
            <a:graphicFrameLocks noChangeAspect="1"/>
          </p:cNvGraphicFramePr>
          <p:nvPr/>
        </p:nvGraphicFramePr>
        <p:xfrm>
          <a:off x="8737600" y="0"/>
          <a:ext cx="406400" cy="457200"/>
        </p:xfrm>
        <a:graphic>
          <a:graphicData uri="http://schemas.openxmlformats.org/presentationml/2006/ole">
            <mc:AlternateContent xmlns:mc="http://schemas.openxmlformats.org/markup-compatibility/2006">
              <mc:Choice xmlns:v="urn:schemas-microsoft-com:vml" Requires="v">
                <p:oleObj spid="_x0000_s8204" r:id="rId4" imgW="466692" imgH="509406" progId="">
                  <p:embed/>
                </p:oleObj>
              </mc:Choice>
              <mc:Fallback>
                <p:oleObj r:id="rId4" imgW="466692" imgH="509406" progId="">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37600" y="0"/>
                        <a:ext cx="406400" cy="4572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8600" y="0"/>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 name="AutoShape 6"/>
          <p:cNvSpPr>
            <a:spLocks noChangeArrowheads="1"/>
          </p:cNvSpPr>
          <p:nvPr/>
        </p:nvSpPr>
        <p:spPr bwMode="auto">
          <a:xfrm>
            <a:off x="-1588" y="457200"/>
            <a:ext cx="9144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 name="T15" fmla="*/ 0 w 5760"/>
              <a:gd name="T16" fmla="*/ 0 h 124"/>
              <a:gd name="T17" fmla="*/ 5760 w 5760"/>
              <a:gd name="T18" fmla="*/ 124 h 124"/>
            </a:gdLst>
            <a:ahLst/>
            <a:cxnLst>
              <a:cxn ang="T10">
                <a:pos x="T0" y="T1"/>
              </a:cxn>
              <a:cxn ang="T11">
                <a:pos x="T2" y="T3"/>
              </a:cxn>
              <a:cxn ang="T12">
                <a:pos x="T4" y="T5"/>
              </a:cxn>
              <a:cxn ang="T13">
                <a:pos x="T6" y="T7"/>
              </a:cxn>
              <a:cxn ang="T14">
                <a:pos x="T8" y="T9"/>
              </a:cxn>
            </a:cxnLst>
            <a:rect l="T15" t="T16" r="T17" b="T18"/>
            <a:pathLst>
              <a:path w="5760" h="124">
                <a:moveTo>
                  <a:pt x="5760" y="0"/>
                </a:moveTo>
                <a:lnTo>
                  <a:pt x="0" y="4"/>
                </a:lnTo>
                <a:lnTo>
                  <a:pt x="120" y="124"/>
                </a:lnTo>
                <a:lnTo>
                  <a:pt x="5758" y="124"/>
                </a:lnTo>
                <a:lnTo>
                  <a:pt x="5760" y="0"/>
                </a:lnTo>
                <a:close/>
              </a:path>
            </a:pathLst>
          </a:custGeom>
          <a:gradFill rotWithShape="0">
            <a:gsLst>
              <a:gs pos="0">
                <a:srgbClr val="000030"/>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60338" y="1487488"/>
            <a:ext cx="4316412" cy="453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29150" y="1487488"/>
            <a:ext cx="4318000" cy="453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1" name="Rectangle 9"/>
          <p:cNvSpPr>
            <a:spLocks noGrp="1" noChangeArrowheads="1"/>
          </p:cNvSpPr>
          <p:nvPr>
            <p:ph type="dt" idx="10"/>
          </p:nvPr>
        </p:nvSpPr>
        <p:spPr/>
        <p:txBody>
          <a:bodyPr/>
          <a:lstStyle>
            <a:lvl1pPr defTabSz="914400" eaLnBrk="1" hangingPunct="1">
              <a:buClrTx/>
              <a:buSzTx/>
              <a:defRPr/>
            </a:lvl1pPr>
          </a:lstStyle>
          <a:p>
            <a:pPr>
              <a:defRPr/>
            </a:pPr>
            <a:fld id="{7AE2C081-5834-4921-BF42-33005D3B0A8B}" type="datetime1">
              <a:rPr lang="ru-RU" smtClean="0"/>
              <a:pPr>
                <a:defRPr/>
              </a:pPr>
              <a:t>24.11.2014</a:t>
            </a:fld>
            <a:endParaRPr lang="ru-RU"/>
          </a:p>
        </p:txBody>
      </p:sp>
      <p:sp>
        <p:nvSpPr>
          <p:cNvPr id="12" name="Rectangle 10"/>
          <p:cNvSpPr>
            <a:spLocks noGrp="1" noChangeArrowheads="1"/>
          </p:cNvSpPr>
          <p:nvPr>
            <p:ph type="ftr" idx="11"/>
          </p:nvPr>
        </p:nvSpPr>
        <p:spPr/>
        <p:txBody>
          <a:bodyPr/>
          <a:lstStyle>
            <a:lvl1pPr algn="l" defTabSz="914400" eaLnBrk="1" hangingPunct="1">
              <a:buClrTx/>
              <a:buSzTx/>
              <a:buFontTx/>
              <a:buNone/>
              <a:defRPr>
                <a:latin typeface="Arial" charset="0"/>
                <a:ea typeface="+mn-ea"/>
              </a:defRPr>
            </a:lvl1pPr>
          </a:lstStyle>
          <a:p>
            <a:pPr>
              <a:defRPr/>
            </a:pPr>
            <a:endParaRPr lang="ru-RU"/>
          </a:p>
        </p:txBody>
      </p:sp>
      <p:sp>
        <p:nvSpPr>
          <p:cNvPr id="13" name="Rectangle 11"/>
          <p:cNvSpPr>
            <a:spLocks noGrp="1" noChangeArrowheads="1"/>
          </p:cNvSpPr>
          <p:nvPr>
            <p:ph type="sldNum" idx="12"/>
          </p:nvPr>
        </p:nvSpPr>
        <p:spPr/>
        <p:txBody>
          <a:bodyPr/>
          <a:lstStyle>
            <a:lvl1pPr defTabSz="914400" eaLnBrk="1" hangingPunct="1">
              <a:buClrTx/>
              <a:buSzTx/>
              <a:buFontTx/>
              <a:buNone/>
              <a:defRPr>
                <a:latin typeface="Arial" pitchFamily="34" charset="0"/>
              </a:defRPr>
            </a:lvl1pPr>
          </a:lstStyle>
          <a:p>
            <a:pPr>
              <a:defRPr/>
            </a:pPr>
            <a:fld id="{41ED97D7-EF78-49B3-9843-BFE59AA71397}" type="slidenum">
              <a:rPr lang="ru-RU"/>
              <a:pPr>
                <a:defRPr/>
              </a:pPr>
              <a:t>‹#›</a:t>
            </a:fld>
            <a:endParaRPr lang="ru-RU"/>
          </a:p>
        </p:txBody>
      </p:sp>
    </p:spTree>
    <p:extLst>
      <p:ext uri="{BB962C8B-B14F-4D97-AF65-F5344CB8AC3E}">
        <p14:creationId xmlns:p14="http://schemas.microsoft.com/office/powerpoint/2010/main" val="40716403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0621133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757801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72177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677601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755399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518064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8356891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1418694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8570" y="119329"/>
            <a:ext cx="5759916" cy="500104"/>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5860" y="1595507"/>
            <a:ext cx="4051784" cy="453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36357" y="1595507"/>
            <a:ext cx="4051784" cy="453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5859" y="6357896"/>
            <a:ext cx="2133154" cy="368710"/>
          </a:xfrm>
        </p:spPr>
        <p:txBody>
          <a:bodyPr/>
          <a:lstStyle>
            <a:lvl1pPr>
              <a:defRPr/>
            </a:lvl1pPr>
          </a:lstStyle>
          <a:p>
            <a:fld id="{B43197CE-2466-4D0E-A9D8-02F22CF4A5B1}" type="datetimeFigureOut">
              <a:rPr lang="ru-RU" altLang="ru-RU">
                <a:solidFill>
                  <a:prstClr val="black">
                    <a:tint val="75000"/>
                  </a:prstClr>
                </a:solidFill>
              </a:rPr>
              <a:pPr/>
              <a:t>24.11.2014</a:t>
            </a:fld>
            <a:endParaRPr lang="ru-RU" altLang="ru-RU">
              <a:solidFill>
                <a:prstClr val="black">
                  <a:tint val="75000"/>
                </a:prstClr>
              </a:solidFill>
            </a:endParaRPr>
          </a:p>
        </p:txBody>
      </p:sp>
      <p:sp>
        <p:nvSpPr>
          <p:cNvPr id="6" name="Нижний колонтитул 5"/>
          <p:cNvSpPr>
            <a:spLocks noGrp="1"/>
          </p:cNvSpPr>
          <p:nvPr>
            <p:ph type="ftr" sz="quarter" idx="11"/>
          </p:nvPr>
        </p:nvSpPr>
        <p:spPr>
          <a:xfrm>
            <a:off x="3125318" y="6357896"/>
            <a:ext cx="2894706" cy="368710"/>
          </a:xfrm>
        </p:spPr>
        <p:txBody>
          <a:bodyPr/>
          <a:lstStyle>
            <a:lvl1pPr>
              <a:defRPr/>
            </a:lvl1pPr>
          </a:lstStyle>
          <a:p>
            <a:endParaRPr lang="ru-RU" altLang="ru-RU">
              <a:solidFill>
                <a:prstClr val="black">
                  <a:tint val="75000"/>
                </a:prstClr>
              </a:solidFill>
            </a:endParaRPr>
          </a:p>
        </p:txBody>
      </p:sp>
      <p:sp>
        <p:nvSpPr>
          <p:cNvPr id="7" name="Номер слайда 6"/>
          <p:cNvSpPr>
            <a:spLocks noGrp="1"/>
          </p:cNvSpPr>
          <p:nvPr>
            <p:ph type="sldNum" sz="quarter" idx="12"/>
          </p:nvPr>
        </p:nvSpPr>
        <p:spPr>
          <a:xfrm>
            <a:off x="6554988" y="6357896"/>
            <a:ext cx="2133153" cy="368710"/>
          </a:xfrm>
        </p:spPr>
        <p:txBody>
          <a:bodyPr/>
          <a:lstStyle>
            <a:lvl1pPr>
              <a:defRPr/>
            </a:lvl1pPr>
          </a:lstStyle>
          <a:p>
            <a:fld id="{09B54AAA-C7C8-4EDA-9E89-B374EBB4A93E}" type="slidenum">
              <a:rPr lang="ru-RU" altLang="ru-RU">
                <a:solidFill>
                  <a:prstClr val="black">
                    <a:tint val="75000"/>
                  </a:prstClr>
                </a:solidFill>
              </a:rPr>
              <a:pPr/>
              <a:t>‹#›</a:t>
            </a:fld>
            <a:endParaRPr lang="ru-RU" altLang="ru-RU">
              <a:solidFill>
                <a:prstClr val="black">
                  <a:tint val="75000"/>
                </a:prstClr>
              </a:solidFill>
            </a:endParaRPr>
          </a:p>
        </p:txBody>
      </p:sp>
    </p:spTree>
    <p:extLst>
      <p:ext uri="{BB962C8B-B14F-4D97-AF65-F5344CB8AC3E}">
        <p14:creationId xmlns:p14="http://schemas.microsoft.com/office/powerpoint/2010/main" val="8860996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085719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Rectangle 1"/>
          <p:cNvSpPr>
            <a:spLocks noChangeArrowheads="1"/>
          </p:cNvSpPr>
          <p:nvPr/>
        </p:nvSpPr>
        <p:spPr bwMode="auto">
          <a:xfrm>
            <a:off x="0" y="0"/>
            <a:ext cx="9144000" cy="457200"/>
          </a:xfrm>
          <a:prstGeom prst="rect">
            <a:avLst/>
          </a:prstGeom>
          <a:solidFill>
            <a:srgbClr val="000030"/>
          </a:solidFill>
          <a:ln w="9360">
            <a:solidFill>
              <a:srgbClr val="000030"/>
            </a:solidFill>
            <a:miter lim="800000"/>
            <a:headEnd/>
            <a:tailEnd/>
          </a:ln>
        </p:spPr>
        <p:txBody>
          <a:bodyPr wrap="none" anchor="ctr"/>
          <a:lstStyle/>
          <a:p>
            <a:pPr algn="ctr" defTabSz="449263" eaLnBrk="0" fontAlgn="base" hangingPunct="0">
              <a:lnSpc>
                <a:spcPct val="33000"/>
              </a:lnSpc>
              <a:spcBef>
                <a:spcPct val="0"/>
              </a:spcBef>
              <a:spcAft>
                <a:spcPct val="0"/>
              </a:spcAft>
              <a:buClr>
                <a:srgbClr val="000000"/>
              </a:buClr>
              <a:buSzPct val="100000"/>
              <a:buFont typeface="Times New Roman" pitchFamily="18" charset="0"/>
              <a:buNone/>
            </a:pPr>
            <a:endParaRPr lang="ru-RU" sz="2400">
              <a:solidFill>
                <a:srgbClr val="FFFFFF"/>
              </a:solidFill>
              <a:ea typeface="Arial Unicode MS" pitchFamily="34" charset="-128"/>
            </a:endParaRPr>
          </a:p>
        </p:txBody>
      </p:sp>
      <p:sp>
        <p:nvSpPr>
          <p:cNvPr id="8" name="AutoShape 2"/>
          <p:cNvSpPr>
            <a:spLocks noChangeArrowheads="1"/>
          </p:cNvSpPr>
          <p:nvPr/>
        </p:nvSpPr>
        <p:spPr bwMode="auto">
          <a:xfrm>
            <a:off x="0" y="455613"/>
            <a:ext cx="185738"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 name="T15" fmla="*/ 0 w 117"/>
              <a:gd name="T16" fmla="*/ 0 h 4033"/>
              <a:gd name="T17" fmla="*/ 117 w 117"/>
              <a:gd name="T18" fmla="*/ 4033 h 4033"/>
            </a:gdLst>
            <a:ahLst/>
            <a:cxnLst>
              <a:cxn ang="T10">
                <a:pos x="T0" y="T1"/>
              </a:cxn>
              <a:cxn ang="T11">
                <a:pos x="T2" y="T3"/>
              </a:cxn>
              <a:cxn ang="T12">
                <a:pos x="T4" y="T5"/>
              </a:cxn>
              <a:cxn ang="T13">
                <a:pos x="T6" y="T7"/>
              </a:cxn>
              <a:cxn ang="T14">
                <a:pos x="T8" y="T9"/>
              </a:cxn>
            </a:cxnLst>
            <a:rect l="T15" t="T16" r="T17" b="T18"/>
            <a:pathLst>
              <a:path w="117" h="4033">
                <a:moveTo>
                  <a:pt x="0" y="4033"/>
                </a:moveTo>
                <a:lnTo>
                  <a:pt x="0" y="0"/>
                </a:lnTo>
                <a:lnTo>
                  <a:pt x="117" y="117"/>
                </a:lnTo>
                <a:lnTo>
                  <a:pt x="112" y="4033"/>
                </a:lnTo>
                <a:lnTo>
                  <a:pt x="0" y="4033"/>
                </a:lnTo>
                <a:close/>
              </a:path>
            </a:pathLst>
          </a:custGeom>
          <a:gradFill rotWithShape="0">
            <a:gsLst>
              <a:gs pos="0">
                <a:srgbClr val="000030"/>
              </a:gs>
              <a:gs pos="100000">
                <a:srgbClr val="FFFFF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pic>
        <p:nvPicPr>
          <p:cNvPr id="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55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10" name="Object 4"/>
          <p:cNvGraphicFramePr>
            <a:graphicFrameLocks noChangeAspect="1"/>
          </p:cNvGraphicFramePr>
          <p:nvPr/>
        </p:nvGraphicFramePr>
        <p:xfrm>
          <a:off x="8737600" y="0"/>
          <a:ext cx="406400" cy="457200"/>
        </p:xfrm>
        <a:graphic>
          <a:graphicData uri="http://schemas.openxmlformats.org/presentationml/2006/ole">
            <mc:AlternateContent xmlns:mc="http://schemas.openxmlformats.org/markup-compatibility/2006">
              <mc:Choice xmlns:v="urn:schemas-microsoft-com:vml" Requires="v">
                <p:oleObj spid="_x0000_s9228" r:id="rId4" imgW="466692" imgH="509406" progId="">
                  <p:embed/>
                </p:oleObj>
              </mc:Choice>
              <mc:Fallback>
                <p:oleObj r:id="rId4" imgW="466692" imgH="509406" progId="">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37600" y="0"/>
                        <a:ext cx="406400" cy="4572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11"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8600" y="0"/>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2" name="AutoShape 6"/>
          <p:cNvSpPr>
            <a:spLocks noChangeArrowheads="1"/>
          </p:cNvSpPr>
          <p:nvPr/>
        </p:nvSpPr>
        <p:spPr bwMode="auto">
          <a:xfrm>
            <a:off x="-1588" y="457200"/>
            <a:ext cx="9144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 name="T15" fmla="*/ 0 w 5760"/>
              <a:gd name="T16" fmla="*/ 0 h 124"/>
              <a:gd name="T17" fmla="*/ 5760 w 5760"/>
              <a:gd name="T18" fmla="*/ 124 h 124"/>
            </a:gdLst>
            <a:ahLst/>
            <a:cxnLst>
              <a:cxn ang="T10">
                <a:pos x="T0" y="T1"/>
              </a:cxn>
              <a:cxn ang="T11">
                <a:pos x="T2" y="T3"/>
              </a:cxn>
              <a:cxn ang="T12">
                <a:pos x="T4" y="T5"/>
              </a:cxn>
              <a:cxn ang="T13">
                <a:pos x="T6" y="T7"/>
              </a:cxn>
              <a:cxn ang="T14">
                <a:pos x="T8" y="T9"/>
              </a:cxn>
            </a:cxnLst>
            <a:rect l="T15" t="T16" r="T17" b="T18"/>
            <a:pathLst>
              <a:path w="5760" h="124">
                <a:moveTo>
                  <a:pt x="5760" y="0"/>
                </a:moveTo>
                <a:lnTo>
                  <a:pt x="0" y="4"/>
                </a:lnTo>
                <a:lnTo>
                  <a:pt x="120" y="124"/>
                </a:lnTo>
                <a:lnTo>
                  <a:pt x="5758" y="124"/>
                </a:lnTo>
                <a:lnTo>
                  <a:pt x="5760" y="0"/>
                </a:lnTo>
                <a:close/>
              </a:path>
            </a:pathLst>
          </a:custGeom>
          <a:gradFill rotWithShape="0">
            <a:gsLst>
              <a:gs pos="0">
                <a:srgbClr val="000030"/>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3" name="Rectangle 9"/>
          <p:cNvSpPr>
            <a:spLocks noGrp="1" noChangeArrowheads="1"/>
          </p:cNvSpPr>
          <p:nvPr>
            <p:ph type="dt" idx="10"/>
          </p:nvPr>
        </p:nvSpPr>
        <p:spPr/>
        <p:txBody>
          <a:bodyPr/>
          <a:lstStyle>
            <a:lvl1pPr defTabSz="914400" eaLnBrk="1" hangingPunct="1">
              <a:buClrTx/>
              <a:buSzTx/>
              <a:defRPr/>
            </a:lvl1pPr>
          </a:lstStyle>
          <a:p>
            <a:pPr>
              <a:defRPr/>
            </a:pPr>
            <a:fld id="{8F555FA6-3FC3-426B-BD55-A404D0E2A3DE}" type="datetime1">
              <a:rPr lang="ru-RU" smtClean="0"/>
              <a:pPr>
                <a:defRPr/>
              </a:pPr>
              <a:t>24.11.2014</a:t>
            </a:fld>
            <a:endParaRPr lang="ru-RU"/>
          </a:p>
        </p:txBody>
      </p:sp>
      <p:sp>
        <p:nvSpPr>
          <p:cNvPr id="14" name="Rectangle 10"/>
          <p:cNvSpPr>
            <a:spLocks noGrp="1" noChangeArrowheads="1"/>
          </p:cNvSpPr>
          <p:nvPr>
            <p:ph type="ftr" idx="11"/>
          </p:nvPr>
        </p:nvSpPr>
        <p:spPr/>
        <p:txBody>
          <a:bodyPr/>
          <a:lstStyle>
            <a:lvl1pPr algn="l" defTabSz="914400" eaLnBrk="1" hangingPunct="1">
              <a:buClrTx/>
              <a:buSzTx/>
              <a:buFontTx/>
              <a:buNone/>
              <a:defRPr>
                <a:latin typeface="Arial" charset="0"/>
                <a:ea typeface="+mn-ea"/>
              </a:defRPr>
            </a:lvl1pPr>
          </a:lstStyle>
          <a:p>
            <a:pPr>
              <a:defRPr/>
            </a:pPr>
            <a:endParaRPr lang="ru-RU"/>
          </a:p>
        </p:txBody>
      </p:sp>
      <p:sp>
        <p:nvSpPr>
          <p:cNvPr id="15" name="Rectangle 11"/>
          <p:cNvSpPr>
            <a:spLocks noGrp="1" noChangeArrowheads="1"/>
          </p:cNvSpPr>
          <p:nvPr>
            <p:ph type="sldNum" idx="12"/>
          </p:nvPr>
        </p:nvSpPr>
        <p:spPr/>
        <p:txBody>
          <a:bodyPr/>
          <a:lstStyle>
            <a:lvl1pPr defTabSz="914400" eaLnBrk="1" hangingPunct="1">
              <a:buClrTx/>
              <a:buSzTx/>
              <a:buFontTx/>
              <a:buNone/>
              <a:defRPr>
                <a:latin typeface="Arial" pitchFamily="34" charset="0"/>
              </a:defRPr>
            </a:lvl1pPr>
          </a:lstStyle>
          <a:p>
            <a:pPr>
              <a:defRPr/>
            </a:pPr>
            <a:fld id="{7CB0795D-0B89-429E-B620-C89AE9E4F3E5}" type="slidenum">
              <a:rPr lang="ru-RU"/>
              <a:pPr>
                <a:defRPr/>
              </a:pPr>
              <a:t>‹#›</a:t>
            </a:fld>
            <a:endParaRPr lang="ru-RU"/>
          </a:p>
        </p:txBody>
      </p:sp>
    </p:spTree>
    <p:extLst>
      <p:ext uri="{BB962C8B-B14F-4D97-AF65-F5344CB8AC3E}">
        <p14:creationId xmlns:p14="http://schemas.microsoft.com/office/powerpoint/2010/main" val="3007662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1709517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0875487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1622267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0566484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1528933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92719999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1052431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630034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3281477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09646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3" name="Rectangle 1"/>
          <p:cNvSpPr>
            <a:spLocks noChangeArrowheads="1"/>
          </p:cNvSpPr>
          <p:nvPr/>
        </p:nvSpPr>
        <p:spPr bwMode="auto">
          <a:xfrm>
            <a:off x="0" y="0"/>
            <a:ext cx="9144000" cy="457200"/>
          </a:xfrm>
          <a:prstGeom prst="rect">
            <a:avLst/>
          </a:prstGeom>
          <a:solidFill>
            <a:srgbClr val="000030"/>
          </a:solidFill>
          <a:ln w="9360">
            <a:solidFill>
              <a:srgbClr val="000030"/>
            </a:solidFill>
            <a:miter lim="800000"/>
            <a:headEnd/>
            <a:tailEnd/>
          </a:ln>
        </p:spPr>
        <p:txBody>
          <a:bodyPr wrap="none" anchor="ctr"/>
          <a:lstStyle/>
          <a:p>
            <a:pPr algn="ctr" defTabSz="449263" eaLnBrk="0" fontAlgn="base" hangingPunct="0">
              <a:lnSpc>
                <a:spcPct val="33000"/>
              </a:lnSpc>
              <a:spcBef>
                <a:spcPct val="0"/>
              </a:spcBef>
              <a:spcAft>
                <a:spcPct val="0"/>
              </a:spcAft>
              <a:buClr>
                <a:srgbClr val="000000"/>
              </a:buClr>
              <a:buSzPct val="100000"/>
              <a:buFont typeface="Times New Roman" pitchFamily="18" charset="0"/>
              <a:buNone/>
            </a:pPr>
            <a:endParaRPr lang="ru-RU" sz="2400">
              <a:solidFill>
                <a:srgbClr val="FFFFFF"/>
              </a:solidFill>
              <a:ea typeface="Arial Unicode MS" pitchFamily="34" charset="-128"/>
            </a:endParaRPr>
          </a:p>
        </p:txBody>
      </p:sp>
      <p:sp>
        <p:nvSpPr>
          <p:cNvPr id="4" name="AutoShape 2"/>
          <p:cNvSpPr>
            <a:spLocks noChangeArrowheads="1"/>
          </p:cNvSpPr>
          <p:nvPr/>
        </p:nvSpPr>
        <p:spPr bwMode="auto">
          <a:xfrm>
            <a:off x="0" y="455613"/>
            <a:ext cx="185738"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 name="T15" fmla="*/ 0 w 117"/>
              <a:gd name="T16" fmla="*/ 0 h 4033"/>
              <a:gd name="T17" fmla="*/ 117 w 117"/>
              <a:gd name="T18" fmla="*/ 4033 h 4033"/>
            </a:gdLst>
            <a:ahLst/>
            <a:cxnLst>
              <a:cxn ang="T10">
                <a:pos x="T0" y="T1"/>
              </a:cxn>
              <a:cxn ang="T11">
                <a:pos x="T2" y="T3"/>
              </a:cxn>
              <a:cxn ang="T12">
                <a:pos x="T4" y="T5"/>
              </a:cxn>
              <a:cxn ang="T13">
                <a:pos x="T6" y="T7"/>
              </a:cxn>
              <a:cxn ang="T14">
                <a:pos x="T8" y="T9"/>
              </a:cxn>
            </a:cxnLst>
            <a:rect l="T15" t="T16" r="T17" b="T18"/>
            <a:pathLst>
              <a:path w="117" h="4033">
                <a:moveTo>
                  <a:pt x="0" y="4033"/>
                </a:moveTo>
                <a:lnTo>
                  <a:pt x="0" y="0"/>
                </a:lnTo>
                <a:lnTo>
                  <a:pt x="117" y="117"/>
                </a:lnTo>
                <a:lnTo>
                  <a:pt x="112" y="4033"/>
                </a:lnTo>
                <a:lnTo>
                  <a:pt x="0" y="4033"/>
                </a:lnTo>
                <a:close/>
              </a:path>
            </a:pathLst>
          </a:custGeom>
          <a:gradFill rotWithShape="0">
            <a:gsLst>
              <a:gs pos="0">
                <a:srgbClr val="000030"/>
              </a:gs>
              <a:gs pos="100000">
                <a:srgbClr val="FFFFF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55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6" name="Object 4"/>
          <p:cNvGraphicFramePr>
            <a:graphicFrameLocks noChangeAspect="1"/>
          </p:cNvGraphicFramePr>
          <p:nvPr/>
        </p:nvGraphicFramePr>
        <p:xfrm>
          <a:off x="8737600" y="0"/>
          <a:ext cx="406400" cy="457200"/>
        </p:xfrm>
        <a:graphic>
          <a:graphicData uri="http://schemas.openxmlformats.org/presentationml/2006/ole">
            <mc:AlternateContent xmlns:mc="http://schemas.openxmlformats.org/markup-compatibility/2006">
              <mc:Choice xmlns:v="urn:schemas-microsoft-com:vml" Requires="v">
                <p:oleObj spid="_x0000_s10252" r:id="rId4" imgW="466692" imgH="509406" progId="">
                  <p:embed/>
                </p:oleObj>
              </mc:Choice>
              <mc:Fallback>
                <p:oleObj r:id="rId4" imgW="466692" imgH="509406" progId="">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37600" y="0"/>
                        <a:ext cx="406400" cy="4572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8600" y="0"/>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 name="AutoShape 6"/>
          <p:cNvSpPr>
            <a:spLocks noChangeArrowheads="1"/>
          </p:cNvSpPr>
          <p:nvPr/>
        </p:nvSpPr>
        <p:spPr bwMode="auto">
          <a:xfrm>
            <a:off x="-1588" y="457200"/>
            <a:ext cx="9144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 name="T15" fmla="*/ 0 w 5760"/>
              <a:gd name="T16" fmla="*/ 0 h 124"/>
              <a:gd name="T17" fmla="*/ 5760 w 5760"/>
              <a:gd name="T18" fmla="*/ 124 h 124"/>
            </a:gdLst>
            <a:ahLst/>
            <a:cxnLst>
              <a:cxn ang="T10">
                <a:pos x="T0" y="T1"/>
              </a:cxn>
              <a:cxn ang="T11">
                <a:pos x="T2" y="T3"/>
              </a:cxn>
              <a:cxn ang="T12">
                <a:pos x="T4" y="T5"/>
              </a:cxn>
              <a:cxn ang="T13">
                <a:pos x="T6" y="T7"/>
              </a:cxn>
              <a:cxn ang="T14">
                <a:pos x="T8" y="T9"/>
              </a:cxn>
            </a:cxnLst>
            <a:rect l="T15" t="T16" r="T17" b="T18"/>
            <a:pathLst>
              <a:path w="5760" h="124">
                <a:moveTo>
                  <a:pt x="5760" y="0"/>
                </a:moveTo>
                <a:lnTo>
                  <a:pt x="0" y="4"/>
                </a:lnTo>
                <a:lnTo>
                  <a:pt x="120" y="124"/>
                </a:lnTo>
                <a:lnTo>
                  <a:pt x="5758" y="124"/>
                </a:lnTo>
                <a:lnTo>
                  <a:pt x="5760" y="0"/>
                </a:lnTo>
                <a:close/>
              </a:path>
            </a:pathLst>
          </a:custGeom>
          <a:gradFill rotWithShape="0">
            <a:gsLst>
              <a:gs pos="0">
                <a:srgbClr val="000030"/>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9" name="Rectangle 9"/>
          <p:cNvSpPr>
            <a:spLocks noGrp="1" noChangeArrowheads="1"/>
          </p:cNvSpPr>
          <p:nvPr>
            <p:ph type="dt" idx="10"/>
          </p:nvPr>
        </p:nvSpPr>
        <p:spPr/>
        <p:txBody>
          <a:bodyPr/>
          <a:lstStyle>
            <a:lvl1pPr defTabSz="914400" eaLnBrk="1" hangingPunct="1">
              <a:buClrTx/>
              <a:buSzTx/>
              <a:defRPr/>
            </a:lvl1pPr>
          </a:lstStyle>
          <a:p>
            <a:pPr>
              <a:defRPr/>
            </a:pPr>
            <a:fld id="{6913A632-25C3-4DF2-B4EB-2506D1F0042A}" type="datetime1">
              <a:rPr lang="ru-RU" smtClean="0"/>
              <a:pPr>
                <a:defRPr/>
              </a:pPr>
              <a:t>24.11.2014</a:t>
            </a:fld>
            <a:endParaRPr lang="ru-RU"/>
          </a:p>
        </p:txBody>
      </p:sp>
      <p:sp>
        <p:nvSpPr>
          <p:cNvPr id="10" name="Rectangle 10"/>
          <p:cNvSpPr>
            <a:spLocks noGrp="1" noChangeArrowheads="1"/>
          </p:cNvSpPr>
          <p:nvPr>
            <p:ph type="ftr" idx="11"/>
          </p:nvPr>
        </p:nvSpPr>
        <p:spPr/>
        <p:txBody>
          <a:bodyPr/>
          <a:lstStyle>
            <a:lvl1pPr algn="l" defTabSz="914400" eaLnBrk="1" hangingPunct="1">
              <a:buClrTx/>
              <a:buSzTx/>
              <a:buFontTx/>
              <a:buNone/>
              <a:defRPr>
                <a:latin typeface="Arial" charset="0"/>
                <a:ea typeface="+mn-ea"/>
              </a:defRPr>
            </a:lvl1pPr>
          </a:lstStyle>
          <a:p>
            <a:pPr>
              <a:defRPr/>
            </a:pPr>
            <a:endParaRPr lang="ru-RU"/>
          </a:p>
        </p:txBody>
      </p:sp>
      <p:sp>
        <p:nvSpPr>
          <p:cNvPr id="11" name="Rectangle 11"/>
          <p:cNvSpPr>
            <a:spLocks noGrp="1" noChangeArrowheads="1"/>
          </p:cNvSpPr>
          <p:nvPr>
            <p:ph type="sldNum" idx="12"/>
          </p:nvPr>
        </p:nvSpPr>
        <p:spPr/>
        <p:txBody>
          <a:bodyPr/>
          <a:lstStyle>
            <a:lvl1pPr defTabSz="914400" eaLnBrk="1" hangingPunct="1">
              <a:buClrTx/>
              <a:buSzTx/>
              <a:buFontTx/>
              <a:buNone/>
              <a:defRPr>
                <a:latin typeface="Arial" pitchFamily="34" charset="0"/>
              </a:defRPr>
            </a:lvl1pPr>
          </a:lstStyle>
          <a:p>
            <a:pPr>
              <a:defRPr/>
            </a:pPr>
            <a:fld id="{03AE46F0-ECBC-44EC-BDBD-F56CCE4C81B9}" type="slidenum">
              <a:rPr lang="ru-RU"/>
              <a:pPr>
                <a:defRPr/>
              </a:pPr>
              <a:t>‹#›</a:t>
            </a:fld>
            <a:endParaRPr lang="ru-RU"/>
          </a:p>
        </p:txBody>
      </p:sp>
    </p:spTree>
    <p:extLst>
      <p:ext uri="{BB962C8B-B14F-4D97-AF65-F5344CB8AC3E}">
        <p14:creationId xmlns:p14="http://schemas.microsoft.com/office/powerpoint/2010/main" val="218408742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8570" y="119329"/>
            <a:ext cx="5759916" cy="500104"/>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5860" y="1595507"/>
            <a:ext cx="4051784" cy="453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36357" y="1595507"/>
            <a:ext cx="4051784" cy="453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5859" y="6357896"/>
            <a:ext cx="2133154" cy="368710"/>
          </a:xfrm>
        </p:spPr>
        <p:txBody>
          <a:bodyPr/>
          <a:lstStyle>
            <a:lvl1pPr>
              <a:defRPr/>
            </a:lvl1pPr>
          </a:lstStyle>
          <a:p>
            <a:fld id="{B43197CE-2466-4D0E-A9D8-02F22CF4A5B1}" type="datetimeFigureOut">
              <a:rPr lang="ru-RU" altLang="ru-RU">
                <a:solidFill>
                  <a:prstClr val="black">
                    <a:tint val="75000"/>
                  </a:prstClr>
                </a:solidFill>
              </a:rPr>
              <a:pPr/>
              <a:t>24.11.2014</a:t>
            </a:fld>
            <a:endParaRPr lang="ru-RU" altLang="ru-RU">
              <a:solidFill>
                <a:prstClr val="black">
                  <a:tint val="75000"/>
                </a:prstClr>
              </a:solidFill>
            </a:endParaRPr>
          </a:p>
        </p:txBody>
      </p:sp>
      <p:sp>
        <p:nvSpPr>
          <p:cNvPr id="6" name="Нижний колонтитул 5"/>
          <p:cNvSpPr>
            <a:spLocks noGrp="1"/>
          </p:cNvSpPr>
          <p:nvPr>
            <p:ph type="ftr" sz="quarter" idx="11"/>
          </p:nvPr>
        </p:nvSpPr>
        <p:spPr>
          <a:xfrm>
            <a:off x="3125318" y="6357896"/>
            <a:ext cx="2894706" cy="368710"/>
          </a:xfrm>
        </p:spPr>
        <p:txBody>
          <a:bodyPr/>
          <a:lstStyle>
            <a:lvl1pPr>
              <a:defRPr/>
            </a:lvl1pPr>
          </a:lstStyle>
          <a:p>
            <a:endParaRPr lang="ru-RU" altLang="ru-RU">
              <a:solidFill>
                <a:prstClr val="black">
                  <a:tint val="75000"/>
                </a:prstClr>
              </a:solidFill>
            </a:endParaRPr>
          </a:p>
        </p:txBody>
      </p:sp>
      <p:sp>
        <p:nvSpPr>
          <p:cNvPr id="7" name="Номер слайда 6"/>
          <p:cNvSpPr>
            <a:spLocks noGrp="1"/>
          </p:cNvSpPr>
          <p:nvPr>
            <p:ph type="sldNum" sz="quarter" idx="12"/>
          </p:nvPr>
        </p:nvSpPr>
        <p:spPr>
          <a:xfrm>
            <a:off x="6554988" y="6357896"/>
            <a:ext cx="2133153" cy="368710"/>
          </a:xfrm>
        </p:spPr>
        <p:txBody>
          <a:bodyPr/>
          <a:lstStyle>
            <a:lvl1pPr>
              <a:defRPr/>
            </a:lvl1pPr>
          </a:lstStyle>
          <a:p>
            <a:fld id="{09B54AAA-C7C8-4EDA-9E89-B374EBB4A93E}" type="slidenum">
              <a:rPr lang="ru-RU" altLang="ru-RU">
                <a:solidFill>
                  <a:prstClr val="black">
                    <a:tint val="75000"/>
                  </a:prstClr>
                </a:solidFill>
              </a:rPr>
              <a:pPr/>
              <a:t>‹#›</a:t>
            </a:fld>
            <a:endParaRPr lang="ru-RU" altLang="ru-RU">
              <a:solidFill>
                <a:prstClr val="black">
                  <a:tint val="75000"/>
                </a:prstClr>
              </a:solidFill>
            </a:endParaRPr>
          </a:p>
        </p:txBody>
      </p:sp>
    </p:spTree>
    <p:extLst>
      <p:ext uri="{BB962C8B-B14F-4D97-AF65-F5344CB8AC3E}">
        <p14:creationId xmlns:p14="http://schemas.microsoft.com/office/powerpoint/2010/main" val="98361067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8_Титульный слайд">
    <p:bg bwMode="ltGray">
      <p:bgPr>
        <a:solidFill>
          <a:schemeClr val="bg1"/>
        </a:solidFill>
        <a:effectLst/>
      </p:bgPr>
    </p:bg>
    <p:spTree>
      <p:nvGrpSpPr>
        <p:cNvPr id="1" name=""/>
        <p:cNvGrpSpPr/>
        <p:nvPr/>
      </p:nvGrpSpPr>
      <p:grpSpPr>
        <a:xfrm>
          <a:off x="0" y="0"/>
          <a:ext cx="0" cy="0"/>
          <a:chOff x="0" y="0"/>
          <a:chExt cx="0" cy="0"/>
        </a:xfrm>
      </p:grpSpPr>
      <p:sp>
        <p:nvSpPr>
          <p:cNvPr id="2" name="Rectangle 30"/>
          <p:cNvSpPr>
            <a:spLocks noChangeArrowheads="1"/>
          </p:cNvSpPr>
          <p:nvPr/>
        </p:nvSpPr>
        <p:spPr bwMode="auto">
          <a:xfrm>
            <a:off x="0" y="0"/>
            <a:ext cx="9144000" cy="457200"/>
          </a:xfrm>
          <a:prstGeom prst="rect">
            <a:avLst/>
          </a:prstGeom>
          <a:solidFill>
            <a:srgbClr val="000030"/>
          </a:solidFill>
          <a:ln w="9525">
            <a:solidFill>
              <a:srgbClr val="000030"/>
            </a:solidFill>
            <a:miter lim="800000"/>
            <a:headEnd/>
            <a:tailEnd/>
          </a:ln>
        </p:spPr>
        <p:txBody>
          <a:bodyPr wrap="none" lIns="91404" tIns="45702" rIns="91404" bIns="45702" anchor="ctr"/>
          <a:lstStyle/>
          <a:p>
            <a:pPr algn="ctr" eaLnBrk="0" hangingPunct="0"/>
            <a:endParaRPr lang="ru-RU" sz="2400">
              <a:solidFill>
                <a:srgbClr val="000000"/>
              </a:solidFill>
              <a:latin typeface="Arial Unicode MS" pitchFamily="34" charset="-128"/>
              <a:cs typeface="Arial" charset="0"/>
            </a:endParaRPr>
          </a:p>
        </p:txBody>
      </p:sp>
      <p:sp>
        <p:nvSpPr>
          <p:cNvPr id="3" name="Freeform 17"/>
          <p:cNvSpPr>
            <a:spLocks/>
          </p:cNvSpPr>
          <p:nvPr/>
        </p:nvSpPr>
        <p:spPr bwMode="auto">
          <a:xfrm>
            <a:off x="0" y="455613"/>
            <a:ext cx="185738"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 name="T15" fmla="*/ 0 w 117"/>
              <a:gd name="T16" fmla="*/ 0 h 4033"/>
              <a:gd name="T17" fmla="*/ 117 w 117"/>
              <a:gd name="T18" fmla="*/ 4033 h 4033"/>
            </a:gdLst>
            <a:ahLst/>
            <a:cxnLst>
              <a:cxn ang="T10">
                <a:pos x="T0" y="T1"/>
              </a:cxn>
              <a:cxn ang="T11">
                <a:pos x="T2" y="T3"/>
              </a:cxn>
              <a:cxn ang="T12">
                <a:pos x="T4" y="T5"/>
              </a:cxn>
              <a:cxn ang="T13">
                <a:pos x="T6" y="T7"/>
              </a:cxn>
              <a:cxn ang="T14">
                <a:pos x="T8" y="T9"/>
              </a:cxn>
            </a:cxnLst>
            <a:rect l="T15" t="T16" r="T17" b="T18"/>
            <a:pathLst>
              <a:path w="117" h="4033">
                <a:moveTo>
                  <a:pt x="0" y="4033"/>
                </a:moveTo>
                <a:lnTo>
                  <a:pt x="0" y="0"/>
                </a:lnTo>
                <a:lnTo>
                  <a:pt x="117" y="117"/>
                </a:lnTo>
                <a:lnTo>
                  <a:pt x="112" y="4033"/>
                </a:lnTo>
                <a:lnTo>
                  <a:pt x="0" y="4033"/>
                </a:lnTo>
                <a:close/>
              </a:path>
            </a:pathLst>
          </a:custGeom>
          <a:gradFill rotWithShape="0">
            <a:gsLst>
              <a:gs pos="0">
                <a:srgbClr val="000030"/>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91404" tIns="45702" rIns="91404" bIns="45702" anchor="ctr"/>
          <a:lstStyle/>
          <a:p>
            <a:endParaRPr lang="ru-RU"/>
          </a:p>
        </p:txBody>
      </p:sp>
      <p:pic>
        <p:nvPicPr>
          <p:cNvPr id="4" name="Picture 27" descr="Надпись Минфин"/>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55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Object 1"/>
          <p:cNvGraphicFramePr>
            <a:graphicFrameLocks noChangeAspect="1"/>
          </p:cNvGraphicFramePr>
          <p:nvPr/>
        </p:nvGraphicFramePr>
        <p:xfrm>
          <a:off x="8737600" y="0"/>
          <a:ext cx="406400" cy="457200"/>
        </p:xfrm>
        <a:graphic>
          <a:graphicData uri="http://schemas.openxmlformats.org/presentationml/2006/ole">
            <mc:AlternateContent xmlns:mc="http://schemas.openxmlformats.org/markup-compatibility/2006">
              <mc:Choice xmlns:v="urn:schemas-microsoft-com:vml" Requires="v">
                <p:oleObj spid="_x0000_s35846" name="Photo Editor Photo" r:id="rId4" imgW="466692" imgH="509406" progId="">
                  <p:embed/>
                </p:oleObj>
              </mc:Choice>
              <mc:Fallback>
                <p:oleObj name="Photo Editor Photo" r:id="rId4" imgW="466692" imgH="509406" progId="">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37600" y="0"/>
                        <a:ext cx="40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6" name="Picture 29" descr="untitled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8600" y="0"/>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reeform 31"/>
          <p:cNvSpPr>
            <a:spLocks/>
          </p:cNvSpPr>
          <p:nvPr/>
        </p:nvSpPr>
        <p:spPr bwMode="auto">
          <a:xfrm>
            <a:off x="-1588" y="457200"/>
            <a:ext cx="9144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 name="T15" fmla="*/ 0 w 5760"/>
              <a:gd name="T16" fmla="*/ 0 h 124"/>
              <a:gd name="T17" fmla="*/ 5760 w 5760"/>
              <a:gd name="T18" fmla="*/ 124 h 124"/>
            </a:gdLst>
            <a:ahLst/>
            <a:cxnLst>
              <a:cxn ang="T10">
                <a:pos x="T0" y="T1"/>
              </a:cxn>
              <a:cxn ang="T11">
                <a:pos x="T2" y="T3"/>
              </a:cxn>
              <a:cxn ang="T12">
                <a:pos x="T4" y="T5"/>
              </a:cxn>
              <a:cxn ang="T13">
                <a:pos x="T6" y="T7"/>
              </a:cxn>
              <a:cxn ang="T14">
                <a:pos x="T8" y="T9"/>
              </a:cxn>
            </a:cxnLst>
            <a:rect l="T15" t="T16" r="T17" b="T18"/>
            <a:pathLst>
              <a:path w="5760" h="124">
                <a:moveTo>
                  <a:pt x="5760" y="0"/>
                </a:moveTo>
                <a:lnTo>
                  <a:pt x="0" y="4"/>
                </a:lnTo>
                <a:lnTo>
                  <a:pt x="120" y="124"/>
                </a:lnTo>
                <a:lnTo>
                  <a:pt x="5758" y="124"/>
                </a:lnTo>
                <a:lnTo>
                  <a:pt x="5760" y="0"/>
                </a:lnTo>
                <a:close/>
              </a:path>
            </a:pathLst>
          </a:custGeom>
          <a:gradFill rotWithShape="0">
            <a:gsLst>
              <a:gs pos="0">
                <a:srgbClr val="000030"/>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91404" tIns="45702" rIns="91404" bIns="45702" anchor="ctr"/>
          <a:lstStyle/>
          <a:p>
            <a:endParaRPr lang="ru-RU"/>
          </a:p>
        </p:txBody>
      </p:sp>
    </p:spTree>
    <p:extLst>
      <p:ext uri="{BB962C8B-B14F-4D97-AF65-F5344CB8AC3E}">
        <p14:creationId xmlns:p14="http://schemas.microsoft.com/office/powerpoint/2010/main" val="1627746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2/3*#ppt_w"/>
                                          </p:val>
                                        </p:tav>
                                        <p:tav tm="100000">
                                          <p:val>
                                            <p:strVal val="#ppt_w"/>
                                          </p:val>
                                        </p:tav>
                                      </p:tavLst>
                                    </p:anim>
                                    <p:anim calcmode="lin" valueType="num">
                                      <p:cBhvr>
                                        <p:cTn id="8" dur="5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500"/>
                            </p:stCondLst>
                            <p:childTnLst>
                              <p:par>
                                <p:cTn id="10" presetID="23" presetClass="entr" presetSubtype="27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strVal val="2/3*#ppt_w"/>
                                          </p:val>
                                        </p:tav>
                                        <p:tav tm="100000">
                                          <p:val>
                                            <p:strVal val="#ppt_w"/>
                                          </p:val>
                                        </p:tav>
                                      </p:tavLst>
                                    </p:anim>
                                    <p:anim calcmode="lin" valueType="num">
                                      <p:cBhvr>
                                        <p:cTn id="13" dur="500" fill="hold"/>
                                        <p:tgtEl>
                                          <p:spTgt spid="5"/>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Rectangle 1"/>
          <p:cNvSpPr>
            <a:spLocks noChangeArrowheads="1"/>
          </p:cNvSpPr>
          <p:nvPr/>
        </p:nvSpPr>
        <p:spPr bwMode="auto">
          <a:xfrm>
            <a:off x="0" y="0"/>
            <a:ext cx="9144000" cy="457200"/>
          </a:xfrm>
          <a:prstGeom prst="rect">
            <a:avLst/>
          </a:prstGeom>
          <a:solidFill>
            <a:srgbClr val="000030"/>
          </a:solidFill>
          <a:ln w="9360">
            <a:solidFill>
              <a:srgbClr val="000030"/>
            </a:solidFill>
            <a:miter lim="800000"/>
            <a:headEnd/>
            <a:tailEnd/>
          </a:ln>
        </p:spPr>
        <p:txBody>
          <a:bodyPr wrap="none" anchor="ctr"/>
          <a:lstStyle/>
          <a:p>
            <a:pPr algn="ctr" defTabSz="449263" eaLnBrk="0" fontAlgn="base" hangingPunct="0">
              <a:lnSpc>
                <a:spcPct val="33000"/>
              </a:lnSpc>
              <a:spcBef>
                <a:spcPct val="0"/>
              </a:spcBef>
              <a:spcAft>
                <a:spcPct val="0"/>
              </a:spcAft>
              <a:buClr>
                <a:srgbClr val="000000"/>
              </a:buClr>
              <a:buSzPct val="100000"/>
              <a:buFont typeface="Times New Roman" pitchFamily="18" charset="0"/>
              <a:buNone/>
            </a:pPr>
            <a:endParaRPr lang="ru-RU" sz="2400">
              <a:solidFill>
                <a:srgbClr val="FFFFFF"/>
              </a:solidFill>
              <a:ea typeface="Arial Unicode MS" pitchFamily="34" charset="-128"/>
            </a:endParaRPr>
          </a:p>
        </p:txBody>
      </p:sp>
      <p:sp>
        <p:nvSpPr>
          <p:cNvPr id="3" name="AutoShape 2"/>
          <p:cNvSpPr>
            <a:spLocks noChangeArrowheads="1"/>
          </p:cNvSpPr>
          <p:nvPr/>
        </p:nvSpPr>
        <p:spPr bwMode="auto">
          <a:xfrm>
            <a:off x="0" y="455613"/>
            <a:ext cx="185738"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 name="T15" fmla="*/ 0 w 117"/>
              <a:gd name="T16" fmla="*/ 0 h 4033"/>
              <a:gd name="T17" fmla="*/ 117 w 117"/>
              <a:gd name="T18" fmla="*/ 4033 h 4033"/>
            </a:gdLst>
            <a:ahLst/>
            <a:cxnLst>
              <a:cxn ang="T10">
                <a:pos x="T0" y="T1"/>
              </a:cxn>
              <a:cxn ang="T11">
                <a:pos x="T2" y="T3"/>
              </a:cxn>
              <a:cxn ang="T12">
                <a:pos x="T4" y="T5"/>
              </a:cxn>
              <a:cxn ang="T13">
                <a:pos x="T6" y="T7"/>
              </a:cxn>
              <a:cxn ang="T14">
                <a:pos x="T8" y="T9"/>
              </a:cxn>
            </a:cxnLst>
            <a:rect l="T15" t="T16" r="T17" b="T18"/>
            <a:pathLst>
              <a:path w="117" h="4033">
                <a:moveTo>
                  <a:pt x="0" y="4033"/>
                </a:moveTo>
                <a:lnTo>
                  <a:pt x="0" y="0"/>
                </a:lnTo>
                <a:lnTo>
                  <a:pt x="117" y="117"/>
                </a:lnTo>
                <a:lnTo>
                  <a:pt x="112" y="4033"/>
                </a:lnTo>
                <a:lnTo>
                  <a:pt x="0" y="4033"/>
                </a:lnTo>
                <a:close/>
              </a:path>
            </a:pathLst>
          </a:custGeom>
          <a:gradFill rotWithShape="0">
            <a:gsLst>
              <a:gs pos="0">
                <a:srgbClr val="000030"/>
              </a:gs>
              <a:gs pos="100000">
                <a:srgbClr val="FFFFF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55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5" name="Object 4"/>
          <p:cNvGraphicFramePr>
            <a:graphicFrameLocks noChangeAspect="1"/>
          </p:cNvGraphicFramePr>
          <p:nvPr/>
        </p:nvGraphicFramePr>
        <p:xfrm>
          <a:off x="8737600" y="0"/>
          <a:ext cx="406400" cy="457200"/>
        </p:xfrm>
        <a:graphic>
          <a:graphicData uri="http://schemas.openxmlformats.org/presentationml/2006/ole">
            <mc:AlternateContent xmlns:mc="http://schemas.openxmlformats.org/markup-compatibility/2006">
              <mc:Choice xmlns:v="urn:schemas-microsoft-com:vml" Requires="v">
                <p:oleObj spid="_x0000_s11276" r:id="rId4" imgW="466692" imgH="509406" progId="">
                  <p:embed/>
                </p:oleObj>
              </mc:Choice>
              <mc:Fallback>
                <p:oleObj r:id="rId4" imgW="466692" imgH="509406" progId="">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37600" y="0"/>
                        <a:ext cx="406400" cy="4572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6"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8600" y="0"/>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 name="AutoShape 6"/>
          <p:cNvSpPr>
            <a:spLocks noChangeArrowheads="1"/>
          </p:cNvSpPr>
          <p:nvPr/>
        </p:nvSpPr>
        <p:spPr bwMode="auto">
          <a:xfrm>
            <a:off x="-1588" y="457200"/>
            <a:ext cx="9144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 name="T15" fmla="*/ 0 w 5760"/>
              <a:gd name="T16" fmla="*/ 0 h 124"/>
              <a:gd name="T17" fmla="*/ 5760 w 5760"/>
              <a:gd name="T18" fmla="*/ 124 h 124"/>
            </a:gdLst>
            <a:ahLst/>
            <a:cxnLst>
              <a:cxn ang="T10">
                <a:pos x="T0" y="T1"/>
              </a:cxn>
              <a:cxn ang="T11">
                <a:pos x="T2" y="T3"/>
              </a:cxn>
              <a:cxn ang="T12">
                <a:pos x="T4" y="T5"/>
              </a:cxn>
              <a:cxn ang="T13">
                <a:pos x="T6" y="T7"/>
              </a:cxn>
              <a:cxn ang="T14">
                <a:pos x="T8" y="T9"/>
              </a:cxn>
            </a:cxnLst>
            <a:rect l="T15" t="T16" r="T17" b="T18"/>
            <a:pathLst>
              <a:path w="5760" h="124">
                <a:moveTo>
                  <a:pt x="5760" y="0"/>
                </a:moveTo>
                <a:lnTo>
                  <a:pt x="0" y="4"/>
                </a:lnTo>
                <a:lnTo>
                  <a:pt x="120" y="124"/>
                </a:lnTo>
                <a:lnTo>
                  <a:pt x="5758" y="124"/>
                </a:lnTo>
                <a:lnTo>
                  <a:pt x="5760" y="0"/>
                </a:lnTo>
                <a:close/>
              </a:path>
            </a:pathLst>
          </a:custGeom>
          <a:gradFill rotWithShape="0">
            <a:gsLst>
              <a:gs pos="0">
                <a:srgbClr val="000030"/>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sp>
        <p:nvSpPr>
          <p:cNvPr id="8" name="Rectangle 9"/>
          <p:cNvSpPr>
            <a:spLocks noGrp="1" noChangeArrowheads="1"/>
          </p:cNvSpPr>
          <p:nvPr>
            <p:ph type="dt" idx="10"/>
          </p:nvPr>
        </p:nvSpPr>
        <p:spPr/>
        <p:txBody>
          <a:bodyPr/>
          <a:lstStyle>
            <a:lvl1pPr defTabSz="914400" eaLnBrk="1" hangingPunct="1">
              <a:buClrTx/>
              <a:buSzTx/>
              <a:defRPr/>
            </a:lvl1pPr>
          </a:lstStyle>
          <a:p>
            <a:pPr>
              <a:defRPr/>
            </a:pPr>
            <a:fld id="{65048070-1854-433A-8109-A24942799D34}" type="datetime1">
              <a:rPr lang="ru-RU" smtClean="0"/>
              <a:pPr>
                <a:defRPr/>
              </a:pPr>
              <a:t>24.11.2014</a:t>
            </a:fld>
            <a:endParaRPr lang="ru-RU"/>
          </a:p>
        </p:txBody>
      </p:sp>
      <p:sp>
        <p:nvSpPr>
          <p:cNvPr id="9" name="Rectangle 10"/>
          <p:cNvSpPr>
            <a:spLocks noGrp="1" noChangeArrowheads="1"/>
          </p:cNvSpPr>
          <p:nvPr>
            <p:ph type="ftr" idx="11"/>
          </p:nvPr>
        </p:nvSpPr>
        <p:spPr/>
        <p:txBody>
          <a:bodyPr/>
          <a:lstStyle>
            <a:lvl1pPr algn="l" defTabSz="914400" eaLnBrk="1" hangingPunct="1">
              <a:buClrTx/>
              <a:buSzTx/>
              <a:buFontTx/>
              <a:buNone/>
              <a:defRPr>
                <a:latin typeface="Arial" charset="0"/>
                <a:ea typeface="+mn-ea"/>
              </a:defRPr>
            </a:lvl1pPr>
          </a:lstStyle>
          <a:p>
            <a:pPr>
              <a:defRPr/>
            </a:pPr>
            <a:endParaRPr lang="ru-RU"/>
          </a:p>
        </p:txBody>
      </p:sp>
      <p:sp>
        <p:nvSpPr>
          <p:cNvPr id="10" name="Rectangle 11"/>
          <p:cNvSpPr>
            <a:spLocks noGrp="1" noChangeArrowheads="1"/>
          </p:cNvSpPr>
          <p:nvPr>
            <p:ph type="sldNum" idx="12"/>
          </p:nvPr>
        </p:nvSpPr>
        <p:spPr/>
        <p:txBody>
          <a:bodyPr/>
          <a:lstStyle>
            <a:lvl1pPr defTabSz="914400" eaLnBrk="1" hangingPunct="1">
              <a:buClrTx/>
              <a:buSzTx/>
              <a:buFontTx/>
              <a:buNone/>
              <a:defRPr>
                <a:latin typeface="Arial" pitchFamily="34" charset="0"/>
              </a:defRPr>
            </a:lvl1pPr>
          </a:lstStyle>
          <a:p>
            <a:pPr>
              <a:defRPr/>
            </a:pPr>
            <a:fld id="{19FC5620-2336-41C8-B651-548F4437A7B2}" type="slidenum">
              <a:rPr lang="ru-RU"/>
              <a:pPr>
                <a:defRPr/>
              </a:pPr>
              <a:t>‹#›</a:t>
            </a:fld>
            <a:endParaRPr lang="ru-RU"/>
          </a:p>
        </p:txBody>
      </p:sp>
    </p:spTree>
    <p:extLst>
      <p:ext uri="{BB962C8B-B14F-4D97-AF65-F5344CB8AC3E}">
        <p14:creationId xmlns:p14="http://schemas.microsoft.com/office/powerpoint/2010/main" val="1307780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Rectangle 1"/>
          <p:cNvSpPr>
            <a:spLocks noChangeArrowheads="1"/>
          </p:cNvSpPr>
          <p:nvPr/>
        </p:nvSpPr>
        <p:spPr bwMode="auto">
          <a:xfrm>
            <a:off x="0" y="0"/>
            <a:ext cx="9144000" cy="457200"/>
          </a:xfrm>
          <a:prstGeom prst="rect">
            <a:avLst/>
          </a:prstGeom>
          <a:solidFill>
            <a:srgbClr val="000030"/>
          </a:solidFill>
          <a:ln w="9360">
            <a:solidFill>
              <a:srgbClr val="000030"/>
            </a:solidFill>
            <a:miter lim="800000"/>
            <a:headEnd/>
            <a:tailEnd/>
          </a:ln>
        </p:spPr>
        <p:txBody>
          <a:bodyPr wrap="none" anchor="ctr"/>
          <a:lstStyle/>
          <a:p>
            <a:pPr algn="ctr" defTabSz="449263" eaLnBrk="0" fontAlgn="base" hangingPunct="0">
              <a:lnSpc>
                <a:spcPct val="33000"/>
              </a:lnSpc>
              <a:spcBef>
                <a:spcPct val="0"/>
              </a:spcBef>
              <a:spcAft>
                <a:spcPct val="0"/>
              </a:spcAft>
              <a:buClr>
                <a:srgbClr val="000000"/>
              </a:buClr>
              <a:buSzPct val="100000"/>
              <a:buFont typeface="Times New Roman" pitchFamily="18" charset="0"/>
              <a:buNone/>
            </a:pPr>
            <a:endParaRPr lang="ru-RU" sz="2400">
              <a:solidFill>
                <a:srgbClr val="FFFFFF"/>
              </a:solidFill>
              <a:ea typeface="Arial Unicode MS" pitchFamily="34" charset="-128"/>
            </a:endParaRPr>
          </a:p>
        </p:txBody>
      </p:sp>
      <p:sp>
        <p:nvSpPr>
          <p:cNvPr id="6" name="AutoShape 2"/>
          <p:cNvSpPr>
            <a:spLocks noChangeArrowheads="1"/>
          </p:cNvSpPr>
          <p:nvPr/>
        </p:nvSpPr>
        <p:spPr bwMode="auto">
          <a:xfrm>
            <a:off x="0" y="455613"/>
            <a:ext cx="185738"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 name="T15" fmla="*/ 0 w 117"/>
              <a:gd name="T16" fmla="*/ 0 h 4033"/>
              <a:gd name="T17" fmla="*/ 117 w 117"/>
              <a:gd name="T18" fmla="*/ 4033 h 4033"/>
            </a:gdLst>
            <a:ahLst/>
            <a:cxnLst>
              <a:cxn ang="T10">
                <a:pos x="T0" y="T1"/>
              </a:cxn>
              <a:cxn ang="T11">
                <a:pos x="T2" y="T3"/>
              </a:cxn>
              <a:cxn ang="T12">
                <a:pos x="T4" y="T5"/>
              </a:cxn>
              <a:cxn ang="T13">
                <a:pos x="T6" y="T7"/>
              </a:cxn>
              <a:cxn ang="T14">
                <a:pos x="T8" y="T9"/>
              </a:cxn>
            </a:cxnLst>
            <a:rect l="T15" t="T16" r="T17" b="T18"/>
            <a:pathLst>
              <a:path w="117" h="4033">
                <a:moveTo>
                  <a:pt x="0" y="4033"/>
                </a:moveTo>
                <a:lnTo>
                  <a:pt x="0" y="0"/>
                </a:lnTo>
                <a:lnTo>
                  <a:pt x="117" y="117"/>
                </a:lnTo>
                <a:lnTo>
                  <a:pt x="112" y="4033"/>
                </a:lnTo>
                <a:lnTo>
                  <a:pt x="0" y="4033"/>
                </a:lnTo>
                <a:close/>
              </a:path>
            </a:pathLst>
          </a:custGeom>
          <a:gradFill rotWithShape="0">
            <a:gsLst>
              <a:gs pos="0">
                <a:srgbClr val="000030"/>
              </a:gs>
              <a:gs pos="100000">
                <a:srgbClr val="FFFFF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55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8" name="Object 4"/>
          <p:cNvGraphicFramePr>
            <a:graphicFrameLocks noChangeAspect="1"/>
          </p:cNvGraphicFramePr>
          <p:nvPr/>
        </p:nvGraphicFramePr>
        <p:xfrm>
          <a:off x="8737600" y="0"/>
          <a:ext cx="406400" cy="457200"/>
        </p:xfrm>
        <a:graphic>
          <a:graphicData uri="http://schemas.openxmlformats.org/presentationml/2006/ole">
            <mc:AlternateContent xmlns:mc="http://schemas.openxmlformats.org/markup-compatibility/2006">
              <mc:Choice xmlns:v="urn:schemas-microsoft-com:vml" Requires="v">
                <p:oleObj spid="_x0000_s12300" r:id="rId4" imgW="466692" imgH="509406" progId="">
                  <p:embed/>
                </p:oleObj>
              </mc:Choice>
              <mc:Fallback>
                <p:oleObj r:id="rId4" imgW="466692" imgH="509406" progId="">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37600" y="0"/>
                        <a:ext cx="406400" cy="4572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8600" y="0"/>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 name="AutoShape 6"/>
          <p:cNvSpPr>
            <a:spLocks noChangeArrowheads="1"/>
          </p:cNvSpPr>
          <p:nvPr/>
        </p:nvSpPr>
        <p:spPr bwMode="auto">
          <a:xfrm>
            <a:off x="-1588" y="457200"/>
            <a:ext cx="9144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 name="T15" fmla="*/ 0 w 5760"/>
              <a:gd name="T16" fmla="*/ 0 h 124"/>
              <a:gd name="T17" fmla="*/ 5760 w 5760"/>
              <a:gd name="T18" fmla="*/ 124 h 124"/>
            </a:gdLst>
            <a:ahLst/>
            <a:cxnLst>
              <a:cxn ang="T10">
                <a:pos x="T0" y="T1"/>
              </a:cxn>
              <a:cxn ang="T11">
                <a:pos x="T2" y="T3"/>
              </a:cxn>
              <a:cxn ang="T12">
                <a:pos x="T4" y="T5"/>
              </a:cxn>
              <a:cxn ang="T13">
                <a:pos x="T6" y="T7"/>
              </a:cxn>
              <a:cxn ang="T14">
                <a:pos x="T8" y="T9"/>
              </a:cxn>
            </a:cxnLst>
            <a:rect l="T15" t="T16" r="T17" b="T18"/>
            <a:pathLst>
              <a:path w="5760" h="124">
                <a:moveTo>
                  <a:pt x="5760" y="0"/>
                </a:moveTo>
                <a:lnTo>
                  <a:pt x="0" y="4"/>
                </a:lnTo>
                <a:lnTo>
                  <a:pt x="120" y="124"/>
                </a:lnTo>
                <a:lnTo>
                  <a:pt x="5758" y="124"/>
                </a:lnTo>
                <a:lnTo>
                  <a:pt x="5760" y="0"/>
                </a:lnTo>
                <a:close/>
              </a:path>
            </a:pathLst>
          </a:custGeom>
          <a:gradFill rotWithShape="0">
            <a:gsLst>
              <a:gs pos="0">
                <a:srgbClr val="000030"/>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Rectangle 9"/>
          <p:cNvSpPr>
            <a:spLocks noGrp="1" noChangeArrowheads="1"/>
          </p:cNvSpPr>
          <p:nvPr>
            <p:ph type="dt" idx="10"/>
          </p:nvPr>
        </p:nvSpPr>
        <p:spPr/>
        <p:txBody>
          <a:bodyPr/>
          <a:lstStyle>
            <a:lvl1pPr defTabSz="914400" eaLnBrk="1" hangingPunct="1">
              <a:buClrTx/>
              <a:buSzTx/>
              <a:defRPr/>
            </a:lvl1pPr>
          </a:lstStyle>
          <a:p>
            <a:pPr>
              <a:defRPr/>
            </a:pPr>
            <a:fld id="{41214EC1-E6ED-4683-AD7F-7DD059CC9E91}" type="datetime1">
              <a:rPr lang="ru-RU" smtClean="0"/>
              <a:pPr>
                <a:defRPr/>
              </a:pPr>
              <a:t>24.11.2014</a:t>
            </a:fld>
            <a:endParaRPr lang="ru-RU"/>
          </a:p>
        </p:txBody>
      </p:sp>
      <p:sp>
        <p:nvSpPr>
          <p:cNvPr id="12" name="Rectangle 10"/>
          <p:cNvSpPr>
            <a:spLocks noGrp="1" noChangeArrowheads="1"/>
          </p:cNvSpPr>
          <p:nvPr>
            <p:ph type="ftr" idx="11"/>
          </p:nvPr>
        </p:nvSpPr>
        <p:spPr/>
        <p:txBody>
          <a:bodyPr/>
          <a:lstStyle>
            <a:lvl1pPr algn="l" defTabSz="914400" eaLnBrk="1" hangingPunct="1">
              <a:buClrTx/>
              <a:buSzTx/>
              <a:buFontTx/>
              <a:buNone/>
              <a:defRPr>
                <a:latin typeface="Arial" charset="0"/>
                <a:ea typeface="+mn-ea"/>
              </a:defRPr>
            </a:lvl1pPr>
          </a:lstStyle>
          <a:p>
            <a:pPr>
              <a:defRPr/>
            </a:pPr>
            <a:endParaRPr lang="ru-RU"/>
          </a:p>
        </p:txBody>
      </p:sp>
      <p:sp>
        <p:nvSpPr>
          <p:cNvPr id="13" name="Rectangle 11"/>
          <p:cNvSpPr>
            <a:spLocks noGrp="1" noChangeArrowheads="1"/>
          </p:cNvSpPr>
          <p:nvPr>
            <p:ph type="sldNum" idx="12"/>
          </p:nvPr>
        </p:nvSpPr>
        <p:spPr/>
        <p:txBody>
          <a:bodyPr/>
          <a:lstStyle>
            <a:lvl1pPr defTabSz="914400" eaLnBrk="1" hangingPunct="1">
              <a:buClrTx/>
              <a:buSzTx/>
              <a:buFontTx/>
              <a:buNone/>
              <a:defRPr>
                <a:latin typeface="Arial" pitchFamily="34" charset="0"/>
              </a:defRPr>
            </a:lvl1pPr>
          </a:lstStyle>
          <a:p>
            <a:pPr>
              <a:defRPr/>
            </a:pPr>
            <a:fld id="{FEF3215C-3E1A-4B29-9648-81371726CFEE}" type="slidenum">
              <a:rPr lang="ru-RU"/>
              <a:pPr>
                <a:defRPr/>
              </a:pPr>
              <a:t>‹#›</a:t>
            </a:fld>
            <a:endParaRPr lang="ru-RU"/>
          </a:p>
        </p:txBody>
      </p:sp>
    </p:spTree>
    <p:extLst>
      <p:ext uri="{BB962C8B-B14F-4D97-AF65-F5344CB8AC3E}">
        <p14:creationId xmlns:p14="http://schemas.microsoft.com/office/powerpoint/2010/main" val="3171214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ectangle 1"/>
          <p:cNvSpPr>
            <a:spLocks noChangeArrowheads="1"/>
          </p:cNvSpPr>
          <p:nvPr/>
        </p:nvSpPr>
        <p:spPr bwMode="auto">
          <a:xfrm>
            <a:off x="0" y="0"/>
            <a:ext cx="9144000" cy="457200"/>
          </a:xfrm>
          <a:prstGeom prst="rect">
            <a:avLst/>
          </a:prstGeom>
          <a:solidFill>
            <a:srgbClr val="000030"/>
          </a:solidFill>
          <a:ln w="9360">
            <a:solidFill>
              <a:srgbClr val="000030"/>
            </a:solidFill>
            <a:miter lim="800000"/>
            <a:headEnd/>
            <a:tailEnd/>
          </a:ln>
        </p:spPr>
        <p:txBody>
          <a:bodyPr wrap="none" anchor="ctr"/>
          <a:lstStyle/>
          <a:p>
            <a:pPr algn="ctr" defTabSz="449263" eaLnBrk="0" fontAlgn="base" hangingPunct="0">
              <a:lnSpc>
                <a:spcPct val="33000"/>
              </a:lnSpc>
              <a:spcBef>
                <a:spcPct val="0"/>
              </a:spcBef>
              <a:spcAft>
                <a:spcPct val="0"/>
              </a:spcAft>
              <a:buClr>
                <a:srgbClr val="000000"/>
              </a:buClr>
              <a:buSzPct val="100000"/>
              <a:buFont typeface="Times New Roman" pitchFamily="18" charset="0"/>
              <a:buNone/>
            </a:pPr>
            <a:endParaRPr lang="ru-RU" sz="2400">
              <a:solidFill>
                <a:srgbClr val="FFFFFF"/>
              </a:solidFill>
              <a:ea typeface="Arial Unicode MS" pitchFamily="34" charset="-128"/>
            </a:endParaRPr>
          </a:p>
        </p:txBody>
      </p:sp>
      <p:sp>
        <p:nvSpPr>
          <p:cNvPr id="6" name="AutoShape 2"/>
          <p:cNvSpPr>
            <a:spLocks noChangeArrowheads="1"/>
          </p:cNvSpPr>
          <p:nvPr/>
        </p:nvSpPr>
        <p:spPr bwMode="auto">
          <a:xfrm>
            <a:off x="0" y="455613"/>
            <a:ext cx="185738"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 name="T15" fmla="*/ 0 w 117"/>
              <a:gd name="T16" fmla="*/ 0 h 4033"/>
              <a:gd name="T17" fmla="*/ 117 w 117"/>
              <a:gd name="T18" fmla="*/ 4033 h 4033"/>
            </a:gdLst>
            <a:ahLst/>
            <a:cxnLst>
              <a:cxn ang="T10">
                <a:pos x="T0" y="T1"/>
              </a:cxn>
              <a:cxn ang="T11">
                <a:pos x="T2" y="T3"/>
              </a:cxn>
              <a:cxn ang="T12">
                <a:pos x="T4" y="T5"/>
              </a:cxn>
              <a:cxn ang="T13">
                <a:pos x="T6" y="T7"/>
              </a:cxn>
              <a:cxn ang="T14">
                <a:pos x="T8" y="T9"/>
              </a:cxn>
            </a:cxnLst>
            <a:rect l="T15" t="T16" r="T17" b="T18"/>
            <a:pathLst>
              <a:path w="117" h="4033">
                <a:moveTo>
                  <a:pt x="0" y="4033"/>
                </a:moveTo>
                <a:lnTo>
                  <a:pt x="0" y="0"/>
                </a:lnTo>
                <a:lnTo>
                  <a:pt x="117" y="117"/>
                </a:lnTo>
                <a:lnTo>
                  <a:pt x="112" y="4033"/>
                </a:lnTo>
                <a:lnTo>
                  <a:pt x="0" y="4033"/>
                </a:lnTo>
                <a:close/>
              </a:path>
            </a:pathLst>
          </a:custGeom>
          <a:gradFill rotWithShape="0">
            <a:gsLst>
              <a:gs pos="0">
                <a:srgbClr val="000030"/>
              </a:gs>
              <a:gs pos="100000">
                <a:srgbClr val="FFFFF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55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8" name="Object 4"/>
          <p:cNvGraphicFramePr>
            <a:graphicFrameLocks noChangeAspect="1"/>
          </p:cNvGraphicFramePr>
          <p:nvPr/>
        </p:nvGraphicFramePr>
        <p:xfrm>
          <a:off x="8737600" y="0"/>
          <a:ext cx="406400" cy="457200"/>
        </p:xfrm>
        <a:graphic>
          <a:graphicData uri="http://schemas.openxmlformats.org/presentationml/2006/ole">
            <mc:AlternateContent xmlns:mc="http://schemas.openxmlformats.org/markup-compatibility/2006">
              <mc:Choice xmlns:v="urn:schemas-microsoft-com:vml" Requires="v">
                <p:oleObj spid="_x0000_s13324" r:id="rId4" imgW="466692" imgH="509406" progId="">
                  <p:embed/>
                </p:oleObj>
              </mc:Choice>
              <mc:Fallback>
                <p:oleObj r:id="rId4" imgW="466692" imgH="509406" progId="">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37600" y="0"/>
                        <a:ext cx="406400" cy="4572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8600" y="0"/>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 name="AutoShape 6"/>
          <p:cNvSpPr>
            <a:spLocks noChangeArrowheads="1"/>
          </p:cNvSpPr>
          <p:nvPr/>
        </p:nvSpPr>
        <p:spPr bwMode="auto">
          <a:xfrm>
            <a:off x="-1588" y="457200"/>
            <a:ext cx="9144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 name="T15" fmla="*/ 0 w 5760"/>
              <a:gd name="T16" fmla="*/ 0 h 124"/>
              <a:gd name="T17" fmla="*/ 5760 w 5760"/>
              <a:gd name="T18" fmla="*/ 124 h 124"/>
            </a:gdLst>
            <a:ahLst/>
            <a:cxnLst>
              <a:cxn ang="T10">
                <a:pos x="T0" y="T1"/>
              </a:cxn>
              <a:cxn ang="T11">
                <a:pos x="T2" y="T3"/>
              </a:cxn>
              <a:cxn ang="T12">
                <a:pos x="T4" y="T5"/>
              </a:cxn>
              <a:cxn ang="T13">
                <a:pos x="T6" y="T7"/>
              </a:cxn>
              <a:cxn ang="T14">
                <a:pos x="T8" y="T9"/>
              </a:cxn>
            </a:cxnLst>
            <a:rect l="T15" t="T16" r="T17" b="T18"/>
            <a:pathLst>
              <a:path w="5760" h="124">
                <a:moveTo>
                  <a:pt x="5760" y="0"/>
                </a:moveTo>
                <a:lnTo>
                  <a:pt x="0" y="4"/>
                </a:lnTo>
                <a:lnTo>
                  <a:pt x="120" y="124"/>
                </a:lnTo>
                <a:lnTo>
                  <a:pt x="5758" y="124"/>
                </a:lnTo>
                <a:lnTo>
                  <a:pt x="5760" y="0"/>
                </a:lnTo>
                <a:close/>
              </a:path>
            </a:pathLst>
          </a:custGeom>
          <a:gradFill rotWithShape="0">
            <a:gsLst>
              <a:gs pos="0">
                <a:srgbClr val="000030"/>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Rectangle 9"/>
          <p:cNvSpPr>
            <a:spLocks noGrp="1" noChangeArrowheads="1"/>
          </p:cNvSpPr>
          <p:nvPr>
            <p:ph type="dt" idx="10"/>
          </p:nvPr>
        </p:nvSpPr>
        <p:spPr/>
        <p:txBody>
          <a:bodyPr/>
          <a:lstStyle>
            <a:lvl1pPr defTabSz="914400" eaLnBrk="1" hangingPunct="1">
              <a:buClrTx/>
              <a:buSzTx/>
              <a:defRPr/>
            </a:lvl1pPr>
          </a:lstStyle>
          <a:p>
            <a:pPr>
              <a:defRPr/>
            </a:pPr>
            <a:fld id="{A5427B8A-8542-43E8-8696-C7D3C128849F}" type="datetime1">
              <a:rPr lang="ru-RU" smtClean="0"/>
              <a:pPr>
                <a:defRPr/>
              </a:pPr>
              <a:t>24.11.2014</a:t>
            </a:fld>
            <a:endParaRPr lang="ru-RU"/>
          </a:p>
        </p:txBody>
      </p:sp>
      <p:sp>
        <p:nvSpPr>
          <p:cNvPr id="12" name="Rectangle 10"/>
          <p:cNvSpPr>
            <a:spLocks noGrp="1" noChangeArrowheads="1"/>
          </p:cNvSpPr>
          <p:nvPr>
            <p:ph type="ftr" idx="11"/>
          </p:nvPr>
        </p:nvSpPr>
        <p:spPr/>
        <p:txBody>
          <a:bodyPr/>
          <a:lstStyle>
            <a:lvl1pPr algn="l" defTabSz="914400" eaLnBrk="1" hangingPunct="1">
              <a:buClrTx/>
              <a:buSzTx/>
              <a:buFontTx/>
              <a:buNone/>
              <a:defRPr>
                <a:latin typeface="Arial" charset="0"/>
                <a:ea typeface="+mn-ea"/>
              </a:defRPr>
            </a:lvl1pPr>
          </a:lstStyle>
          <a:p>
            <a:pPr>
              <a:defRPr/>
            </a:pPr>
            <a:endParaRPr lang="ru-RU"/>
          </a:p>
        </p:txBody>
      </p:sp>
      <p:sp>
        <p:nvSpPr>
          <p:cNvPr id="13" name="Rectangle 11"/>
          <p:cNvSpPr>
            <a:spLocks noGrp="1" noChangeArrowheads="1"/>
          </p:cNvSpPr>
          <p:nvPr>
            <p:ph type="sldNum" idx="12"/>
          </p:nvPr>
        </p:nvSpPr>
        <p:spPr/>
        <p:txBody>
          <a:bodyPr/>
          <a:lstStyle>
            <a:lvl1pPr defTabSz="914400" eaLnBrk="1" hangingPunct="1">
              <a:buClrTx/>
              <a:buSzTx/>
              <a:buFontTx/>
              <a:buNone/>
              <a:defRPr>
                <a:latin typeface="Arial" pitchFamily="34" charset="0"/>
              </a:defRPr>
            </a:lvl1pPr>
          </a:lstStyle>
          <a:p>
            <a:pPr>
              <a:defRPr/>
            </a:pPr>
            <a:fld id="{BE1E722B-801C-408B-AE0A-37E7ABABFEB1}" type="slidenum">
              <a:rPr lang="ru-RU"/>
              <a:pPr>
                <a:defRPr/>
              </a:pPr>
              <a:t>‹#›</a:t>
            </a:fld>
            <a:endParaRPr lang="ru-RU"/>
          </a:p>
        </p:txBody>
      </p:sp>
    </p:spTree>
    <p:extLst>
      <p:ext uri="{BB962C8B-B14F-4D97-AF65-F5344CB8AC3E}">
        <p14:creationId xmlns:p14="http://schemas.microsoft.com/office/powerpoint/2010/main" val="2913782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wmf"/><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3074" name="Rectangle 1"/>
          <p:cNvSpPr>
            <a:spLocks noChangeArrowheads="1"/>
          </p:cNvSpPr>
          <p:nvPr/>
        </p:nvSpPr>
        <p:spPr bwMode="auto">
          <a:xfrm>
            <a:off x="0" y="0"/>
            <a:ext cx="9144000" cy="457200"/>
          </a:xfrm>
          <a:prstGeom prst="rect">
            <a:avLst/>
          </a:prstGeom>
          <a:solidFill>
            <a:srgbClr val="000030"/>
          </a:solidFill>
          <a:ln w="9360">
            <a:solidFill>
              <a:srgbClr val="000030"/>
            </a:solidFill>
            <a:miter lim="800000"/>
            <a:headEnd/>
            <a:tailEnd/>
          </a:ln>
        </p:spPr>
        <p:txBody>
          <a:bodyPr wrap="none" anchor="ctr"/>
          <a:lstStyle/>
          <a:p>
            <a:pPr algn="ctr" defTabSz="449263" eaLnBrk="0" fontAlgn="base" hangingPunct="0">
              <a:lnSpc>
                <a:spcPct val="33000"/>
              </a:lnSpc>
              <a:spcBef>
                <a:spcPct val="0"/>
              </a:spcBef>
              <a:spcAft>
                <a:spcPct val="0"/>
              </a:spcAft>
              <a:buClr>
                <a:srgbClr val="000000"/>
              </a:buClr>
              <a:buSzPct val="100000"/>
              <a:buFont typeface="Times New Roman" pitchFamily="18" charset="0"/>
              <a:buNone/>
            </a:pPr>
            <a:endParaRPr lang="ru-RU" sz="2400">
              <a:solidFill>
                <a:srgbClr val="FFFFFF"/>
              </a:solidFill>
              <a:ea typeface="Arial Unicode MS" pitchFamily="34" charset="-128"/>
            </a:endParaRPr>
          </a:p>
        </p:txBody>
      </p:sp>
      <p:sp>
        <p:nvSpPr>
          <p:cNvPr id="3075" name="AutoShape 2"/>
          <p:cNvSpPr>
            <a:spLocks noChangeArrowheads="1"/>
          </p:cNvSpPr>
          <p:nvPr/>
        </p:nvSpPr>
        <p:spPr bwMode="auto">
          <a:xfrm>
            <a:off x="0" y="455613"/>
            <a:ext cx="185738"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 name="T15" fmla="*/ 0 w 117"/>
              <a:gd name="T16" fmla="*/ 0 h 4033"/>
              <a:gd name="T17" fmla="*/ 117 w 117"/>
              <a:gd name="T18" fmla="*/ 4033 h 4033"/>
            </a:gdLst>
            <a:ahLst/>
            <a:cxnLst>
              <a:cxn ang="T10">
                <a:pos x="T0" y="T1"/>
              </a:cxn>
              <a:cxn ang="T11">
                <a:pos x="T2" y="T3"/>
              </a:cxn>
              <a:cxn ang="T12">
                <a:pos x="T4" y="T5"/>
              </a:cxn>
              <a:cxn ang="T13">
                <a:pos x="T6" y="T7"/>
              </a:cxn>
              <a:cxn ang="T14">
                <a:pos x="T8" y="T9"/>
              </a:cxn>
            </a:cxnLst>
            <a:rect l="T15" t="T16" r="T17" b="T18"/>
            <a:pathLst>
              <a:path w="117" h="4033">
                <a:moveTo>
                  <a:pt x="0" y="4033"/>
                </a:moveTo>
                <a:lnTo>
                  <a:pt x="0" y="0"/>
                </a:lnTo>
                <a:lnTo>
                  <a:pt x="117" y="117"/>
                </a:lnTo>
                <a:lnTo>
                  <a:pt x="112" y="4033"/>
                </a:lnTo>
                <a:lnTo>
                  <a:pt x="0" y="4033"/>
                </a:lnTo>
                <a:close/>
              </a:path>
            </a:pathLst>
          </a:custGeom>
          <a:gradFill rotWithShape="0">
            <a:gsLst>
              <a:gs pos="0">
                <a:srgbClr val="000030"/>
              </a:gs>
              <a:gs pos="100000">
                <a:srgbClr val="FFFFF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pic>
        <p:nvPicPr>
          <p:cNvPr id="3076" name="Picture 3"/>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355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3077" name="Object 4"/>
          <p:cNvGraphicFramePr>
            <a:graphicFrameLocks noChangeAspect="1"/>
          </p:cNvGraphicFramePr>
          <p:nvPr/>
        </p:nvGraphicFramePr>
        <p:xfrm>
          <a:off x="8737600" y="0"/>
          <a:ext cx="406400" cy="457200"/>
        </p:xfrm>
        <a:graphic>
          <a:graphicData uri="http://schemas.openxmlformats.org/presentationml/2006/ole">
            <mc:AlternateContent xmlns:mc="http://schemas.openxmlformats.org/markup-compatibility/2006">
              <mc:Choice xmlns:v="urn:schemas-microsoft-com:vml" Requires="v">
                <p:oleObj spid="_x0000_s4108" r:id="rId16" imgW="466692" imgH="509406" progId="">
                  <p:embed/>
                </p:oleObj>
              </mc:Choice>
              <mc:Fallback>
                <p:oleObj r:id="rId16" imgW="466692" imgH="509406" progId="">
                  <p:embed/>
                  <p:pic>
                    <p:nvPicPr>
                      <p:cNvPr id="0"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737600" y="0"/>
                        <a:ext cx="406400" cy="4572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3078" name="Picture 5"/>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7848600" y="0"/>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079" name="AutoShape 6"/>
          <p:cNvSpPr>
            <a:spLocks noChangeArrowheads="1"/>
          </p:cNvSpPr>
          <p:nvPr/>
        </p:nvSpPr>
        <p:spPr bwMode="auto">
          <a:xfrm>
            <a:off x="-1588" y="457200"/>
            <a:ext cx="9144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 name="T15" fmla="*/ 0 w 5760"/>
              <a:gd name="T16" fmla="*/ 0 h 124"/>
              <a:gd name="T17" fmla="*/ 5760 w 5760"/>
              <a:gd name="T18" fmla="*/ 124 h 124"/>
            </a:gdLst>
            <a:ahLst/>
            <a:cxnLst>
              <a:cxn ang="T10">
                <a:pos x="T0" y="T1"/>
              </a:cxn>
              <a:cxn ang="T11">
                <a:pos x="T2" y="T3"/>
              </a:cxn>
              <a:cxn ang="T12">
                <a:pos x="T4" y="T5"/>
              </a:cxn>
              <a:cxn ang="T13">
                <a:pos x="T6" y="T7"/>
              </a:cxn>
              <a:cxn ang="T14">
                <a:pos x="T8" y="T9"/>
              </a:cxn>
            </a:cxnLst>
            <a:rect l="T15" t="T16" r="T17" b="T18"/>
            <a:pathLst>
              <a:path w="5760" h="124">
                <a:moveTo>
                  <a:pt x="5760" y="0"/>
                </a:moveTo>
                <a:lnTo>
                  <a:pt x="0" y="4"/>
                </a:lnTo>
                <a:lnTo>
                  <a:pt x="120" y="124"/>
                </a:lnTo>
                <a:lnTo>
                  <a:pt x="5758" y="124"/>
                </a:lnTo>
                <a:lnTo>
                  <a:pt x="5760" y="0"/>
                </a:lnTo>
                <a:close/>
              </a:path>
            </a:pathLst>
          </a:custGeom>
          <a:gradFill rotWithShape="0">
            <a:gsLst>
              <a:gs pos="0">
                <a:srgbClr val="000030"/>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ru-RU">
              <a:solidFill>
                <a:srgbClr val="000000"/>
              </a:solidFill>
              <a:latin typeface="Calibri" pitchFamily="34" charset="0"/>
              <a:cs typeface="Arial" charset="0"/>
            </a:endParaRPr>
          </a:p>
        </p:txBody>
      </p:sp>
      <p:sp>
        <p:nvSpPr>
          <p:cNvPr id="3080" name="Rectangle 7"/>
          <p:cNvSpPr>
            <a:spLocks noGrp="1" noChangeArrowheads="1"/>
          </p:cNvSpPr>
          <p:nvPr>
            <p:ph type="title"/>
          </p:nvPr>
        </p:nvSpPr>
        <p:spPr bwMode="auto">
          <a:xfrm>
            <a:off x="146050" y="731838"/>
            <a:ext cx="89693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smtClean="0"/>
              <a:t>Для правки текста заголовка щелкните мышью</a:t>
            </a:r>
          </a:p>
        </p:txBody>
      </p:sp>
      <p:sp>
        <p:nvSpPr>
          <p:cNvPr id="3081" name="Rectangle 8"/>
          <p:cNvSpPr>
            <a:spLocks noGrp="1" noChangeArrowheads="1"/>
          </p:cNvSpPr>
          <p:nvPr>
            <p:ph type="body" idx="1"/>
          </p:nvPr>
        </p:nvSpPr>
        <p:spPr bwMode="auto">
          <a:xfrm>
            <a:off x="160338" y="1487488"/>
            <a:ext cx="8786812" cy="453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Четвертый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
        <p:nvSpPr>
          <p:cNvPr id="4" name="Rectangle 9"/>
          <p:cNvSpPr>
            <a:spLocks noGrp="1" noChangeArrowheads="1"/>
          </p:cNvSpPr>
          <p:nvPr>
            <p:ph type="dt"/>
          </p:nvPr>
        </p:nvSpPr>
        <p:spPr bwMode="auto">
          <a:xfrm>
            <a:off x="685800" y="6248400"/>
            <a:ext cx="1879600" cy="43180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l" defTabSz="449263" eaLnBrk="0" hangingPunct="0">
              <a:lnSpc>
                <a:spcPct val="100000"/>
              </a:lnSpc>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000000"/>
                </a:solidFill>
                <a:latin typeface="Times New Roman" pitchFamily="16" charset="0"/>
                <a:ea typeface="+mn-ea"/>
                <a:cs typeface="Arial Unicode MS" pitchFamily="32" charset="0"/>
              </a:defRPr>
            </a:lvl1pPr>
          </a:lstStyle>
          <a:p>
            <a:pPr fontAlgn="base">
              <a:spcBef>
                <a:spcPct val="0"/>
              </a:spcBef>
              <a:spcAft>
                <a:spcPct val="0"/>
              </a:spcAft>
              <a:defRPr/>
            </a:pPr>
            <a:fld id="{4F197C67-C8DD-4C66-9ED0-8571EE226D17}" type="datetime1">
              <a:rPr lang="ru-RU" smtClean="0"/>
              <a:pPr fontAlgn="base">
                <a:spcBef>
                  <a:spcPct val="0"/>
                </a:spcBef>
                <a:spcAft>
                  <a:spcPct val="0"/>
                </a:spcAft>
                <a:defRPr/>
              </a:pPr>
              <a:t>24.11.2014</a:t>
            </a:fld>
            <a:endParaRPr lang="ru-RU"/>
          </a:p>
        </p:txBody>
      </p:sp>
      <p:sp>
        <p:nvSpPr>
          <p:cNvPr id="5" name="Rectangle 10"/>
          <p:cNvSpPr>
            <a:spLocks noGrp="1" noChangeArrowheads="1"/>
          </p:cNvSpPr>
          <p:nvPr>
            <p:ph type="ftr"/>
          </p:nvPr>
        </p:nvSpPr>
        <p:spPr bwMode="auto">
          <a:xfrm>
            <a:off x="3124200" y="6248400"/>
            <a:ext cx="2870200" cy="43180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ctr" defTabSz="449263" eaLnBrk="0" hangingPunct="0">
              <a:lnSpc>
                <a:spcPct val="100000"/>
              </a:lnSpc>
              <a:buClr>
                <a:srgbClr val="000000"/>
              </a:buClr>
              <a:buSzPct val="100000"/>
              <a:buFont typeface="Times New Roman" pitchFamily="18" charset="0"/>
              <a:buNone/>
              <a:defRPr sz="1400">
                <a:solidFill>
                  <a:srgbClr val="000000"/>
                </a:solidFill>
                <a:latin typeface="Times New Roman" pitchFamily="18" charset="0"/>
                <a:ea typeface="Arial Unicode MS" pitchFamily="34" charset="-128"/>
              </a:defRPr>
            </a:lvl1pPr>
          </a:lstStyle>
          <a:p>
            <a:pPr fontAlgn="base">
              <a:spcBef>
                <a:spcPct val="0"/>
              </a:spcBef>
              <a:spcAft>
                <a:spcPct val="0"/>
              </a:spcAft>
              <a:defRPr/>
            </a:pPr>
            <a:endParaRPr lang="ru-RU">
              <a:cs typeface="Arial" charset="0"/>
            </a:endParaRPr>
          </a:p>
        </p:txBody>
      </p:sp>
      <p:sp>
        <p:nvSpPr>
          <p:cNvPr id="1035" name="Rectangle 11"/>
          <p:cNvSpPr>
            <a:spLocks noGrp="1" noChangeArrowheads="1"/>
          </p:cNvSpPr>
          <p:nvPr>
            <p:ph type="sldNum"/>
          </p:nvPr>
        </p:nvSpPr>
        <p:spPr bwMode="auto">
          <a:xfrm>
            <a:off x="6553200" y="6534150"/>
            <a:ext cx="2565400" cy="3238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defTabSz="449263" eaLnBrk="0" hangingPunct="0">
              <a:lnSpc>
                <a:spcPct val="100000"/>
              </a:lnSpc>
              <a:buClr>
                <a:srgbClr val="000000"/>
              </a:buClr>
              <a:buSzPct val="100000"/>
              <a:buFont typeface="Times New Roman" pitchFamily="18" charset="0"/>
              <a:buNone/>
              <a:defRPr sz="1200">
                <a:solidFill>
                  <a:srgbClr val="000000"/>
                </a:solidFill>
                <a:latin typeface="Times New Roman" pitchFamily="18" charset="0"/>
                <a:ea typeface="Arial Unicode MS" pitchFamily="34" charset="-128"/>
              </a:defRPr>
            </a:lvl1pPr>
          </a:lstStyle>
          <a:p>
            <a:pPr fontAlgn="base">
              <a:spcBef>
                <a:spcPct val="0"/>
              </a:spcBef>
              <a:spcAft>
                <a:spcPct val="0"/>
              </a:spcAft>
              <a:defRPr/>
            </a:pPr>
            <a:fld id="{24A05822-61A1-4D5D-B202-6DCEF8B0024E}" type="slidenum">
              <a:rPr lang="ru-RU">
                <a:cs typeface="Arial" charset="0"/>
              </a:rPr>
              <a:pPr fontAlgn="base">
                <a:spcBef>
                  <a:spcPct val="0"/>
                </a:spcBef>
                <a:spcAft>
                  <a:spcPct val="0"/>
                </a:spcAft>
                <a:defRPr/>
              </a:pPr>
              <a:t>‹#›</a:t>
            </a:fld>
            <a:endParaRPr lang="ru-RU">
              <a:cs typeface="Arial" charset="0"/>
            </a:endParaRPr>
          </a:p>
        </p:txBody>
      </p:sp>
    </p:spTree>
    <p:extLst>
      <p:ext uri="{BB962C8B-B14F-4D97-AF65-F5344CB8AC3E}">
        <p14:creationId xmlns:p14="http://schemas.microsoft.com/office/powerpoint/2010/main" val="224441278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iming>
    <p:tnLst>
      <p:par>
        <p:cTn id="1" dur="indefinite" restart="never" nodeType="tmRoot"/>
      </p:par>
    </p:tnLst>
  </p:timing>
  <p:hf hdr="0" ftr="0" dt="0"/>
  <p:txStyles>
    <p:titleStyle>
      <a:lvl1pPr algn="ctr" defTabSz="449263" rtl="0" eaLnBrk="0" fontAlgn="base" hangingPunct="0">
        <a:lnSpc>
          <a:spcPct val="27000"/>
        </a:lnSpc>
        <a:spcBef>
          <a:spcPct val="0"/>
        </a:spcBef>
        <a:spcAft>
          <a:spcPct val="0"/>
        </a:spcAft>
        <a:buClr>
          <a:srgbClr val="514185"/>
        </a:buClr>
        <a:buSzPct val="100000"/>
        <a:buFont typeface="Times New Roman" pitchFamily="18" charset="0"/>
        <a:defRPr sz="2600">
          <a:solidFill>
            <a:srgbClr val="514185"/>
          </a:solidFill>
          <a:latin typeface="+mj-lt"/>
          <a:ea typeface="Arial Unicode MS" pitchFamily="34" charset="-128"/>
          <a:cs typeface="+mj-cs"/>
        </a:defRPr>
      </a:lvl1pPr>
      <a:lvl2pPr algn="ctr" defTabSz="449263" rtl="0" eaLnBrk="0" fontAlgn="base" hangingPunct="0">
        <a:lnSpc>
          <a:spcPct val="27000"/>
        </a:lnSpc>
        <a:spcBef>
          <a:spcPct val="0"/>
        </a:spcBef>
        <a:spcAft>
          <a:spcPct val="0"/>
        </a:spcAft>
        <a:buClr>
          <a:srgbClr val="514185"/>
        </a:buClr>
        <a:buSzPct val="100000"/>
        <a:buFont typeface="Times New Roman" pitchFamily="18" charset="0"/>
        <a:defRPr sz="2600">
          <a:solidFill>
            <a:srgbClr val="514185"/>
          </a:solidFill>
          <a:latin typeface="Times New Roman" pitchFamily="16" charset="0"/>
          <a:ea typeface="Arial Unicode MS" pitchFamily="34" charset="-128"/>
          <a:cs typeface="Arial Unicode MS" pitchFamily="32" charset="0"/>
        </a:defRPr>
      </a:lvl2pPr>
      <a:lvl3pPr algn="ctr" defTabSz="449263" rtl="0" eaLnBrk="0" fontAlgn="base" hangingPunct="0">
        <a:lnSpc>
          <a:spcPct val="27000"/>
        </a:lnSpc>
        <a:spcBef>
          <a:spcPct val="0"/>
        </a:spcBef>
        <a:spcAft>
          <a:spcPct val="0"/>
        </a:spcAft>
        <a:buClr>
          <a:srgbClr val="514185"/>
        </a:buClr>
        <a:buSzPct val="100000"/>
        <a:buFont typeface="Times New Roman" pitchFamily="18" charset="0"/>
        <a:defRPr sz="2600">
          <a:solidFill>
            <a:srgbClr val="514185"/>
          </a:solidFill>
          <a:latin typeface="Times New Roman" pitchFamily="16" charset="0"/>
          <a:ea typeface="Arial Unicode MS" pitchFamily="34" charset="-128"/>
          <a:cs typeface="Arial Unicode MS" pitchFamily="32" charset="0"/>
        </a:defRPr>
      </a:lvl3pPr>
      <a:lvl4pPr algn="ctr" defTabSz="449263" rtl="0" eaLnBrk="0" fontAlgn="base" hangingPunct="0">
        <a:lnSpc>
          <a:spcPct val="27000"/>
        </a:lnSpc>
        <a:spcBef>
          <a:spcPct val="0"/>
        </a:spcBef>
        <a:spcAft>
          <a:spcPct val="0"/>
        </a:spcAft>
        <a:buClr>
          <a:srgbClr val="514185"/>
        </a:buClr>
        <a:buSzPct val="100000"/>
        <a:buFont typeface="Times New Roman" pitchFamily="18" charset="0"/>
        <a:defRPr sz="2600">
          <a:solidFill>
            <a:srgbClr val="514185"/>
          </a:solidFill>
          <a:latin typeface="Times New Roman" pitchFamily="16" charset="0"/>
          <a:ea typeface="Arial Unicode MS" pitchFamily="34" charset="-128"/>
          <a:cs typeface="Arial Unicode MS" pitchFamily="32" charset="0"/>
        </a:defRPr>
      </a:lvl4pPr>
      <a:lvl5pPr algn="ctr" defTabSz="449263" rtl="0" eaLnBrk="0" fontAlgn="base" hangingPunct="0">
        <a:lnSpc>
          <a:spcPct val="27000"/>
        </a:lnSpc>
        <a:spcBef>
          <a:spcPct val="0"/>
        </a:spcBef>
        <a:spcAft>
          <a:spcPct val="0"/>
        </a:spcAft>
        <a:buClr>
          <a:srgbClr val="514185"/>
        </a:buClr>
        <a:buSzPct val="100000"/>
        <a:buFont typeface="Times New Roman" pitchFamily="18" charset="0"/>
        <a:defRPr sz="2600">
          <a:solidFill>
            <a:srgbClr val="514185"/>
          </a:solidFill>
          <a:latin typeface="Times New Roman" pitchFamily="16" charset="0"/>
          <a:ea typeface="Arial Unicode MS" pitchFamily="34" charset="-128"/>
          <a:cs typeface="Arial Unicode MS" pitchFamily="32" charset="0"/>
        </a:defRPr>
      </a:lvl5pPr>
      <a:lvl6pPr marL="457200" algn="ctr" defTabSz="449263" rtl="0" eaLnBrk="1" fontAlgn="base" hangingPunct="1">
        <a:lnSpc>
          <a:spcPct val="27000"/>
        </a:lnSpc>
        <a:spcBef>
          <a:spcPct val="0"/>
        </a:spcBef>
        <a:spcAft>
          <a:spcPct val="0"/>
        </a:spcAft>
        <a:buClr>
          <a:srgbClr val="514185"/>
        </a:buClr>
        <a:buSzPct val="100000"/>
        <a:buFont typeface="Times New Roman" pitchFamily="16" charset="0"/>
        <a:defRPr sz="2600">
          <a:solidFill>
            <a:srgbClr val="514185"/>
          </a:solidFill>
          <a:latin typeface="Times New Roman" pitchFamily="16" charset="0"/>
          <a:cs typeface="Arial Unicode MS" pitchFamily="32" charset="0"/>
        </a:defRPr>
      </a:lvl6pPr>
      <a:lvl7pPr marL="914400" algn="ctr" defTabSz="449263" rtl="0" eaLnBrk="1" fontAlgn="base" hangingPunct="1">
        <a:lnSpc>
          <a:spcPct val="27000"/>
        </a:lnSpc>
        <a:spcBef>
          <a:spcPct val="0"/>
        </a:spcBef>
        <a:spcAft>
          <a:spcPct val="0"/>
        </a:spcAft>
        <a:buClr>
          <a:srgbClr val="514185"/>
        </a:buClr>
        <a:buSzPct val="100000"/>
        <a:buFont typeface="Times New Roman" pitchFamily="16" charset="0"/>
        <a:defRPr sz="2600">
          <a:solidFill>
            <a:srgbClr val="514185"/>
          </a:solidFill>
          <a:latin typeface="Times New Roman" pitchFamily="16" charset="0"/>
          <a:cs typeface="Arial Unicode MS" pitchFamily="32" charset="0"/>
        </a:defRPr>
      </a:lvl7pPr>
      <a:lvl8pPr marL="1371600" algn="ctr" defTabSz="449263" rtl="0" eaLnBrk="1" fontAlgn="base" hangingPunct="1">
        <a:lnSpc>
          <a:spcPct val="27000"/>
        </a:lnSpc>
        <a:spcBef>
          <a:spcPct val="0"/>
        </a:spcBef>
        <a:spcAft>
          <a:spcPct val="0"/>
        </a:spcAft>
        <a:buClr>
          <a:srgbClr val="514185"/>
        </a:buClr>
        <a:buSzPct val="100000"/>
        <a:buFont typeface="Times New Roman" pitchFamily="16" charset="0"/>
        <a:defRPr sz="2600">
          <a:solidFill>
            <a:srgbClr val="514185"/>
          </a:solidFill>
          <a:latin typeface="Times New Roman" pitchFamily="16" charset="0"/>
          <a:cs typeface="Arial Unicode MS" pitchFamily="32" charset="0"/>
        </a:defRPr>
      </a:lvl8pPr>
      <a:lvl9pPr marL="1828800" algn="ctr" defTabSz="449263" rtl="0" eaLnBrk="1" fontAlgn="base" hangingPunct="1">
        <a:lnSpc>
          <a:spcPct val="27000"/>
        </a:lnSpc>
        <a:spcBef>
          <a:spcPct val="0"/>
        </a:spcBef>
        <a:spcAft>
          <a:spcPct val="0"/>
        </a:spcAft>
        <a:buClr>
          <a:srgbClr val="514185"/>
        </a:buClr>
        <a:buSzPct val="100000"/>
        <a:buFont typeface="Times New Roman" pitchFamily="16" charset="0"/>
        <a:defRPr sz="2600">
          <a:solidFill>
            <a:srgbClr val="514185"/>
          </a:solidFill>
          <a:latin typeface="Times New Roman" pitchFamily="16" charset="0"/>
          <a:cs typeface="Arial Unicode MS" pitchFamily="32" charset="0"/>
        </a:defRPr>
      </a:lvl9pPr>
    </p:titleStyle>
    <p:bodyStyle>
      <a:lvl1pPr marL="317500" indent="-317500" algn="l" defTabSz="449263" rtl="0" eaLnBrk="0" fontAlgn="base" hangingPunct="0">
        <a:lnSpc>
          <a:spcPct val="33000"/>
        </a:lnSpc>
        <a:spcBef>
          <a:spcPts val="650"/>
        </a:spcBef>
        <a:spcAft>
          <a:spcPct val="0"/>
        </a:spcAft>
        <a:buClr>
          <a:srgbClr val="000000"/>
        </a:buClr>
        <a:buSzPct val="100000"/>
        <a:buFont typeface="Symbol" pitchFamily="18" charset="2"/>
        <a:buChar char=""/>
        <a:defRPr sz="2600">
          <a:solidFill>
            <a:srgbClr val="000000"/>
          </a:solidFill>
          <a:latin typeface="+mn-lt"/>
          <a:ea typeface="Arial Unicode MS" pitchFamily="34" charset="-128"/>
          <a:cs typeface="+mn-cs"/>
        </a:defRPr>
      </a:lvl1pPr>
      <a:lvl2pPr marL="717550" indent="-260350" algn="l" defTabSz="449263" rtl="0" eaLnBrk="0" fontAlgn="base" hangingPunct="0">
        <a:lnSpc>
          <a:spcPct val="33000"/>
        </a:lnSpc>
        <a:spcBef>
          <a:spcPts val="600"/>
        </a:spcBef>
        <a:spcAft>
          <a:spcPct val="0"/>
        </a:spcAft>
        <a:buClr>
          <a:srgbClr val="000000"/>
        </a:buClr>
        <a:buSzPct val="100000"/>
        <a:buFont typeface="Symbol" pitchFamily="18" charset="2"/>
        <a:buChar char=""/>
        <a:defRPr sz="2400">
          <a:solidFill>
            <a:srgbClr val="000000"/>
          </a:solidFill>
          <a:latin typeface="+mn-lt"/>
          <a:ea typeface="Arial Unicode MS" pitchFamily="34" charset="-128"/>
          <a:cs typeface="+mn-cs"/>
        </a:defRPr>
      </a:lvl2pPr>
      <a:lvl3pPr marL="1143000" indent="-228600" algn="l" defTabSz="449263" rtl="0" eaLnBrk="0" fontAlgn="base" hangingPunct="0">
        <a:lnSpc>
          <a:spcPct val="33000"/>
        </a:lnSpc>
        <a:spcBef>
          <a:spcPts val="500"/>
        </a:spcBef>
        <a:spcAft>
          <a:spcPct val="0"/>
        </a:spcAft>
        <a:buClr>
          <a:srgbClr val="000000"/>
        </a:buClr>
        <a:buSzPct val="100000"/>
        <a:buFont typeface="Symbol" pitchFamily="18" charset="2"/>
        <a:buChar char=""/>
        <a:defRPr sz="2000">
          <a:solidFill>
            <a:srgbClr val="000000"/>
          </a:solidFill>
          <a:latin typeface="+mn-lt"/>
          <a:ea typeface="Arial Unicode MS" pitchFamily="34" charset="-128"/>
          <a:cs typeface="+mn-cs"/>
        </a:defRPr>
      </a:lvl3pPr>
      <a:lvl4pPr marL="1600200" indent="-228600" algn="l" defTabSz="449263" rtl="0" eaLnBrk="0" fontAlgn="base" hangingPunct="0">
        <a:lnSpc>
          <a:spcPct val="33000"/>
        </a:lnSpc>
        <a:spcBef>
          <a:spcPts val="500"/>
        </a:spcBef>
        <a:spcAft>
          <a:spcPct val="0"/>
        </a:spcAft>
        <a:buClr>
          <a:srgbClr val="000000"/>
        </a:buClr>
        <a:buSzPct val="100000"/>
        <a:buFont typeface="Symbol" pitchFamily="18" charset="2"/>
        <a:buChar char=""/>
        <a:defRPr sz="2000">
          <a:solidFill>
            <a:srgbClr val="000000"/>
          </a:solidFill>
          <a:latin typeface="+mn-lt"/>
          <a:ea typeface="Arial Unicode MS" pitchFamily="34" charset="-128"/>
          <a:cs typeface="+mn-cs"/>
        </a:defRPr>
      </a:lvl4pPr>
      <a:lvl5pPr marL="2057400" indent="-228600" algn="l" defTabSz="449263" rtl="0" eaLnBrk="0" fontAlgn="base" hangingPunct="0">
        <a:lnSpc>
          <a:spcPct val="33000"/>
        </a:lnSpc>
        <a:spcBef>
          <a:spcPts val="500"/>
        </a:spcBef>
        <a:spcAft>
          <a:spcPct val="0"/>
        </a:spcAft>
        <a:buClr>
          <a:srgbClr val="000000"/>
        </a:buClr>
        <a:buSzPct val="100000"/>
        <a:buFont typeface="Symbol" pitchFamily="18" charset="2"/>
        <a:buChar char=""/>
        <a:defRPr sz="2000">
          <a:solidFill>
            <a:srgbClr val="000000"/>
          </a:solidFill>
          <a:latin typeface="+mn-lt"/>
          <a:ea typeface="Arial Unicode MS" pitchFamily="34" charset="-128"/>
          <a:cs typeface="+mn-cs"/>
        </a:defRPr>
      </a:lvl5pPr>
      <a:lvl6pPr marL="2514600" indent="-228600" algn="l" defTabSz="449263" rtl="0" eaLnBrk="1" fontAlgn="base" hangingPunct="1">
        <a:lnSpc>
          <a:spcPct val="33000"/>
        </a:lnSpc>
        <a:spcBef>
          <a:spcPts val="500"/>
        </a:spcBef>
        <a:spcAft>
          <a:spcPct val="0"/>
        </a:spcAft>
        <a:buClr>
          <a:srgbClr val="000000"/>
        </a:buClr>
        <a:buSzPct val="100000"/>
        <a:buFont typeface="Symbol" pitchFamily="16" charset="2"/>
        <a:buChar char=""/>
        <a:defRPr sz="2000">
          <a:solidFill>
            <a:srgbClr val="000000"/>
          </a:solidFill>
          <a:latin typeface="+mn-lt"/>
          <a:cs typeface="+mn-cs"/>
        </a:defRPr>
      </a:lvl6pPr>
      <a:lvl7pPr marL="2971800" indent="-228600" algn="l" defTabSz="449263" rtl="0" eaLnBrk="1" fontAlgn="base" hangingPunct="1">
        <a:lnSpc>
          <a:spcPct val="33000"/>
        </a:lnSpc>
        <a:spcBef>
          <a:spcPts val="500"/>
        </a:spcBef>
        <a:spcAft>
          <a:spcPct val="0"/>
        </a:spcAft>
        <a:buClr>
          <a:srgbClr val="000000"/>
        </a:buClr>
        <a:buSzPct val="100000"/>
        <a:buFont typeface="Symbol" pitchFamily="16" charset="2"/>
        <a:buChar char=""/>
        <a:defRPr sz="2000">
          <a:solidFill>
            <a:srgbClr val="000000"/>
          </a:solidFill>
          <a:latin typeface="+mn-lt"/>
          <a:cs typeface="+mn-cs"/>
        </a:defRPr>
      </a:lvl7pPr>
      <a:lvl8pPr marL="3429000" indent="-228600" algn="l" defTabSz="449263" rtl="0" eaLnBrk="1" fontAlgn="base" hangingPunct="1">
        <a:lnSpc>
          <a:spcPct val="33000"/>
        </a:lnSpc>
        <a:spcBef>
          <a:spcPts val="500"/>
        </a:spcBef>
        <a:spcAft>
          <a:spcPct val="0"/>
        </a:spcAft>
        <a:buClr>
          <a:srgbClr val="000000"/>
        </a:buClr>
        <a:buSzPct val="100000"/>
        <a:buFont typeface="Symbol" pitchFamily="16" charset="2"/>
        <a:buChar char=""/>
        <a:defRPr sz="2000">
          <a:solidFill>
            <a:srgbClr val="000000"/>
          </a:solidFill>
          <a:latin typeface="+mn-lt"/>
          <a:cs typeface="+mn-cs"/>
        </a:defRPr>
      </a:lvl8pPr>
      <a:lvl9pPr marL="3886200" indent="-228600" algn="l" defTabSz="449263" rtl="0" eaLnBrk="1" fontAlgn="base" hangingPunct="1">
        <a:lnSpc>
          <a:spcPct val="33000"/>
        </a:lnSpc>
        <a:spcBef>
          <a:spcPts val="500"/>
        </a:spcBef>
        <a:spcAft>
          <a:spcPct val="0"/>
        </a:spcAft>
        <a:buClr>
          <a:srgbClr val="000000"/>
        </a:buClr>
        <a:buSzPct val="100000"/>
        <a:buFont typeface="Symbol" pitchFamily="16" charset="2"/>
        <a:buChar char=""/>
        <a:defRPr sz="2000">
          <a:solidFill>
            <a:srgbClr val="000000"/>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77636143"/>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2393939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6566244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D432A-17A2-4C1C-9E25-81490B67F21A}" type="datetimeFigureOut">
              <a:rPr lang="ru-RU" smtClean="0">
                <a:solidFill>
                  <a:prstClr val="black">
                    <a:tint val="75000"/>
                  </a:prstClr>
                </a:solidFill>
              </a:rPr>
              <a:pPr/>
              <a:t>24.11.2014</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C9D42E-5858-4075-9375-9BCF97AF90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12699943"/>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5.xml"/></Relationships>
</file>

<file path=ppt/slides/_rels/slide4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5.xml"/></Relationships>
</file>

<file path=ppt/slides/_rels/slide4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1.xml.rels><?xml version="1.0" encoding="UTF-8" standalone="yes"?>
<Relationships xmlns="http://schemas.openxmlformats.org/package/2006/relationships"><Relationship Id="rId2" Type="http://schemas.openxmlformats.org/officeDocument/2006/relationships/hyperlink" Target="consultantplus://offline/ref=08CDD775CBD42E4E07DFB77958BA5C11D0F98B17385D0071942B18B51057F038C122B2146AFF4D33t7c7M" TargetMode="Externa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5.xml.rels><?xml version="1.0" encoding="UTF-8" standalone="yes"?>
<Relationships xmlns="http://schemas.openxmlformats.org/package/2006/relationships"><Relationship Id="rId2" Type="http://schemas.openxmlformats.org/officeDocument/2006/relationships/hyperlink" Target="consultantplus://offline/ref=20E84247E7EC6C399B015D0AD2EE7DDCED5132049B8E8F9B468DDBA5D328466969674C53582AD7D8a0LDG" TargetMode="External"/><Relationship Id="rId1" Type="http://schemas.openxmlformats.org/officeDocument/2006/relationships/slideLayout" Target="../slideLayouts/slideLayout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6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1.xml"/></Relationships>
</file>

<file path=ppt/slides/_rels/slide68.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image" Target="../media/image11.jpeg"/><Relationship Id="rId1" Type="http://schemas.openxmlformats.org/officeDocument/2006/relationships/slideLayout" Target="../slideLayouts/slideLayout55.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2" Type="http://schemas.openxmlformats.org/officeDocument/2006/relationships/hyperlink" Target="http://minfin.ru/common/upload/library/2014/09/main/prik89n_ot_290814.pdf" TargetMode="Externa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20689"/>
            <a:ext cx="7772400" cy="2979762"/>
          </a:xfrm>
          <a:solidFill>
            <a:schemeClr val="tx2">
              <a:lumMod val="20000"/>
              <a:lumOff val="80000"/>
            </a:schemeClr>
          </a:solidFill>
        </p:spPr>
        <p:style>
          <a:lnRef idx="2">
            <a:schemeClr val="accent1"/>
          </a:lnRef>
          <a:fillRef idx="1">
            <a:schemeClr val="lt1"/>
          </a:fillRef>
          <a:effectRef idx="0">
            <a:schemeClr val="accent1"/>
          </a:effectRef>
          <a:fontRef idx="minor">
            <a:schemeClr val="dk1"/>
          </a:fontRef>
        </p:style>
        <p:txBody>
          <a:bodyPr>
            <a:normAutofit fontScale="90000"/>
          </a:bodyPr>
          <a:lstStyle/>
          <a:p>
            <a:r>
              <a:rPr lang="ru-RU" dirty="0" smtClean="0"/>
              <a:t>Изменения в бухгалтерском (бюджетном) учете, внесенные приказом Министерства финансов РФ от 29.08.2014 г. № 89н</a:t>
            </a:r>
            <a:endParaRPr lang="ru-RU" dirty="0"/>
          </a:p>
        </p:txBody>
      </p:sp>
      <p:sp>
        <p:nvSpPr>
          <p:cNvPr id="3" name="Подзаголовок 2"/>
          <p:cNvSpPr>
            <a:spLocks noGrp="1"/>
          </p:cNvSpPr>
          <p:nvPr>
            <p:ph type="subTitle" idx="1"/>
          </p:nvPr>
        </p:nvSpPr>
        <p:spPr>
          <a:xfrm>
            <a:off x="1371600" y="4797152"/>
            <a:ext cx="7088832" cy="841648"/>
          </a:xfrm>
        </p:spPr>
        <p:txBody>
          <a:bodyPr/>
          <a:lstStyle/>
          <a:p>
            <a:pPr algn="r"/>
            <a:r>
              <a:rPr lang="ru-RU" dirty="0" smtClean="0"/>
              <a:t>25 ноября 2014г.</a:t>
            </a:r>
            <a:endParaRPr lang="ru-RU" dirty="0"/>
          </a:p>
        </p:txBody>
      </p:sp>
    </p:spTree>
    <p:extLst>
      <p:ext uri="{BB962C8B-B14F-4D97-AF65-F5344CB8AC3E}">
        <p14:creationId xmlns:p14="http://schemas.microsoft.com/office/powerpoint/2010/main" val="3867714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912813"/>
            <a:ext cx="9144000" cy="36512"/>
          </a:xfrm>
          <a:prstGeom prst="rect">
            <a:avLst/>
          </a:prstGeom>
          <a:solidFill>
            <a:srgbClr val="54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ru-RU"/>
          </a:p>
        </p:txBody>
      </p:sp>
      <p:sp>
        <p:nvSpPr>
          <p:cNvPr id="5" name="Заголовок 1"/>
          <p:cNvSpPr txBox="1">
            <a:spLocks/>
          </p:cNvSpPr>
          <p:nvPr/>
        </p:nvSpPr>
        <p:spPr bwMode="auto">
          <a:xfrm>
            <a:off x="1" y="324725"/>
            <a:ext cx="9144000"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ctr" rtl="0" eaLnBrk="0" fontAlgn="base" hangingPunct="0">
              <a:spcBef>
                <a:spcPct val="0"/>
              </a:spcBef>
              <a:spcAft>
                <a:spcPct val="0"/>
              </a:spcAft>
              <a:defRPr sz="3200" kern="1200">
                <a:solidFill>
                  <a:schemeClr val="tx1"/>
                </a:solidFill>
                <a:latin typeface="Times New Roman" pitchFamily="18" charset="0"/>
                <a:ea typeface="+mj-ea"/>
                <a:cs typeface="+mj-cs"/>
              </a:defRPr>
            </a:lvl1pPr>
            <a:lvl2pPr algn="ctr" rtl="0" eaLnBrk="0" fontAlgn="base" hangingPunct="0">
              <a:spcBef>
                <a:spcPct val="0"/>
              </a:spcBef>
              <a:spcAft>
                <a:spcPct val="0"/>
              </a:spcAft>
              <a:defRPr sz="3200">
                <a:solidFill>
                  <a:schemeClr val="tx1"/>
                </a:solidFill>
                <a:latin typeface="Times New Roman" pitchFamily="18" charset="0"/>
              </a:defRPr>
            </a:lvl2pPr>
            <a:lvl3pPr algn="ctr" rtl="0" eaLnBrk="0" fontAlgn="base" hangingPunct="0">
              <a:spcBef>
                <a:spcPct val="0"/>
              </a:spcBef>
              <a:spcAft>
                <a:spcPct val="0"/>
              </a:spcAft>
              <a:defRPr sz="3200">
                <a:solidFill>
                  <a:schemeClr val="tx1"/>
                </a:solidFill>
                <a:latin typeface="Times New Roman" pitchFamily="18" charset="0"/>
              </a:defRPr>
            </a:lvl3pPr>
            <a:lvl4pPr algn="ctr" rtl="0" eaLnBrk="0" fontAlgn="base" hangingPunct="0">
              <a:spcBef>
                <a:spcPct val="0"/>
              </a:spcBef>
              <a:spcAft>
                <a:spcPct val="0"/>
              </a:spcAft>
              <a:defRPr sz="3200">
                <a:solidFill>
                  <a:schemeClr val="tx1"/>
                </a:solidFill>
                <a:latin typeface="Times New Roman" pitchFamily="18" charset="0"/>
              </a:defRPr>
            </a:lvl4pPr>
            <a:lvl5pPr algn="ctr" rtl="0" eaLnBrk="0" fontAlgn="base" hangingPunct="0">
              <a:spcBef>
                <a:spcPct val="0"/>
              </a:spcBef>
              <a:spcAft>
                <a:spcPct val="0"/>
              </a:spcAft>
              <a:defRPr sz="3200">
                <a:solidFill>
                  <a:schemeClr val="tx1"/>
                </a:solidFill>
                <a:latin typeface="Times New Roman" pitchFamily="18"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a:lstStyle>
          <a:p>
            <a:pPr lvl="0" algn="l" eaLnBrk="1" hangingPunct="1"/>
            <a:r>
              <a:rPr lang="ru-RU" sz="2000" b="1" dirty="0" smtClean="0">
                <a:solidFill>
                  <a:srgbClr val="000000"/>
                </a:solidFill>
                <a:latin typeface="Cambria" panose="02040503050406030204" pitchFamily="18" charset="0"/>
                <a:ea typeface="+mn-ea"/>
                <a:cs typeface="Times New Roman" panose="02020603050405020304" pitchFamily="18" charset="0"/>
              </a:rPr>
              <a:t>   Изменения </a:t>
            </a:r>
            <a:r>
              <a:rPr lang="ru-RU" sz="2000" b="1" dirty="0">
                <a:solidFill>
                  <a:srgbClr val="000000"/>
                </a:solidFill>
                <a:latin typeface="Cambria" panose="02040503050406030204" pitchFamily="18" charset="0"/>
                <a:ea typeface="+mn-ea"/>
                <a:cs typeface="Times New Roman" panose="02020603050405020304" pitchFamily="18" charset="0"/>
              </a:rPr>
              <a:t>в положения Инструкции 157н</a:t>
            </a:r>
          </a:p>
        </p:txBody>
      </p:sp>
      <p:sp>
        <p:nvSpPr>
          <p:cNvPr id="6" name="Заголовок 5"/>
          <p:cNvSpPr>
            <a:spLocks noGrp="1"/>
          </p:cNvSpPr>
          <p:nvPr>
            <p:ph type="title"/>
          </p:nvPr>
        </p:nvSpPr>
        <p:spPr>
          <a:xfrm>
            <a:off x="146050" y="912813"/>
            <a:ext cx="8970963" cy="457200"/>
          </a:xfrm>
        </p:spPr>
        <p:txBody>
          <a:bodyPr>
            <a:normAutofit fontScale="90000"/>
          </a:bodyPr>
          <a:lstStyle/>
          <a:p>
            <a:r>
              <a:rPr lang="ru-RU" dirty="0" smtClean="0"/>
              <a:t>  </a:t>
            </a:r>
            <a:endParaRPr lang="ru-RU" dirty="0"/>
          </a:p>
        </p:txBody>
      </p:sp>
      <p:sp>
        <p:nvSpPr>
          <p:cNvPr id="2" name="Объект 1"/>
          <p:cNvSpPr>
            <a:spLocks noGrp="1"/>
          </p:cNvSpPr>
          <p:nvPr>
            <p:ph idx="1"/>
          </p:nvPr>
        </p:nvSpPr>
        <p:spPr>
          <a:xfrm>
            <a:off x="228600" y="1487487"/>
            <a:ext cx="8915400" cy="4725533"/>
          </a:xfrm>
          <a:solidFill>
            <a:schemeClr val="tx2">
              <a:lumMod val="20000"/>
              <a:lumOff val="80000"/>
            </a:schemeClr>
          </a:solidFill>
        </p:spPr>
        <p:txBody>
          <a:bodyPr/>
          <a:lstStyle/>
          <a:p>
            <a:pPr marL="0" indent="0" algn="ctr">
              <a:lnSpc>
                <a:spcPct val="100000"/>
              </a:lnSpc>
              <a:buNone/>
            </a:pPr>
            <a:r>
              <a:rPr lang="ru-RU" sz="2800" dirty="0" smtClean="0">
                <a:ea typeface="Calibri"/>
              </a:rPr>
              <a:t>ПОНЯТИЯ:</a:t>
            </a:r>
          </a:p>
          <a:p>
            <a:pPr marL="0" indent="0" algn="ctr">
              <a:lnSpc>
                <a:spcPct val="100000"/>
              </a:lnSpc>
              <a:buNone/>
            </a:pPr>
            <a:endParaRPr lang="ru-RU" sz="2800" dirty="0" smtClean="0">
              <a:ea typeface="Calibri"/>
            </a:endParaRPr>
          </a:p>
          <a:p>
            <a:pPr marL="0" indent="0" algn="ctr">
              <a:lnSpc>
                <a:spcPct val="100000"/>
              </a:lnSpc>
              <a:buNone/>
            </a:pPr>
            <a:r>
              <a:rPr lang="ru-RU" sz="2800" dirty="0" smtClean="0">
                <a:ea typeface="Calibri"/>
              </a:rPr>
              <a:t>фактов </a:t>
            </a:r>
            <a:r>
              <a:rPr lang="ru-RU" sz="2800" dirty="0">
                <a:ea typeface="Calibri"/>
              </a:rPr>
              <a:t>хозяйственной жизни, </a:t>
            </a:r>
            <a:r>
              <a:rPr lang="ru-RU" sz="2800" dirty="0" smtClean="0">
                <a:ea typeface="Calibri"/>
              </a:rPr>
              <a:t>которые имели </a:t>
            </a:r>
            <a:r>
              <a:rPr lang="ru-RU" sz="2800" dirty="0">
                <a:ea typeface="Calibri"/>
              </a:rPr>
              <a:t>место в период между отчетной датой и датой подписания бухгалтерской (финансовой) отчетности за отчетный год </a:t>
            </a:r>
            <a:endParaRPr lang="ru-RU" sz="2800" dirty="0" smtClean="0">
              <a:ea typeface="Calibri"/>
            </a:endParaRPr>
          </a:p>
          <a:p>
            <a:pPr marL="0" indent="0" algn="ctr">
              <a:lnSpc>
                <a:spcPct val="100000"/>
              </a:lnSpc>
              <a:buNone/>
            </a:pPr>
            <a:r>
              <a:rPr lang="ru-RU" sz="3600" dirty="0" smtClean="0">
                <a:ea typeface="Calibri"/>
              </a:rPr>
              <a:t>событие </a:t>
            </a:r>
            <a:r>
              <a:rPr lang="ru-RU" sz="3600" dirty="0">
                <a:ea typeface="Calibri"/>
              </a:rPr>
              <a:t>после отчетной </a:t>
            </a:r>
            <a:r>
              <a:rPr lang="ru-RU" sz="3600" dirty="0" smtClean="0">
                <a:ea typeface="Calibri"/>
              </a:rPr>
              <a:t>даты</a:t>
            </a:r>
            <a:endParaRPr lang="ru-RU" sz="3600" dirty="0"/>
          </a:p>
        </p:txBody>
      </p:sp>
    </p:spTree>
    <p:extLst>
      <p:ext uri="{BB962C8B-B14F-4D97-AF65-F5344CB8AC3E}">
        <p14:creationId xmlns:p14="http://schemas.microsoft.com/office/powerpoint/2010/main" val="3500240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Text Box 5"/>
          <p:cNvSpPr txBox="1">
            <a:spLocks noChangeArrowheads="1"/>
          </p:cNvSpPr>
          <p:nvPr/>
        </p:nvSpPr>
        <p:spPr bwMode="auto">
          <a:xfrm>
            <a:off x="611188" y="1340768"/>
            <a:ext cx="81375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ru-RU" altLang="ru-RU" sz="2000" b="1" dirty="0">
                <a:solidFill>
                  <a:srgbClr val="000066"/>
                </a:solidFill>
                <a:cs typeface="Arial" pitchFamily="34" charset="0"/>
              </a:rPr>
              <a:t>Внесение изменений в учетные показатели:</a:t>
            </a:r>
          </a:p>
        </p:txBody>
      </p:sp>
      <p:sp>
        <p:nvSpPr>
          <p:cNvPr id="190467" name="Text Box 5"/>
          <p:cNvSpPr txBox="1">
            <a:spLocks noChangeArrowheads="1"/>
          </p:cNvSpPr>
          <p:nvPr/>
        </p:nvSpPr>
        <p:spPr bwMode="auto">
          <a:xfrm>
            <a:off x="251520" y="188913"/>
            <a:ext cx="8496944"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ru-RU" sz="1600" dirty="0" smtClean="0">
                <a:ea typeface="Calibri"/>
              </a:rPr>
              <a:t>ПОНЯТИЯ:</a:t>
            </a:r>
          </a:p>
          <a:p>
            <a:pPr algn="ctr"/>
            <a:r>
              <a:rPr lang="ru-RU" sz="1600" dirty="0" smtClean="0">
                <a:ea typeface="Calibri"/>
              </a:rPr>
              <a:t>фактов хозяйственной жизни, которые имели место в период между отчетной датой и датой подписания бухгалтерской (финансовой) отчетности за отчетный год </a:t>
            </a:r>
          </a:p>
          <a:p>
            <a:pPr algn="ctr"/>
            <a:r>
              <a:rPr lang="ru-RU" sz="2000" dirty="0" smtClean="0">
                <a:ea typeface="Calibri"/>
              </a:rPr>
              <a:t>событие после отчетной даты</a:t>
            </a:r>
            <a:endParaRPr lang="ru-RU" sz="2000" dirty="0"/>
          </a:p>
        </p:txBody>
      </p:sp>
      <p:sp>
        <p:nvSpPr>
          <p:cNvPr id="190468" name="Text Box 4"/>
          <p:cNvSpPr txBox="1">
            <a:spLocks noChangeArrowheads="1"/>
          </p:cNvSpPr>
          <p:nvPr/>
        </p:nvSpPr>
        <p:spPr bwMode="auto">
          <a:xfrm>
            <a:off x="34925" y="1909762"/>
            <a:ext cx="9048750" cy="4401205"/>
          </a:xfrm>
          <a:prstGeom prst="rect">
            <a:avLst/>
          </a:prstGeom>
          <a:solidFill>
            <a:schemeClr val="tx2">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ru-RU" altLang="ru-RU" sz="2000" b="1" dirty="0"/>
              <a:t>Инструкция № 157н, п.18:</a:t>
            </a:r>
          </a:p>
          <a:p>
            <a:endParaRPr lang="ru-RU" altLang="ru-RU" sz="2000" dirty="0"/>
          </a:p>
          <a:p>
            <a:r>
              <a:rPr lang="ru-RU" altLang="ru-RU" sz="2000" dirty="0"/>
              <a:t>ошибка за отчетный период, обнаруженная </a:t>
            </a:r>
            <a:r>
              <a:rPr lang="ru-RU" altLang="ru-RU" sz="2000" u="sng" dirty="0">
                <a:solidFill>
                  <a:srgbClr val="000066"/>
                </a:solidFill>
              </a:rPr>
              <a:t>до момента представления </a:t>
            </a:r>
          </a:p>
          <a:p>
            <a:r>
              <a:rPr lang="ru-RU" altLang="ru-RU" sz="2000" u="sng" dirty="0">
                <a:solidFill>
                  <a:srgbClr val="000066"/>
                </a:solidFill>
              </a:rPr>
              <a:t>бухгалтерской отчетности и </a:t>
            </a:r>
            <a:r>
              <a:rPr lang="ru-RU" altLang="ru-RU" sz="2000" b="1" u="sng" dirty="0">
                <a:solidFill>
                  <a:srgbClr val="000066"/>
                </a:solidFill>
              </a:rPr>
              <a:t>не требующая</a:t>
            </a:r>
            <a:r>
              <a:rPr lang="ru-RU" altLang="ru-RU" sz="2000" u="sng" dirty="0">
                <a:solidFill>
                  <a:srgbClr val="000066"/>
                </a:solidFill>
              </a:rPr>
              <a:t> внесения изменения данных </a:t>
            </a:r>
          </a:p>
          <a:p>
            <a:r>
              <a:rPr lang="ru-RU" altLang="ru-RU" sz="2000" u="sng" dirty="0">
                <a:solidFill>
                  <a:srgbClr val="000066"/>
                </a:solidFill>
              </a:rPr>
              <a:t>в регистрах бухгалтерского учета</a:t>
            </a:r>
            <a:r>
              <a:rPr lang="ru-RU" altLang="ru-RU" sz="2000" dirty="0"/>
              <a:t>, исправляется путем зачеркивания </a:t>
            </a:r>
          </a:p>
          <a:p>
            <a:r>
              <a:rPr lang="ru-RU" altLang="ru-RU" sz="2000" dirty="0"/>
              <a:t>тонкой чертой неправильных сумм……..;</a:t>
            </a:r>
          </a:p>
          <a:p>
            <a:endParaRPr lang="ru-RU" altLang="ru-RU" sz="2000" dirty="0"/>
          </a:p>
          <a:p>
            <a:r>
              <a:rPr lang="ru-RU" altLang="ru-RU" sz="2000" dirty="0"/>
              <a:t>ошибка, </a:t>
            </a:r>
            <a:r>
              <a:rPr lang="ru-RU" altLang="ru-RU" sz="2000" u="sng" dirty="0">
                <a:solidFill>
                  <a:srgbClr val="000066"/>
                </a:solidFill>
              </a:rPr>
              <a:t>обнаруженная до момента представления бухгалтерской отчетности </a:t>
            </a:r>
          </a:p>
          <a:p>
            <a:r>
              <a:rPr lang="ru-RU" altLang="ru-RU" sz="2000" u="sng" dirty="0">
                <a:solidFill>
                  <a:srgbClr val="000066"/>
                </a:solidFill>
              </a:rPr>
              <a:t>и </a:t>
            </a:r>
            <a:r>
              <a:rPr lang="ru-RU" altLang="ru-RU" sz="2000" b="1" u="sng" dirty="0">
                <a:solidFill>
                  <a:srgbClr val="000066"/>
                </a:solidFill>
              </a:rPr>
              <a:t>требующая</a:t>
            </a:r>
            <a:r>
              <a:rPr lang="ru-RU" altLang="ru-RU" sz="2000" u="sng" dirty="0">
                <a:solidFill>
                  <a:srgbClr val="000066"/>
                </a:solidFill>
              </a:rPr>
              <a:t> внесения изменений в регистр бухгалтерского учета</a:t>
            </a:r>
            <a:r>
              <a:rPr lang="ru-RU" altLang="ru-RU" sz="2000" dirty="0"/>
              <a:t>, </a:t>
            </a:r>
          </a:p>
          <a:p>
            <a:r>
              <a:rPr lang="ru-RU" altLang="ru-RU" sz="2000" dirty="0"/>
              <a:t>в зависимости от ее характера, отражается последним днем ……;</a:t>
            </a:r>
          </a:p>
          <a:p>
            <a:endParaRPr lang="ru-RU" altLang="ru-RU" sz="2000" dirty="0"/>
          </a:p>
          <a:p>
            <a:r>
              <a:rPr lang="ru-RU" altLang="ru-RU" sz="2000" dirty="0"/>
              <a:t>ошибка, обнаруженная в регистрах бухгалтерского учета за отчетный период, </a:t>
            </a:r>
            <a:r>
              <a:rPr lang="ru-RU" altLang="ru-RU" sz="2000" u="sng" dirty="0">
                <a:solidFill>
                  <a:srgbClr val="000066"/>
                </a:solidFill>
              </a:rPr>
              <a:t>за</a:t>
            </a:r>
          </a:p>
          <a:p>
            <a:r>
              <a:rPr lang="ru-RU" altLang="ru-RU" sz="2000" u="sng" dirty="0">
                <a:solidFill>
                  <a:srgbClr val="000066"/>
                </a:solidFill>
              </a:rPr>
              <a:t>который бухгалтерская отчетность в установленном порядке уже представлена</a:t>
            </a:r>
            <a:r>
              <a:rPr lang="ru-RU" altLang="ru-RU" sz="2000" u="sng" dirty="0"/>
              <a:t>,</a:t>
            </a:r>
            <a:r>
              <a:rPr lang="ru-RU" altLang="ru-RU" sz="2000" dirty="0"/>
              <a:t> </a:t>
            </a:r>
          </a:p>
          <a:p>
            <a:r>
              <a:rPr lang="ru-RU" altLang="ru-RU" sz="2000" dirty="0"/>
              <a:t>в зависимости от ее характера, </a:t>
            </a:r>
            <a:r>
              <a:rPr lang="ru-RU" altLang="ru-RU" sz="2000" u="sng" dirty="0">
                <a:solidFill>
                  <a:srgbClr val="000066"/>
                </a:solidFill>
              </a:rPr>
              <a:t>отражается датой обнаружения ошибки</a:t>
            </a:r>
            <a:r>
              <a:rPr lang="ru-RU" altLang="ru-RU" sz="2000" dirty="0"/>
              <a:t> …….</a:t>
            </a:r>
          </a:p>
        </p:txBody>
      </p:sp>
    </p:spTree>
    <p:extLst>
      <p:ext uri="{BB962C8B-B14F-4D97-AF65-F5344CB8AC3E}">
        <p14:creationId xmlns:p14="http://schemas.microsoft.com/office/powerpoint/2010/main" val="14624450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6050" y="260648"/>
            <a:ext cx="8970963" cy="1152128"/>
          </a:xfrm>
        </p:spPr>
        <p:txBody>
          <a:bodyPr>
            <a:normAutofit fontScale="90000"/>
          </a:bodyPr>
          <a:lstStyle/>
          <a:p>
            <a:r>
              <a:rPr lang="ru-RU" sz="4400" b="1" dirty="0" smtClean="0"/>
              <a:t>Учетная политика</a:t>
            </a:r>
            <a:r>
              <a:rPr lang="ru-RU" sz="4400" b="1" dirty="0"/>
              <a:t/>
            </a:r>
            <a:br>
              <a:rPr lang="ru-RU" sz="4400" b="1" dirty="0"/>
            </a:br>
            <a:endParaRPr lang="ru-RU" sz="4400" b="1" dirty="0"/>
          </a:p>
        </p:txBody>
      </p:sp>
      <p:sp>
        <p:nvSpPr>
          <p:cNvPr id="3" name="Объект 2"/>
          <p:cNvSpPr>
            <a:spLocks noGrp="1"/>
          </p:cNvSpPr>
          <p:nvPr>
            <p:ph idx="1"/>
          </p:nvPr>
        </p:nvSpPr>
        <p:spPr>
          <a:solidFill>
            <a:schemeClr val="tx2">
              <a:lumMod val="20000"/>
              <a:lumOff val="80000"/>
            </a:schemeClr>
          </a:solidFill>
        </p:spPr>
        <p:txBody>
          <a:bodyPr/>
          <a:lstStyle/>
          <a:p>
            <a:pPr marL="0" indent="0" algn="ctr">
              <a:lnSpc>
                <a:spcPct val="100000"/>
              </a:lnSpc>
              <a:buNone/>
            </a:pPr>
            <a:r>
              <a:rPr lang="ru-RU" sz="2800" b="1" dirty="0" smtClean="0">
                <a:latin typeface="Times New Roman" pitchFamily="18" charset="0"/>
                <a:cs typeface="Times New Roman" pitchFamily="18" charset="0"/>
              </a:rPr>
              <a:t>Право самостоятельно разрабатывать регистры </a:t>
            </a:r>
            <a:br>
              <a:rPr lang="ru-RU" sz="2800" b="1" dirty="0" smtClean="0">
                <a:latin typeface="Times New Roman" pitchFamily="18" charset="0"/>
                <a:cs typeface="Times New Roman" pitchFamily="18" charset="0"/>
              </a:rPr>
            </a:br>
            <a:r>
              <a:rPr lang="ru-RU" sz="2800" dirty="0" smtClean="0">
                <a:effectLst/>
                <a:latin typeface="Times New Roman" pitchFamily="18" charset="0"/>
                <a:ea typeface="Calibri"/>
                <a:cs typeface="Times New Roman" pitchFamily="18" charset="0"/>
              </a:rPr>
              <a:t>Регистры бухгалтерского учета, формы которых не унифицированы, устанавливаются субъектом учета в рамках формирования своей учетной политики</a:t>
            </a:r>
          </a:p>
          <a:p>
            <a:pPr marL="0" indent="0" algn="ctr">
              <a:lnSpc>
                <a:spcPct val="100000"/>
              </a:lnSpc>
              <a:buNone/>
            </a:pPr>
            <a:r>
              <a:rPr lang="ru-RU" sz="2800" b="1" dirty="0" smtClean="0">
                <a:latin typeface="Times New Roman" pitchFamily="18" charset="0"/>
                <a:cs typeface="Times New Roman" pitchFamily="18" charset="0"/>
              </a:rPr>
              <a:t>Особенности организации и ведения учета по исполнению публичных обязательств </a:t>
            </a:r>
            <a:r>
              <a:rPr lang="ru-RU" sz="2800" dirty="0" smtClean="0">
                <a:latin typeface="Times New Roman" pitchFamily="18" charset="0"/>
                <a:cs typeface="Times New Roman" pitchFamily="18" charset="0"/>
              </a:rPr>
              <a:t>перед </a:t>
            </a:r>
            <a:r>
              <a:rPr lang="ru-RU" sz="2800" dirty="0" err="1" smtClean="0">
                <a:latin typeface="Times New Roman" pitchFamily="18" charset="0"/>
                <a:cs typeface="Times New Roman" pitchFamily="18" charset="0"/>
              </a:rPr>
              <a:t>физлицом</a:t>
            </a:r>
            <a:r>
              <a:rPr lang="ru-RU" sz="2800" dirty="0" smtClean="0">
                <a:latin typeface="Times New Roman" pitchFamily="18" charset="0"/>
                <a:cs typeface="Times New Roman" pitchFamily="18" charset="0"/>
              </a:rPr>
              <a:t>  в денежной форме по переданным </a:t>
            </a:r>
          </a:p>
          <a:p>
            <a:pPr marL="0" indent="0" algn="ctr">
              <a:lnSpc>
                <a:spcPct val="100000"/>
              </a:lnSpc>
              <a:buNone/>
            </a:pPr>
            <a:r>
              <a:rPr lang="ru-RU" sz="2800" dirty="0" smtClean="0">
                <a:latin typeface="Times New Roman" pitchFamily="18" charset="0"/>
                <a:cs typeface="Times New Roman" pitchFamily="18" charset="0"/>
              </a:rPr>
              <a:t>АУ и БУ полномочиям</a:t>
            </a:r>
          </a:p>
          <a:p>
            <a:pPr marL="0" indent="0" algn="ctr">
              <a:lnSpc>
                <a:spcPct val="100000"/>
              </a:lnSpc>
              <a:buNone/>
            </a:pPr>
            <a:r>
              <a:rPr lang="ru-RU" sz="2800" b="1" dirty="0" smtClean="0">
                <a:latin typeface="Times New Roman" pitchFamily="18" charset="0"/>
                <a:cs typeface="Times New Roman" pitchFamily="18" charset="0"/>
              </a:rPr>
              <a:t>Периодичность формирования регистров учета</a:t>
            </a: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val="1806226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8214" y="731838"/>
            <a:ext cx="8548007" cy="950005"/>
          </a:xfrm>
        </p:spPr>
        <p:txBody>
          <a:bodyPr>
            <a:normAutofit fontScale="90000"/>
          </a:bodyPr>
          <a:lstStyle/>
          <a:p>
            <a:pPr>
              <a:lnSpc>
                <a:spcPct val="100000"/>
              </a:lnSpc>
            </a:pPr>
            <a:r>
              <a:rPr lang="ru-RU" sz="3200" b="1" dirty="0" smtClean="0"/>
              <a:t>Преимущественное использование электронных  регистров</a:t>
            </a:r>
            <a:endParaRPr lang="ru-RU" sz="3200" b="1" dirty="0"/>
          </a:p>
        </p:txBody>
      </p:sp>
      <p:sp>
        <p:nvSpPr>
          <p:cNvPr id="3" name="Объект 2"/>
          <p:cNvSpPr>
            <a:spLocks noGrp="1"/>
          </p:cNvSpPr>
          <p:nvPr>
            <p:ph idx="1"/>
          </p:nvPr>
        </p:nvSpPr>
        <p:spPr>
          <a:solidFill>
            <a:schemeClr val="tx2">
              <a:lumMod val="20000"/>
              <a:lumOff val="80000"/>
            </a:schemeClr>
          </a:solidFill>
        </p:spPr>
        <p:txBody>
          <a:bodyPr>
            <a:normAutofit fontScale="85000" lnSpcReduction="10000"/>
          </a:bodyPr>
          <a:lstStyle/>
          <a:p>
            <a:pPr marL="0" indent="0" algn="ctr">
              <a:lnSpc>
                <a:spcPct val="100000"/>
              </a:lnSpc>
              <a:buNone/>
            </a:pPr>
            <a:endParaRPr lang="ru-RU" sz="2800" dirty="0" smtClean="0">
              <a:effectLst/>
              <a:latin typeface="Times New Roman Cyr"/>
            </a:endParaRPr>
          </a:p>
          <a:p>
            <a:pPr marL="0" indent="0" algn="ctr">
              <a:lnSpc>
                <a:spcPct val="100000"/>
              </a:lnSpc>
              <a:buNone/>
            </a:pPr>
            <a:r>
              <a:rPr lang="ru-RU" sz="2800" dirty="0" smtClean="0">
                <a:effectLst/>
                <a:latin typeface="Times New Roman Cyr"/>
              </a:rPr>
              <a:t>При комплексной автоматизации бухгалтерского учета информация об объектах учета формируется в базах данных используемого программного комплекса.</a:t>
            </a:r>
          </a:p>
          <a:p>
            <a:pPr marL="0" indent="0" algn="ctr">
              <a:lnSpc>
                <a:spcPct val="100000"/>
              </a:lnSpc>
              <a:buNone/>
            </a:pPr>
            <a:r>
              <a:rPr lang="ru-RU" sz="2800" dirty="0" smtClean="0">
                <a:effectLst/>
                <a:latin typeface="Times New Roman Cyr"/>
              </a:rPr>
              <a:t> </a:t>
            </a:r>
            <a:r>
              <a:rPr lang="ru-RU" sz="2800" b="1" dirty="0" smtClean="0">
                <a:effectLst/>
                <a:latin typeface="Times New Roman Cyr"/>
              </a:rPr>
              <a:t>Формирование регистров бухгалтерского учета осуществляется в форме </a:t>
            </a:r>
            <a:r>
              <a:rPr lang="ru-RU" sz="2800" b="1" u="sng" dirty="0" smtClean="0">
                <a:effectLst/>
                <a:latin typeface="Times New Roman Cyr"/>
              </a:rPr>
              <a:t>электронного регистра</a:t>
            </a:r>
            <a:r>
              <a:rPr lang="ru-RU" sz="2800" dirty="0" smtClean="0">
                <a:effectLst/>
                <a:latin typeface="Times New Roman Cyr"/>
              </a:rPr>
              <a:t>,</a:t>
            </a:r>
          </a:p>
          <a:p>
            <a:pPr marL="0" indent="0" algn="ctr">
              <a:lnSpc>
                <a:spcPct val="100000"/>
              </a:lnSpc>
              <a:buNone/>
            </a:pPr>
            <a:r>
              <a:rPr lang="ru-RU" sz="2800" dirty="0" smtClean="0">
                <a:effectLst/>
                <a:latin typeface="Times New Roman Cyr"/>
              </a:rPr>
              <a:t>  а при отсутствии технической возможности - на бумажном носителе.</a:t>
            </a:r>
          </a:p>
          <a:p>
            <a:pPr marL="0" lvl="0" indent="0" algn="ctr">
              <a:buNone/>
            </a:pPr>
            <a:r>
              <a:rPr lang="ru-RU" dirty="0" smtClean="0">
                <a:solidFill>
                  <a:prstClr val="black"/>
                </a:solidFill>
                <a:latin typeface="Times New Roman CYR"/>
                <a:cs typeface="Times New Roman"/>
              </a:rPr>
              <a:t>Формирование регистров бухгалтерского учета на бумажном носителе, ….осуществляется с периодичностью, установленной в рамках формирования учетной политики субъектом учета</a:t>
            </a:r>
            <a:endParaRPr lang="ru-RU" dirty="0" smtClean="0"/>
          </a:p>
          <a:p>
            <a:pPr marL="0" indent="0" algn="ctr">
              <a:lnSpc>
                <a:spcPct val="100000"/>
              </a:lnSpc>
              <a:buNone/>
            </a:pPr>
            <a:endParaRPr lang="ru-RU" dirty="0" smtClean="0">
              <a:effectLst/>
            </a:endParaRPr>
          </a:p>
          <a:p>
            <a:pPr marL="0" indent="0" algn="ctr">
              <a:lnSpc>
                <a:spcPct val="100000"/>
              </a:lnSpc>
              <a:buNone/>
            </a:pPr>
            <a:endParaRPr lang="ru-RU" dirty="0" smtClean="0"/>
          </a:p>
        </p:txBody>
      </p:sp>
    </p:spTree>
    <p:extLst>
      <p:ext uri="{BB962C8B-B14F-4D97-AF65-F5344CB8AC3E}">
        <p14:creationId xmlns:p14="http://schemas.microsoft.com/office/powerpoint/2010/main" val="26785930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6200" y="260648"/>
            <a:ext cx="9220200" cy="938848"/>
          </a:xfrm>
          <a:prstGeom prst="rect">
            <a:avLst/>
          </a:prstGeom>
          <a:solidFill>
            <a:srgbClr val="54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ru-RU" sz="3200" dirty="0"/>
              <a:t>Уточнение подхода к </a:t>
            </a:r>
            <a:r>
              <a:rPr lang="ru-RU" sz="3200" dirty="0" smtClean="0"/>
              <a:t>учету </a:t>
            </a:r>
            <a:r>
              <a:rPr lang="ru-RU" sz="3200" dirty="0"/>
              <a:t>активов</a:t>
            </a:r>
          </a:p>
          <a:p>
            <a:pPr algn="ctr" eaLnBrk="0" hangingPunct="0">
              <a:defRPr/>
            </a:pPr>
            <a:endParaRPr lang="ru-RU" dirty="0">
              <a:solidFill>
                <a:srgbClr val="FFFFFF"/>
              </a:solidFill>
            </a:endParaRPr>
          </a:p>
        </p:txBody>
      </p:sp>
      <p:sp>
        <p:nvSpPr>
          <p:cNvPr id="5" name="Заголовок 1"/>
          <p:cNvSpPr txBox="1">
            <a:spLocks/>
          </p:cNvSpPr>
          <p:nvPr/>
        </p:nvSpPr>
        <p:spPr bwMode="auto">
          <a:xfrm>
            <a:off x="1" y="324725"/>
            <a:ext cx="9144000"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ctr" rtl="0" eaLnBrk="0" fontAlgn="base" hangingPunct="0">
              <a:spcBef>
                <a:spcPct val="0"/>
              </a:spcBef>
              <a:spcAft>
                <a:spcPct val="0"/>
              </a:spcAft>
              <a:defRPr sz="3200" kern="1200">
                <a:solidFill>
                  <a:schemeClr val="tx1"/>
                </a:solidFill>
                <a:latin typeface="Times New Roman" pitchFamily="18" charset="0"/>
                <a:ea typeface="+mj-ea"/>
                <a:cs typeface="+mj-cs"/>
              </a:defRPr>
            </a:lvl1pPr>
            <a:lvl2pPr algn="ctr" rtl="0" eaLnBrk="0" fontAlgn="base" hangingPunct="0">
              <a:spcBef>
                <a:spcPct val="0"/>
              </a:spcBef>
              <a:spcAft>
                <a:spcPct val="0"/>
              </a:spcAft>
              <a:defRPr sz="3200">
                <a:solidFill>
                  <a:schemeClr val="tx1"/>
                </a:solidFill>
                <a:latin typeface="Times New Roman" pitchFamily="18" charset="0"/>
              </a:defRPr>
            </a:lvl2pPr>
            <a:lvl3pPr algn="ctr" rtl="0" eaLnBrk="0" fontAlgn="base" hangingPunct="0">
              <a:spcBef>
                <a:spcPct val="0"/>
              </a:spcBef>
              <a:spcAft>
                <a:spcPct val="0"/>
              </a:spcAft>
              <a:defRPr sz="3200">
                <a:solidFill>
                  <a:schemeClr val="tx1"/>
                </a:solidFill>
                <a:latin typeface="Times New Roman" pitchFamily="18" charset="0"/>
              </a:defRPr>
            </a:lvl3pPr>
            <a:lvl4pPr algn="ctr" rtl="0" eaLnBrk="0" fontAlgn="base" hangingPunct="0">
              <a:spcBef>
                <a:spcPct val="0"/>
              </a:spcBef>
              <a:spcAft>
                <a:spcPct val="0"/>
              </a:spcAft>
              <a:defRPr sz="3200">
                <a:solidFill>
                  <a:schemeClr val="tx1"/>
                </a:solidFill>
                <a:latin typeface="Times New Roman" pitchFamily="18" charset="0"/>
              </a:defRPr>
            </a:lvl4pPr>
            <a:lvl5pPr algn="ctr" rtl="0" eaLnBrk="0" fontAlgn="base" hangingPunct="0">
              <a:spcBef>
                <a:spcPct val="0"/>
              </a:spcBef>
              <a:spcAft>
                <a:spcPct val="0"/>
              </a:spcAft>
              <a:defRPr sz="3200">
                <a:solidFill>
                  <a:schemeClr val="tx1"/>
                </a:solidFill>
                <a:latin typeface="Times New Roman" pitchFamily="18"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a:lstStyle>
          <a:p>
            <a:pPr algn="l" eaLnBrk="1" hangingPunct="1"/>
            <a:r>
              <a:rPr lang="ru-RU" sz="2000" b="1" dirty="0" smtClean="0">
                <a:solidFill>
                  <a:srgbClr val="000000"/>
                </a:solidFill>
                <a:latin typeface="Cambria" panose="02040503050406030204" pitchFamily="18" charset="0"/>
                <a:cs typeface="Times New Roman" panose="02020603050405020304" pitchFamily="18" charset="0"/>
              </a:rPr>
              <a:t>   </a:t>
            </a:r>
            <a:endParaRPr lang="ru-RU" sz="2000" b="1" dirty="0">
              <a:solidFill>
                <a:srgbClr val="000000"/>
              </a:solidFill>
              <a:latin typeface="Cambria" panose="02040503050406030204" pitchFamily="18" charset="0"/>
              <a:cs typeface="Times New Roman" panose="02020603050405020304" pitchFamily="18" charset="0"/>
            </a:endParaRPr>
          </a:p>
        </p:txBody>
      </p:sp>
      <p:sp>
        <p:nvSpPr>
          <p:cNvPr id="7" name="Текст 6"/>
          <p:cNvSpPr>
            <a:spLocks noGrp="1"/>
          </p:cNvSpPr>
          <p:nvPr>
            <p:ph type="body" idx="1"/>
          </p:nvPr>
        </p:nvSpPr>
        <p:spPr>
          <a:xfrm>
            <a:off x="269421" y="1268760"/>
            <a:ext cx="4302579" cy="504056"/>
          </a:xfrm>
        </p:spPr>
        <p:txBody>
          <a:bodyPr>
            <a:normAutofit/>
          </a:bodyPr>
          <a:lstStyle/>
          <a:p>
            <a:pPr algn="ctr">
              <a:lnSpc>
                <a:spcPct val="100000"/>
              </a:lnSpc>
            </a:pPr>
            <a:r>
              <a:rPr lang="ru-RU" dirty="0" smtClean="0"/>
              <a:t>До изменений</a:t>
            </a:r>
            <a:endParaRPr lang="ru-RU" dirty="0"/>
          </a:p>
        </p:txBody>
      </p:sp>
      <p:sp>
        <p:nvSpPr>
          <p:cNvPr id="8" name="Объект 7"/>
          <p:cNvSpPr>
            <a:spLocks noGrp="1"/>
          </p:cNvSpPr>
          <p:nvPr>
            <p:ph sz="half" idx="2"/>
          </p:nvPr>
        </p:nvSpPr>
        <p:spPr>
          <a:xfrm>
            <a:off x="318408" y="1772816"/>
            <a:ext cx="4122963" cy="4970884"/>
          </a:xfrm>
        </p:spPr>
        <p:txBody>
          <a:bodyPr/>
          <a:lstStyle/>
          <a:p>
            <a:pPr marL="0" indent="0" algn="just">
              <a:lnSpc>
                <a:spcPct val="100000"/>
              </a:lnSpc>
              <a:buNone/>
            </a:pPr>
            <a:r>
              <a:rPr lang="ru-RU" dirty="0" smtClean="0"/>
              <a:t>бухгалтерский учет </a:t>
            </a:r>
            <a:r>
              <a:rPr lang="ru-RU" b="1" dirty="0" smtClean="0"/>
              <a:t>государственного (муниципального) имущества, </a:t>
            </a:r>
            <a:r>
              <a:rPr lang="ru-RU" dirty="0" smtClean="0"/>
              <a:t>обязательств, операций, их изменяющих…</a:t>
            </a:r>
          </a:p>
          <a:p>
            <a:pPr marL="0" indent="0" algn="just">
              <a:lnSpc>
                <a:spcPct val="100000"/>
              </a:lnSpc>
              <a:buNone/>
            </a:pPr>
            <a:endParaRPr lang="ru-RU" dirty="0" smtClean="0"/>
          </a:p>
          <a:p>
            <a:pPr marL="0" indent="0" algn="just">
              <a:lnSpc>
                <a:spcPct val="100000"/>
              </a:lnSpc>
              <a:buNone/>
            </a:pPr>
            <a:endParaRPr lang="ru-RU" dirty="0" smtClean="0"/>
          </a:p>
          <a:p>
            <a:pPr marL="0" indent="0" algn="just">
              <a:lnSpc>
                <a:spcPct val="100000"/>
              </a:lnSpc>
              <a:buNone/>
            </a:pPr>
            <a:endParaRPr lang="ru-RU" dirty="0" smtClean="0"/>
          </a:p>
          <a:p>
            <a:pPr marL="0" indent="0" algn="just">
              <a:lnSpc>
                <a:spcPct val="100000"/>
              </a:lnSpc>
              <a:buNone/>
            </a:pPr>
            <a:endParaRPr lang="ru-RU" dirty="0" smtClean="0"/>
          </a:p>
          <a:p>
            <a:pPr marL="0" indent="0" algn="just">
              <a:buNone/>
            </a:pPr>
            <a:r>
              <a:rPr lang="ru-RU" b="1" u="sng" dirty="0" smtClean="0"/>
              <a:t>рыночная</a:t>
            </a:r>
            <a:r>
              <a:rPr lang="ru-RU" dirty="0" smtClean="0"/>
              <a:t> стоимость</a:t>
            </a:r>
          </a:p>
          <a:p>
            <a:pPr marL="0" indent="0" algn="just">
              <a:buNone/>
            </a:pPr>
            <a:endParaRPr lang="ru-RU" dirty="0" smtClean="0"/>
          </a:p>
          <a:p>
            <a:pPr marL="0" indent="0" algn="just">
              <a:lnSpc>
                <a:spcPct val="100000"/>
              </a:lnSpc>
              <a:buNone/>
            </a:pPr>
            <a:endParaRPr lang="ru-RU" dirty="0"/>
          </a:p>
        </p:txBody>
      </p:sp>
      <p:sp>
        <p:nvSpPr>
          <p:cNvPr id="9" name="Текст 8"/>
          <p:cNvSpPr>
            <a:spLocks noGrp="1"/>
          </p:cNvSpPr>
          <p:nvPr>
            <p:ph type="body" sz="quarter" idx="3"/>
          </p:nvPr>
        </p:nvSpPr>
        <p:spPr>
          <a:xfrm>
            <a:off x="4645025" y="1314450"/>
            <a:ext cx="4041775" cy="386358"/>
          </a:xfrm>
        </p:spPr>
        <p:txBody>
          <a:bodyPr>
            <a:normAutofit fontScale="92500" lnSpcReduction="20000"/>
          </a:bodyPr>
          <a:lstStyle/>
          <a:p>
            <a:pPr algn="ctr"/>
            <a:r>
              <a:rPr lang="ru-RU" dirty="0" smtClean="0"/>
              <a:t>С учетом 89н</a:t>
            </a:r>
            <a:endParaRPr lang="ru-RU" dirty="0"/>
          </a:p>
        </p:txBody>
      </p:sp>
      <p:sp>
        <p:nvSpPr>
          <p:cNvPr id="10" name="Объект 9"/>
          <p:cNvSpPr>
            <a:spLocks noGrp="1"/>
          </p:cNvSpPr>
          <p:nvPr>
            <p:ph sz="quarter" idx="4"/>
          </p:nvPr>
        </p:nvSpPr>
        <p:spPr>
          <a:xfrm>
            <a:off x="4427985" y="1772816"/>
            <a:ext cx="4462922" cy="4742284"/>
          </a:xfrm>
        </p:spPr>
        <p:txBody>
          <a:bodyPr>
            <a:normAutofit/>
          </a:bodyPr>
          <a:lstStyle/>
          <a:p>
            <a:pPr marL="0" indent="0">
              <a:lnSpc>
                <a:spcPct val="100000"/>
              </a:lnSpc>
              <a:buNone/>
            </a:pPr>
            <a:r>
              <a:rPr lang="ru-RU" dirty="0" smtClean="0"/>
              <a:t>бухгалтерский учет </a:t>
            </a:r>
            <a:r>
              <a:rPr lang="ru-RU" b="1" u="sng" dirty="0" smtClean="0"/>
              <a:t>активов, </a:t>
            </a:r>
            <a:r>
              <a:rPr lang="ru-RU" dirty="0" smtClean="0"/>
              <a:t>обязательств, </a:t>
            </a:r>
            <a:r>
              <a:rPr lang="ru-RU" b="1" dirty="0" smtClean="0"/>
              <a:t>источников финансирования их деятельности,</a:t>
            </a:r>
            <a:r>
              <a:rPr lang="ru-RU" dirty="0" smtClean="0"/>
              <a:t> </a:t>
            </a:r>
            <a:r>
              <a:rPr lang="ru-RU" dirty="0" smtClean="0">
                <a:ea typeface="Calibri"/>
              </a:rPr>
              <a:t>операций, их изменяющих…</a:t>
            </a:r>
            <a:endParaRPr lang="ru-RU" dirty="0" smtClean="0"/>
          </a:p>
          <a:p>
            <a:pPr indent="0" algn="just">
              <a:lnSpc>
                <a:spcPct val="100000"/>
              </a:lnSpc>
              <a:spcAft>
                <a:spcPts val="0"/>
              </a:spcAft>
              <a:buNone/>
            </a:pPr>
            <a:r>
              <a:rPr lang="ru-RU" dirty="0" smtClean="0">
                <a:ea typeface="Calibri"/>
                <a:cs typeface="Times New Roman"/>
              </a:rPr>
              <a:t>……</a:t>
            </a:r>
          </a:p>
          <a:p>
            <a:pPr indent="0" algn="just">
              <a:lnSpc>
                <a:spcPct val="100000"/>
              </a:lnSpc>
              <a:spcAft>
                <a:spcPts val="0"/>
              </a:spcAft>
              <a:buNone/>
            </a:pPr>
            <a:endParaRPr lang="ru-RU" dirty="0" smtClean="0">
              <a:ea typeface="Calibri"/>
              <a:cs typeface="Times New Roman"/>
            </a:endParaRPr>
          </a:p>
          <a:p>
            <a:pPr indent="0" algn="just">
              <a:lnSpc>
                <a:spcPct val="100000"/>
              </a:lnSpc>
              <a:spcAft>
                <a:spcPts val="0"/>
              </a:spcAft>
              <a:buNone/>
            </a:pPr>
            <a:endParaRPr lang="ru-RU" dirty="0" smtClean="0">
              <a:ea typeface="Calibri"/>
              <a:cs typeface="Times New Roman"/>
            </a:endParaRPr>
          </a:p>
          <a:p>
            <a:pPr indent="0" algn="just">
              <a:lnSpc>
                <a:spcPct val="100000"/>
              </a:lnSpc>
              <a:spcAft>
                <a:spcPts val="0"/>
              </a:spcAft>
              <a:buNone/>
            </a:pPr>
            <a:endParaRPr lang="ru-RU" dirty="0" smtClean="0">
              <a:ea typeface="Calibri"/>
              <a:cs typeface="Times New Roman"/>
            </a:endParaRPr>
          </a:p>
          <a:p>
            <a:pPr indent="0" algn="just">
              <a:buNone/>
            </a:pPr>
            <a:r>
              <a:rPr lang="ru-RU" b="1" u="sng" dirty="0" smtClean="0">
                <a:cs typeface="Times New Roman" pitchFamily="18" charset="0"/>
              </a:rPr>
              <a:t>оценочная </a:t>
            </a:r>
            <a:r>
              <a:rPr lang="ru-RU" dirty="0" smtClean="0">
                <a:cs typeface="Times New Roman" pitchFamily="18" charset="0"/>
              </a:rPr>
              <a:t>стоимость</a:t>
            </a:r>
          </a:p>
          <a:p>
            <a:pPr indent="0" algn="just">
              <a:lnSpc>
                <a:spcPct val="100000"/>
              </a:lnSpc>
              <a:spcAft>
                <a:spcPts val="0"/>
              </a:spcAft>
              <a:buNone/>
            </a:pPr>
            <a:endParaRPr lang="ru-RU" sz="1800" dirty="0">
              <a:effectLst/>
              <a:latin typeface="Calibri"/>
              <a:ea typeface="Calibri"/>
              <a:cs typeface="Times New Roman"/>
            </a:endParaRPr>
          </a:p>
        </p:txBody>
      </p:sp>
    </p:spTree>
    <p:extLst>
      <p:ext uri="{BB962C8B-B14F-4D97-AF65-F5344CB8AC3E}">
        <p14:creationId xmlns:p14="http://schemas.microsoft.com/office/powerpoint/2010/main" val="24547188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6200" y="260648"/>
            <a:ext cx="9220200" cy="938848"/>
          </a:xfrm>
          <a:prstGeom prst="rect">
            <a:avLst/>
          </a:prstGeom>
          <a:solidFill>
            <a:srgbClr val="54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ru-RU" sz="3200" dirty="0"/>
              <a:t>Уточнение подхода к учету </a:t>
            </a:r>
            <a:endParaRPr lang="ru-RU" sz="3200" dirty="0" smtClean="0"/>
          </a:p>
          <a:p>
            <a:pPr algn="ctr" eaLnBrk="0" hangingPunct="0">
              <a:defRPr/>
            </a:pPr>
            <a:r>
              <a:rPr lang="ru-RU" sz="3200" dirty="0" smtClean="0"/>
              <a:t>непроизведенных </a:t>
            </a:r>
            <a:r>
              <a:rPr lang="ru-RU" sz="3200" dirty="0"/>
              <a:t>активов</a:t>
            </a:r>
          </a:p>
          <a:p>
            <a:pPr algn="ctr" eaLnBrk="0" hangingPunct="0">
              <a:defRPr/>
            </a:pPr>
            <a:endParaRPr lang="ru-RU" dirty="0">
              <a:solidFill>
                <a:srgbClr val="FFFFFF"/>
              </a:solidFill>
            </a:endParaRPr>
          </a:p>
        </p:txBody>
      </p:sp>
      <p:sp>
        <p:nvSpPr>
          <p:cNvPr id="5" name="Заголовок 1"/>
          <p:cNvSpPr txBox="1">
            <a:spLocks/>
          </p:cNvSpPr>
          <p:nvPr/>
        </p:nvSpPr>
        <p:spPr bwMode="auto">
          <a:xfrm>
            <a:off x="1" y="324725"/>
            <a:ext cx="9144000"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ctr" rtl="0" eaLnBrk="0" fontAlgn="base" hangingPunct="0">
              <a:spcBef>
                <a:spcPct val="0"/>
              </a:spcBef>
              <a:spcAft>
                <a:spcPct val="0"/>
              </a:spcAft>
              <a:defRPr sz="3200" kern="1200">
                <a:solidFill>
                  <a:schemeClr val="tx1"/>
                </a:solidFill>
                <a:latin typeface="Times New Roman" pitchFamily="18" charset="0"/>
                <a:ea typeface="+mj-ea"/>
                <a:cs typeface="+mj-cs"/>
              </a:defRPr>
            </a:lvl1pPr>
            <a:lvl2pPr algn="ctr" rtl="0" eaLnBrk="0" fontAlgn="base" hangingPunct="0">
              <a:spcBef>
                <a:spcPct val="0"/>
              </a:spcBef>
              <a:spcAft>
                <a:spcPct val="0"/>
              </a:spcAft>
              <a:defRPr sz="3200">
                <a:solidFill>
                  <a:schemeClr val="tx1"/>
                </a:solidFill>
                <a:latin typeface="Times New Roman" pitchFamily="18" charset="0"/>
              </a:defRPr>
            </a:lvl2pPr>
            <a:lvl3pPr algn="ctr" rtl="0" eaLnBrk="0" fontAlgn="base" hangingPunct="0">
              <a:spcBef>
                <a:spcPct val="0"/>
              </a:spcBef>
              <a:spcAft>
                <a:spcPct val="0"/>
              </a:spcAft>
              <a:defRPr sz="3200">
                <a:solidFill>
                  <a:schemeClr val="tx1"/>
                </a:solidFill>
                <a:latin typeface="Times New Roman" pitchFamily="18" charset="0"/>
              </a:defRPr>
            </a:lvl3pPr>
            <a:lvl4pPr algn="ctr" rtl="0" eaLnBrk="0" fontAlgn="base" hangingPunct="0">
              <a:spcBef>
                <a:spcPct val="0"/>
              </a:spcBef>
              <a:spcAft>
                <a:spcPct val="0"/>
              </a:spcAft>
              <a:defRPr sz="3200">
                <a:solidFill>
                  <a:schemeClr val="tx1"/>
                </a:solidFill>
                <a:latin typeface="Times New Roman" pitchFamily="18" charset="0"/>
              </a:defRPr>
            </a:lvl4pPr>
            <a:lvl5pPr algn="ctr" rtl="0" eaLnBrk="0" fontAlgn="base" hangingPunct="0">
              <a:spcBef>
                <a:spcPct val="0"/>
              </a:spcBef>
              <a:spcAft>
                <a:spcPct val="0"/>
              </a:spcAft>
              <a:defRPr sz="3200">
                <a:solidFill>
                  <a:schemeClr val="tx1"/>
                </a:solidFill>
                <a:latin typeface="Times New Roman" pitchFamily="18"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a:lstStyle>
          <a:p>
            <a:pPr algn="l" eaLnBrk="1" hangingPunct="1"/>
            <a:r>
              <a:rPr lang="ru-RU" sz="2000" b="1" dirty="0" smtClean="0">
                <a:solidFill>
                  <a:srgbClr val="000000"/>
                </a:solidFill>
                <a:latin typeface="Cambria" panose="02040503050406030204" pitchFamily="18" charset="0"/>
                <a:cs typeface="Times New Roman" panose="02020603050405020304" pitchFamily="18" charset="0"/>
              </a:rPr>
              <a:t>   </a:t>
            </a:r>
            <a:endParaRPr lang="ru-RU" sz="2000" b="1" dirty="0">
              <a:solidFill>
                <a:srgbClr val="000000"/>
              </a:solidFill>
              <a:latin typeface="Cambria" panose="02040503050406030204" pitchFamily="18" charset="0"/>
              <a:cs typeface="Times New Roman" panose="02020603050405020304" pitchFamily="18" charset="0"/>
            </a:endParaRPr>
          </a:p>
        </p:txBody>
      </p:sp>
      <p:sp>
        <p:nvSpPr>
          <p:cNvPr id="6" name="Заголовок 5"/>
          <p:cNvSpPr>
            <a:spLocks noGrp="1"/>
          </p:cNvSpPr>
          <p:nvPr>
            <p:ph type="title"/>
          </p:nvPr>
        </p:nvSpPr>
        <p:spPr>
          <a:xfrm>
            <a:off x="1" y="260648"/>
            <a:ext cx="8980713" cy="1008112"/>
          </a:xfrm>
        </p:spPr>
        <p:txBody>
          <a:bodyPr>
            <a:normAutofit/>
          </a:bodyPr>
          <a:lstStyle/>
          <a:p>
            <a:r>
              <a:rPr lang="ru-RU" dirty="0" smtClean="0"/>
              <a:t> </a:t>
            </a:r>
            <a:endParaRPr lang="ru-RU" dirty="0"/>
          </a:p>
        </p:txBody>
      </p:sp>
      <p:sp>
        <p:nvSpPr>
          <p:cNvPr id="7" name="Текст 6"/>
          <p:cNvSpPr>
            <a:spLocks noGrp="1"/>
          </p:cNvSpPr>
          <p:nvPr>
            <p:ph type="body" idx="1"/>
          </p:nvPr>
        </p:nvSpPr>
        <p:spPr>
          <a:xfrm>
            <a:off x="269421" y="1268760"/>
            <a:ext cx="4302579" cy="504056"/>
          </a:xfrm>
        </p:spPr>
        <p:txBody>
          <a:bodyPr>
            <a:normAutofit/>
          </a:bodyPr>
          <a:lstStyle/>
          <a:p>
            <a:pPr algn="ctr">
              <a:lnSpc>
                <a:spcPct val="100000"/>
              </a:lnSpc>
            </a:pPr>
            <a:r>
              <a:rPr lang="ru-RU" dirty="0" smtClean="0"/>
              <a:t>До изменений</a:t>
            </a:r>
            <a:endParaRPr lang="ru-RU" dirty="0"/>
          </a:p>
        </p:txBody>
      </p:sp>
      <p:sp>
        <p:nvSpPr>
          <p:cNvPr id="8" name="Объект 7"/>
          <p:cNvSpPr>
            <a:spLocks noGrp="1"/>
          </p:cNvSpPr>
          <p:nvPr>
            <p:ph sz="half" idx="2"/>
          </p:nvPr>
        </p:nvSpPr>
        <p:spPr>
          <a:xfrm>
            <a:off x="318408" y="1772816"/>
            <a:ext cx="4122963" cy="4970884"/>
          </a:xfrm>
        </p:spPr>
        <p:txBody>
          <a:bodyPr/>
          <a:lstStyle/>
          <a:p>
            <a:pPr marL="0" indent="0" algn="just">
              <a:lnSpc>
                <a:spcPct val="100000"/>
              </a:lnSpc>
              <a:buNone/>
            </a:pPr>
            <a:r>
              <a:rPr lang="ru-RU" dirty="0"/>
              <a:t>К </a:t>
            </a:r>
            <a:r>
              <a:rPr lang="ru-RU" dirty="0" smtClean="0"/>
              <a:t>НПА относятся </a:t>
            </a:r>
            <a:r>
              <a:rPr lang="ru-RU" dirty="0"/>
              <a:t>объекты </a:t>
            </a:r>
            <a:r>
              <a:rPr lang="ru-RU" dirty="0" smtClean="0"/>
              <a:t>НФА, </a:t>
            </a:r>
            <a:r>
              <a:rPr lang="ru-RU" dirty="0"/>
              <a:t>не являющиеся продуктами производства, </a:t>
            </a:r>
            <a:r>
              <a:rPr lang="ru-RU" b="1" u="sng" dirty="0"/>
              <a:t>право собственности</a:t>
            </a:r>
            <a:r>
              <a:rPr lang="ru-RU" u="sng" dirty="0"/>
              <a:t> </a:t>
            </a:r>
            <a:r>
              <a:rPr lang="ru-RU" dirty="0"/>
              <a:t>на которые должно быть установлено и законодательно закреплено (земля, недра и пр.), используемые в процессе деятельности учреждения</a:t>
            </a:r>
            <a:r>
              <a:rPr lang="ru-RU" dirty="0" smtClean="0"/>
              <a:t>.</a:t>
            </a:r>
          </a:p>
          <a:p>
            <a:pPr marL="0" indent="0" algn="just">
              <a:lnSpc>
                <a:spcPct val="100000"/>
              </a:lnSpc>
              <a:buNone/>
            </a:pPr>
            <a:r>
              <a:rPr lang="ru-RU" dirty="0" smtClean="0"/>
              <a:t>……</a:t>
            </a:r>
          </a:p>
          <a:p>
            <a:pPr marL="0" indent="0" algn="just">
              <a:lnSpc>
                <a:spcPct val="100000"/>
              </a:lnSpc>
              <a:buNone/>
            </a:pPr>
            <a:endParaRPr lang="ru-RU" dirty="0"/>
          </a:p>
        </p:txBody>
      </p:sp>
      <p:sp>
        <p:nvSpPr>
          <p:cNvPr id="9" name="Текст 8"/>
          <p:cNvSpPr>
            <a:spLocks noGrp="1"/>
          </p:cNvSpPr>
          <p:nvPr>
            <p:ph type="body" sz="quarter" idx="3"/>
          </p:nvPr>
        </p:nvSpPr>
        <p:spPr>
          <a:xfrm>
            <a:off x="4645025" y="1314450"/>
            <a:ext cx="4041775" cy="386358"/>
          </a:xfrm>
        </p:spPr>
        <p:txBody>
          <a:bodyPr>
            <a:normAutofit fontScale="92500" lnSpcReduction="20000"/>
          </a:bodyPr>
          <a:lstStyle/>
          <a:p>
            <a:pPr algn="ctr"/>
            <a:r>
              <a:rPr lang="ru-RU" dirty="0" smtClean="0"/>
              <a:t>С учетом 89н</a:t>
            </a:r>
            <a:endParaRPr lang="ru-RU" dirty="0"/>
          </a:p>
        </p:txBody>
      </p:sp>
      <p:sp>
        <p:nvSpPr>
          <p:cNvPr id="10" name="Объект 9"/>
          <p:cNvSpPr>
            <a:spLocks noGrp="1"/>
          </p:cNvSpPr>
          <p:nvPr>
            <p:ph sz="quarter" idx="4"/>
          </p:nvPr>
        </p:nvSpPr>
        <p:spPr>
          <a:xfrm>
            <a:off x="4427985" y="1772816"/>
            <a:ext cx="4462922" cy="4742284"/>
          </a:xfrm>
        </p:spPr>
        <p:txBody>
          <a:bodyPr>
            <a:normAutofit/>
          </a:bodyPr>
          <a:lstStyle/>
          <a:p>
            <a:pPr indent="0" algn="just">
              <a:lnSpc>
                <a:spcPct val="100000"/>
              </a:lnSpc>
              <a:spcAft>
                <a:spcPts val="0"/>
              </a:spcAft>
              <a:buNone/>
            </a:pPr>
            <a:r>
              <a:rPr lang="ru-RU" dirty="0" smtClean="0">
                <a:ea typeface="Calibri"/>
                <a:cs typeface="Times New Roman"/>
              </a:rPr>
              <a:t>К НПА относятся </a:t>
            </a:r>
            <a:r>
              <a:rPr lang="ru-RU" dirty="0">
                <a:ea typeface="Calibri"/>
                <a:cs typeface="Times New Roman"/>
              </a:rPr>
              <a:t>объекты </a:t>
            </a:r>
            <a:r>
              <a:rPr lang="ru-RU" dirty="0" smtClean="0">
                <a:ea typeface="Calibri"/>
                <a:cs typeface="Times New Roman"/>
              </a:rPr>
              <a:t>НФА, </a:t>
            </a:r>
            <a:r>
              <a:rPr lang="ru-RU" dirty="0">
                <a:ea typeface="Calibri"/>
                <a:cs typeface="Times New Roman"/>
              </a:rPr>
              <a:t>не являющиеся продуктами производства, </a:t>
            </a:r>
            <a:r>
              <a:rPr lang="ru-RU" b="1" u="sng" dirty="0">
                <a:ea typeface="Calibri"/>
                <a:cs typeface="Times New Roman"/>
              </a:rPr>
              <a:t>вещное право на которые должно быть закреплено в установленном  порядке</a:t>
            </a:r>
            <a:r>
              <a:rPr lang="ru-RU" u="sng" dirty="0">
                <a:ea typeface="Calibri"/>
                <a:cs typeface="Times New Roman"/>
              </a:rPr>
              <a:t> </a:t>
            </a:r>
            <a:r>
              <a:rPr lang="ru-RU" dirty="0">
                <a:ea typeface="Calibri"/>
                <a:cs typeface="Times New Roman"/>
              </a:rPr>
              <a:t>(земля, недра и пр.) за учреждением, используемые им в процессе своей деятельности</a:t>
            </a:r>
            <a:r>
              <a:rPr lang="ru-RU" dirty="0" smtClean="0">
                <a:ea typeface="Calibri"/>
                <a:cs typeface="Times New Roman"/>
              </a:rPr>
              <a:t>.</a:t>
            </a:r>
          </a:p>
          <a:p>
            <a:pPr indent="0" algn="just">
              <a:lnSpc>
                <a:spcPct val="100000"/>
              </a:lnSpc>
              <a:spcAft>
                <a:spcPts val="0"/>
              </a:spcAft>
              <a:buNone/>
            </a:pPr>
            <a:r>
              <a:rPr lang="ru-RU" dirty="0" smtClean="0">
                <a:ea typeface="Calibri"/>
                <a:cs typeface="Times New Roman"/>
              </a:rPr>
              <a:t>……</a:t>
            </a:r>
          </a:p>
          <a:p>
            <a:pPr indent="0" algn="just">
              <a:lnSpc>
                <a:spcPct val="100000"/>
              </a:lnSpc>
              <a:spcAft>
                <a:spcPts val="0"/>
              </a:spcAft>
              <a:buNone/>
            </a:pPr>
            <a:endParaRPr lang="ru-RU" sz="1800" dirty="0">
              <a:effectLst/>
              <a:latin typeface="Calibri"/>
              <a:ea typeface="Calibri"/>
              <a:cs typeface="Times New Roman"/>
            </a:endParaRPr>
          </a:p>
        </p:txBody>
      </p:sp>
    </p:spTree>
    <p:extLst>
      <p:ext uri="{BB962C8B-B14F-4D97-AF65-F5344CB8AC3E}">
        <p14:creationId xmlns:p14="http://schemas.microsoft.com/office/powerpoint/2010/main" val="24547188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Учет земельных участков в пользовании на балансе</a:t>
            </a:r>
            <a:endParaRPr lang="ru-RU" b="1" dirty="0"/>
          </a:p>
        </p:txBody>
      </p:sp>
      <p:sp>
        <p:nvSpPr>
          <p:cNvPr id="3" name="Объект 2"/>
          <p:cNvSpPr>
            <a:spLocks noGrp="1"/>
          </p:cNvSpPr>
          <p:nvPr>
            <p:ph idx="1"/>
          </p:nvPr>
        </p:nvSpPr>
        <p:spPr>
          <a:xfrm>
            <a:off x="160338" y="1371601"/>
            <a:ext cx="8788400" cy="5339442"/>
          </a:xfrm>
          <a:solidFill>
            <a:schemeClr val="tx2">
              <a:lumMod val="20000"/>
              <a:lumOff val="80000"/>
            </a:schemeClr>
          </a:solidFill>
        </p:spPr>
        <p:txBody>
          <a:bodyPr/>
          <a:lstStyle/>
          <a:p>
            <a:pPr indent="0" algn="ctr">
              <a:lnSpc>
                <a:spcPct val="100000"/>
              </a:lnSpc>
              <a:spcAft>
                <a:spcPts val="0"/>
              </a:spcAft>
              <a:buNone/>
            </a:pPr>
            <a:r>
              <a:rPr lang="ru-RU" sz="2800" dirty="0" smtClean="0">
                <a:effectLst/>
                <a:latin typeface="Times New Roman Cyr"/>
                <a:ea typeface="Calibri"/>
                <a:cs typeface="Times New Roman"/>
              </a:rPr>
              <a:t>Земельные участки, используемые учреждениями на праве постоянного (бессрочного) пользования (в том числе, расположенные под объектами недвижимости), учитываются на соответствующем счете аналитического учета счета </a:t>
            </a:r>
          </a:p>
          <a:p>
            <a:pPr indent="0" algn="ctr">
              <a:lnSpc>
                <a:spcPct val="100000"/>
              </a:lnSpc>
              <a:spcAft>
                <a:spcPts val="0"/>
              </a:spcAft>
              <a:buNone/>
            </a:pPr>
            <a:r>
              <a:rPr lang="ru-RU" sz="2800" dirty="0" smtClean="0">
                <a:effectLst/>
                <a:latin typeface="Times New Roman Cyr"/>
                <a:ea typeface="Calibri"/>
                <a:cs typeface="Times New Roman"/>
              </a:rPr>
              <a:t>10300 «Непроизведенные активы» на основании документа (свидетельства), </a:t>
            </a:r>
            <a:r>
              <a:rPr lang="ru-RU" sz="2800" b="1" dirty="0" smtClean="0">
                <a:effectLst/>
                <a:latin typeface="Times New Roman Cyr"/>
                <a:ea typeface="Calibri"/>
                <a:cs typeface="Times New Roman"/>
              </a:rPr>
              <a:t>подтверждающего право пользования земельным участком</a:t>
            </a:r>
            <a:r>
              <a:rPr lang="ru-RU" sz="2800" dirty="0" smtClean="0">
                <a:effectLst/>
                <a:latin typeface="Times New Roman Cyr"/>
                <a:ea typeface="Calibri"/>
                <a:cs typeface="Times New Roman"/>
              </a:rPr>
              <a:t>, по их </a:t>
            </a:r>
            <a:r>
              <a:rPr lang="ru-RU" sz="2800" b="1" dirty="0" smtClean="0">
                <a:effectLst/>
                <a:latin typeface="Times New Roman Cyr"/>
                <a:ea typeface="Calibri"/>
                <a:cs typeface="Times New Roman"/>
              </a:rPr>
              <a:t>кадастровой стоимости</a:t>
            </a:r>
            <a:endParaRPr lang="ru-RU" sz="2000" dirty="0">
              <a:effectLst/>
              <a:latin typeface="Calibri"/>
              <a:ea typeface="Calibri"/>
              <a:cs typeface="Times New Roman"/>
            </a:endParaRPr>
          </a:p>
        </p:txBody>
      </p:sp>
    </p:spTree>
    <p:extLst>
      <p:ext uri="{BB962C8B-B14F-4D97-AF65-F5344CB8AC3E}">
        <p14:creationId xmlns:p14="http://schemas.microsoft.com/office/powerpoint/2010/main" val="5497672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Детализация счета 401 60 000</a:t>
            </a:r>
            <a:endParaRPr lang="ru-RU" dirty="0"/>
          </a:p>
        </p:txBody>
      </p:sp>
      <p:sp>
        <p:nvSpPr>
          <p:cNvPr id="3" name="Содержимое 2"/>
          <p:cNvSpPr>
            <a:spLocks noGrp="1"/>
          </p:cNvSpPr>
          <p:nvPr>
            <p:ph idx="1"/>
          </p:nvPr>
        </p:nvSpPr>
        <p:spPr>
          <a:xfrm>
            <a:off x="0" y="1600200"/>
            <a:ext cx="9144000" cy="5069160"/>
          </a:xfrm>
          <a:solidFill>
            <a:schemeClr val="tx2">
              <a:lumMod val="20000"/>
              <a:lumOff val="80000"/>
            </a:schemeClr>
          </a:solidFill>
        </p:spPr>
        <p:txBody>
          <a:bodyPr>
            <a:normAutofit fontScale="92500" lnSpcReduction="10000"/>
          </a:bodyPr>
          <a:lstStyle/>
          <a:p>
            <a:pPr>
              <a:buNone/>
            </a:pPr>
            <a:r>
              <a:rPr lang="ru-RU" dirty="0" smtClean="0"/>
              <a:t>   </a:t>
            </a:r>
          </a:p>
          <a:p>
            <a:pPr>
              <a:buNone/>
            </a:pPr>
            <a:r>
              <a:rPr lang="ru-RU" dirty="0" smtClean="0"/>
              <a:t>401 60 000      401 6</a:t>
            </a:r>
            <a:r>
              <a:rPr lang="ru-RU" b="1" dirty="0" smtClean="0"/>
              <a:t>1</a:t>
            </a:r>
            <a:r>
              <a:rPr lang="ru-RU" dirty="0" smtClean="0"/>
              <a:t> 200 резерв отпускных</a:t>
            </a:r>
          </a:p>
          <a:p>
            <a:pPr>
              <a:buNone/>
            </a:pPr>
            <a:r>
              <a:rPr lang="ru-RU" dirty="0" smtClean="0"/>
              <a:t>                          401 6</a:t>
            </a:r>
            <a:r>
              <a:rPr lang="ru-RU" b="1" dirty="0" smtClean="0"/>
              <a:t>2</a:t>
            </a:r>
            <a:r>
              <a:rPr lang="ru-RU" dirty="0" smtClean="0"/>
              <a:t> 200 резерв по долгам</a:t>
            </a:r>
          </a:p>
          <a:p>
            <a:pPr>
              <a:buNone/>
            </a:pPr>
            <a:r>
              <a:rPr lang="ru-RU" dirty="0" smtClean="0"/>
              <a:t>                          401 6</a:t>
            </a:r>
            <a:r>
              <a:rPr lang="ru-RU" b="1" dirty="0" smtClean="0"/>
              <a:t>3</a:t>
            </a:r>
            <a:r>
              <a:rPr lang="ru-RU" dirty="0" smtClean="0"/>
              <a:t> 200 резерв по ликвидации ОС,МЗ</a:t>
            </a:r>
          </a:p>
          <a:p>
            <a:pPr>
              <a:buNone/>
            </a:pPr>
            <a:endParaRPr lang="ru-RU" dirty="0" smtClean="0"/>
          </a:p>
          <a:p>
            <a:pPr marL="109537" indent="0">
              <a:buNone/>
            </a:pPr>
            <a:r>
              <a:rPr lang="ru-RU" dirty="0" smtClean="0"/>
              <a:t>для учета резерва по отпускным:</a:t>
            </a:r>
          </a:p>
          <a:p>
            <a:pPr marL="109537" indent="0">
              <a:buNone/>
            </a:pPr>
            <a:endParaRPr lang="ru-RU" dirty="0" smtClean="0"/>
          </a:p>
          <a:p>
            <a:pPr>
              <a:buNone/>
            </a:pPr>
            <a:r>
              <a:rPr lang="ru-RU" dirty="0" smtClean="0"/>
              <a:t>    401 61 200    401 61 </a:t>
            </a:r>
            <a:r>
              <a:rPr lang="ru-RU" b="1" dirty="0" smtClean="0"/>
              <a:t>211</a:t>
            </a:r>
            <a:r>
              <a:rPr lang="ru-RU" dirty="0" smtClean="0"/>
              <a:t> на оплату отпускных</a:t>
            </a:r>
          </a:p>
          <a:p>
            <a:pPr>
              <a:buNone/>
            </a:pPr>
            <a:r>
              <a:rPr lang="ru-RU" dirty="0" smtClean="0"/>
              <a:t>                            401 61 </a:t>
            </a:r>
            <a:r>
              <a:rPr lang="ru-RU" b="1" dirty="0" smtClean="0"/>
              <a:t>213</a:t>
            </a:r>
            <a:r>
              <a:rPr lang="ru-RU" dirty="0" smtClean="0"/>
              <a:t> на оплату страховых</a:t>
            </a:r>
          </a:p>
          <a:p>
            <a:pPr>
              <a:buNone/>
            </a:pPr>
            <a:r>
              <a:rPr lang="ru-RU" dirty="0" smtClean="0"/>
              <a:t>                                                      сборов</a:t>
            </a:r>
          </a:p>
          <a:p>
            <a:endParaRPr lang="ru-RU" dirty="0"/>
          </a:p>
        </p:txBody>
      </p:sp>
    </p:spTree>
    <p:extLst>
      <p:ext uri="{BB962C8B-B14F-4D97-AF65-F5344CB8AC3E}">
        <p14:creationId xmlns:p14="http://schemas.microsoft.com/office/powerpoint/2010/main" val="28778809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Заголовок 1"/>
          <p:cNvSpPr>
            <a:spLocks noGrp="1"/>
          </p:cNvSpPr>
          <p:nvPr>
            <p:ph type="title"/>
          </p:nvPr>
        </p:nvSpPr>
        <p:spPr>
          <a:xfrm>
            <a:off x="146050" y="0"/>
            <a:ext cx="8970963" cy="1916832"/>
          </a:xfrm>
        </p:spPr>
        <p:txBody>
          <a:bodyPr>
            <a:noAutofit/>
          </a:bodyPr>
          <a:lstStyle/>
          <a:p>
            <a:pPr>
              <a:lnSpc>
                <a:spcPct val="100000"/>
              </a:lnSpc>
            </a:pPr>
            <a:r>
              <a:rPr lang="ru-RU" sz="3200" dirty="0" smtClean="0">
                <a:latin typeface="Calibri" pitchFamily="34" charset="0"/>
              </a:rPr>
              <a:t>209 30 000   «Расчеты по компенсации затрат (ущербу)</a:t>
            </a:r>
            <a:br>
              <a:rPr lang="ru-RU" sz="3200" dirty="0" smtClean="0">
                <a:latin typeface="Calibri" pitchFamily="34" charset="0"/>
              </a:rPr>
            </a:br>
            <a:r>
              <a:rPr lang="ru-RU" sz="3200" dirty="0" smtClean="0">
                <a:latin typeface="Calibri" pitchFamily="34" charset="0"/>
              </a:rPr>
              <a:t>209 40 000   «Расчеты по суммам принудительного изъятия</a:t>
            </a:r>
            <a:r>
              <a:rPr lang="ru-RU" sz="3200" dirty="0" smtClean="0"/>
              <a:t>»</a:t>
            </a:r>
            <a:endParaRPr lang="ru-RU" sz="3200" dirty="0" smtClean="0">
              <a:latin typeface="Calibri" pitchFamily="34" charset="0"/>
            </a:endParaRPr>
          </a:p>
        </p:txBody>
      </p:sp>
      <p:sp>
        <p:nvSpPr>
          <p:cNvPr id="84995" name="Содержимое 2"/>
          <p:cNvSpPr>
            <a:spLocks noGrp="1"/>
          </p:cNvSpPr>
          <p:nvPr>
            <p:ph idx="1"/>
          </p:nvPr>
        </p:nvSpPr>
        <p:spPr>
          <a:xfrm>
            <a:off x="190818" y="1988841"/>
            <a:ext cx="8788400" cy="5180628"/>
          </a:xfrm>
          <a:solidFill>
            <a:schemeClr val="tx2">
              <a:lumMod val="20000"/>
              <a:lumOff val="80000"/>
            </a:schemeClr>
          </a:solidFill>
        </p:spPr>
        <p:txBody>
          <a:bodyPr>
            <a:normAutofit fontScale="32500" lnSpcReduction="20000"/>
          </a:bodyPr>
          <a:lstStyle/>
          <a:p>
            <a:pPr>
              <a:buFont typeface="Arial" charset="0"/>
              <a:buNone/>
            </a:pPr>
            <a:r>
              <a:rPr lang="ru-RU" sz="7400" dirty="0" smtClean="0"/>
              <a:t>                                          Суммы ущерба по </a:t>
            </a:r>
          </a:p>
          <a:p>
            <a:pPr>
              <a:buFont typeface="Arial" charset="0"/>
              <a:buNone/>
            </a:pPr>
            <a:r>
              <a:rPr lang="ru-RU" sz="7400" dirty="0" smtClean="0"/>
              <a:t>произведенным </a:t>
            </a:r>
            <a:r>
              <a:rPr lang="ru-RU" sz="7400" b="1" u="sng" dirty="0" smtClean="0"/>
              <a:t>предварительным оплатам </a:t>
            </a:r>
            <a:r>
              <a:rPr lang="ru-RU" sz="7400" dirty="0" smtClean="0"/>
              <a:t>по государственным (муниципальным) контрактам, договорам  иным соглашениям,</a:t>
            </a:r>
          </a:p>
          <a:p>
            <a:pPr>
              <a:buFont typeface="Arial" charset="0"/>
              <a:buNone/>
            </a:pPr>
            <a:r>
              <a:rPr lang="ru-RU" sz="7400" dirty="0" smtClean="0"/>
              <a:t> </a:t>
            </a:r>
          </a:p>
          <a:p>
            <a:pPr>
              <a:buFont typeface="Arial" charset="0"/>
              <a:buNone/>
            </a:pPr>
            <a:r>
              <a:rPr lang="ru-RU" sz="7400" b="1" dirty="0" smtClean="0"/>
              <a:t>не возвращенным контрагентом </a:t>
            </a:r>
            <a:r>
              <a:rPr lang="ru-RU" sz="7400" dirty="0" smtClean="0"/>
              <a:t>в случае расторжения договоров (иных соглашений), в том числе по решению суда, при ведении претензионной работы </a:t>
            </a:r>
            <a:r>
              <a:rPr lang="ru-RU" sz="7400" b="1" dirty="0" smtClean="0"/>
              <a:t>(авансы выданные)</a:t>
            </a:r>
          </a:p>
          <a:p>
            <a:pPr>
              <a:buFont typeface="Arial" charset="0"/>
              <a:buNone/>
            </a:pPr>
            <a:endParaRPr lang="ru-RU" sz="7400" b="1" dirty="0" smtClean="0"/>
          </a:p>
          <a:p>
            <a:pPr>
              <a:buFont typeface="Arial" charset="0"/>
              <a:buNone/>
            </a:pPr>
            <a:r>
              <a:rPr lang="ru-RU" sz="7400" dirty="0" smtClean="0"/>
              <a:t> задолженности </a:t>
            </a:r>
            <a:r>
              <a:rPr lang="ru-RU" sz="7400" b="1" dirty="0" smtClean="0"/>
              <a:t>бывших работников </a:t>
            </a:r>
            <a:r>
              <a:rPr lang="ru-RU" sz="7400" dirty="0" smtClean="0"/>
              <a:t>перед учреждением </a:t>
            </a:r>
            <a:r>
              <a:rPr lang="ru-RU" sz="7400" b="1" dirty="0" smtClean="0"/>
              <a:t>за неотработанные дни отпуска </a:t>
            </a:r>
            <a:r>
              <a:rPr lang="ru-RU" sz="7400" dirty="0" smtClean="0"/>
              <a:t>при их увольнении до окончания того рабочего года, в счет которого он уже получил ежегодный оплачиваемый отпуск</a:t>
            </a:r>
          </a:p>
          <a:p>
            <a:pPr algn="ctr">
              <a:buFont typeface="Arial" charset="0"/>
              <a:buNone/>
            </a:pPr>
            <a:endParaRPr lang="ru-RU" sz="3600" b="1" dirty="0" smtClean="0"/>
          </a:p>
          <a:p>
            <a:pPr algn="ctr">
              <a:buFont typeface="Arial" charset="0"/>
              <a:buNone/>
            </a:pPr>
            <a:endParaRPr lang="ru-RU" sz="3600" b="1" dirty="0" smtClean="0"/>
          </a:p>
          <a:p>
            <a:pPr>
              <a:lnSpc>
                <a:spcPct val="100000"/>
              </a:lnSpc>
              <a:buFont typeface="Symbol" pitchFamily="18" charset="2"/>
              <a:buNone/>
            </a:pPr>
            <a:endParaRPr lang="ru-RU" sz="3600" dirty="0" smtClean="0">
              <a:latin typeface="Calibri" pitchFamily="34" charset="0"/>
            </a:endParaRPr>
          </a:p>
          <a:p>
            <a:pPr>
              <a:lnSpc>
                <a:spcPct val="100000"/>
              </a:lnSpc>
              <a:buFont typeface="Symbol" pitchFamily="18" charset="2"/>
              <a:buNone/>
            </a:pPr>
            <a:r>
              <a:rPr lang="ru-RU" sz="3600" dirty="0" smtClean="0">
                <a:latin typeface="Calibri" pitchFamily="34" charset="0"/>
              </a:rPr>
              <a:t>   </a:t>
            </a:r>
            <a:endParaRPr lang="ru-RU" sz="3600" dirty="0" smtClean="0"/>
          </a:p>
          <a:p>
            <a:pPr algn="ctr">
              <a:lnSpc>
                <a:spcPct val="100000"/>
              </a:lnSpc>
              <a:buFont typeface="Symbol" pitchFamily="18" charset="2"/>
              <a:buNone/>
            </a:pPr>
            <a:endParaRPr lang="ru-RU" sz="4400" dirty="0" smtClean="0">
              <a:latin typeface="Calibri" pitchFamily="34" charset="0"/>
            </a:endParaRPr>
          </a:p>
        </p:txBody>
      </p:sp>
    </p:spTree>
    <p:extLst>
      <p:ext uri="{BB962C8B-B14F-4D97-AF65-F5344CB8AC3E}">
        <p14:creationId xmlns:p14="http://schemas.microsoft.com/office/powerpoint/2010/main" val="3485283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Заголовок 1"/>
          <p:cNvSpPr>
            <a:spLocks noGrp="1"/>
          </p:cNvSpPr>
          <p:nvPr>
            <p:ph type="title"/>
          </p:nvPr>
        </p:nvSpPr>
        <p:spPr>
          <a:xfrm>
            <a:off x="146050" y="731838"/>
            <a:ext cx="8970963" cy="776922"/>
          </a:xfrm>
        </p:spPr>
        <p:txBody>
          <a:bodyPr/>
          <a:lstStyle/>
          <a:p>
            <a:r>
              <a:rPr lang="ru-RU" sz="4400" dirty="0" smtClean="0">
                <a:latin typeface="Calibri" pitchFamily="34" charset="0"/>
              </a:rPr>
              <a:t>Применение счета</a:t>
            </a:r>
          </a:p>
        </p:txBody>
      </p:sp>
      <p:sp>
        <p:nvSpPr>
          <p:cNvPr id="84995" name="Содержимое 2"/>
          <p:cNvSpPr>
            <a:spLocks noGrp="1"/>
          </p:cNvSpPr>
          <p:nvPr>
            <p:ph idx="1"/>
          </p:nvPr>
        </p:nvSpPr>
        <p:spPr>
          <a:xfrm>
            <a:off x="190818" y="1584960"/>
            <a:ext cx="8788400" cy="5584509"/>
          </a:xfrm>
          <a:solidFill>
            <a:schemeClr val="tx2">
              <a:lumMod val="20000"/>
              <a:lumOff val="80000"/>
            </a:schemeClr>
          </a:solidFill>
        </p:spPr>
        <p:txBody>
          <a:bodyPr/>
          <a:lstStyle/>
          <a:p>
            <a:pPr algn="ctr">
              <a:lnSpc>
                <a:spcPct val="100000"/>
              </a:lnSpc>
              <a:buFont typeface="Symbol" pitchFamily="18" charset="2"/>
              <a:buNone/>
            </a:pPr>
            <a:r>
              <a:rPr lang="ru-RU" sz="4400" dirty="0" smtClean="0">
                <a:latin typeface="Calibri" pitchFamily="34" charset="0"/>
              </a:rPr>
              <a:t>210 05 000</a:t>
            </a:r>
          </a:p>
          <a:p>
            <a:pPr marL="109537" indent="0">
              <a:buNone/>
            </a:pPr>
            <a:r>
              <a:rPr lang="ru-RU" sz="4400" dirty="0" smtClean="0">
                <a:latin typeface="Calibri" pitchFamily="34" charset="0"/>
              </a:rPr>
              <a:t>«Расчеты </a:t>
            </a:r>
            <a:r>
              <a:rPr lang="ru-RU" sz="4400" dirty="0">
                <a:latin typeface="Calibri" pitchFamily="34" charset="0"/>
              </a:rPr>
              <a:t>с прочими </a:t>
            </a:r>
            <a:r>
              <a:rPr lang="ru-RU" sz="4400" dirty="0" smtClean="0">
                <a:latin typeface="Calibri" pitchFamily="34" charset="0"/>
              </a:rPr>
              <a:t>дебиторами»</a:t>
            </a:r>
          </a:p>
          <a:p>
            <a:pPr marL="109537" indent="0">
              <a:buNone/>
            </a:pPr>
            <a:r>
              <a:rPr lang="ru-RU" sz="2400" dirty="0" smtClean="0"/>
              <a:t>Предоставление: </a:t>
            </a:r>
          </a:p>
          <a:p>
            <a:pPr marL="109537" indent="0">
              <a:buNone/>
            </a:pPr>
            <a:r>
              <a:rPr lang="ru-RU" sz="2400" dirty="0" smtClean="0"/>
              <a:t>- обеспечений </a:t>
            </a:r>
            <a:r>
              <a:rPr lang="ru-RU" sz="2400" dirty="0"/>
              <a:t>заявок на участие в конкурсе или закрытом </a:t>
            </a:r>
            <a:r>
              <a:rPr lang="ru-RU" sz="2400" dirty="0" smtClean="0"/>
              <a:t>аукционе</a:t>
            </a:r>
          </a:p>
          <a:p>
            <a:pPr marL="109537" indent="0">
              <a:buNone/>
            </a:pPr>
            <a:r>
              <a:rPr lang="ru-RU" sz="2400" dirty="0" smtClean="0"/>
              <a:t> - обеспечений </a:t>
            </a:r>
            <a:r>
              <a:rPr lang="ru-RU" sz="2400" dirty="0"/>
              <a:t>исполнения контракта (договора), </a:t>
            </a:r>
            <a:endParaRPr lang="ru-RU" sz="2400" dirty="0" smtClean="0"/>
          </a:p>
          <a:p>
            <a:pPr marL="109537" indent="0">
              <a:buNone/>
            </a:pPr>
            <a:r>
              <a:rPr lang="ru-RU" sz="2400" dirty="0" smtClean="0"/>
              <a:t>-  иных </a:t>
            </a:r>
            <a:r>
              <a:rPr lang="ru-RU" sz="2400" dirty="0"/>
              <a:t>залоговых платежей, задатков, </a:t>
            </a:r>
            <a:endParaRPr lang="ru-RU" sz="2400" dirty="0" smtClean="0"/>
          </a:p>
          <a:p>
            <a:pPr marL="109537" indent="0">
              <a:buNone/>
            </a:pPr>
            <a:r>
              <a:rPr lang="ru-RU" sz="2400" dirty="0" smtClean="0"/>
              <a:t>- отражения </a:t>
            </a:r>
            <a:r>
              <a:rPr lang="ru-RU" sz="2400" dirty="0"/>
              <a:t>в учете администраторами доходов ожидаемых к поступлению налогов, сборов, иных </a:t>
            </a:r>
            <a:r>
              <a:rPr lang="ru-RU" sz="2400" dirty="0" smtClean="0"/>
              <a:t>платежей</a:t>
            </a:r>
            <a:endParaRPr lang="ru-RU" sz="2400" dirty="0">
              <a:latin typeface="Calibri" pitchFamily="34" charset="0"/>
            </a:endParaRPr>
          </a:p>
        </p:txBody>
      </p:sp>
    </p:spTree>
    <p:extLst>
      <p:ext uri="{BB962C8B-B14F-4D97-AF65-F5344CB8AC3E}">
        <p14:creationId xmlns:p14="http://schemas.microsoft.com/office/powerpoint/2010/main" val="12334638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p:nvPr>
        </p:nvSpPr>
        <p:spPr>
          <a:xfrm>
            <a:off x="0" y="358141"/>
            <a:ext cx="9060180" cy="1389698"/>
          </a:xfrm>
          <a:solidFill>
            <a:schemeClr val="tx2">
              <a:lumMod val="20000"/>
              <a:lumOff val="80000"/>
            </a:schemeClr>
          </a:solidFill>
        </p:spPr>
        <p:txBody>
          <a:bodyPr/>
          <a:lstStyle/>
          <a:p>
            <a:pPr>
              <a:lnSpc>
                <a:spcPct val="100000"/>
              </a:lnSpc>
            </a:pPr>
            <a:r>
              <a:rPr lang="ru-RU" altLang="ru-RU" sz="2800" b="1" dirty="0" smtClean="0"/>
              <a:t>Указания о применении бюджетной классификации Российской Федерации </a:t>
            </a:r>
            <a:br>
              <a:rPr lang="ru-RU" altLang="ru-RU" sz="2800" b="1" dirty="0" smtClean="0"/>
            </a:br>
            <a:r>
              <a:rPr lang="ru-RU" altLang="ru-RU" sz="2800" b="1" dirty="0" smtClean="0"/>
              <a:t>(приказ Минфина России от 01.07.2014 № 65н) </a:t>
            </a:r>
            <a:endParaRPr lang="ru-RU" altLang="ru-RU" sz="2800" dirty="0" smtClean="0"/>
          </a:p>
        </p:txBody>
      </p:sp>
      <p:sp>
        <p:nvSpPr>
          <p:cNvPr id="18435" name="Объект 2"/>
          <p:cNvSpPr>
            <a:spLocks noGrp="1"/>
          </p:cNvSpPr>
          <p:nvPr>
            <p:ph idx="1"/>
          </p:nvPr>
        </p:nvSpPr>
        <p:spPr>
          <a:xfrm>
            <a:off x="227013" y="1882775"/>
            <a:ext cx="3959225" cy="4975225"/>
          </a:xfrm>
        </p:spPr>
        <p:txBody>
          <a:bodyPr/>
          <a:lstStyle/>
          <a:p>
            <a:pPr algn="ctr">
              <a:lnSpc>
                <a:spcPct val="100000"/>
              </a:lnSpc>
              <a:spcBef>
                <a:spcPts val="0"/>
              </a:spcBef>
              <a:buFont typeface="Georgia" pitchFamily="18" charset="0"/>
              <a:buNone/>
              <a:defRPr/>
            </a:pPr>
            <a:r>
              <a:rPr lang="ru-RU" altLang="ru-RU" b="1" dirty="0" smtClean="0"/>
              <a:t>2014 год (изменения)</a:t>
            </a:r>
          </a:p>
          <a:p>
            <a:pPr algn="ctr">
              <a:lnSpc>
                <a:spcPct val="100000"/>
              </a:lnSpc>
              <a:spcBef>
                <a:spcPts val="0"/>
              </a:spcBef>
              <a:buFont typeface="Georgia" pitchFamily="18" charset="0"/>
              <a:buNone/>
              <a:defRPr/>
            </a:pPr>
            <a:endParaRPr lang="ru-RU" altLang="ru-RU" b="1" dirty="0" smtClean="0"/>
          </a:p>
          <a:p>
            <a:pPr>
              <a:lnSpc>
                <a:spcPct val="100000"/>
              </a:lnSpc>
              <a:spcBef>
                <a:spcPts val="0"/>
              </a:spcBef>
              <a:buFont typeface="Wingdings" pitchFamily="2" charset="2"/>
              <a:buChar char="q"/>
              <a:defRPr/>
            </a:pPr>
            <a:r>
              <a:rPr lang="ru-RU" altLang="ru-RU" sz="1900" dirty="0" smtClean="0"/>
              <a:t>Приказ Минфина России </a:t>
            </a:r>
          </a:p>
          <a:p>
            <a:pPr marL="109537" indent="0">
              <a:lnSpc>
                <a:spcPct val="100000"/>
              </a:lnSpc>
              <a:spcBef>
                <a:spcPts val="0"/>
              </a:spcBef>
              <a:buNone/>
              <a:defRPr/>
            </a:pPr>
            <a:r>
              <a:rPr lang="ru-RU" altLang="ru-RU" sz="1900" dirty="0" smtClean="0"/>
              <a:t>от 16 декабря 2013 г. № 121н;</a:t>
            </a:r>
          </a:p>
          <a:p>
            <a:pPr>
              <a:lnSpc>
                <a:spcPct val="100000"/>
              </a:lnSpc>
              <a:spcBef>
                <a:spcPts val="0"/>
              </a:spcBef>
              <a:buFont typeface="Wingdings" pitchFamily="2" charset="2"/>
              <a:buChar char="q"/>
              <a:defRPr/>
            </a:pPr>
            <a:r>
              <a:rPr lang="ru-RU" altLang="ru-RU" sz="1900" dirty="0" smtClean="0"/>
              <a:t>Приказ Минфина России </a:t>
            </a:r>
          </a:p>
          <a:p>
            <a:pPr marL="109537" indent="0">
              <a:lnSpc>
                <a:spcPct val="100000"/>
              </a:lnSpc>
              <a:spcBef>
                <a:spcPts val="0"/>
              </a:spcBef>
              <a:buNone/>
              <a:defRPr/>
            </a:pPr>
            <a:r>
              <a:rPr lang="ru-RU" altLang="ru-RU" sz="1900" dirty="0" smtClean="0"/>
              <a:t>от 20 февраля 2014 г. № 11н;</a:t>
            </a:r>
          </a:p>
          <a:p>
            <a:pPr>
              <a:lnSpc>
                <a:spcPct val="100000"/>
              </a:lnSpc>
              <a:spcBef>
                <a:spcPts val="0"/>
              </a:spcBef>
              <a:buFont typeface="Wingdings" pitchFamily="2" charset="2"/>
              <a:buChar char="q"/>
              <a:defRPr/>
            </a:pPr>
            <a:r>
              <a:rPr lang="ru-RU" altLang="ru-RU" sz="2000" dirty="0" smtClean="0"/>
              <a:t>Приказ Минфина России </a:t>
            </a:r>
          </a:p>
          <a:p>
            <a:pPr marL="109537" indent="0">
              <a:lnSpc>
                <a:spcPct val="100000"/>
              </a:lnSpc>
              <a:spcBef>
                <a:spcPts val="0"/>
              </a:spcBef>
              <a:buNone/>
              <a:defRPr/>
            </a:pPr>
            <a:r>
              <a:rPr lang="ru-RU" altLang="ru-RU" sz="2000" dirty="0" smtClean="0"/>
              <a:t>от 30 июля 2014 № 67н;</a:t>
            </a:r>
          </a:p>
          <a:p>
            <a:pPr>
              <a:lnSpc>
                <a:spcPct val="100000"/>
              </a:lnSpc>
              <a:spcBef>
                <a:spcPts val="0"/>
              </a:spcBef>
              <a:buFont typeface="Wingdings" pitchFamily="2" charset="2"/>
              <a:buChar char="q"/>
              <a:defRPr/>
            </a:pPr>
            <a:r>
              <a:rPr lang="ru-RU" altLang="ru-RU" sz="2000" dirty="0" smtClean="0"/>
              <a:t>Приказ Минфина России</a:t>
            </a:r>
          </a:p>
          <a:p>
            <a:pPr marL="109537" indent="0">
              <a:lnSpc>
                <a:spcPct val="100000"/>
              </a:lnSpc>
              <a:spcBef>
                <a:spcPts val="0"/>
              </a:spcBef>
              <a:buNone/>
              <a:defRPr/>
            </a:pPr>
            <a:r>
              <a:rPr lang="ru-RU" altLang="ru-RU" sz="2000" dirty="0" smtClean="0"/>
              <a:t> от 14 мая 2014 г. № 34н;</a:t>
            </a:r>
          </a:p>
          <a:p>
            <a:pPr>
              <a:lnSpc>
                <a:spcPct val="100000"/>
              </a:lnSpc>
              <a:spcBef>
                <a:spcPts val="0"/>
              </a:spcBef>
              <a:buFont typeface="Wingdings" pitchFamily="2" charset="2"/>
              <a:buChar char="q"/>
              <a:defRPr/>
            </a:pPr>
            <a:r>
              <a:rPr lang="ru-RU" altLang="ru-RU" sz="2000" dirty="0" smtClean="0"/>
              <a:t>Приказ Минфина России </a:t>
            </a:r>
          </a:p>
          <a:p>
            <a:pPr marL="109537" indent="0">
              <a:lnSpc>
                <a:spcPct val="100000"/>
              </a:lnSpc>
              <a:spcBef>
                <a:spcPts val="0"/>
              </a:spcBef>
              <a:buNone/>
              <a:defRPr/>
            </a:pPr>
            <a:r>
              <a:rPr lang="ru-RU" altLang="ru-RU" sz="2000" dirty="0" smtClean="0"/>
              <a:t>от 29 августа 2014 г. № 88н.</a:t>
            </a:r>
            <a:endParaRPr lang="ru-RU" sz="2000" dirty="0" smtClean="0"/>
          </a:p>
          <a:p>
            <a:pPr marL="0" indent="0">
              <a:lnSpc>
                <a:spcPct val="100000"/>
              </a:lnSpc>
              <a:spcBef>
                <a:spcPts val="0"/>
              </a:spcBef>
              <a:buFont typeface="Symbol" pitchFamily="18" charset="2"/>
              <a:buNone/>
              <a:defRPr/>
            </a:pPr>
            <a:endParaRPr lang="ru-RU" altLang="ru-RU" sz="1900" dirty="0" smtClean="0"/>
          </a:p>
        </p:txBody>
      </p:sp>
      <p:sp>
        <p:nvSpPr>
          <p:cNvPr id="6" name="Объект 5"/>
          <p:cNvSpPr txBox="1">
            <a:spLocks/>
          </p:cNvSpPr>
          <p:nvPr/>
        </p:nvSpPr>
        <p:spPr>
          <a:xfrm>
            <a:off x="4630738" y="1843088"/>
            <a:ext cx="4318000" cy="4532312"/>
          </a:xfrm>
          <a:prstGeom prst="rect">
            <a:avLst/>
          </a:prstGeom>
        </p:spPr>
        <p:txBody>
          <a:bodyPr/>
          <a:lstStyle/>
          <a:p>
            <a:pPr marL="365125" indent="-255588" algn="ctr" eaLnBrk="0" hangingPunct="0">
              <a:spcBef>
                <a:spcPts val="300"/>
              </a:spcBef>
              <a:buClr>
                <a:srgbClr val="A04DA3"/>
              </a:buClr>
              <a:buFont typeface="Georgia" pitchFamily="18" charset="0"/>
              <a:buNone/>
              <a:defRPr/>
            </a:pPr>
            <a:r>
              <a:rPr lang="ru-RU" sz="2800" b="1" dirty="0">
                <a:solidFill>
                  <a:schemeClr val="tx1"/>
                </a:solidFill>
                <a:cs typeface="+mn-cs"/>
              </a:rPr>
              <a:t>начиная с 2015 года </a:t>
            </a:r>
            <a:endParaRPr lang="ru-RU" sz="2800" b="1" dirty="0" smtClean="0">
              <a:solidFill>
                <a:schemeClr val="tx1"/>
              </a:solidFill>
              <a:cs typeface="+mn-cs"/>
            </a:endParaRPr>
          </a:p>
          <a:p>
            <a:pPr marL="365125" indent="-255588" algn="ctr" eaLnBrk="0" hangingPunct="0">
              <a:spcBef>
                <a:spcPts val="300"/>
              </a:spcBef>
              <a:buClr>
                <a:srgbClr val="A04DA3"/>
              </a:buClr>
              <a:buFont typeface="Georgia" pitchFamily="18" charset="0"/>
              <a:buNone/>
              <a:defRPr/>
            </a:pPr>
            <a:endParaRPr lang="ru-RU" sz="2800" b="1" dirty="0">
              <a:solidFill>
                <a:schemeClr val="tx1"/>
              </a:solidFill>
              <a:cs typeface="+mn-cs"/>
            </a:endParaRPr>
          </a:p>
          <a:p>
            <a:pPr marL="452437" indent="-342900" eaLnBrk="0" hangingPunct="0">
              <a:spcBef>
                <a:spcPts val="300"/>
              </a:spcBef>
              <a:buClr>
                <a:srgbClr val="A04DA3"/>
              </a:buClr>
              <a:buFont typeface="Wingdings" pitchFamily="2" charset="2"/>
              <a:buChar char="q"/>
              <a:defRPr/>
            </a:pPr>
            <a:r>
              <a:rPr lang="ru-RU" altLang="ru-RU" sz="2000" dirty="0" smtClean="0"/>
              <a:t>Приказ </a:t>
            </a:r>
            <a:r>
              <a:rPr lang="ru-RU" altLang="ru-RU" sz="2000" dirty="0"/>
              <a:t>Минфина России </a:t>
            </a:r>
            <a:endParaRPr lang="ru-RU" altLang="ru-RU" sz="2000" dirty="0" smtClean="0"/>
          </a:p>
          <a:p>
            <a:pPr marL="109537" eaLnBrk="0" hangingPunct="0">
              <a:spcBef>
                <a:spcPts val="300"/>
              </a:spcBef>
              <a:buClr>
                <a:srgbClr val="A04DA3"/>
              </a:buClr>
              <a:defRPr/>
            </a:pPr>
            <a:r>
              <a:rPr lang="ru-RU" altLang="ru-RU" sz="2000" dirty="0" smtClean="0"/>
              <a:t>от </a:t>
            </a:r>
            <a:r>
              <a:rPr lang="ru-RU" altLang="ru-RU" sz="2000" dirty="0"/>
              <a:t>26 мая 2014 г. № </a:t>
            </a:r>
            <a:r>
              <a:rPr lang="ru-RU" altLang="ru-RU" sz="2000" dirty="0" smtClean="0"/>
              <a:t>38н</a:t>
            </a:r>
            <a:endParaRPr lang="ru-RU" altLang="ru-RU" sz="2000" dirty="0"/>
          </a:p>
          <a:p>
            <a:pPr marL="452437" indent="-342900" eaLnBrk="0" hangingPunct="0">
              <a:spcBef>
                <a:spcPts val="300"/>
              </a:spcBef>
              <a:buClr>
                <a:srgbClr val="A04DA3"/>
              </a:buClr>
              <a:buFont typeface="Wingdings" pitchFamily="2" charset="2"/>
              <a:buChar char="q"/>
              <a:defRPr/>
            </a:pPr>
            <a:r>
              <a:rPr lang="ru-RU" altLang="ru-RU" sz="2000" dirty="0"/>
              <a:t>Приказ Минфина России </a:t>
            </a:r>
            <a:endParaRPr lang="ru-RU" altLang="ru-RU" sz="2000" dirty="0" smtClean="0"/>
          </a:p>
          <a:p>
            <a:pPr marL="109537" eaLnBrk="0" hangingPunct="0">
              <a:spcBef>
                <a:spcPts val="300"/>
              </a:spcBef>
              <a:buClr>
                <a:srgbClr val="A04DA3"/>
              </a:buClr>
              <a:defRPr/>
            </a:pPr>
            <a:r>
              <a:rPr lang="ru-RU" altLang="ru-RU" sz="2000" dirty="0" smtClean="0"/>
              <a:t>от </a:t>
            </a:r>
            <a:r>
              <a:rPr lang="ru-RU" altLang="ru-RU" sz="2000" dirty="0"/>
              <a:t>11 июня 2014 г. № </a:t>
            </a:r>
            <a:r>
              <a:rPr lang="ru-RU" altLang="ru-RU" sz="2000" dirty="0" smtClean="0"/>
              <a:t>47н</a:t>
            </a:r>
            <a:endParaRPr lang="ru-RU" altLang="ru-RU" sz="2000" dirty="0"/>
          </a:p>
          <a:p>
            <a:pPr marL="452437" indent="-342900" eaLnBrk="0" hangingPunct="0">
              <a:spcBef>
                <a:spcPts val="300"/>
              </a:spcBef>
              <a:buClr>
                <a:srgbClr val="A04DA3"/>
              </a:buClr>
              <a:buFont typeface="Wingdings" pitchFamily="2" charset="2"/>
              <a:buChar char="q"/>
              <a:defRPr/>
            </a:pPr>
            <a:endParaRPr lang="ru-RU" altLang="ru-RU" sz="2000" dirty="0"/>
          </a:p>
          <a:p>
            <a:pPr marL="452437" indent="-342900" eaLnBrk="0" hangingPunct="0">
              <a:spcBef>
                <a:spcPts val="300"/>
              </a:spcBef>
              <a:buClr>
                <a:srgbClr val="A04DA3"/>
              </a:buClr>
              <a:buFont typeface="Wingdings" pitchFamily="2" charset="2"/>
              <a:buChar char="q"/>
              <a:defRPr/>
            </a:pPr>
            <a:endParaRPr lang="ru-RU" altLang="ru-RU" sz="2000" dirty="0"/>
          </a:p>
          <a:p>
            <a:pPr marL="365125" indent="-255588" eaLnBrk="0" hangingPunct="0">
              <a:spcBef>
                <a:spcPts val="300"/>
              </a:spcBef>
              <a:buClr>
                <a:srgbClr val="A04DA3"/>
              </a:buClr>
              <a:buFont typeface="Georgia" pitchFamily="18" charset="0"/>
              <a:buChar char="•"/>
              <a:defRPr/>
            </a:pPr>
            <a:endParaRPr lang="ru-RU" sz="2000" dirty="0">
              <a:solidFill>
                <a:schemeClr val="tx1"/>
              </a:solidFill>
              <a:cs typeface="+mn-cs"/>
            </a:endParaRPr>
          </a:p>
          <a:p>
            <a:pPr marL="365125" indent="-255588" eaLnBrk="0" hangingPunct="0">
              <a:spcBef>
                <a:spcPts val="300"/>
              </a:spcBef>
              <a:buClr>
                <a:srgbClr val="A04DA3"/>
              </a:buClr>
              <a:buFont typeface="Georgia" pitchFamily="18" charset="0"/>
              <a:buChar char="•"/>
              <a:defRPr/>
            </a:pPr>
            <a:endParaRPr lang="ru-RU" sz="2000" dirty="0">
              <a:solidFill>
                <a:schemeClr val="tx1"/>
              </a:solidFill>
              <a:cs typeface="+mn-cs"/>
            </a:endParaRPr>
          </a:p>
          <a:p>
            <a:pPr marL="365125" indent="-255588" eaLnBrk="0" hangingPunct="0">
              <a:spcBef>
                <a:spcPts val="300"/>
              </a:spcBef>
              <a:buClr>
                <a:srgbClr val="A04DA3"/>
              </a:buClr>
              <a:buFont typeface="Georgia" pitchFamily="18" charset="0"/>
              <a:buNone/>
              <a:defRPr/>
            </a:pPr>
            <a:endParaRPr lang="ru-RU" sz="2000" dirty="0">
              <a:solidFill>
                <a:schemeClr val="tx1"/>
              </a:solidFill>
              <a:cs typeface="+mn-cs"/>
            </a:endParaRPr>
          </a:p>
        </p:txBody>
      </p:sp>
    </p:spTree>
    <p:extLst>
      <p:ext uri="{BB962C8B-B14F-4D97-AF65-F5344CB8AC3E}">
        <p14:creationId xmlns:p14="http://schemas.microsoft.com/office/powerpoint/2010/main" val="16104820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На последний день отчетного периода 2014</a:t>
            </a:r>
            <a:endParaRPr lang="ru-RU" dirty="0"/>
          </a:p>
        </p:txBody>
      </p:sp>
      <p:sp>
        <p:nvSpPr>
          <p:cNvPr id="3" name="Объект 2"/>
          <p:cNvSpPr>
            <a:spLocks noGrp="1"/>
          </p:cNvSpPr>
          <p:nvPr>
            <p:ph idx="1"/>
          </p:nvPr>
        </p:nvSpPr>
        <p:spPr>
          <a:xfrm>
            <a:off x="179614" y="1487487"/>
            <a:ext cx="8964386" cy="5068433"/>
          </a:xfrm>
          <a:solidFill>
            <a:schemeClr val="accent3">
              <a:lumMod val="20000"/>
              <a:lumOff val="80000"/>
            </a:schemeClr>
          </a:solidFill>
        </p:spPr>
        <p:txBody>
          <a:bodyPr>
            <a:normAutofit fontScale="70000" lnSpcReduction="20000"/>
          </a:bodyPr>
          <a:lstStyle/>
          <a:p>
            <a:endParaRPr lang="ru-RU" dirty="0" smtClean="0"/>
          </a:p>
          <a:p>
            <a:pPr marL="0" indent="0">
              <a:buNone/>
            </a:pPr>
            <a:r>
              <a:rPr lang="ru-RU" b="1" dirty="0" smtClean="0"/>
              <a:t>На 01.01.2015</a:t>
            </a:r>
          </a:p>
          <a:p>
            <a:pPr marL="0" indent="0">
              <a:buNone/>
            </a:pPr>
            <a:endParaRPr lang="ru-RU" b="1" dirty="0"/>
          </a:p>
          <a:p>
            <a:pPr>
              <a:buFont typeface="Wingdings" pitchFamily="2" charset="2"/>
              <a:buChar char="Ø"/>
            </a:pPr>
            <a:r>
              <a:rPr lang="ru-RU" b="1" dirty="0" smtClean="0"/>
              <a:t>Земельные участки с </a:t>
            </a:r>
            <a:r>
              <a:rPr lang="ru-RU" b="1" dirty="0" err="1" smtClean="0"/>
              <a:t>забалансового</a:t>
            </a:r>
            <a:r>
              <a:rPr lang="ru-RU" b="1" dirty="0" smtClean="0"/>
              <a:t> 01</a:t>
            </a:r>
          </a:p>
          <a:p>
            <a:pPr marL="0" indent="0">
              <a:buNone/>
            </a:pPr>
            <a:endParaRPr lang="ru-RU" b="1" dirty="0"/>
          </a:p>
          <a:p>
            <a:pPr marL="0" indent="0">
              <a:buNone/>
            </a:pPr>
            <a:r>
              <a:rPr lang="ru-RU" b="1" dirty="0" smtClean="0"/>
              <a:t>на баланс -  на 103 00 000  - по кадастровой стоимости</a:t>
            </a:r>
          </a:p>
          <a:p>
            <a:pPr marL="0" indent="0">
              <a:buNone/>
            </a:pPr>
            <a:endParaRPr lang="ru-RU" b="1" dirty="0"/>
          </a:p>
          <a:p>
            <a:pPr marL="0" indent="0">
              <a:buNone/>
            </a:pPr>
            <a:endParaRPr lang="ru-RU" b="1" dirty="0" smtClean="0"/>
          </a:p>
          <a:p>
            <a:pPr>
              <a:buFont typeface="Wingdings" pitchFamily="2" charset="2"/>
              <a:buChar char="Ø"/>
            </a:pPr>
            <a:r>
              <a:rPr lang="ru-RU" b="1" dirty="0" smtClean="0"/>
              <a:t>Резервы по исполнительным листам – на 401 60 200</a:t>
            </a:r>
          </a:p>
          <a:p>
            <a:pPr>
              <a:buFont typeface="Wingdings" pitchFamily="2" charset="2"/>
              <a:buChar char="Ø"/>
            </a:pPr>
            <a:endParaRPr lang="ru-RU" b="1" dirty="0"/>
          </a:p>
          <a:p>
            <a:pPr>
              <a:buFont typeface="Wingdings" pitchFamily="2" charset="2"/>
              <a:buChar char="Ø"/>
            </a:pPr>
            <a:r>
              <a:rPr lang="ru-RU" b="1" dirty="0" smtClean="0"/>
              <a:t>Резервы по оказанным услугам, по которым не </a:t>
            </a:r>
          </a:p>
          <a:p>
            <a:pPr marL="0" indent="0">
              <a:buNone/>
            </a:pPr>
            <a:endParaRPr lang="ru-RU" b="1" dirty="0"/>
          </a:p>
          <a:p>
            <a:pPr marL="0" indent="0">
              <a:buNone/>
            </a:pPr>
            <a:r>
              <a:rPr lang="ru-RU" b="1" dirty="0" smtClean="0"/>
              <a:t>поступили расчетные документы</a:t>
            </a:r>
          </a:p>
          <a:p>
            <a:pPr marL="0" indent="0">
              <a:buNone/>
            </a:pPr>
            <a:r>
              <a:rPr lang="ru-RU" b="1" dirty="0" smtClean="0"/>
              <a:t> </a:t>
            </a:r>
            <a:endParaRPr lang="ru-RU" b="1" dirty="0"/>
          </a:p>
        </p:txBody>
      </p:sp>
    </p:spTree>
    <p:extLst>
      <p:ext uri="{BB962C8B-B14F-4D97-AF65-F5344CB8AC3E}">
        <p14:creationId xmlns:p14="http://schemas.microsoft.com/office/powerpoint/2010/main" val="35051671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Заголовок 1"/>
          <p:cNvSpPr>
            <a:spLocks noGrp="1"/>
          </p:cNvSpPr>
          <p:nvPr>
            <p:ph type="title"/>
          </p:nvPr>
        </p:nvSpPr>
        <p:spPr>
          <a:xfrm>
            <a:off x="146050" y="476250"/>
            <a:ext cx="8970963" cy="792163"/>
          </a:xfrm>
        </p:spPr>
        <p:txBody>
          <a:bodyPr/>
          <a:lstStyle/>
          <a:p>
            <a:pPr eaLnBrk="1" hangingPunct="1"/>
            <a:r>
              <a:rPr lang="ru-RU" altLang="ru-RU" b="1" smtClean="0"/>
              <a:t>Обязательства</a:t>
            </a:r>
          </a:p>
        </p:txBody>
      </p:sp>
      <p:sp>
        <p:nvSpPr>
          <p:cNvPr id="22531" name="Объект 2"/>
          <p:cNvSpPr>
            <a:spLocks noGrp="1"/>
          </p:cNvSpPr>
          <p:nvPr>
            <p:ph idx="1"/>
          </p:nvPr>
        </p:nvSpPr>
        <p:spPr>
          <a:xfrm>
            <a:off x="107950" y="1196975"/>
            <a:ext cx="8788400" cy="4819650"/>
          </a:xfrm>
          <a:solidFill>
            <a:schemeClr val="accent3">
              <a:lumMod val="20000"/>
              <a:lumOff val="80000"/>
            </a:schemeClr>
          </a:solidFill>
        </p:spPr>
        <p:txBody>
          <a:bodyPr rtlCol="0">
            <a:normAutofit fontScale="92500" lnSpcReduction="10000"/>
          </a:bodyPr>
          <a:lstStyle/>
          <a:p>
            <a:pPr marL="0" indent="0" algn="ctr" eaLnBrk="1" fontAlgn="auto" hangingPunct="1">
              <a:lnSpc>
                <a:spcPct val="100000"/>
              </a:lnSpc>
              <a:spcAft>
                <a:spcPts val="0"/>
              </a:spcAft>
              <a:buFont typeface="Symbol" pitchFamily="18" charset="2"/>
              <a:buNone/>
              <a:defRPr/>
            </a:pPr>
            <a:r>
              <a:rPr lang="ru-RU" altLang="ru-RU" dirty="0" smtClean="0"/>
              <a:t>157н  п.308</a:t>
            </a:r>
          </a:p>
          <a:p>
            <a:pPr marL="0" indent="0" algn="ctr" eaLnBrk="1" fontAlgn="auto" hangingPunct="1">
              <a:lnSpc>
                <a:spcPct val="100000"/>
              </a:lnSpc>
              <a:spcAft>
                <a:spcPts val="0"/>
              </a:spcAft>
              <a:buFont typeface="Symbol" pitchFamily="18" charset="2"/>
              <a:buNone/>
              <a:defRPr/>
            </a:pPr>
            <a:r>
              <a:rPr lang="ru-RU" altLang="ru-RU" u="sng" dirty="0" smtClean="0"/>
              <a:t>обязательства участника бюджетного процесса </a:t>
            </a:r>
            <a:r>
              <a:rPr lang="ru-RU" altLang="ru-RU" dirty="0" smtClean="0"/>
              <a:t>- обусловленные законом, иным НПА, договором или соглашением обязанности публично-правового образования (РФ, субъекта РФ, муниципального образования) или действующего от его имени учреждения, предоставить </a:t>
            </a:r>
            <a:r>
              <a:rPr lang="ru-RU" altLang="ru-RU" b="1" dirty="0" smtClean="0"/>
              <a:t>в соответствующем финансовом году</a:t>
            </a:r>
            <a:r>
              <a:rPr lang="ru-RU" altLang="ru-RU" dirty="0" smtClean="0"/>
              <a:t> физическому или юридическому лицу, иному публично-правовому образованию, субъекту международного права средства из соответствующего бюджета</a:t>
            </a:r>
          </a:p>
        </p:txBody>
      </p:sp>
    </p:spTree>
    <p:extLst>
      <p:ext uri="{BB962C8B-B14F-4D97-AF65-F5344CB8AC3E}">
        <p14:creationId xmlns:p14="http://schemas.microsoft.com/office/powerpoint/2010/main" val="25714993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p:txBody>
          <a:bodyPr/>
          <a:lstStyle/>
          <a:p>
            <a:r>
              <a:rPr lang="ru-RU" smtClean="0">
                <a:latin typeface="Arial Black" pitchFamily="34" charset="0"/>
              </a:rPr>
              <a:t>Изменения в 157н </a:t>
            </a:r>
          </a:p>
        </p:txBody>
      </p:sp>
      <p:sp>
        <p:nvSpPr>
          <p:cNvPr id="3" name="Содержимое 2"/>
          <p:cNvSpPr>
            <a:spLocks noGrp="1"/>
          </p:cNvSpPr>
          <p:nvPr>
            <p:ph idx="1"/>
          </p:nvPr>
        </p:nvSpPr>
        <p:spPr>
          <a:xfrm>
            <a:off x="160338" y="1487488"/>
            <a:ext cx="8983662" cy="4533900"/>
          </a:xfrm>
          <a:solidFill>
            <a:schemeClr val="accent3">
              <a:lumMod val="20000"/>
              <a:lumOff val="80000"/>
            </a:schemeClr>
          </a:solidFill>
        </p:spPr>
        <p:txBody>
          <a:bodyPr>
            <a:normAutofit fontScale="92500" lnSpcReduction="10000"/>
          </a:bodyPr>
          <a:lstStyle/>
          <a:p>
            <a:pPr algn="ctr">
              <a:buFont typeface="Symbol" pitchFamily="18" charset="2"/>
              <a:buNone/>
              <a:defRPr/>
            </a:pPr>
            <a:r>
              <a:rPr lang="ru-RU" dirty="0" smtClean="0">
                <a:latin typeface="Arial" pitchFamily="34" charset="0"/>
                <a:cs typeface="Arial" pitchFamily="34" charset="0"/>
              </a:rPr>
              <a:t> </a:t>
            </a:r>
            <a:r>
              <a:rPr lang="ru-RU" b="1" dirty="0" smtClean="0">
                <a:solidFill>
                  <a:srgbClr val="514185"/>
                </a:solidFill>
                <a:latin typeface="Arial" pitchFamily="34" charset="0"/>
                <a:ea typeface="+mj-ea"/>
                <a:cs typeface="Arial" pitchFamily="34" charset="0"/>
              </a:rPr>
              <a:t>Введение дополнительного </a:t>
            </a:r>
            <a:r>
              <a:rPr lang="ru-RU" b="1" dirty="0" err="1" smtClean="0">
                <a:solidFill>
                  <a:srgbClr val="514185"/>
                </a:solidFill>
                <a:latin typeface="Arial" pitchFamily="34" charset="0"/>
                <a:ea typeface="+mj-ea"/>
                <a:cs typeface="Arial" pitchFamily="34" charset="0"/>
              </a:rPr>
              <a:t>забалансового</a:t>
            </a:r>
            <a:r>
              <a:rPr lang="ru-RU" b="1" dirty="0" smtClean="0">
                <a:solidFill>
                  <a:srgbClr val="514185"/>
                </a:solidFill>
                <a:latin typeface="Arial" pitchFamily="34" charset="0"/>
                <a:ea typeface="+mj-ea"/>
                <a:cs typeface="Arial" pitchFamily="34" charset="0"/>
              </a:rPr>
              <a:t> счета 27 «Материальные ценности, выданные в личное пользование работникам (сотрудникам)»</a:t>
            </a:r>
          </a:p>
          <a:p>
            <a:pPr algn="ctr">
              <a:buFont typeface="Symbol" pitchFamily="18" charset="2"/>
              <a:buNone/>
              <a:defRPr/>
            </a:pPr>
            <a:r>
              <a:rPr lang="ru-RU" b="1" dirty="0" smtClean="0">
                <a:solidFill>
                  <a:srgbClr val="514185"/>
                </a:solidFill>
                <a:latin typeface="Arial" pitchFamily="34" charset="0"/>
                <a:ea typeface="+mj-ea"/>
                <a:cs typeface="Arial" pitchFamily="34" charset="0"/>
              </a:rPr>
              <a:t>Учет имущества, выданного учреждением  в личное пользование работникам для выполнения ими служебных  обязанностей.</a:t>
            </a:r>
          </a:p>
          <a:p>
            <a:pPr algn="ctr">
              <a:buFont typeface="Symbol" pitchFamily="18" charset="2"/>
              <a:buNone/>
              <a:defRPr/>
            </a:pPr>
            <a:r>
              <a:rPr lang="ru-RU" b="1" dirty="0" smtClean="0">
                <a:solidFill>
                  <a:srgbClr val="514185"/>
                </a:solidFill>
                <a:latin typeface="Arial" pitchFamily="34" charset="0"/>
                <a:ea typeface="+mj-ea"/>
                <a:cs typeface="Arial" pitchFamily="34" charset="0"/>
              </a:rPr>
              <a:t>Учет ведется в карточке количественно-суммового учета по пользователям, видам имущества, количеству и стоимости…</a:t>
            </a:r>
          </a:p>
          <a:p>
            <a:pPr algn="ctr">
              <a:buFont typeface="Symbol" pitchFamily="18" charset="2"/>
              <a:buNone/>
              <a:defRPr/>
            </a:pPr>
            <a:endParaRPr lang="ru-RU" b="1" dirty="0" smtClean="0">
              <a:solidFill>
                <a:srgbClr val="514185"/>
              </a:solidFill>
              <a:latin typeface="Arial" pitchFamily="34" charset="0"/>
              <a:ea typeface="+mj-ea"/>
              <a:cs typeface="Arial" pitchFamily="34" charset="0"/>
            </a:endParaRPr>
          </a:p>
          <a:p>
            <a:pPr algn="ctr">
              <a:buFont typeface="Symbol" pitchFamily="18" charset="2"/>
              <a:buNone/>
              <a:defRPr/>
            </a:pPr>
            <a:endParaRPr lang="ru-RU" b="1" dirty="0" smtClean="0">
              <a:solidFill>
                <a:srgbClr val="514185"/>
              </a:solidFill>
              <a:latin typeface="Arial" pitchFamily="34" charset="0"/>
              <a:ea typeface="+mj-ea"/>
              <a:cs typeface="Arial" pitchFamily="34" charset="0"/>
            </a:endParaRPr>
          </a:p>
        </p:txBody>
      </p:sp>
      <p:sp>
        <p:nvSpPr>
          <p:cNvPr id="8196" name="Номер слайда 3"/>
          <p:cNvSpPr>
            <a:spLocks noGrp="1"/>
          </p:cNvSpPr>
          <p:nvPr>
            <p:ph type="sldNum" sz="quarter" idx="12"/>
          </p:nvPr>
        </p:nvSpPr>
        <p:spPr>
          <a:noFill/>
        </p:spPr>
        <p:txBody>
          <a:bodyPr/>
          <a:lstStyle/>
          <a:p>
            <a:r>
              <a:rPr lang="en-GB" smtClean="0"/>
              <a:t>СЛАЙД</a:t>
            </a:r>
            <a:r>
              <a:rPr lang="en-GB" sz="1400" smtClean="0"/>
              <a:t> </a:t>
            </a:r>
            <a:fld id="{5173B8A2-DF36-4E0C-B7D2-2B5E59DC1657}" type="slidenum">
              <a:rPr lang="en-GB" sz="1400" smtClean="0"/>
              <a:pPr/>
              <a:t>22</a:t>
            </a:fld>
            <a:endParaRPr lang="en-GB" sz="1400" smtClean="0"/>
          </a:p>
        </p:txBody>
      </p:sp>
    </p:spTree>
    <p:extLst>
      <p:ext uri="{BB962C8B-B14F-4D97-AF65-F5344CB8AC3E}">
        <p14:creationId xmlns:p14="http://schemas.microsoft.com/office/powerpoint/2010/main" val="16578170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p:txBody>
          <a:bodyPr/>
          <a:lstStyle/>
          <a:p>
            <a:r>
              <a:rPr lang="ru-RU" smtClean="0">
                <a:latin typeface="Arial Black" pitchFamily="34" charset="0"/>
              </a:rPr>
              <a:t>Изменения в 157н </a:t>
            </a:r>
          </a:p>
        </p:txBody>
      </p:sp>
      <p:sp>
        <p:nvSpPr>
          <p:cNvPr id="3" name="Содержимое 2"/>
          <p:cNvSpPr>
            <a:spLocks noGrp="1"/>
          </p:cNvSpPr>
          <p:nvPr>
            <p:ph idx="1"/>
          </p:nvPr>
        </p:nvSpPr>
        <p:spPr>
          <a:xfrm>
            <a:off x="160338" y="1487488"/>
            <a:ext cx="8983662" cy="4533900"/>
          </a:xfrm>
          <a:solidFill>
            <a:schemeClr val="accent3">
              <a:lumMod val="20000"/>
              <a:lumOff val="80000"/>
            </a:schemeClr>
          </a:solidFill>
        </p:spPr>
        <p:txBody>
          <a:bodyPr>
            <a:normAutofit/>
          </a:bodyPr>
          <a:lstStyle/>
          <a:p>
            <a:pPr algn="ctr">
              <a:buFont typeface="Symbol" pitchFamily="18" charset="2"/>
              <a:buNone/>
              <a:defRPr/>
            </a:pPr>
            <a:r>
              <a:rPr lang="ru-RU" dirty="0" smtClean="0">
                <a:latin typeface="Arial" pitchFamily="34" charset="0"/>
                <a:cs typeface="Arial" pitchFamily="34" charset="0"/>
              </a:rPr>
              <a:t> </a:t>
            </a:r>
            <a:r>
              <a:rPr lang="ru-RU" b="1" dirty="0" smtClean="0">
                <a:solidFill>
                  <a:srgbClr val="514185"/>
                </a:solidFill>
                <a:latin typeface="Arial" pitchFamily="34" charset="0"/>
                <a:ea typeface="+mj-ea"/>
                <a:cs typeface="Arial" pitchFamily="34" charset="0"/>
              </a:rPr>
              <a:t>Введение дополнительного </a:t>
            </a:r>
            <a:r>
              <a:rPr lang="ru-RU" b="1" dirty="0" err="1" smtClean="0">
                <a:solidFill>
                  <a:srgbClr val="514185"/>
                </a:solidFill>
                <a:latin typeface="Arial" pitchFamily="34" charset="0"/>
                <a:ea typeface="+mj-ea"/>
                <a:cs typeface="Arial" pitchFamily="34" charset="0"/>
              </a:rPr>
              <a:t>забалансового</a:t>
            </a:r>
            <a:r>
              <a:rPr lang="ru-RU" b="1" dirty="0" smtClean="0">
                <a:solidFill>
                  <a:srgbClr val="514185"/>
                </a:solidFill>
                <a:latin typeface="Arial" pitchFamily="34" charset="0"/>
                <a:ea typeface="+mj-ea"/>
                <a:cs typeface="Arial" pitchFamily="34" charset="0"/>
              </a:rPr>
              <a:t> счета 30</a:t>
            </a:r>
          </a:p>
          <a:p>
            <a:pPr algn="ctr">
              <a:buFont typeface="Symbol" pitchFamily="18" charset="2"/>
              <a:buNone/>
              <a:defRPr/>
            </a:pPr>
            <a:r>
              <a:rPr lang="ru-RU" b="1" dirty="0" smtClean="0">
                <a:solidFill>
                  <a:srgbClr val="514185"/>
                </a:solidFill>
                <a:latin typeface="Arial" pitchFamily="34" charset="0"/>
                <a:ea typeface="+mj-ea"/>
                <a:cs typeface="Arial" pitchFamily="34" charset="0"/>
              </a:rPr>
              <a:t>«Расчеты по исполнению денежных обязательств через третьих лиц»</a:t>
            </a:r>
          </a:p>
          <a:p>
            <a:pPr algn="ctr">
              <a:buFont typeface="Symbol" pitchFamily="18" charset="2"/>
              <a:buNone/>
              <a:defRPr/>
            </a:pPr>
            <a:r>
              <a:rPr lang="ru-RU" b="1" dirty="0" smtClean="0">
                <a:solidFill>
                  <a:srgbClr val="514185"/>
                </a:solidFill>
                <a:latin typeface="Arial" pitchFamily="34" charset="0"/>
                <a:ea typeface="+mj-ea"/>
                <a:cs typeface="Arial" pitchFamily="34" charset="0"/>
              </a:rPr>
              <a:t>при выплатах пенсий, пособий через отделения Почты России.</a:t>
            </a:r>
          </a:p>
          <a:p>
            <a:pPr algn="ctr">
              <a:buFont typeface="Symbol" pitchFamily="18" charset="2"/>
              <a:buNone/>
              <a:defRPr/>
            </a:pPr>
            <a:r>
              <a:rPr lang="ru-RU" b="1" dirty="0" smtClean="0">
                <a:solidFill>
                  <a:srgbClr val="514185"/>
                </a:solidFill>
                <a:latin typeface="Arial" pitchFamily="34" charset="0"/>
                <a:ea typeface="+mj-ea"/>
                <a:cs typeface="Arial" pitchFamily="34" charset="0"/>
              </a:rPr>
              <a:t>Учет ведется в </a:t>
            </a:r>
            <a:r>
              <a:rPr lang="ru-RU" b="1" dirty="0" err="1" smtClean="0">
                <a:solidFill>
                  <a:srgbClr val="514185"/>
                </a:solidFill>
                <a:latin typeface="Arial" pitchFamily="34" charset="0"/>
                <a:ea typeface="+mj-ea"/>
                <a:cs typeface="Arial" pitchFamily="34" charset="0"/>
              </a:rPr>
              <a:t>многографной</a:t>
            </a:r>
            <a:r>
              <a:rPr lang="ru-RU" b="1" dirty="0" smtClean="0">
                <a:solidFill>
                  <a:srgbClr val="514185"/>
                </a:solidFill>
                <a:latin typeface="Arial" pitchFamily="34" charset="0"/>
                <a:ea typeface="+mj-ea"/>
                <a:cs typeface="Arial" pitchFamily="34" charset="0"/>
              </a:rPr>
              <a:t> карточке и (или) карточке учета средств и расчетов</a:t>
            </a:r>
          </a:p>
          <a:p>
            <a:pPr algn="ctr">
              <a:buFont typeface="Symbol" pitchFamily="18" charset="2"/>
              <a:buNone/>
              <a:defRPr/>
            </a:pPr>
            <a:endParaRPr lang="ru-RU" b="1" dirty="0" smtClean="0">
              <a:solidFill>
                <a:srgbClr val="514185"/>
              </a:solidFill>
              <a:latin typeface="Arial" pitchFamily="34" charset="0"/>
              <a:ea typeface="+mj-ea"/>
              <a:cs typeface="Arial" pitchFamily="34" charset="0"/>
            </a:endParaRPr>
          </a:p>
          <a:p>
            <a:pPr algn="ctr">
              <a:buFont typeface="Symbol" pitchFamily="18" charset="2"/>
              <a:buNone/>
              <a:defRPr/>
            </a:pPr>
            <a:endParaRPr lang="ru-RU" b="1" dirty="0" smtClean="0">
              <a:solidFill>
                <a:srgbClr val="514185"/>
              </a:solidFill>
              <a:latin typeface="Arial" pitchFamily="34" charset="0"/>
              <a:ea typeface="+mj-ea"/>
              <a:cs typeface="Arial" pitchFamily="34" charset="0"/>
            </a:endParaRPr>
          </a:p>
        </p:txBody>
      </p:sp>
      <p:sp>
        <p:nvSpPr>
          <p:cNvPr id="8196" name="Номер слайда 3"/>
          <p:cNvSpPr>
            <a:spLocks noGrp="1"/>
          </p:cNvSpPr>
          <p:nvPr>
            <p:ph type="sldNum" sz="quarter" idx="12"/>
          </p:nvPr>
        </p:nvSpPr>
        <p:spPr>
          <a:noFill/>
        </p:spPr>
        <p:txBody>
          <a:bodyPr/>
          <a:lstStyle/>
          <a:p>
            <a:r>
              <a:rPr lang="en-GB" smtClean="0"/>
              <a:t>СЛАЙД</a:t>
            </a:r>
            <a:r>
              <a:rPr lang="en-GB" sz="1400" smtClean="0"/>
              <a:t> </a:t>
            </a:r>
            <a:fld id="{5173B8A2-DF36-4E0C-B7D2-2B5E59DC1657}" type="slidenum">
              <a:rPr lang="en-GB" sz="1400" smtClean="0"/>
              <a:pPr/>
              <a:t>23</a:t>
            </a:fld>
            <a:endParaRPr lang="en-GB" sz="1400" smtClean="0"/>
          </a:p>
        </p:txBody>
      </p:sp>
    </p:spTree>
    <p:extLst>
      <p:ext uri="{BB962C8B-B14F-4D97-AF65-F5344CB8AC3E}">
        <p14:creationId xmlns:p14="http://schemas.microsoft.com/office/powerpoint/2010/main" val="16578170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a:xfrm>
            <a:off x="146050" y="332656"/>
            <a:ext cx="8994775" cy="792088"/>
          </a:xfrm>
          <a:solidFill>
            <a:schemeClr val="bg2"/>
          </a:solidFill>
        </p:spPr>
        <p:txBody>
          <a:bodyPr>
            <a:noAutofit/>
          </a:bodyPr>
          <a:lstStyle/>
          <a:p>
            <a:r>
              <a:rPr lang="ru-RU" sz="3200" dirty="0">
                <a:latin typeface="Arial Black" pitchFamily="34" charset="0"/>
              </a:rPr>
              <a:t>Планируемые </a:t>
            </a:r>
            <a:r>
              <a:rPr lang="ru-RU" sz="3200" dirty="0" smtClean="0">
                <a:latin typeface="Arial Black" pitchFamily="34" charset="0"/>
              </a:rPr>
              <a:t>изменения в 162н,174н,183н в части:</a:t>
            </a:r>
          </a:p>
        </p:txBody>
      </p:sp>
      <p:sp>
        <p:nvSpPr>
          <p:cNvPr id="3" name="Содержимое 2"/>
          <p:cNvSpPr>
            <a:spLocks noGrp="1"/>
          </p:cNvSpPr>
          <p:nvPr>
            <p:ph idx="1"/>
          </p:nvPr>
        </p:nvSpPr>
        <p:spPr>
          <a:xfrm>
            <a:off x="160338" y="1196975"/>
            <a:ext cx="8660134" cy="5661025"/>
          </a:xfrm>
        </p:spPr>
        <p:txBody>
          <a:bodyPr>
            <a:normAutofit lnSpcReduction="10000"/>
          </a:bodyPr>
          <a:lstStyle/>
          <a:p>
            <a:pPr algn="just">
              <a:defRPr/>
            </a:pPr>
            <a:r>
              <a:rPr lang="ru-RU" sz="2400" dirty="0" smtClean="0">
                <a:solidFill>
                  <a:srgbClr val="514185"/>
                </a:solidFill>
                <a:latin typeface="Arial" pitchFamily="34" charset="0"/>
                <a:ea typeface="+mj-ea"/>
                <a:cs typeface="Arial" pitchFamily="34" charset="0"/>
              </a:rPr>
              <a:t>применения форм первичных учетных документов (ссылка на первичные учетные документы при оформлении принятия к учету, выбытия)</a:t>
            </a:r>
          </a:p>
          <a:p>
            <a:pPr algn="just">
              <a:defRPr/>
            </a:pPr>
            <a:r>
              <a:rPr lang="ru-RU" sz="2400" dirty="0" smtClean="0">
                <a:solidFill>
                  <a:srgbClr val="514185"/>
                </a:solidFill>
                <a:latin typeface="Arial" pitchFamily="34" charset="0"/>
                <a:ea typeface="+mj-ea"/>
                <a:cs typeface="Arial" pitchFamily="34" charset="0"/>
              </a:rPr>
              <a:t>дополнения  бухгалтерскими записями для обеспечения учета концессионного имущества</a:t>
            </a:r>
          </a:p>
          <a:p>
            <a:pPr algn="just">
              <a:defRPr/>
            </a:pPr>
            <a:r>
              <a:rPr lang="ru-RU" sz="2400" dirty="0" smtClean="0">
                <a:solidFill>
                  <a:srgbClr val="514185"/>
                </a:solidFill>
                <a:latin typeface="Arial" pitchFamily="34" charset="0"/>
                <a:ea typeface="+mj-ea"/>
                <a:cs typeface="Arial" pitchFamily="34" charset="0"/>
              </a:rPr>
              <a:t>операций по доходам и расходам будущих периодов</a:t>
            </a:r>
          </a:p>
          <a:p>
            <a:pPr algn="just">
              <a:defRPr/>
            </a:pPr>
            <a:r>
              <a:rPr lang="ru-RU" sz="2400" dirty="0" smtClean="0">
                <a:solidFill>
                  <a:srgbClr val="514185"/>
                </a:solidFill>
                <a:latin typeface="Arial" pitchFamily="34" charset="0"/>
                <a:ea typeface="+mj-ea"/>
                <a:cs typeface="Arial" pitchFamily="34" charset="0"/>
              </a:rPr>
              <a:t>корреспонденций по изменениям  в БК: 104-ФЗ, 188-ФЗ</a:t>
            </a:r>
          </a:p>
          <a:p>
            <a:pPr algn="just">
              <a:defRPr/>
            </a:pPr>
            <a:r>
              <a:rPr lang="ru-RU" sz="2400" dirty="0" smtClean="0">
                <a:solidFill>
                  <a:srgbClr val="514185"/>
                </a:solidFill>
                <a:latin typeface="Arial" pitchFamily="34" charset="0"/>
                <a:cs typeface="Arial" pitchFamily="34" charset="0"/>
              </a:rPr>
              <a:t>использования </a:t>
            </a:r>
            <a:r>
              <a:rPr lang="ru-RU" sz="2400" dirty="0">
                <a:solidFill>
                  <a:srgbClr val="514185"/>
                </a:solidFill>
                <a:latin typeface="Arial" pitchFamily="34" charset="0"/>
                <a:cs typeface="Arial" pitchFamily="34" charset="0"/>
              </a:rPr>
              <a:t>счета 030402000 для отражения своевременно не полученных  сумм пенсий, пособий, </a:t>
            </a:r>
            <a:r>
              <a:rPr lang="ru-RU" sz="2400" dirty="0" smtClean="0">
                <a:solidFill>
                  <a:srgbClr val="514185"/>
                </a:solidFill>
                <a:latin typeface="Arial" pitchFamily="34" charset="0"/>
                <a:cs typeface="Arial" pitchFamily="34" charset="0"/>
              </a:rPr>
              <a:t>иных трансфертов (нормативно-публичных </a:t>
            </a:r>
            <a:r>
              <a:rPr lang="ru-RU" sz="2400" dirty="0">
                <a:solidFill>
                  <a:srgbClr val="514185"/>
                </a:solidFill>
                <a:latin typeface="Arial" pitchFamily="34" charset="0"/>
                <a:cs typeface="Arial" pitchFamily="34" charset="0"/>
              </a:rPr>
              <a:t>обязательств</a:t>
            </a:r>
            <a:r>
              <a:rPr lang="ru-RU" sz="2400" dirty="0" smtClean="0">
                <a:solidFill>
                  <a:srgbClr val="514185"/>
                </a:solidFill>
                <a:latin typeface="Arial" pitchFamily="34" charset="0"/>
                <a:cs typeface="Arial" pitchFamily="34" charset="0"/>
              </a:rPr>
              <a:t>)</a:t>
            </a:r>
            <a:endParaRPr lang="ru-RU" sz="2400" dirty="0">
              <a:solidFill>
                <a:srgbClr val="514185"/>
              </a:solidFill>
              <a:latin typeface="Arial" pitchFamily="34" charset="0"/>
              <a:cs typeface="Arial" pitchFamily="34" charset="0"/>
            </a:endParaRPr>
          </a:p>
          <a:p>
            <a:pPr algn="just">
              <a:defRPr/>
            </a:pPr>
            <a:r>
              <a:rPr lang="ru-RU" sz="2400" dirty="0" smtClean="0">
                <a:solidFill>
                  <a:srgbClr val="514185"/>
                </a:solidFill>
                <a:latin typeface="Arial" pitchFamily="34" charset="0"/>
                <a:cs typeface="Arial" pitchFamily="34" charset="0"/>
              </a:rPr>
              <a:t>дополнения </a:t>
            </a:r>
            <a:r>
              <a:rPr lang="ru-RU" sz="2400" dirty="0">
                <a:solidFill>
                  <a:srgbClr val="514185"/>
                </a:solidFill>
                <a:latin typeface="Arial" pitchFamily="34" charset="0"/>
                <a:cs typeface="Arial" pitchFamily="34" charset="0"/>
              </a:rPr>
              <a:t>учета операций по закреплению </a:t>
            </a:r>
            <a:r>
              <a:rPr lang="ru-RU" sz="2400" dirty="0" err="1" smtClean="0">
                <a:solidFill>
                  <a:srgbClr val="514185"/>
                </a:solidFill>
                <a:latin typeface="Arial" pitchFamily="34" charset="0"/>
                <a:cs typeface="Arial" pitchFamily="34" charset="0"/>
              </a:rPr>
              <a:t>НеДИ</a:t>
            </a:r>
            <a:r>
              <a:rPr lang="ru-RU" sz="2400" dirty="0" smtClean="0">
                <a:solidFill>
                  <a:srgbClr val="514185"/>
                </a:solidFill>
                <a:latin typeface="Arial" pitchFamily="34" charset="0"/>
                <a:cs typeface="Arial" pitchFamily="34" charset="0"/>
              </a:rPr>
              <a:t> и ОЦДИ</a:t>
            </a:r>
            <a:endParaRPr lang="ru-RU" sz="2400" dirty="0">
              <a:solidFill>
                <a:srgbClr val="514185"/>
              </a:solidFill>
              <a:latin typeface="Arial" pitchFamily="34" charset="0"/>
              <a:cs typeface="Arial" pitchFamily="34" charset="0"/>
            </a:endParaRPr>
          </a:p>
          <a:p>
            <a:pPr algn="just">
              <a:defRPr/>
            </a:pPr>
            <a:r>
              <a:rPr lang="ru-RU" sz="2400" dirty="0" smtClean="0">
                <a:solidFill>
                  <a:srgbClr val="514185"/>
                </a:solidFill>
                <a:latin typeface="Arial" pitchFamily="34" charset="0"/>
                <a:cs typeface="Arial" pitchFamily="34" charset="0"/>
              </a:rPr>
              <a:t>формирования </a:t>
            </a:r>
            <a:r>
              <a:rPr lang="ru-RU" sz="2400" dirty="0">
                <a:solidFill>
                  <a:srgbClr val="514185"/>
                </a:solidFill>
                <a:latin typeface="Arial" pitchFamily="34" charset="0"/>
                <a:cs typeface="Arial" pitchFamily="34" charset="0"/>
              </a:rPr>
              <a:t>стоимости услуг по государственному (муниципальному) </a:t>
            </a:r>
            <a:r>
              <a:rPr lang="ru-RU" sz="2400" dirty="0" smtClean="0">
                <a:solidFill>
                  <a:srgbClr val="514185"/>
                </a:solidFill>
                <a:latin typeface="Arial" pitchFamily="34" charset="0"/>
                <a:cs typeface="Arial" pitchFamily="34" charset="0"/>
              </a:rPr>
              <a:t>заданию, </a:t>
            </a:r>
            <a:r>
              <a:rPr lang="ru-RU" sz="2400" dirty="0">
                <a:solidFill>
                  <a:srgbClr val="514185"/>
                </a:solidFill>
                <a:latin typeface="Arial" pitchFamily="34" charset="0"/>
                <a:cs typeface="Arial" pitchFamily="34" charset="0"/>
              </a:rPr>
              <a:t>а также по ОМС </a:t>
            </a:r>
          </a:p>
          <a:p>
            <a:pPr algn="just">
              <a:buNone/>
              <a:defRPr/>
            </a:pPr>
            <a:endParaRPr lang="ru-RU" sz="2400" dirty="0" smtClean="0">
              <a:solidFill>
                <a:srgbClr val="514185"/>
              </a:solidFill>
              <a:latin typeface="Arial" pitchFamily="34" charset="0"/>
              <a:ea typeface="+mj-ea"/>
              <a:cs typeface="Arial" pitchFamily="34" charset="0"/>
            </a:endParaRPr>
          </a:p>
          <a:p>
            <a:pPr algn="ctr">
              <a:defRPr/>
            </a:pPr>
            <a:endParaRPr lang="ru-RU" sz="2400" dirty="0" smtClean="0">
              <a:solidFill>
                <a:srgbClr val="514185"/>
              </a:solidFill>
              <a:latin typeface="Arial" pitchFamily="34" charset="0"/>
              <a:ea typeface="+mj-ea"/>
              <a:cs typeface="Arial" pitchFamily="34" charset="0"/>
            </a:endParaRPr>
          </a:p>
        </p:txBody>
      </p:sp>
      <p:sp>
        <p:nvSpPr>
          <p:cNvPr id="9220" name="Номер слайда 3"/>
          <p:cNvSpPr>
            <a:spLocks noGrp="1"/>
          </p:cNvSpPr>
          <p:nvPr>
            <p:ph type="sldNum" sz="quarter" idx="12"/>
          </p:nvPr>
        </p:nvSpPr>
        <p:spPr>
          <a:xfrm>
            <a:off x="7524328" y="6381328"/>
            <a:ext cx="1162472" cy="340147"/>
          </a:xfrm>
          <a:noFill/>
        </p:spPr>
        <p:txBody>
          <a:bodyPr/>
          <a:lstStyle/>
          <a:p>
            <a:fld id="{6719F94B-24C8-4B40-A559-84D67778FED6}" type="slidenum">
              <a:rPr lang="en-GB" sz="1400" smtClean="0"/>
              <a:pPr/>
              <a:t>24</a:t>
            </a:fld>
            <a:endParaRPr lang="en-GB" sz="1400" dirty="0" smtClean="0"/>
          </a:p>
        </p:txBody>
      </p:sp>
    </p:spTree>
    <p:extLst>
      <p:ext uri="{BB962C8B-B14F-4D97-AF65-F5344CB8AC3E}">
        <p14:creationId xmlns:p14="http://schemas.microsoft.com/office/powerpoint/2010/main" val="29058717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txBox="1">
            <a:spLocks noChangeArrowheads="1"/>
          </p:cNvSpPr>
          <p:nvPr/>
        </p:nvSpPr>
        <p:spPr bwMode="auto">
          <a:xfrm>
            <a:off x="395288" y="2741613"/>
            <a:ext cx="8280400" cy="1717393"/>
          </a:xfrm>
          <a:prstGeom prst="rect">
            <a:avLst/>
          </a:prstGeom>
          <a:solidFill>
            <a:schemeClr val="accent3">
              <a:lumMod val="20000"/>
              <a:lumOff val="80000"/>
            </a:schemeClr>
          </a:solidFill>
          <a:ln>
            <a:noFill/>
          </a:ln>
          <a:effectLst/>
          <a:extLst/>
        </p:spPr>
        <p:txBody>
          <a:bodyPr anchor="ctr">
            <a:spAutoFit/>
          </a:bodyPr>
          <a:lstStyle>
            <a:lvl1pPr algn="ctr">
              <a:defRPr sz="2400">
                <a:solidFill>
                  <a:schemeClr val="tx1"/>
                </a:solidFill>
                <a:latin typeface="Times New Roman" pitchFamily="18" charset="0"/>
              </a:defRPr>
            </a:lvl1pPr>
            <a:lvl2pPr algn="ctr">
              <a:defRPr sz="2400">
                <a:solidFill>
                  <a:schemeClr val="tx1"/>
                </a:solidFill>
                <a:latin typeface="Times New Roman" pitchFamily="18" charset="0"/>
              </a:defRPr>
            </a:lvl2pPr>
            <a:lvl3pPr algn="ctr">
              <a:defRPr sz="2400">
                <a:solidFill>
                  <a:schemeClr val="tx1"/>
                </a:solidFill>
                <a:latin typeface="Times New Roman" pitchFamily="18" charset="0"/>
              </a:defRPr>
            </a:lvl3pPr>
            <a:lvl4pPr algn="ctr">
              <a:defRPr sz="2400">
                <a:solidFill>
                  <a:schemeClr val="tx1"/>
                </a:solidFill>
                <a:latin typeface="Times New Roman" pitchFamily="18" charset="0"/>
              </a:defRPr>
            </a:lvl4pPr>
            <a:lvl5pPr algn="ctr">
              <a:defRPr sz="2400">
                <a:solidFill>
                  <a:schemeClr val="tx1"/>
                </a:solidFill>
                <a:latin typeface="Times New Roman" pitchFamily="18" charset="0"/>
              </a:defRPr>
            </a:lvl5pPr>
            <a:lvl6pPr marL="457200" algn="ctr" eaLnBrk="0" fontAlgn="base" hangingPunct="0">
              <a:spcBef>
                <a:spcPct val="0"/>
              </a:spcBef>
              <a:spcAft>
                <a:spcPct val="0"/>
              </a:spcAft>
              <a:defRPr sz="2400">
                <a:solidFill>
                  <a:schemeClr val="tx1"/>
                </a:solidFill>
                <a:latin typeface="Times New Roman" pitchFamily="18" charset="0"/>
              </a:defRPr>
            </a:lvl6pPr>
            <a:lvl7pPr marL="914400" algn="ctr" eaLnBrk="0" fontAlgn="base" hangingPunct="0">
              <a:spcBef>
                <a:spcPct val="0"/>
              </a:spcBef>
              <a:spcAft>
                <a:spcPct val="0"/>
              </a:spcAft>
              <a:defRPr sz="2400">
                <a:solidFill>
                  <a:schemeClr val="tx1"/>
                </a:solidFill>
                <a:latin typeface="Times New Roman" pitchFamily="18" charset="0"/>
              </a:defRPr>
            </a:lvl7pPr>
            <a:lvl8pPr marL="1371600" algn="ctr" eaLnBrk="0" fontAlgn="base" hangingPunct="0">
              <a:spcBef>
                <a:spcPct val="0"/>
              </a:spcBef>
              <a:spcAft>
                <a:spcPct val="0"/>
              </a:spcAft>
              <a:defRPr sz="2400">
                <a:solidFill>
                  <a:schemeClr val="tx1"/>
                </a:solidFill>
                <a:latin typeface="Times New Roman" pitchFamily="18" charset="0"/>
              </a:defRPr>
            </a:lvl8pPr>
            <a:lvl9pPr marL="1828800" algn="ctr" eaLnBrk="0" fontAlgn="base" hangingPunct="0">
              <a:spcBef>
                <a:spcPct val="0"/>
              </a:spcBef>
              <a:spcAft>
                <a:spcPct val="0"/>
              </a:spcAft>
              <a:defRPr sz="2400">
                <a:solidFill>
                  <a:schemeClr val="tx1"/>
                </a:solidFill>
                <a:latin typeface="Times New Roman" pitchFamily="18" charset="0"/>
              </a:defRPr>
            </a:lvl9pPr>
          </a:lstStyle>
          <a:p>
            <a:pPr>
              <a:lnSpc>
                <a:spcPct val="80000"/>
              </a:lnSpc>
              <a:defRPr/>
            </a:pPr>
            <a:endParaRPr lang="ru-RU" b="1" dirty="0" smtClean="0">
              <a:solidFill>
                <a:srgbClr val="2D2DB9"/>
              </a:solidFill>
            </a:endParaRPr>
          </a:p>
          <a:p>
            <a:pPr>
              <a:lnSpc>
                <a:spcPct val="80000"/>
              </a:lnSpc>
              <a:defRPr/>
            </a:pPr>
            <a:r>
              <a:rPr lang="ru-RU" sz="2700" b="1" dirty="0" smtClean="0">
                <a:solidFill>
                  <a:schemeClr val="accent5">
                    <a:lumMod val="50000"/>
                  </a:schemeClr>
                </a:solidFill>
                <a:latin typeface="Arial Black" pitchFamily="34" charset="0"/>
              </a:rPr>
              <a:t>Формирование входящих остатков показателей бюджетного учета в связи с переходом на применение новой классификации</a:t>
            </a:r>
          </a:p>
        </p:txBody>
      </p:sp>
      <p:sp>
        <p:nvSpPr>
          <p:cNvPr id="37892" name="Rectangle 4"/>
          <p:cNvSpPr>
            <a:spLocks noChangeArrowheads="1"/>
          </p:cNvSpPr>
          <p:nvPr/>
        </p:nvSpPr>
        <p:spPr bwMode="auto">
          <a:xfrm>
            <a:off x="0" y="4868863"/>
            <a:ext cx="9144000" cy="1150937"/>
          </a:xfrm>
          <a:prstGeom prst="rect">
            <a:avLst/>
          </a:prstGeom>
          <a:noFill/>
          <a:ln w="9525">
            <a:noFill/>
            <a:miter lim="800000"/>
            <a:headEnd/>
            <a:tailEnd/>
          </a:ln>
        </p:spPr>
        <p:txBody>
          <a:bodyPr/>
          <a:lstStyle/>
          <a:p>
            <a:pPr algn="r">
              <a:lnSpc>
                <a:spcPct val="80000"/>
              </a:lnSpc>
              <a:spcBef>
                <a:spcPct val="20000"/>
              </a:spcBef>
              <a:buFont typeface="Symbol" pitchFamily="18" charset="2"/>
              <a:buNone/>
            </a:pPr>
            <a:endParaRPr lang="ru-RU" sz="2000">
              <a:latin typeface="Times New Roman" pitchFamily="18" charset="0"/>
            </a:endParaRPr>
          </a:p>
        </p:txBody>
      </p:sp>
      <p:sp>
        <p:nvSpPr>
          <p:cNvPr id="37893" name="Rectangle 5"/>
          <p:cNvSpPr>
            <a:spLocks noChangeArrowheads="1"/>
          </p:cNvSpPr>
          <p:nvPr/>
        </p:nvSpPr>
        <p:spPr bwMode="auto">
          <a:xfrm>
            <a:off x="0" y="4221163"/>
            <a:ext cx="2916238" cy="314325"/>
          </a:xfrm>
          <a:prstGeom prst="rect">
            <a:avLst/>
          </a:prstGeom>
          <a:noFill/>
          <a:ln w="9525">
            <a:noFill/>
            <a:miter lim="800000"/>
            <a:headEnd/>
            <a:tailEnd/>
          </a:ln>
        </p:spPr>
        <p:txBody>
          <a:bodyPr/>
          <a:lstStyle/>
          <a:p>
            <a:pPr algn="ctr">
              <a:lnSpc>
                <a:spcPct val="80000"/>
              </a:lnSpc>
              <a:spcBef>
                <a:spcPct val="20000"/>
              </a:spcBef>
              <a:buFont typeface="Symbol" pitchFamily="18" charset="2"/>
              <a:buNone/>
            </a:pPr>
            <a:endParaRPr lang="ru-RU" sz="2000" b="1">
              <a:latin typeface="Times New Roman" pitchFamily="18" charset="0"/>
            </a:endParaRPr>
          </a:p>
        </p:txBody>
      </p:sp>
      <p:sp>
        <p:nvSpPr>
          <p:cNvPr id="37894" name="Rectangle 6"/>
          <p:cNvSpPr>
            <a:spLocks noChangeArrowheads="1"/>
          </p:cNvSpPr>
          <p:nvPr/>
        </p:nvSpPr>
        <p:spPr bwMode="auto">
          <a:xfrm>
            <a:off x="0" y="6308725"/>
            <a:ext cx="9144000" cy="314325"/>
          </a:xfrm>
          <a:prstGeom prst="rect">
            <a:avLst/>
          </a:prstGeom>
          <a:noFill/>
          <a:ln w="9525">
            <a:noFill/>
            <a:miter lim="800000"/>
            <a:headEnd/>
            <a:tailEnd/>
          </a:ln>
        </p:spPr>
        <p:txBody>
          <a:bodyPr/>
          <a:lstStyle/>
          <a:p>
            <a:pPr algn="ctr">
              <a:lnSpc>
                <a:spcPct val="80000"/>
              </a:lnSpc>
              <a:spcBef>
                <a:spcPct val="20000"/>
              </a:spcBef>
              <a:buFont typeface="Symbol" pitchFamily="18" charset="2"/>
              <a:buNone/>
            </a:pPr>
            <a:endParaRPr lang="ru-RU" sz="2000">
              <a:latin typeface="Times New Roman" pitchFamily="18" charset="0"/>
            </a:endParaRPr>
          </a:p>
        </p:txBody>
      </p:sp>
      <p:sp>
        <p:nvSpPr>
          <p:cNvPr id="37895" name="Rectangle 9"/>
          <p:cNvSpPr>
            <a:spLocks noChangeArrowheads="1"/>
          </p:cNvSpPr>
          <p:nvPr/>
        </p:nvSpPr>
        <p:spPr bwMode="auto">
          <a:xfrm>
            <a:off x="250825" y="4868863"/>
            <a:ext cx="8609013" cy="1512887"/>
          </a:xfrm>
          <a:prstGeom prst="rect">
            <a:avLst/>
          </a:prstGeom>
          <a:noFill/>
          <a:ln w="9525">
            <a:noFill/>
            <a:miter lim="800000"/>
            <a:headEnd/>
            <a:tailEnd/>
          </a:ln>
        </p:spPr>
        <p:txBody>
          <a:bodyPr/>
          <a:lstStyle/>
          <a:p>
            <a:pPr algn="l">
              <a:lnSpc>
                <a:spcPct val="70000"/>
              </a:lnSpc>
              <a:spcBef>
                <a:spcPct val="20000"/>
              </a:spcBef>
            </a:pPr>
            <a:endParaRPr lang="ru-RU" sz="2000" dirty="0">
              <a:solidFill>
                <a:srgbClr val="000066"/>
              </a:solidFill>
              <a:latin typeface="Times New Roman" pitchFamily="18" charset="0"/>
              <a:cs typeface="Times New Roman" pitchFamily="18" charset="0"/>
            </a:endParaRPr>
          </a:p>
        </p:txBody>
      </p:sp>
    </p:spTree>
    <p:extLst>
      <p:ext uri="{BB962C8B-B14F-4D97-AF65-F5344CB8AC3E}">
        <p14:creationId xmlns:p14="http://schemas.microsoft.com/office/powerpoint/2010/main" val="1984070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Заголовок 1"/>
          <p:cNvSpPr>
            <a:spLocks noGrp="1"/>
          </p:cNvSpPr>
          <p:nvPr>
            <p:ph type="title"/>
          </p:nvPr>
        </p:nvSpPr>
        <p:spPr>
          <a:xfrm>
            <a:off x="146050" y="731838"/>
            <a:ext cx="8994775" cy="1257300"/>
          </a:xfrm>
        </p:spPr>
        <p:txBody>
          <a:bodyPr>
            <a:noAutofit/>
          </a:bodyPr>
          <a:lstStyle/>
          <a:p>
            <a:r>
              <a:rPr lang="ru-RU" sz="3200" b="1" dirty="0" smtClean="0">
                <a:latin typeface="Arial Cyr" pitchFamily="34" charset="0"/>
                <a:cs typeface="Arial Cyr" pitchFamily="34" charset="0"/>
              </a:rPr>
              <a:t>ВХОДЯЩИЕ ОСТАТКИ ПО СЧЕТА ДОЛЖНЫ СОДЕРЖАТЬ  (1-17 РАЗРЯДАХ НОМЕРА СЧЕТА) ДЕЙСТВУЮЩИЙ КБК</a:t>
            </a:r>
          </a:p>
        </p:txBody>
      </p:sp>
      <p:sp>
        <p:nvSpPr>
          <p:cNvPr id="3" name="Содержимое 2"/>
          <p:cNvSpPr>
            <a:spLocks noGrp="1"/>
          </p:cNvSpPr>
          <p:nvPr>
            <p:ph idx="1"/>
          </p:nvPr>
        </p:nvSpPr>
        <p:spPr>
          <a:xfrm>
            <a:off x="160338" y="2133600"/>
            <a:ext cx="8812212" cy="3887788"/>
          </a:xfrm>
          <a:solidFill>
            <a:schemeClr val="accent3">
              <a:lumMod val="20000"/>
              <a:lumOff val="80000"/>
            </a:schemeClr>
          </a:solidFill>
        </p:spPr>
        <p:txBody>
          <a:bodyPr>
            <a:normAutofit fontScale="77500" lnSpcReduction="20000"/>
          </a:bodyPr>
          <a:lstStyle/>
          <a:p>
            <a:pPr algn="ctr">
              <a:buFont typeface="Symbol" pitchFamily="18" charset="2"/>
              <a:buNone/>
              <a:defRPr/>
            </a:pPr>
            <a:r>
              <a:rPr lang="ru-RU" b="1" dirty="0" smtClean="0">
                <a:solidFill>
                  <a:schemeClr val="accent5">
                    <a:lumMod val="50000"/>
                  </a:schemeClr>
                </a:solidFill>
                <a:latin typeface="Arial Cyr" pitchFamily="34" charset="0"/>
                <a:ea typeface="+mj-ea"/>
                <a:cs typeface="Arial Cyr" pitchFamily="34" charset="0"/>
              </a:rPr>
              <a:t>КРБ 1100 00 000 «Нефинансовые активы»</a:t>
            </a:r>
          </a:p>
          <a:p>
            <a:pPr>
              <a:buFontTx/>
              <a:buChar char="-"/>
              <a:defRPr/>
            </a:pPr>
            <a:r>
              <a:rPr lang="ru-RU" dirty="0" smtClean="0">
                <a:solidFill>
                  <a:srgbClr val="514185"/>
                </a:solidFill>
                <a:latin typeface="Arial Cyr" pitchFamily="34" charset="0"/>
                <a:ea typeface="+mj-ea"/>
                <a:cs typeface="Arial Cyr" pitchFamily="34" charset="0"/>
              </a:rPr>
              <a:t>101 00; 105 00; 102 00  </a:t>
            </a:r>
          </a:p>
          <a:p>
            <a:pPr>
              <a:buNone/>
              <a:defRPr/>
            </a:pPr>
            <a:r>
              <a:rPr lang="ru-RU" dirty="0" smtClean="0">
                <a:solidFill>
                  <a:srgbClr val="514185"/>
                </a:solidFill>
                <a:latin typeface="Arial Cyr" pitchFamily="34" charset="0"/>
                <a:ea typeface="+mj-ea"/>
                <a:cs typeface="Arial Cyr" pitchFamily="34" charset="0"/>
              </a:rPr>
              <a:t>		КРБ  – ЦСР (содержания); КВР 244</a:t>
            </a:r>
          </a:p>
          <a:p>
            <a:pPr>
              <a:buNone/>
              <a:defRPr/>
            </a:pPr>
            <a:r>
              <a:rPr lang="ru-RU" dirty="0" smtClean="0">
                <a:solidFill>
                  <a:srgbClr val="514185"/>
                </a:solidFill>
                <a:latin typeface="Arial Cyr" pitchFamily="34" charset="0"/>
                <a:ea typeface="+mj-ea"/>
                <a:cs typeface="Arial Cyr" pitchFamily="34" charset="0"/>
              </a:rPr>
              <a:t>				исключение КВР (ГОЗ (ГПВ, вне ГП;)</a:t>
            </a:r>
          </a:p>
          <a:p>
            <a:pPr>
              <a:buFontTx/>
              <a:buChar char="-"/>
              <a:defRPr/>
            </a:pPr>
            <a:r>
              <a:rPr lang="ru-RU" dirty="0" smtClean="0">
                <a:solidFill>
                  <a:srgbClr val="514185"/>
                </a:solidFill>
                <a:latin typeface="Arial Cyr" pitchFamily="34" charset="0"/>
                <a:ea typeface="+mj-ea"/>
                <a:cs typeface="Arial Cyr" pitchFamily="34" charset="0"/>
              </a:rPr>
              <a:t>106 10</a:t>
            </a:r>
          </a:p>
          <a:p>
            <a:pPr>
              <a:buNone/>
              <a:defRPr/>
            </a:pPr>
            <a:r>
              <a:rPr lang="ru-RU" dirty="0" smtClean="0">
                <a:solidFill>
                  <a:srgbClr val="514185"/>
                </a:solidFill>
                <a:latin typeface="Arial Cyr" pitchFamily="34" charset="0"/>
                <a:ea typeface="+mj-ea"/>
                <a:cs typeface="Arial Cyr" pitchFamily="34" charset="0"/>
              </a:rPr>
              <a:t>		  КРБ – ЦСР (инвестиционный проект; ФЦП, ВЦП)</a:t>
            </a:r>
          </a:p>
          <a:p>
            <a:pPr>
              <a:buNone/>
              <a:defRPr/>
            </a:pPr>
            <a:r>
              <a:rPr lang="ru-RU" dirty="0" smtClean="0">
                <a:solidFill>
                  <a:srgbClr val="514185"/>
                </a:solidFill>
                <a:latin typeface="Arial Cyr" pitchFamily="34" charset="0"/>
                <a:ea typeface="+mj-ea"/>
                <a:cs typeface="Arial Cyr" pitchFamily="34" charset="0"/>
              </a:rPr>
              <a:t>			   КВР соответствующий 4ХХ:</a:t>
            </a:r>
          </a:p>
          <a:p>
            <a:pPr>
              <a:buNone/>
              <a:defRPr/>
            </a:pPr>
            <a:r>
              <a:rPr lang="ru-RU" dirty="0" smtClean="0">
                <a:solidFill>
                  <a:srgbClr val="514185"/>
                </a:solidFill>
                <a:latin typeface="Arial Cyr" pitchFamily="34" charset="0"/>
                <a:ea typeface="+mj-ea"/>
                <a:cs typeface="Arial Cyr" pitchFamily="34" charset="0"/>
              </a:rPr>
              <a:t> 410 – приобретение, строительство;</a:t>
            </a:r>
          </a:p>
          <a:p>
            <a:pPr>
              <a:buNone/>
              <a:defRPr/>
            </a:pPr>
            <a:r>
              <a:rPr lang="ru-RU" dirty="0" smtClean="0">
                <a:solidFill>
                  <a:srgbClr val="514185"/>
                </a:solidFill>
                <a:latin typeface="Arial Cyr" pitchFamily="34" charset="0"/>
                <a:ea typeface="+mj-ea"/>
                <a:cs typeface="Arial Cyr" pitchFamily="34" charset="0"/>
              </a:rPr>
              <a:t> 460 -  субсидии (приобретение, строительство)</a:t>
            </a:r>
          </a:p>
          <a:p>
            <a:pPr algn="ctr">
              <a:buNone/>
              <a:defRPr/>
            </a:pPr>
            <a:r>
              <a:rPr lang="ru-RU" dirty="0" smtClean="0">
                <a:solidFill>
                  <a:srgbClr val="514185"/>
                </a:solidFill>
                <a:latin typeface="Arial Cyr" pitchFamily="34" charset="0"/>
                <a:ea typeface="+mj-ea"/>
                <a:cs typeface="Arial Cyr" pitchFamily="34" charset="0"/>
              </a:rPr>
              <a:t> </a:t>
            </a:r>
          </a:p>
          <a:p>
            <a:pPr algn="ctr">
              <a:buNone/>
              <a:defRPr/>
            </a:pPr>
            <a:endParaRPr lang="ru-RU" dirty="0" smtClean="0">
              <a:solidFill>
                <a:srgbClr val="514185"/>
              </a:solidFill>
              <a:latin typeface="Arial Cyr" pitchFamily="34" charset="0"/>
              <a:ea typeface="+mj-ea"/>
              <a:cs typeface="Arial Cyr" pitchFamily="34" charset="0"/>
            </a:endParaRPr>
          </a:p>
        </p:txBody>
      </p:sp>
      <p:sp>
        <p:nvSpPr>
          <p:cNvPr id="39940" name="Номер слайда 3"/>
          <p:cNvSpPr>
            <a:spLocks noGrp="1"/>
          </p:cNvSpPr>
          <p:nvPr>
            <p:ph type="sldNum" sz="quarter" idx="12"/>
          </p:nvPr>
        </p:nvSpPr>
        <p:spPr>
          <a:noFill/>
        </p:spPr>
        <p:txBody>
          <a:bodyPr/>
          <a:lstStyle/>
          <a:p>
            <a:r>
              <a:rPr lang="en-GB" smtClean="0"/>
              <a:t>СЛАЙД</a:t>
            </a:r>
            <a:r>
              <a:rPr lang="en-GB" sz="1400" smtClean="0"/>
              <a:t> </a:t>
            </a:r>
            <a:fld id="{EA8A41EE-D481-45B7-97F3-2F377A2DC201}" type="slidenum">
              <a:rPr lang="en-GB" sz="1400" smtClean="0"/>
              <a:pPr/>
              <a:t>26</a:t>
            </a:fld>
            <a:endParaRPr lang="en-GB" sz="1400" smtClean="0"/>
          </a:p>
        </p:txBody>
      </p:sp>
    </p:spTree>
    <p:extLst>
      <p:ext uri="{BB962C8B-B14F-4D97-AF65-F5344CB8AC3E}">
        <p14:creationId xmlns:p14="http://schemas.microsoft.com/office/powerpoint/2010/main" val="13790407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Заголовок 1"/>
          <p:cNvSpPr>
            <a:spLocks noGrp="1"/>
          </p:cNvSpPr>
          <p:nvPr>
            <p:ph type="title"/>
          </p:nvPr>
        </p:nvSpPr>
        <p:spPr>
          <a:xfrm>
            <a:off x="146050" y="731838"/>
            <a:ext cx="8994775" cy="1257300"/>
          </a:xfrm>
        </p:spPr>
        <p:txBody>
          <a:bodyPr>
            <a:noAutofit/>
          </a:bodyPr>
          <a:lstStyle/>
          <a:p>
            <a:r>
              <a:rPr lang="ru-RU" sz="3200" b="1" dirty="0" smtClean="0">
                <a:latin typeface="Arial Cyr" pitchFamily="34" charset="0"/>
                <a:cs typeface="Arial Cyr" pitchFamily="34" charset="0"/>
              </a:rPr>
              <a:t>ВХОДЯЩИЕ ОСТАТКИ ПО СЧЕТА ДОЛЖНЫ СОДЕРЖАТЬ  (1-17 РАЗРЯДАХ НОМЕРА СЧЕТА) ДЕЙСТВУЮЩИЙ КБК</a:t>
            </a:r>
          </a:p>
        </p:txBody>
      </p:sp>
      <p:sp>
        <p:nvSpPr>
          <p:cNvPr id="3" name="Содержимое 2"/>
          <p:cNvSpPr>
            <a:spLocks noGrp="1"/>
          </p:cNvSpPr>
          <p:nvPr>
            <p:ph idx="1"/>
          </p:nvPr>
        </p:nvSpPr>
        <p:spPr>
          <a:xfrm>
            <a:off x="160338" y="2133600"/>
            <a:ext cx="8812212" cy="4247728"/>
          </a:xfrm>
          <a:solidFill>
            <a:schemeClr val="accent3">
              <a:lumMod val="20000"/>
              <a:lumOff val="80000"/>
            </a:schemeClr>
          </a:solidFill>
        </p:spPr>
        <p:txBody>
          <a:bodyPr>
            <a:normAutofit fontScale="77500" lnSpcReduction="20000"/>
          </a:bodyPr>
          <a:lstStyle/>
          <a:p>
            <a:pPr algn="ctr">
              <a:buFont typeface="Symbol" pitchFamily="18" charset="2"/>
              <a:buNone/>
              <a:defRPr/>
            </a:pPr>
            <a:r>
              <a:rPr lang="ru-RU" b="1" dirty="0" smtClean="0">
                <a:solidFill>
                  <a:schemeClr val="accent5">
                    <a:lumMod val="50000"/>
                  </a:schemeClr>
                </a:solidFill>
                <a:latin typeface="Arial Cyr" pitchFamily="34" charset="0"/>
                <a:ea typeface="+mj-ea"/>
                <a:cs typeface="Arial Cyr" pitchFamily="34" charset="0"/>
              </a:rPr>
              <a:t>КРБ 1100 00 000 «Нефинансовые активы»</a:t>
            </a:r>
          </a:p>
          <a:p>
            <a:pPr algn="ctr">
              <a:buFont typeface="Symbol" pitchFamily="18" charset="2"/>
              <a:buNone/>
              <a:defRPr/>
            </a:pPr>
            <a:endParaRPr lang="ru-RU" b="1" dirty="0" smtClean="0">
              <a:solidFill>
                <a:schemeClr val="accent5">
                  <a:lumMod val="50000"/>
                </a:schemeClr>
              </a:solidFill>
              <a:latin typeface="Arial Cyr" pitchFamily="34" charset="0"/>
              <a:ea typeface="+mj-ea"/>
              <a:cs typeface="Arial Cyr" pitchFamily="34" charset="0"/>
            </a:endParaRPr>
          </a:p>
          <a:p>
            <a:pPr>
              <a:buFontTx/>
              <a:buChar char="-"/>
              <a:defRPr/>
            </a:pPr>
            <a:r>
              <a:rPr lang="ru-RU" dirty="0" smtClean="0">
                <a:solidFill>
                  <a:srgbClr val="514185"/>
                </a:solidFill>
                <a:latin typeface="Arial Cyr" pitchFamily="34" charset="0"/>
                <a:ea typeface="+mj-ea"/>
                <a:cs typeface="Arial Cyr" pitchFamily="34" charset="0"/>
              </a:rPr>
              <a:t>106 1Х в части завершенных капитальных вложений (но не прошедших  государственную регистрацию</a:t>
            </a:r>
          </a:p>
          <a:p>
            <a:pPr>
              <a:buNone/>
              <a:defRPr/>
            </a:pPr>
            <a:r>
              <a:rPr lang="ru-RU" dirty="0" smtClean="0">
                <a:solidFill>
                  <a:srgbClr val="514185"/>
                </a:solidFill>
                <a:latin typeface="Arial Cyr" pitchFamily="34" charset="0"/>
                <a:ea typeface="+mj-ea"/>
                <a:cs typeface="Arial Cyr" pitchFamily="34" charset="0"/>
              </a:rPr>
              <a:t>	КРБ – ЦСР (инвестиционный проект; ЦП</a:t>
            </a:r>
          </a:p>
          <a:p>
            <a:pPr>
              <a:buNone/>
              <a:defRPr/>
            </a:pPr>
            <a:r>
              <a:rPr lang="ru-RU" dirty="0" smtClean="0">
                <a:solidFill>
                  <a:srgbClr val="514185"/>
                </a:solidFill>
                <a:latin typeface="Arial Cyr" pitchFamily="34" charset="0"/>
                <a:ea typeface="+mj-ea"/>
                <a:cs typeface="Arial Cyr" pitchFamily="34" charset="0"/>
              </a:rPr>
              <a:t>(в случае завершения в 2014 г. – содержание 2015)</a:t>
            </a:r>
          </a:p>
          <a:p>
            <a:pPr>
              <a:buNone/>
              <a:defRPr/>
            </a:pPr>
            <a:r>
              <a:rPr lang="ru-RU" dirty="0" smtClean="0">
                <a:solidFill>
                  <a:srgbClr val="514185"/>
                </a:solidFill>
                <a:latin typeface="Arial Cyr" pitchFamily="34" charset="0"/>
                <a:ea typeface="+mj-ea"/>
                <a:cs typeface="Arial Cyr" pitchFamily="34" charset="0"/>
              </a:rPr>
              <a:t>			   КВР – 244</a:t>
            </a:r>
          </a:p>
          <a:p>
            <a:pPr>
              <a:buFontTx/>
              <a:buChar char="-"/>
              <a:defRPr/>
            </a:pPr>
            <a:r>
              <a:rPr lang="ru-RU" dirty="0" smtClean="0">
                <a:solidFill>
                  <a:srgbClr val="514185"/>
                </a:solidFill>
                <a:latin typeface="Arial Cyr" pitchFamily="34" charset="0"/>
                <a:ea typeface="+mj-ea"/>
                <a:cs typeface="Arial Cyr" pitchFamily="34" charset="0"/>
              </a:rPr>
              <a:t>106 3Х не должно быть</a:t>
            </a:r>
          </a:p>
          <a:p>
            <a:pPr>
              <a:buNone/>
              <a:defRPr/>
            </a:pPr>
            <a:r>
              <a:rPr lang="ru-RU" dirty="0" smtClean="0">
                <a:solidFill>
                  <a:srgbClr val="514185"/>
                </a:solidFill>
                <a:latin typeface="Arial Cyr" pitchFamily="34" charset="0"/>
                <a:ea typeface="+mj-ea"/>
                <a:cs typeface="Arial Cyr" pitchFamily="34" charset="0"/>
              </a:rPr>
              <a:t>			</a:t>
            </a:r>
          </a:p>
          <a:p>
            <a:pPr algn="ctr">
              <a:buNone/>
              <a:defRPr/>
            </a:pPr>
            <a:r>
              <a:rPr lang="ru-RU" dirty="0" smtClean="0">
                <a:solidFill>
                  <a:srgbClr val="514185"/>
                </a:solidFill>
                <a:latin typeface="Arial Cyr" pitchFamily="34" charset="0"/>
                <a:ea typeface="+mj-ea"/>
                <a:cs typeface="Arial Cyr" pitchFamily="34" charset="0"/>
              </a:rPr>
              <a:t> </a:t>
            </a:r>
          </a:p>
          <a:p>
            <a:pPr algn="ctr">
              <a:buNone/>
              <a:defRPr/>
            </a:pPr>
            <a:endParaRPr lang="ru-RU" dirty="0" smtClean="0">
              <a:solidFill>
                <a:srgbClr val="514185"/>
              </a:solidFill>
              <a:latin typeface="Arial Cyr" pitchFamily="34" charset="0"/>
              <a:ea typeface="+mj-ea"/>
              <a:cs typeface="Arial Cyr" pitchFamily="34" charset="0"/>
            </a:endParaRPr>
          </a:p>
        </p:txBody>
      </p:sp>
      <p:sp>
        <p:nvSpPr>
          <p:cNvPr id="39940" name="Номер слайда 3"/>
          <p:cNvSpPr>
            <a:spLocks noGrp="1"/>
          </p:cNvSpPr>
          <p:nvPr>
            <p:ph type="sldNum" sz="quarter" idx="12"/>
          </p:nvPr>
        </p:nvSpPr>
        <p:spPr>
          <a:noFill/>
        </p:spPr>
        <p:txBody>
          <a:bodyPr/>
          <a:lstStyle/>
          <a:p>
            <a:r>
              <a:rPr lang="en-GB" smtClean="0"/>
              <a:t>СЛАЙД</a:t>
            </a:r>
            <a:r>
              <a:rPr lang="en-GB" sz="1400" smtClean="0"/>
              <a:t> </a:t>
            </a:r>
            <a:fld id="{EA8A41EE-D481-45B7-97F3-2F377A2DC201}" type="slidenum">
              <a:rPr lang="en-GB" sz="1400" smtClean="0"/>
              <a:pPr/>
              <a:t>27</a:t>
            </a:fld>
            <a:endParaRPr lang="en-GB" sz="1400" smtClean="0"/>
          </a:p>
        </p:txBody>
      </p:sp>
    </p:spTree>
    <p:extLst>
      <p:ext uri="{BB962C8B-B14F-4D97-AF65-F5344CB8AC3E}">
        <p14:creationId xmlns:p14="http://schemas.microsoft.com/office/powerpoint/2010/main" val="16182140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Заголовок 1"/>
          <p:cNvSpPr>
            <a:spLocks noGrp="1"/>
          </p:cNvSpPr>
          <p:nvPr>
            <p:ph type="title"/>
          </p:nvPr>
        </p:nvSpPr>
        <p:spPr>
          <a:xfrm>
            <a:off x="146050" y="731838"/>
            <a:ext cx="8994775" cy="1257300"/>
          </a:xfrm>
        </p:spPr>
        <p:txBody>
          <a:bodyPr>
            <a:noAutofit/>
          </a:bodyPr>
          <a:lstStyle/>
          <a:p>
            <a:r>
              <a:rPr lang="ru-RU" sz="3200" b="1" dirty="0" smtClean="0">
                <a:latin typeface="Arial Cyr" pitchFamily="34" charset="0"/>
                <a:cs typeface="Arial Cyr" pitchFamily="34" charset="0"/>
              </a:rPr>
              <a:t>ВХОДЯЩИЕ ОСТАТКИ ПО СЧЕТА ДОЛЖНЫ СОДЕРЖАТЬ  (1-17 РАЗРЯДАХ НОМЕРА СЧЕТА) ДЕЙСТВУЮЩИЙ КБК</a:t>
            </a:r>
          </a:p>
        </p:txBody>
      </p:sp>
      <p:sp>
        <p:nvSpPr>
          <p:cNvPr id="3" name="Содержимое 2"/>
          <p:cNvSpPr>
            <a:spLocks noGrp="1"/>
          </p:cNvSpPr>
          <p:nvPr>
            <p:ph idx="1"/>
          </p:nvPr>
        </p:nvSpPr>
        <p:spPr>
          <a:xfrm>
            <a:off x="160338" y="2133600"/>
            <a:ext cx="8812212" cy="4247728"/>
          </a:xfrm>
          <a:solidFill>
            <a:schemeClr val="accent3">
              <a:lumMod val="20000"/>
              <a:lumOff val="80000"/>
            </a:schemeClr>
          </a:solidFill>
        </p:spPr>
        <p:txBody>
          <a:bodyPr>
            <a:normAutofit fontScale="70000" lnSpcReduction="20000"/>
          </a:bodyPr>
          <a:lstStyle/>
          <a:p>
            <a:pPr algn="ctr">
              <a:buFont typeface="Symbol" pitchFamily="18" charset="2"/>
              <a:buNone/>
              <a:defRPr/>
            </a:pPr>
            <a:r>
              <a:rPr lang="ru-RU" b="1" dirty="0" smtClean="0">
                <a:solidFill>
                  <a:schemeClr val="accent5">
                    <a:lumMod val="50000"/>
                  </a:schemeClr>
                </a:solidFill>
                <a:latin typeface="Arial Cyr" pitchFamily="34" charset="0"/>
                <a:ea typeface="+mj-ea"/>
                <a:cs typeface="Arial Cyr" pitchFamily="34" charset="0"/>
              </a:rPr>
              <a:t>КРБ 1100 00 000 «Нефинансовые активы»</a:t>
            </a:r>
          </a:p>
          <a:p>
            <a:pPr>
              <a:buFontTx/>
              <a:buChar char="-"/>
              <a:defRPr/>
            </a:pPr>
            <a:r>
              <a:rPr lang="ru-RU" dirty="0" smtClean="0">
                <a:solidFill>
                  <a:srgbClr val="514185"/>
                </a:solidFill>
                <a:latin typeface="Arial Cyr" pitchFamily="34" charset="0"/>
                <a:ea typeface="+mj-ea"/>
                <a:cs typeface="Arial Cyr" pitchFamily="34" charset="0"/>
              </a:rPr>
              <a:t>108 00; </a:t>
            </a:r>
          </a:p>
          <a:p>
            <a:pPr>
              <a:buNone/>
              <a:defRPr/>
            </a:pPr>
            <a:r>
              <a:rPr lang="ru-RU" dirty="0" smtClean="0">
                <a:solidFill>
                  <a:srgbClr val="514185"/>
                </a:solidFill>
                <a:latin typeface="Arial Cyr" pitchFamily="34" charset="0"/>
                <a:ea typeface="+mj-ea"/>
                <a:cs typeface="Arial Cyr" pitchFamily="34" charset="0"/>
              </a:rPr>
              <a:t>		КРБ  – ЦСР может быть нулевое, либо </a:t>
            </a:r>
          </a:p>
          <a:p>
            <a:pPr>
              <a:buNone/>
              <a:defRPr/>
            </a:pPr>
            <a:r>
              <a:rPr lang="ru-RU" dirty="0" smtClean="0">
                <a:solidFill>
                  <a:srgbClr val="514185"/>
                </a:solidFill>
                <a:latin typeface="Arial Cyr" pitchFamily="34" charset="0"/>
                <a:ea typeface="+mj-ea"/>
                <a:cs typeface="Arial Cyr" pitchFamily="34" charset="0"/>
              </a:rPr>
              <a:t>                      содержание казны; КВР 244</a:t>
            </a:r>
          </a:p>
          <a:p>
            <a:pPr>
              <a:buNone/>
              <a:defRPr/>
            </a:pPr>
            <a:r>
              <a:rPr lang="ru-RU" dirty="0" smtClean="0">
                <a:solidFill>
                  <a:srgbClr val="514185"/>
                </a:solidFill>
                <a:latin typeface="Arial Cyr" pitchFamily="34" charset="0"/>
                <a:ea typeface="+mj-ea"/>
                <a:cs typeface="Arial Cyr" pitchFamily="34" charset="0"/>
              </a:rPr>
              <a:t>-   106 1Х в части казны</a:t>
            </a:r>
          </a:p>
          <a:p>
            <a:pPr>
              <a:buNone/>
              <a:defRPr/>
            </a:pPr>
            <a:r>
              <a:rPr lang="ru-RU" dirty="0" smtClean="0">
                <a:solidFill>
                  <a:srgbClr val="514185"/>
                </a:solidFill>
                <a:latin typeface="Arial Cyr" pitchFamily="34" charset="0"/>
                <a:ea typeface="+mj-ea"/>
                <a:cs typeface="Arial Cyr" pitchFamily="34" charset="0"/>
              </a:rPr>
              <a:t>		  КРБ – ЦСР (инвестиционный проект; ЦП)</a:t>
            </a:r>
          </a:p>
          <a:p>
            <a:pPr>
              <a:buNone/>
              <a:defRPr/>
            </a:pPr>
            <a:r>
              <a:rPr lang="ru-RU" dirty="0" smtClean="0">
                <a:solidFill>
                  <a:srgbClr val="514185"/>
                </a:solidFill>
                <a:latin typeface="Arial Cyr" pitchFamily="34" charset="0"/>
                <a:ea typeface="+mj-ea"/>
                <a:cs typeface="Arial Cyr" pitchFamily="34" charset="0"/>
              </a:rPr>
              <a:t>			   КВР 410 – приобретение, строительство;</a:t>
            </a:r>
          </a:p>
          <a:p>
            <a:pPr>
              <a:buFontTx/>
              <a:buChar char="-"/>
              <a:defRPr/>
            </a:pPr>
            <a:r>
              <a:rPr lang="ru-RU" dirty="0" smtClean="0">
                <a:solidFill>
                  <a:srgbClr val="514185"/>
                </a:solidFill>
                <a:latin typeface="Arial Cyr" pitchFamily="34" charset="0"/>
                <a:ea typeface="+mj-ea"/>
                <a:cs typeface="Arial Cyr" pitchFamily="34" charset="0"/>
              </a:rPr>
              <a:t>106 3Х в части казны</a:t>
            </a:r>
          </a:p>
          <a:p>
            <a:pPr lvl="2">
              <a:buFontTx/>
              <a:buChar char="-"/>
              <a:defRPr/>
            </a:pPr>
            <a:r>
              <a:rPr lang="ru-RU" sz="3100" dirty="0" smtClean="0">
                <a:solidFill>
                  <a:srgbClr val="514185"/>
                </a:solidFill>
                <a:latin typeface="Arial Cyr" pitchFamily="34" charset="0"/>
                <a:ea typeface="+mj-ea"/>
                <a:cs typeface="Arial Cyr" pitchFamily="34" charset="0"/>
              </a:rPr>
              <a:t>Остатков не должно быть (по году ЦСР; КВР  2ХХ (244, 230)</a:t>
            </a:r>
          </a:p>
          <a:p>
            <a:pPr>
              <a:buNone/>
              <a:defRPr/>
            </a:pPr>
            <a:r>
              <a:rPr lang="ru-RU" dirty="0" smtClean="0">
                <a:solidFill>
                  <a:srgbClr val="514185"/>
                </a:solidFill>
                <a:latin typeface="Arial Cyr" pitchFamily="34" charset="0"/>
                <a:ea typeface="+mj-ea"/>
                <a:cs typeface="Arial Cyr" pitchFamily="34" charset="0"/>
              </a:rPr>
              <a:t> </a:t>
            </a:r>
          </a:p>
          <a:p>
            <a:pPr algn="ctr">
              <a:buNone/>
              <a:defRPr/>
            </a:pPr>
            <a:r>
              <a:rPr lang="ru-RU" dirty="0" smtClean="0">
                <a:solidFill>
                  <a:srgbClr val="514185"/>
                </a:solidFill>
                <a:latin typeface="Arial Cyr" pitchFamily="34" charset="0"/>
                <a:ea typeface="+mj-ea"/>
                <a:cs typeface="Arial Cyr" pitchFamily="34" charset="0"/>
              </a:rPr>
              <a:t> </a:t>
            </a:r>
          </a:p>
          <a:p>
            <a:pPr algn="ctr">
              <a:buNone/>
              <a:defRPr/>
            </a:pPr>
            <a:endParaRPr lang="ru-RU" dirty="0" smtClean="0">
              <a:solidFill>
                <a:srgbClr val="514185"/>
              </a:solidFill>
              <a:latin typeface="Arial Cyr" pitchFamily="34" charset="0"/>
              <a:ea typeface="+mj-ea"/>
              <a:cs typeface="Arial Cyr" pitchFamily="34" charset="0"/>
            </a:endParaRPr>
          </a:p>
        </p:txBody>
      </p:sp>
      <p:sp>
        <p:nvSpPr>
          <p:cNvPr id="39940" name="Номер слайда 3"/>
          <p:cNvSpPr>
            <a:spLocks noGrp="1"/>
          </p:cNvSpPr>
          <p:nvPr>
            <p:ph type="sldNum" sz="quarter" idx="12"/>
          </p:nvPr>
        </p:nvSpPr>
        <p:spPr>
          <a:noFill/>
        </p:spPr>
        <p:txBody>
          <a:bodyPr/>
          <a:lstStyle/>
          <a:p>
            <a:r>
              <a:rPr lang="en-GB" dirty="0" smtClean="0"/>
              <a:t>СЛАЙД</a:t>
            </a:r>
            <a:r>
              <a:rPr lang="en-GB" sz="1400" dirty="0" smtClean="0"/>
              <a:t> </a:t>
            </a:r>
            <a:fld id="{EA8A41EE-D481-45B7-97F3-2F377A2DC201}" type="slidenum">
              <a:rPr lang="en-GB" sz="1400" smtClean="0"/>
              <a:pPr/>
              <a:t>28</a:t>
            </a:fld>
            <a:endParaRPr lang="en-GB" sz="1400" dirty="0" smtClean="0"/>
          </a:p>
        </p:txBody>
      </p:sp>
    </p:spTree>
    <p:extLst>
      <p:ext uri="{BB962C8B-B14F-4D97-AF65-F5344CB8AC3E}">
        <p14:creationId xmlns:p14="http://schemas.microsoft.com/office/powerpoint/2010/main" val="28289326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Заголовок 1"/>
          <p:cNvSpPr>
            <a:spLocks noGrp="1"/>
          </p:cNvSpPr>
          <p:nvPr>
            <p:ph type="title"/>
          </p:nvPr>
        </p:nvSpPr>
        <p:spPr>
          <a:xfrm>
            <a:off x="146050" y="731838"/>
            <a:ext cx="8994775" cy="1257300"/>
          </a:xfrm>
        </p:spPr>
        <p:txBody>
          <a:bodyPr>
            <a:noAutofit/>
          </a:bodyPr>
          <a:lstStyle/>
          <a:p>
            <a:r>
              <a:rPr lang="ru-RU" sz="3200" b="1" dirty="0" smtClean="0">
                <a:latin typeface="Arial Cyr" pitchFamily="34" charset="0"/>
                <a:cs typeface="Arial Cyr" pitchFamily="34" charset="0"/>
              </a:rPr>
              <a:t>ВХОДЯЩИЕ ОСТАТКИ ПО СЧЕТА ДОЛЖНЫ СОДЕРЖАТЬ  (1-17 РАЗРЯДАХ НОМЕРА СЧЕТА) ДЕЙСТВУЮЩИЙ КБК</a:t>
            </a:r>
          </a:p>
        </p:txBody>
      </p:sp>
      <p:sp>
        <p:nvSpPr>
          <p:cNvPr id="3" name="Содержимое 2"/>
          <p:cNvSpPr>
            <a:spLocks noGrp="1"/>
          </p:cNvSpPr>
          <p:nvPr>
            <p:ph idx="1"/>
          </p:nvPr>
        </p:nvSpPr>
        <p:spPr>
          <a:xfrm>
            <a:off x="160338" y="2133600"/>
            <a:ext cx="8812212" cy="4535760"/>
          </a:xfrm>
          <a:solidFill>
            <a:schemeClr val="accent3">
              <a:lumMod val="20000"/>
              <a:lumOff val="80000"/>
            </a:schemeClr>
          </a:solidFill>
        </p:spPr>
        <p:txBody>
          <a:bodyPr>
            <a:normAutofit fontScale="77500" lnSpcReduction="20000"/>
          </a:bodyPr>
          <a:lstStyle/>
          <a:p>
            <a:pPr algn="ctr">
              <a:buNone/>
              <a:defRPr/>
            </a:pPr>
            <a:r>
              <a:rPr lang="ru-RU" dirty="0" smtClean="0">
                <a:solidFill>
                  <a:srgbClr val="514185"/>
                </a:solidFill>
                <a:latin typeface="Arial Cyr" pitchFamily="34" charset="0"/>
                <a:cs typeface="Arial Cyr" pitchFamily="34" charset="0"/>
              </a:rPr>
              <a:t> </a:t>
            </a:r>
            <a:r>
              <a:rPr lang="ru-RU" b="1" dirty="0" smtClean="0">
                <a:solidFill>
                  <a:schemeClr val="accent5">
                    <a:lumMod val="50000"/>
                  </a:schemeClr>
                </a:solidFill>
                <a:latin typeface="Arial Cyr" pitchFamily="34" charset="0"/>
                <a:cs typeface="Arial Cyr" pitchFamily="34" charset="0"/>
              </a:rPr>
              <a:t>Расчеты по расходам </a:t>
            </a:r>
          </a:p>
          <a:p>
            <a:pPr algn="ctr">
              <a:buFont typeface="Symbol" pitchFamily="18" charset="2"/>
              <a:buNone/>
              <a:defRPr/>
            </a:pPr>
            <a:r>
              <a:rPr lang="ru-RU" dirty="0" smtClean="0">
                <a:solidFill>
                  <a:srgbClr val="514185"/>
                </a:solidFill>
                <a:latin typeface="Arial Cyr" pitchFamily="34" charset="0"/>
                <a:ea typeface="+mj-ea"/>
                <a:cs typeface="Arial Cyr" pitchFamily="34" charset="0"/>
              </a:rPr>
              <a:t>Дт КРБ 1206 00 000, 1208 00 000</a:t>
            </a:r>
          </a:p>
          <a:p>
            <a:pPr algn="ctr">
              <a:buNone/>
              <a:defRPr/>
            </a:pPr>
            <a:r>
              <a:rPr lang="ru-RU" dirty="0" smtClean="0">
                <a:solidFill>
                  <a:srgbClr val="514185"/>
                </a:solidFill>
                <a:latin typeface="Arial Cyr" pitchFamily="34" charset="0"/>
                <a:ea typeface="+mj-ea"/>
                <a:cs typeface="Arial Cyr" pitchFamily="34" charset="0"/>
              </a:rPr>
              <a:t>Кт КРБ 302 00; 303 00; 304 02; 304 03; Кт 208 00</a:t>
            </a:r>
          </a:p>
          <a:p>
            <a:pPr>
              <a:buNone/>
              <a:defRPr/>
            </a:pPr>
            <a:r>
              <a:rPr lang="ru-RU" dirty="0" smtClean="0">
                <a:solidFill>
                  <a:srgbClr val="514185"/>
                </a:solidFill>
                <a:latin typeface="Arial Cyr" pitchFamily="34" charset="0"/>
                <a:ea typeface="+mj-ea"/>
                <a:cs typeface="Arial Cyr" pitchFamily="34" charset="0"/>
              </a:rPr>
              <a:t>         В части принятых и не исполненных обязательств -  перерегистрация по новым кодам расходов (КРБ)</a:t>
            </a:r>
          </a:p>
          <a:p>
            <a:pPr>
              <a:buNone/>
              <a:defRPr/>
            </a:pPr>
            <a:endParaRPr lang="ru-RU" dirty="0" smtClean="0">
              <a:solidFill>
                <a:srgbClr val="514185"/>
              </a:solidFill>
              <a:latin typeface="Arial Cyr" pitchFamily="34" charset="0"/>
              <a:ea typeface="+mj-ea"/>
              <a:cs typeface="Arial Cyr" pitchFamily="34" charset="0"/>
            </a:endParaRPr>
          </a:p>
          <a:p>
            <a:pPr algn="ctr">
              <a:buNone/>
              <a:defRPr/>
            </a:pPr>
            <a:r>
              <a:rPr lang="ru-RU" dirty="0" smtClean="0">
                <a:solidFill>
                  <a:srgbClr val="514185"/>
                </a:solidFill>
                <a:latin typeface="Arial Cyr" pitchFamily="34" charset="0"/>
                <a:ea typeface="+mj-ea"/>
                <a:cs typeface="Arial Cyr" pitchFamily="34" charset="0"/>
              </a:rPr>
              <a:t>    </a:t>
            </a:r>
            <a:r>
              <a:rPr lang="ru-RU" b="1" dirty="0" smtClean="0">
                <a:solidFill>
                  <a:schemeClr val="accent5">
                    <a:lumMod val="50000"/>
                  </a:schemeClr>
                </a:solidFill>
                <a:latin typeface="Arial Cyr" pitchFamily="34" charset="0"/>
                <a:cs typeface="Arial Cyr" pitchFamily="34" charset="0"/>
              </a:rPr>
              <a:t>Счета санкционирования расходов</a:t>
            </a:r>
          </a:p>
          <a:p>
            <a:pPr algn="ctr">
              <a:buFont typeface="Symbol" pitchFamily="18" charset="2"/>
              <a:buNone/>
              <a:defRPr/>
            </a:pPr>
            <a:r>
              <a:rPr lang="ru-RU" dirty="0" smtClean="0">
                <a:solidFill>
                  <a:srgbClr val="514185"/>
                </a:solidFill>
                <a:latin typeface="Arial Cyr" pitchFamily="34" charset="0"/>
                <a:cs typeface="Arial Cyr" pitchFamily="34" charset="0"/>
              </a:rPr>
              <a:t> 1 500 00 000</a:t>
            </a:r>
          </a:p>
          <a:p>
            <a:pPr algn="ctr">
              <a:buFont typeface="Symbol" pitchFamily="18" charset="2"/>
              <a:buNone/>
              <a:defRPr/>
            </a:pPr>
            <a:r>
              <a:rPr lang="ru-RU" dirty="0" smtClean="0">
                <a:solidFill>
                  <a:srgbClr val="514185"/>
                </a:solidFill>
                <a:latin typeface="Arial Cyr" pitchFamily="34" charset="0"/>
                <a:cs typeface="Arial Cyr" pitchFamily="34" charset="0"/>
              </a:rPr>
              <a:t>1 502 1Х 000, 1 502 2Х 000</a:t>
            </a:r>
            <a:endParaRPr lang="ru-RU" dirty="0" smtClean="0">
              <a:solidFill>
                <a:srgbClr val="514185"/>
              </a:solidFill>
              <a:latin typeface="Arial Cyr" pitchFamily="34" charset="0"/>
              <a:ea typeface="+mj-ea"/>
              <a:cs typeface="Arial Cyr" pitchFamily="34" charset="0"/>
            </a:endParaRPr>
          </a:p>
          <a:p>
            <a:pPr>
              <a:buNone/>
              <a:defRPr/>
            </a:pPr>
            <a:r>
              <a:rPr lang="ru-RU" dirty="0" smtClean="0">
                <a:solidFill>
                  <a:srgbClr val="514185"/>
                </a:solidFill>
                <a:latin typeface="Arial Cyr" pitchFamily="34" charset="0"/>
                <a:ea typeface="+mj-ea"/>
                <a:cs typeface="Arial Cyr" pitchFamily="34" charset="0"/>
              </a:rPr>
              <a:t>		КРБ – соответствующий, ЦСР и КВР согласно Таблицам соответствия.</a:t>
            </a:r>
          </a:p>
          <a:p>
            <a:pPr>
              <a:buNone/>
              <a:defRPr/>
            </a:pPr>
            <a:endParaRPr lang="ru-RU" dirty="0" smtClean="0">
              <a:solidFill>
                <a:srgbClr val="514185"/>
              </a:solidFill>
              <a:latin typeface="Arial Cyr" pitchFamily="34" charset="0"/>
              <a:ea typeface="+mj-ea"/>
              <a:cs typeface="Arial Cyr" pitchFamily="34" charset="0"/>
            </a:endParaRPr>
          </a:p>
          <a:p>
            <a:pPr algn="ctr">
              <a:buNone/>
              <a:defRPr/>
            </a:pPr>
            <a:endParaRPr lang="ru-RU" dirty="0" smtClean="0">
              <a:solidFill>
                <a:srgbClr val="514185"/>
              </a:solidFill>
              <a:latin typeface="Arial Cyr" pitchFamily="34" charset="0"/>
              <a:ea typeface="+mj-ea"/>
              <a:cs typeface="Arial Cyr" pitchFamily="34" charset="0"/>
            </a:endParaRPr>
          </a:p>
        </p:txBody>
      </p:sp>
    </p:spTree>
    <p:extLst>
      <p:ext uri="{BB962C8B-B14F-4D97-AF65-F5344CB8AC3E}">
        <p14:creationId xmlns:p14="http://schemas.microsoft.com/office/powerpoint/2010/main" val="1301248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4"/>
          <p:cNvSpPr>
            <a:spLocks noGrp="1"/>
          </p:cNvSpPr>
          <p:nvPr>
            <p:ph type="title"/>
          </p:nvPr>
        </p:nvSpPr>
        <p:spPr>
          <a:solidFill>
            <a:schemeClr val="tx2">
              <a:lumMod val="20000"/>
              <a:lumOff val="80000"/>
            </a:schemeClr>
          </a:solidFill>
        </p:spPr>
        <p:txBody>
          <a:bodyPr>
            <a:normAutofit fontScale="90000"/>
          </a:bodyPr>
          <a:lstStyle/>
          <a:p>
            <a:r>
              <a:rPr lang="ru-RU" dirty="0" smtClean="0"/>
              <a:t>Методологическое обеспечение бюджетного процесса</a:t>
            </a:r>
          </a:p>
        </p:txBody>
      </p:sp>
      <p:sp>
        <p:nvSpPr>
          <p:cNvPr id="6" name="Объект 5"/>
          <p:cNvSpPr>
            <a:spLocks noGrp="1"/>
          </p:cNvSpPr>
          <p:nvPr>
            <p:ph idx="1"/>
          </p:nvPr>
        </p:nvSpPr>
        <p:spPr>
          <a:xfrm>
            <a:off x="260350" y="1916832"/>
            <a:ext cx="8669338" cy="4941168"/>
          </a:xfrm>
        </p:spPr>
        <p:txBody>
          <a:bodyPr>
            <a:normAutofit lnSpcReduction="10000"/>
          </a:bodyPr>
          <a:lstStyle/>
          <a:p>
            <a:pPr marL="921612" indent="-457200">
              <a:lnSpc>
                <a:spcPct val="100000"/>
              </a:lnSpc>
              <a:spcBef>
                <a:spcPts val="1200"/>
              </a:spcBef>
              <a:buFont typeface="Wingdings" pitchFamily="2" charset="2"/>
              <a:buChar char="q"/>
              <a:defRPr/>
            </a:pPr>
            <a:r>
              <a:rPr lang="ru-RU" i="1" dirty="0" smtClean="0"/>
              <a:t>Исполнение (санкционирование) по КБК</a:t>
            </a:r>
          </a:p>
          <a:p>
            <a:pPr marL="464412" indent="0">
              <a:lnSpc>
                <a:spcPct val="100000"/>
              </a:lnSpc>
              <a:spcBef>
                <a:spcPts val="1200"/>
              </a:spcBef>
              <a:buNone/>
              <a:defRPr/>
            </a:pPr>
            <a:endParaRPr lang="ru-RU" i="1" dirty="0" smtClean="0"/>
          </a:p>
          <a:p>
            <a:pPr marL="0" indent="0" algn="ctr">
              <a:lnSpc>
                <a:spcPct val="100000"/>
              </a:lnSpc>
              <a:buFont typeface="Symbol" pitchFamily="18" charset="2"/>
              <a:buNone/>
              <a:defRPr/>
            </a:pPr>
            <a:r>
              <a:rPr lang="ru-RU" dirty="0" smtClean="0"/>
              <a:t>Методологические </a:t>
            </a:r>
            <a:r>
              <a:rPr lang="ru-RU" dirty="0"/>
              <a:t>разъяснения порядка применения видов расходов классификации расходов бюджетов ГРБС, органам управления ГВФ, ФК, финансовым органам субъектов РФ </a:t>
            </a:r>
            <a:endParaRPr lang="ru-RU" dirty="0" smtClean="0"/>
          </a:p>
          <a:p>
            <a:pPr marL="0" indent="0" algn="ctr">
              <a:lnSpc>
                <a:spcPct val="100000"/>
              </a:lnSpc>
              <a:buFont typeface="Symbol" pitchFamily="18" charset="2"/>
              <a:buNone/>
              <a:defRPr/>
            </a:pPr>
            <a:r>
              <a:rPr lang="ru-RU" dirty="0" smtClean="0"/>
              <a:t>(</a:t>
            </a:r>
            <a:r>
              <a:rPr lang="ru-RU" dirty="0"/>
              <a:t>письма Минфина России от </a:t>
            </a:r>
            <a:r>
              <a:rPr lang="ru-RU" b="1" dirty="0">
                <a:solidFill>
                  <a:schemeClr val="accent6">
                    <a:lumMod val="75000"/>
                  </a:schemeClr>
                </a:solidFill>
              </a:rPr>
              <a:t>27.06.2014 </a:t>
            </a:r>
            <a:endParaRPr lang="ru-RU" b="1" dirty="0" smtClean="0">
              <a:solidFill>
                <a:schemeClr val="accent6">
                  <a:lumMod val="75000"/>
                </a:schemeClr>
              </a:solidFill>
            </a:endParaRPr>
          </a:p>
          <a:p>
            <a:pPr marL="0" indent="0" algn="ctr">
              <a:lnSpc>
                <a:spcPct val="100000"/>
              </a:lnSpc>
              <a:buFont typeface="Symbol" pitchFamily="18" charset="2"/>
              <a:buNone/>
              <a:defRPr/>
            </a:pPr>
            <a:r>
              <a:rPr lang="ru-RU" b="1" dirty="0" smtClean="0">
                <a:solidFill>
                  <a:schemeClr val="accent6">
                    <a:lumMod val="75000"/>
                  </a:schemeClr>
                </a:solidFill>
              </a:rPr>
              <a:t> № </a:t>
            </a:r>
            <a:r>
              <a:rPr lang="ru-RU" b="1" dirty="0">
                <a:solidFill>
                  <a:schemeClr val="accent6">
                    <a:lumMod val="75000"/>
                  </a:schemeClr>
                </a:solidFill>
              </a:rPr>
              <a:t>02-05-10/31347, </a:t>
            </a:r>
            <a:endParaRPr lang="ru-RU" b="1" dirty="0" smtClean="0">
              <a:solidFill>
                <a:schemeClr val="accent6">
                  <a:lumMod val="75000"/>
                </a:schemeClr>
              </a:solidFill>
            </a:endParaRPr>
          </a:p>
          <a:p>
            <a:pPr marL="0" indent="0" algn="ctr">
              <a:lnSpc>
                <a:spcPct val="100000"/>
              </a:lnSpc>
              <a:buFont typeface="Symbol" pitchFamily="18" charset="2"/>
              <a:buNone/>
              <a:defRPr/>
            </a:pPr>
            <a:r>
              <a:rPr lang="ru-RU" b="1" dirty="0" smtClean="0">
                <a:solidFill>
                  <a:schemeClr val="accent6">
                    <a:lumMod val="75000"/>
                  </a:schemeClr>
                </a:solidFill>
              </a:rPr>
              <a:t>№ </a:t>
            </a:r>
            <a:r>
              <a:rPr lang="ru-RU" b="1" dirty="0">
                <a:solidFill>
                  <a:schemeClr val="accent6">
                    <a:lumMod val="75000"/>
                  </a:schemeClr>
                </a:solidFill>
              </a:rPr>
              <a:t>02-05-11/31346</a:t>
            </a:r>
            <a:r>
              <a:rPr lang="ru-RU" dirty="0" smtClean="0"/>
              <a:t>)</a:t>
            </a:r>
          </a:p>
        </p:txBody>
      </p:sp>
    </p:spTree>
    <p:extLst>
      <p:ext uri="{BB962C8B-B14F-4D97-AF65-F5344CB8AC3E}">
        <p14:creationId xmlns:p14="http://schemas.microsoft.com/office/powerpoint/2010/main" val="40044577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defRPr/>
            </a:pPr>
            <a:r>
              <a:rPr lang="ru-RU" sz="2400" b="1" dirty="0" smtClean="0">
                <a:solidFill>
                  <a:schemeClr val="accent1">
                    <a:lumMod val="75000"/>
                  </a:schemeClr>
                </a:solidFill>
              </a:rPr>
              <a:t> ПРИКАЗ МИНФИНА РОССИИ ОТ 31.12.2010 №199Н»</a:t>
            </a:r>
            <a:endParaRPr lang="ru-RU" sz="2400" b="1" dirty="0">
              <a:solidFill>
                <a:schemeClr val="accent1">
                  <a:lumMod val="75000"/>
                </a:schemeClr>
              </a:solidFill>
            </a:endParaRPr>
          </a:p>
        </p:txBody>
      </p:sp>
      <p:sp>
        <p:nvSpPr>
          <p:cNvPr id="3075" name="Объект 4"/>
          <p:cNvSpPr>
            <a:spLocks noGrp="1"/>
          </p:cNvSpPr>
          <p:nvPr>
            <p:ph idx="1"/>
          </p:nvPr>
        </p:nvSpPr>
        <p:spPr>
          <a:xfrm>
            <a:off x="457200" y="1676400"/>
            <a:ext cx="8229600" cy="4897438"/>
          </a:xfrm>
        </p:spPr>
        <p:txBody>
          <a:bodyPr/>
          <a:lstStyle/>
          <a:p>
            <a:pPr marL="107950" indent="0" algn="ctr">
              <a:buFont typeface="Georgia" pitchFamily="18" charset="0"/>
              <a:buNone/>
            </a:pPr>
            <a:endParaRPr lang="ru-RU" altLang="ru-RU" b="1" dirty="0" smtClean="0"/>
          </a:p>
        </p:txBody>
      </p:sp>
      <p:sp>
        <p:nvSpPr>
          <p:cNvPr id="2" name="Дата 1"/>
          <p:cNvSpPr>
            <a:spLocks noGrp="1"/>
          </p:cNvSpPr>
          <p:nvPr>
            <p:ph type="dt" sz="half" idx="10"/>
          </p:nvPr>
        </p:nvSpPr>
        <p:spPr/>
        <p:txBody>
          <a:bodyPr/>
          <a:lstStyle/>
          <a:p>
            <a:pPr>
              <a:defRPr/>
            </a:pPr>
            <a:fld id="{BEA39789-D9B5-444D-BB51-A181BA5B4D64}" type="datetime1">
              <a:rPr lang="ru-RU" smtClean="0"/>
              <a:pPr>
                <a:defRPr/>
              </a:pPr>
              <a:t>24.11.2014</a:t>
            </a:fld>
            <a:endParaRPr lang="ru-RU" dirty="0"/>
          </a:p>
        </p:txBody>
      </p:sp>
      <p:sp>
        <p:nvSpPr>
          <p:cNvPr id="3077" name="Номер слайда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r>
              <a:rPr lang="ru-RU" altLang="ru-RU" smtClean="0">
                <a:solidFill>
                  <a:schemeClr val="bg1"/>
                </a:solidFill>
                <a:latin typeface="Arial" charset="0"/>
              </a:rPr>
              <a:t>СЛАЙД</a:t>
            </a:r>
            <a:fld id="{E6E885B9-A604-40CE-85CE-E7545C732202}" type="slidenum">
              <a:rPr lang="ru-RU" altLang="ru-RU" smtClean="0">
                <a:solidFill>
                  <a:schemeClr val="bg1"/>
                </a:solidFill>
                <a:latin typeface="Arial" charset="0"/>
              </a:rPr>
              <a:pPr eaLnBrk="1" hangingPunct="1"/>
              <a:t>30</a:t>
            </a:fld>
            <a:endParaRPr lang="ru-RU" altLang="ru-RU" smtClean="0">
              <a:solidFill>
                <a:schemeClr val="bg1"/>
              </a:solidFill>
              <a:latin typeface="Arial" charset="0"/>
            </a:endParaRPr>
          </a:p>
        </p:txBody>
      </p:sp>
      <p:sp>
        <p:nvSpPr>
          <p:cNvPr id="6" name="Rectangle 18"/>
          <p:cNvSpPr>
            <a:spLocks noChangeArrowheads="1"/>
          </p:cNvSpPr>
          <p:nvPr/>
        </p:nvSpPr>
        <p:spPr bwMode="auto">
          <a:xfrm>
            <a:off x="0" y="1700808"/>
            <a:ext cx="9144000" cy="5157192"/>
          </a:xfrm>
          <a:prstGeom prst="rect">
            <a:avLst/>
          </a:prstGeom>
          <a:gradFill rotWithShape="1">
            <a:gsLst>
              <a:gs pos="0">
                <a:srgbClr val="FFFFFF"/>
              </a:gs>
              <a:gs pos="100000">
                <a:srgbClr val="C6C6C6"/>
              </a:gs>
            </a:gsLst>
            <a:lin ang="5400000" scaled="1"/>
          </a:gradFill>
          <a:ln w="9525">
            <a:solidFill>
              <a:schemeClr val="tx1"/>
            </a:solidFill>
            <a:miter lim="800000"/>
            <a:headEnd/>
            <a:tailEnd/>
          </a:ln>
        </p:spPr>
        <p:txBody>
          <a:bodyPr anchor="ctr"/>
          <a:lstStyle/>
          <a:p>
            <a:pPr algn="ctr">
              <a:defRPr/>
            </a:pPr>
            <a:endParaRPr lang="ru-RU" b="1" dirty="0">
              <a:cs typeface="Times New Roman" pitchFamily="18" charset="0"/>
            </a:endParaRPr>
          </a:p>
          <a:p>
            <a:pPr algn="just">
              <a:defRPr/>
            </a:pPr>
            <a:endParaRPr lang="ru-RU" b="1" dirty="0">
              <a:cs typeface="Times New Roman" pitchFamily="18" charset="0"/>
            </a:endParaRPr>
          </a:p>
          <a:p>
            <a:pPr>
              <a:spcAft>
                <a:spcPts val="600"/>
              </a:spcAft>
              <a:defRPr/>
            </a:pPr>
            <a:r>
              <a:rPr lang="ru-RU" sz="2000" b="1" dirty="0" smtClean="0">
                <a:solidFill>
                  <a:schemeClr val="accent6">
                    <a:lumMod val="75000"/>
                  </a:schemeClr>
                </a:solidFill>
              </a:rPr>
              <a:t>изменен </a:t>
            </a:r>
            <a:r>
              <a:rPr lang="ru-RU" sz="2000" b="1" dirty="0">
                <a:solidFill>
                  <a:schemeClr val="accent6">
                    <a:lumMod val="75000"/>
                  </a:schemeClr>
                </a:solidFill>
              </a:rPr>
              <a:t>режим работы счета № 40116</a:t>
            </a:r>
            <a:endParaRPr lang="ru-RU" sz="2000" b="1" i="1" dirty="0">
              <a:solidFill>
                <a:schemeClr val="accent6">
                  <a:lumMod val="75000"/>
                </a:schemeClr>
              </a:solidFill>
            </a:endParaRPr>
          </a:p>
          <a:p>
            <a:pPr algn="just">
              <a:spcAft>
                <a:spcPts val="600"/>
              </a:spcAft>
              <a:defRPr/>
            </a:pPr>
            <a:r>
              <a:rPr lang="ru-RU" sz="2000" b="1" dirty="0">
                <a:cs typeface="Times New Roman" pitchFamily="18" charset="0"/>
              </a:rPr>
              <a:t>Счет № 40116 </a:t>
            </a:r>
            <a:r>
              <a:rPr lang="ru-RU" sz="2000" dirty="0">
                <a:cs typeface="Times New Roman" pitchFamily="18" charset="0"/>
              </a:rPr>
              <a:t>«Средства для  выплаты наличных денег и </a:t>
            </a:r>
            <a:r>
              <a:rPr lang="ru-RU" sz="2000" b="1" dirty="0">
                <a:cs typeface="Times New Roman" pitchFamily="18" charset="0"/>
              </a:rPr>
              <a:t>осуществления расчетов по отдельным операциям</a:t>
            </a:r>
            <a:r>
              <a:rPr lang="ru-RU" sz="2000" dirty="0">
                <a:cs typeface="Times New Roman" pitchFamily="18" charset="0"/>
              </a:rPr>
              <a:t>»</a:t>
            </a:r>
          </a:p>
          <a:p>
            <a:pPr>
              <a:defRPr/>
            </a:pPr>
            <a:r>
              <a:rPr lang="ru-RU" sz="2000" dirty="0">
                <a:cs typeface="Times New Roman" pitchFamily="18" charset="0"/>
              </a:rPr>
              <a:t>…… </a:t>
            </a:r>
          </a:p>
          <a:p>
            <a:pPr algn="just">
              <a:defRPr/>
            </a:pPr>
            <a:r>
              <a:rPr lang="ru-RU" sz="2000" dirty="0">
                <a:cs typeface="Times New Roman" pitchFamily="18" charset="0"/>
              </a:rPr>
              <a:t>4.8  Назначение счета - учет денежных средств на банковских счетах органов, осуществляющих открытие и ведение лицевых счетов получателей средств бюджетов и организаций, не являющихся участниками бюджетного процесса, для выплаты наличных денег и </a:t>
            </a:r>
            <a:r>
              <a:rPr lang="ru-RU" sz="2000" b="1" dirty="0">
                <a:cs typeface="Times New Roman" pitchFamily="18" charset="0"/>
              </a:rPr>
              <a:t>осуществления расчетов по операциям, совершаемым с использованием пластиковых карт.</a:t>
            </a:r>
          </a:p>
          <a:p>
            <a:pPr algn="just">
              <a:defRPr/>
            </a:pPr>
            <a:r>
              <a:rPr lang="ru-RU" sz="2000" dirty="0">
                <a:cs typeface="Times New Roman" pitchFamily="18" charset="0"/>
              </a:rPr>
              <a:t>……</a:t>
            </a:r>
          </a:p>
          <a:p>
            <a:pPr algn="just">
              <a:defRPr/>
            </a:pPr>
            <a:r>
              <a:rPr lang="ru-RU" sz="2000" b="1" dirty="0">
                <a:solidFill>
                  <a:schemeClr val="accent6">
                    <a:lumMod val="75000"/>
                  </a:schemeClr>
                </a:solidFill>
              </a:rPr>
              <a:t>(Положение о правилах введения бухгалтерского учета в кредитных организациях, расположенных на территории Российской Федерации, утвержденные Банком России от 16.07.2012 № 385-П (</a:t>
            </a:r>
            <a:r>
              <a:rPr lang="ru-RU" sz="2000" b="1" i="1" dirty="0">
                <a:solidFill>
                  <a:schemeClr val="accent6">
                    <a:lumMod val="75000"/>
                  </a:schemeClr>
                </a:solidFill>
              </a:rPr>
              <a:t>в редакции Указания Банка России от 26.09.2012 № 2884-У)</a:t>
            </a:r>
          </a:p>
          <a:p>
            <a:pPr>
              <a:defRPr/>
            </a:pPr>
            <a:endParaRPr lang="ru-RU" b="1" dirty="0">
              <a:cs typeface="Times New Roman" pitchFamily="18" charset="0"/>
            </a:endParaRPr>
          </a:p>
          <a:p>
            <a:pPr>
              <a:defRPr/>
            </a:pPr>
            <a:endParaRPr lang="ru-RU" dirty="0">
              <a:cs typeface="Times New Roman" pitchFamily="18" charset="0"/>
            </a:endParaRPr>
          </a:p>
          <a:p>
            <a:pPr>
              <a:defRPr/>
            </a:pPr>
            <a:endParaRPr lang="ru-RU" dirty="0">
              <a:cs typeface="Times New Roman" pitchFamily="18" charset="0"/>
            </a:endParaRPr>
          </a:p>
          <a:p>
            <a:pPr>
              <a:defRPr/>
            </a:pPr>
            <a:endParaRPr lang="ru-RU" dirty="0">
              <a:cs typeface="Times New Roman" pitchFamily="18" charset="0"/>
            </a:endParaRPr>
          </a:p>
        </p:txBody>
      </p:sp>
    </p:spTree>
    <p:extLst>
      <p:ext uri="{BB962C8B-B14F-4D97-AF65-F5344CB8AC3E}">
        <p14:creationId xmlns:p14="http://schemas.microsoft.com/office/powerpoint/2010/main" val="37323653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BEA39789-D9B5-444D-BB51-A181BA5B4D64}" type="datetime1">
              <a:rPr lang="ru-RU" smtClean="0"/>
              <a:pPr>
                <a:defRPr/>
              </a:pPr>
              <a:t>24.11.2014</a:t>
            </a:fld>
            <a:endParaRPr lang="ru-RU" dirty="0"/>
          </a:p>
        </p:txBody>
      </p:sp>
      <p:sp>
        <p:nvSpPr>
          <p:cNvPr id="4099" name="Номер слайда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r>
              <a:rPr lang="ru-RU" altLang="ru-RU" smtClean="0">
                <a:solidFill>
                  <a:schemeClr val="bg1"/>
                </a:solidFill>
                <a:latin typeface="Arial" charset="0"/>
              </a:rPr>
              <a:t>СЛАЙД</a:t>
            </a:r>
            <a:fld id="{E400541F-96D1-463D-89F0-3EDC09D5CF09}" type="slidenum">
              <a:rPr lang="ru-RU" altLang="ru-RU" smtClean="0">
                <a:solidFill>
                  <a:schemeClr val="bg1"/>
                </a:solidFill>
                <a:latin typeface="Arial" charset="0"/>
              </a:rPr>
              <a:pPr eaLnBrk="1" hangingPunct="1"/>
              <a:t>31</a:t>
            </a:fld>
            <a:endParaRPr lang="ru-RU" altLang="ru-RU" smtClean="0">
              <a:solidFill>
                <a:schemeClr val="bg1"/>
              </a:solidFill>
              <a:latin typeface="Arial" charset="0"/>
            </a:endParaRPr>
          </a:p>
        </p:txBody>
      </p:sp>
      <p:sp>
        <p:nvSpPr>
          <p:cNvPr id="4" name="Прямоугольник 3"/>
          <p:cNvSpPr/>
          <p:nvPr/>
        </p:nvSpPr>
        <p:spPr>
          <a:xfrm>
            <a:off x="504825" y="711200"/>
            <a:ext cx="7458075" cy="1138238"/>
          </a:xfrm>
          <a:prstGeom prst="rect">
            <a:avLst/>
          </a:prstGeom>
        </p:spPr>
        <p:txBody>
          <a:bodyPr>
            <a:spAutoFit/>
          </a:bodyPr>
          <a:lstStyle/>
          <a:p>
            <a:pPr>
              <a:defRPr/>
            </a:pPr>
            <a:r>
              <a:rPr lang="ru-RU" b="1" dirty="0">
                <a:solidFill>
                  <a:srgbClr val="2D2DB9"/>
                </a:solidFill>
                <a:latin typeface="Monotype Corsiva" pitchFamily="66" charset="0"/>
              </a:rPr>
              <a:t>С 01 января </a:t>
            </a:r>
            <a:r>
              <a:rPr lang="ru-RU" b="1" dirty="0" smtClean="0">
                <a:solidFill>
                  <a:srgbClr val="2D2DB9"/>
                </a:solidFill>
                <a:latin typeface="Monotype Corsiva" pitchFamily="66" charset="0"/>
              </a:rPr>
              <a:t>2015  </a:t>
            </a:r>
            <a:r>
              <a:rPr lang="ru-RU" b="1" dirty="0">
                <a:solidFill>
                  <a:srgbClr val="2D2DB9"/>
                </a:solidFill>
                <a:latin typeface="Monotype Corsiva" pitchFamily="66" charset="0"/>
              </a:rPr>
              <a:t>открываются отдельные счета № 40116  для учета  операций  с использованием  платежных  карт</a:t>
            </a:r>
          </a:p>
          <a:p>
            <a:pPr algn="just">
              <a:defRPr/>
            </a:pPr>
            <a:r>
              <a:rPr lang="ru-RU" dirty="0"/>
              <a:t> </a:t>
            </a:r>
            <a:r>
              <a:rPr lang="ru-RU" sz="1400" dirty="0">
                <a:solidFill>
                  <a:schemeClr val="tx1">
                    <a:lumMod val="95000"/>
                    <a:lumOff val="5000"/>
                  </a:schemeClr>
                </a:solidFill>
              </a:rPr>
              <a:t>(</a:t>
            </a:r>
            <a:r>
              <a:rPr lang="ru-RU" sz="1400" i="1" dirty="0">
                <a:solidFill>
                  <a:schemeClr val="tx1">
                    <a:lumMod val="95000"/>
                    <a:lumOff val="5000"/>
                  </a:schemeClr>
                </a:solidFill>
              </a:rPr>
              <a:t>Проект Указаний Банка России «О нумерации лицевых счетов, открываемых органам, осуществляющим …..»)</a:t>
            </a:r>
          </a:p>
        </p:txBody>
      </p:sp>
      <p:sp>
        <p:nvSpPr>
          <p:cNvPr id="5" name="Скругленный прямоугольник 4"/>
          <p:cNvSpPr/>
          <p:nvPr/>
        </p:nvSpPr>
        <p:spPr>
          <a:xfrm>
            <a:off x="504825" y="711200"/>
            <a:ext cx="8001000" cy="11382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6" name="Овал 5"/>
          <p:cNvSpPr/>
          <p:nvPr/>
        </p:nvSpPr>
        <p:spPr bwMode="auto">
          <a:xfrm>
            <a:off x="134938" y="3141663"/>
            <a:ext cx="3095625" cy="1943100"/>
          </a:xfrm>
          <a:prstGeom prst="ellipse">
            <a:avLst/>
          </a:prstGeom>
          <a:ln w="28575">
            <a:prstDash val="sysDash"/>
            <a:headEnd type="none" w="med" len="med"/>
            <a:tailEnd type="triangle" w="med" len="med"/>
          </a:ln>
        </p:spPr>
        <p:style>
          <a:lnRef idx="1">
            <a:schemeClr val="accent6"/>
          </a:lnRef>
          <a:fillRef idx="2">
            <a:schemeClr val="accent6"/>
          </a:fillRef>
          <a:effectRef idx="1">
            <a:schemeClr val="accent6"/>
          </a:effectRef>
          <a:fontRef idx="minor">
            <a:schemeClr val="dk1"/>
          </a:fontRef>
        </p:style>
        <p:txBody>
          <a:bodyPr wrap="none" anchor="ctr"/>
          <a:lstStyle/>
          <a:p>
            <a:pPr>
              <a:defRPr/>
            </a:pPr>
            <a:r>
              <a:rPr lang="ru-RU" dirty="0">
                <a:solidFill>
                  <a:schemeClr val="tx1"/>
                </a:solidFill>
              </a:rPr>
              <a:t>СЧЕТ № 40116</a:t>
            </a:r>
          </a:p>
        </p:txBody>
      </p:sp>
      <p:sp>
        <p:nvSpPr>
          <p:cNvPr id="8" name="Скругленный прямоугольник 7"/>
          <p:cNvSpPr/>
          <p:nvPr/>
        </p:nvSpPr>
        <p:spPr bwMode="auto">
          <a:xfrm>
            <a:off x="4211960" y="2727830"/>
            <a:ext cx="2931813" cy="970292"/>
          </a:xfrm>
          <a:prstGeom prst="roundRect">
            <a:avLst/>
          </a:prstGeom>
          <a:solidFill>
            <a:schemeClr val="bg1"/>
          </a:solidFill>
          <a:ln w="28575" cap="flat" cmpd="sng" algn="ctr">
            <a:solidFill>
              <a:schemeClr val="bg2"/>
            </a:solidFill>
            <a:prstDash val="solid"/>
            <a:round/>
            <a:headEnd type="none" w="med" len="med"/>
            <a:tailEnd type="triangle" w="med" len="med"/>
          </a:ln>
          <a:effectLst>
            <a:glow rad="63500">
              <a:schemeClr val="accent2">
                <a:satMod val="175000"/>
                <a:alpha val="40000"/>
              </a:schemeClr>
            </a:glow>
          </a:effectLst>
        </p:spPr>
        <p:txBody>
          <a:bodyPr wrap="none" anchor="ctr"/>
          <a:lstStyle/>
          <a:p>
            <a:pPr>
              <a:defRPr/>
            </a:pPr>
            <a:r>
              <a:rPr lang="ru-RU" sz="1600" dirty="0"/>
              <a:t>Счет № 40116  </a:t>
            </a:r>
          </a:p>
          <a:p>
            <a:pPr>
              <a:defRPr/>
            </a:pPr>
            <a:r>
              <a:rPr lang="ru-RU" sz="1600" i="1" dirty="0"/>
              <a:t>(отличительный признак «2»)</a:t>
            </a:r>
          </a:p>
          <a:p>
            <a:pPr>
              <a:defRPr/>
            </a:pPr>
            <a:r>
              <a:rPr lang="ru-RU" sz="1600" dirty="0">
                <a:solidFill>
                  <a:schemeClr val="accent2">
                    <a:lumMod val="75000"/>
                  </a:schemeClr>
                </a:solidFill>
              </a:rPr>
              <a:t>Платежные карты</a:t>
            </a:r>
          </a:p>
          <a:p>
            <a:pPr>
              <a:defRPr/>
            </a:pPr>
            <a:endParaRPr lang="ru-RU" sz="1600" i="1" dirty="0"/>
          </a:p>
        </p:txBody>
      </p:sp>
      <p:sp>
        <p:nvSpPr>
          <p:cNvPr id="9" name="Скругленный прямоугольник 8"/>
          <p:cNvSpPr/>
          <p:nvPr/>
        </p:nvSpPr>
        <p:spPr bwMode="auto">
          <a:xfrm>
            <a:off x="4051190" y="4941168"/>
            <a:ext cx="3082127" cy="1080120"/>
          </a:xfrm>
          <a:prstGeom prst="roundRect">
            <a:avLst/>
          </a:prstGeom>
          <a:solidFill>
            <a:schemeClr val="bg1"/>
          </a:solidFill>
          <a:ln w="28575" cap="flat" cmpd="sng" algn="ctr">
            <a:solidFill>
              <a:schemeClr val="bg2"/>
            </a:solidFill>
            <a:prstDash val="solid"/>
            <a:round/>
            <a:headEnd type="none" w="med" len="med"/>
            <a:tailEnd type="triangle" w="med" len="med"/>
          </a:ln>
          <a:effectLst>
            <a:glow rad="63500">
              <a:schemeClr val="accent2">
                <a:satMod val="175000"/>
                <a:alpha val="40000"/>
              </a:schemeClr>
            </a:glow>
          </a:effectLst>
        </p:spPr>
        <p:txBody>
          <a:bodyPr wrap="none" anchor="ctr"/>
          <a:lstStyle/>
          <a:p>
            <a:pPr>
              <a:defRPr/>
            </a:pPr>
            <a:endParaRPr lang="ru-RU" sz="1600" dirty="0"/>
          </a:p>
          <a:p>
            <a:pPr>
              <a:defRPr/>
            </a:pPr>
            <a:r>
              <a:rPr lang="ru-RU" sz="1600" dirty="0"/>
              <a:t>Счет № 40116</a:t>
            </a:r>
          </a:p>
          <a:p>
            <a:pPr>
              <a:defRPr/>
            </a:pPr>
            <a:r>
              <a:rPr lang="ru-RU" sz="1600" i="1" dirty="0"/>
              <a:t>(отличительный признак «1»)</a:t>
            </a:r>
          </a:p>
          <a:p>
            <a:pPr>
              <a:defRPr/>
            </a:pPr>
            <a:r>
              <a:rPr lang="ru-RU" sz="1600" dirty="0">
                <a:solidFill>
                  <a:schemeClr val="accent6">
                    <a:lumMod val="75000"/>
                  </a:schemeClr>
                </a:solidFill>
              </a:rPr>
              <a:t>Денежные чеки и объявления </a:t>
            </a:r>
          </a:p>
          <a:p>
            <a:pPr>
              <a:defRPr/>
            </a:pPr>
            <a:r>
              <a:rPr lang="ru-RU" sz="1600" dirty="0">
                <a:solidFill>
                  <a:schemeClr val="accent6">
                    <a:lumMod val="75000"/>
                  </a:schemeClr>
                </a:solidFill>
              </a:rPr>
              <a:t>на взнос наличными</a:t>
            </a:r>
          </a:p>
          <a:p>
            <a:pPr>
              <a:defRPr/>
            </a:pPr>
            <a:endParaRPr lang="ru-RU" sz="1600" dirty="0"/>
          </a:p>
        </p:txBody>
      </p:sp>
      <p:pic>
        <p:nvPicPr>
          <p:cNvPr id="4109" name="Picture 10" descr="C:\Users\0252\Desktop\для слайдов\promotional_introductory_rat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13588" y="2466975"/>
            <a:ext cx="2236787" cy="149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0" name="Picture 36" descr="255966"/>
          <p:cNvPicPr>
            <a:picLocks noChangeAspect="1" noChangeArrowheads="1"/>
          </p:cNvPicPr>
          <p:nvPr/>
        </p:nvPicPr>
        <p:blipFill>
          <a:blip r:embed="rId3" cstate="print">
            <a:clrChange>
              <a:clrFrom>
                <a:srgbClr val="FFFFFF"/>
              </a:clrFrom>
              <a:clrTo>
                <a:srgbClr val="FFFFFF">
                  <a:alpha val="0"/>
                </a:srgbClr>
              </a:clrTo>
            </a:clrChange>
            <a:lum contrast="30000"/>
            <a:extLst>
              <a:ext uri="{28A0092B-C50C-407E-A947-70E740481C1C}">
                <a14:useLocalDpi xmlns:a14="http://schemas.microsoft.com/office/drawing/2010/main" val="0"/>
              </a:ext>
            </a:extLst>
          </a:blip>
          <a:srcRect l="5469" r="4567"/>
          <a:stretch>
            <a:fillRect/>
          </a:stretch>
        </p:blipFill>
        <p:spPr bwMode="auto">
          <a:xfrm>
            <a:off x="7308850" y="4797425"/>
            <a:ext cx="1584325" cy="152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Прямая со стрелкой 13"/>
          <p:cNvCxnSpPr/>
          <p:nvPr/>
        </p:nvCxnSpPr>
        <p:spPr bwMode="auto">
          <a:xfrm flipV="1">
            <a:off x="3059113" y="3357563"/>
            <a:ext cx="1152525" cy="215900"/>
          </a:xfrm>
          <a:prstGeom prst="straightConnector1">
            <a:avLst/>
          </a:prstGeom>
          <a:solidFill>
            <a:schemeClr val="accent1"/>
          </a:solidFill>
          <a:ln w="28575" cap="flat" cmpd="sng" algn="ctr">
            <a:solidFill>
              <a:schemeClr val="tx1">
                <a:lumMod val="50000"/>
                <a:lumOff val="50000"/>
              </a:schemeClr>
            </a:solidFill>
            <a:prstDash val="solid"/>
            <a:round/>
            <a:headEnd type="none" w="med" len="med"/>
            <a:tailEnd type="arrow"/>
          </a:ln>
          <a:effectLst/>
        </p:spPr>
      </p:cxnSp>
      <p:cxnSp>
        <p:nvCxnSpPr>
          <p:cNvPr id="15" name="Прямая со стрелкой 14"/>
          <p:cNvCxnSpPr>
            <a:stCxn id="6" idx="5"/>
          </p:cNvCxnSpPr>
          <p:nvPr/>
        </p:nvCxnSpPr>
        <p:spPr bwMode="auto">
          <a:xfrm>
            <a:off x="2776538" y="4799013"/>
            <a:ext cx="1204912" cy="285750"/>
          </a:xfrm>
          <a:prstGeom prst="straightConnector1">
            <a:avLst/>
          </a:prstGeom>
          <a:solidFill>
            <a:schemeClr val="accent1"/>
          </a:solidFill>
          <a:ln w="28575" cap="flat" cmpd="sng" algn="ctr">
            <a:solidFill>
              <a:schemeClr val="tx1">
                <a:lumMod val="50000"/>
                <a:lumOff val="50000"/>
              </a:schemeClr>
            </a:solidFill>
            <a:prstDash val="solid"/>
            <a:round/>
            <a:headEnd type="none" w="med" len="med"/>
            <a:tailEnd type="arrow"/>
          </a:ln>
          <a:effectLst/>
        </p:spPr>
      </p:cxnSp>
    </p:spTree>
    <p:extLst>
      <p:ext uri="{BB962C8B-B14F-4D97-AF65-F5344CB8AC3E}">
        <p14:creationId xmlns:p14="http://schemas.microsoft.com/office/powerpoint/2010/main" val="17633454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3" name="Rectangle 5"/>
          <p:cNvSpPr>
            <a:spLocks noChangeArrowheads="1"/>
          </p:cNvSpPr>
          <p:nvPr/>
        </p:nvSpPr>
        <p:spPr bwMode="auto">
          <a:xfrm>
            <a:off x="331788" y="284163"/>
            <a:ext cx="8245475" cy="1111250"/>
          </a:xfrm>
          <a:prstGeom prst="rect">
            <a:avLst/>
          </a:prstGeom>
          <a:noFill/>
          <a:ln w="9525">
            <a:noFill/>
            <a:miter lim="800000"/>
            <a:headEnd/>
            <a:tailEnd/>
          </a:ln>
        </p:spPr>
        <p:txBody>
          <a:bodyPr/>
          <a:lstStyle/>
          <a:p>
            <a:pPr algn="ctr" eaLnBrk="0" hangingPunct="0">
              <a:lnSpc>
                <a:spcPct val="80000"/>
              </a:lnSpc>
              <a:spcBef>
                <a:spcPct val="20000"/>
              </a:spcBef>
            </a:pPr>
            <a:endParaRPr lang="ru-RU" sz="2600" b="1">
              <a:solidFill>
                <a:srgbClr val="000066"/>
              </a:solidFill>
              <a:latin typeface="Arial Narrow" pitchFamily="34" charset="0"/>
            </a:endParaRPr>
          </a:p>
        </p:txBody>
      </p:sp>
      <p:sp>
        <p:nvSpPr>
          <p:cNvPr id="437254" name="Text Box 6"/>
          <p:cNvSpPr txBox="1">
            <a:spLocks noChangeArrowheads="1"/>
          </p:cNvSpPr>
          <p:nvPr/>
        </p:nvSpPr>
        <p:spPr bwMode="auto">
          <a:xfrm>
            <a:off x="290513" y="0"/>
            <a:ext cx="8453437" cy="630238"/>
          </a:xfrm>
          <a:prstGeom prst="rect">
            <a:avLst/>
          </a:prstGeom>
          <a:noFill/>
          <a:ln w="9525">
            <a:noFill/>
            <a:miter lim="800000"/>
            <a:headEnd/>
            <a:tailEnd/>
          </a:ln>
        </p:spPr>
        <p:txBody>
          <a:bodyPr>
            <a:spAutoFit/>
          </a:bodyPr>
          <a:lstStyle/>
          <a:p>
            <a:pPr algn="ctr">
              <a:spcBef>
                <a:spcPct val="20000"/>
              </a:spcBef>
              <a:buClr>
                <a:schemeClr val="folHlink"/>
              </a:buClr>
              <a:buSzPct val="60000"/>
              <a:buFont typeface="Wingdings" pitchFamily="2" charset="2"/>
              <a:buNone/>
            </a:pPr>
            <a:endParaRPr lang="ru-RU" sz="1600" b="1">
              <a:latin typeface="Tahoma" pitchFamily="34" charset="0"/>
            </a:endParaRPr>
          </a:p>
          <a:p>
            <a:pPr algn="ctr">
              <a:spcBef>
                <a:spcPct val="20000"/>
              </a:spcBef>
              <a:buClr>
                <a:schemeClr val="folHlink"/>
              </a:buClr>
              <a:buSzPct val="60000"/>
              <a:buFont typeface="Wingdings" pitchFamily="2" charset="2"/>
              <a:buNone/>
            </a:pPr>
            <a:endParaRPr lang="en-US" sz="1600" b="1">
              <a:latin typeface="Tahoma" pitchFamily="34" charset="0"/>
            </a:endParaRPr>
          </a:p>
        </p:txBody>
      </p:sp>
      <p:sp>
        <p:nvSpPr>
          <p:cNvPr id="3076" name="Rectangle 7"/>
          <p:cNvSpPr>
            <a:spLocks noChangeArrowheads="1"/>
          </p:cNvSpPr>
          <p:nvPr/>
        </p:nvSpPr>
        <p:spPr bwMode="auto">
          <a:xfrm>
            <a:off x="463550" y="628650"/>
            <a:ext cx="8280400" cy="5405582"/>
          </a:xfrm>
          <a:prstGeom prst="rect">
            <a:avLst/>
          </a:prstGeom>
          <a:noFill/>
          <a:ln w="9525">
            <a:noFill/>
            <a:miter lim="800000"/>
            <a:headEnd/>
            <a:tailEnd/>
          </a:ln>
        </p:spPr>
        <p:txBody>
          <a:bodyPr>
            <a:spAutoFit/>
          </a:bodyPr>
          <a:lstStyle/>
          <a:p>
            <a:pPr algn="ctr">
              <a:spcBef>
                <a:spcPct val="10000"/>
              </a:spcBef>
            </a:pPr>
            <a:r>
              <a:rPr lang="ru-RU" sz="4200" b="1" dirty="0">
                <a:solidFill>
                  <a:srgbClr val="2D2DB9"/>
                </a:solidFill>
                <a:latin typeface="Monotype Corsiva" pitchFamily="66" charset="0"/>
              </a:rPr>
              <a:t>Глава </a:t>
            </a:r>
            <a:r>
              <a:rPr lang="ru-RU" sz="4200" b="1" dirty="0" smtClean="0">
                <a:solidFill>
                  <a:srgbClr val="2D2DB9"/>
                </a:solidFill>
                <a:latin typeface="Monotype Corsiva" pitchFamily="66" charset="0"/>
              </a:rPr>
              <a:t>29</a:t>
            </a:r>
            <a:endParaRPr lang="ru-RU" sz="4200" b="1" baseline="30000" dirty="0">
              <a:solidFill>
                <a:srgbClr val="2D2DB9"/>
              </a:solidFill>
              <a:latin typeface="Monotype Corsiva" pitchFamily="66" charset="0"/>
            </a:endParaRPr>
          </a:p>
          <a:p>
            <a:pPr algn="ctr">
              <a:spcBef>
                <a:spcPct val="10000"/>
              </a:spcBef>
            </a:pPr>
            <a:r>
              <a:rPr lang="ru-RU" sz="4200" b="1" dirty="0">
                <a:solidFill>
                  <a:srgbClr val="2D2DB9"/>
                </a:solidFill>
                <a:latin typeface="Monotype Corsiva" pitchFamily="66" charset="0"/>
              </a:rPr>
              <a:t>Бюджетный кодекс </a:t>
            </a:r>
          </a:p>
          <a:p>
            <a:pPr algn="ctr">
              <a:spcBef>
                <a:spcPct val="10000"/>
              </a:spcBef>
            </a:pPr>
            <a:r>
              <a:rPr lang="ru-RU" sz="4200" b="1" dirty="0">
                <a:solidFill>
                  <a:srgbClr val="2D2DB9"/>
                </a:solidFill>
                <a:latin typeface="Monotype Corsiva" pitchFamily="66" charset="0"/>
              </a:rPr>
              <a:t>Российской Федерации</a:t>
            </a:r>
          </a:p>
          <a:p>
            <a:pPr algn="ctr">
              <a:spcBef>
                <a:spcPct val="10000"/>
              </a:spcBef>
            </a:pPr>
            <a:r>
              <a:rPr lang="ru-RU" sz="4200" b="1" dirty="0">
                <a:solidFill>
                  <a:srgbClr val="7030A0"/>
                </a:solidFill>
                <a:latin typeface="Monotype Corsiva" pitchFamily="66" charset="0"/>
              </a:rPr>
              <a:t>Общие положения о бюджетных </a:t>
            </a:r>
            <a:r>
              <a:rPr lang="ru-RU" sz="4200" b="1" dirty="0" smtClean="0">
                <a:solidFill>
                  <a:srgbClr val="7030A0"/>
                </a:solidFill>
                <a:latin typeface="Monotype Corsiva" pitchFamily="66" charset="0"/>
              </a:rPr>
              <a:t>нарушениях </a:t>
            </a:r>
            <a:r>
              <a:rPr lang="ru-RU" sz="4200" b="1" dirty="0">
                <a:solidFill>
                  <a:srgbClr val="7030A0"/>
                </a:solidFill>
                <a:latin typeface="Monotype Corsiva" pitchFamily="66" charset="0"/>
              </a:rPr>
              <a:t>и </a:t>
            </a:r>
            <a:r>
              <a:rPr lang="ru-RU" sz="4200" b="1" dirty="0" smtClean="0">
                <a:solidFill>
                  <a:srgbClr val="7030A0"/>
                </a:solidFill>
                <a:latin typeface="Monotype Corsiva" pitchFamily="66" charset="0"/>
              </a:rPr>
              <a:t>применении </a:t>
            </a:r>
            <a:r>
              <a:rPr lang="ru-RU" sz="4200" b="1" dirty="0">
                <a:solidFill>
                  <a:srgbClr val="7030A0"/>
                </a:solidFill>
                <a:latin typeface="Monotype Corsiva" pitchFamily="66" charset="0"/>
              </a:rPr>
              <a:t>бюджетных мер принуждения</a:t>
            </a:r>
          </a:p>
          <a:p>
            <a:pPr algn="ctr">
              <a:spcBef>
                <a:spcPct val="10000"/>
              </a:spcBef>
            </a:pPr>
            <a:endParaRPr lang="ru-RU" sz="4400" b="1" baseline="30000" dirty="0">
              <a:solidFill>
                <a:srgbClr val="2D2DB9"/>
              </a:solidFill>
              <a:latin typeface="Monotype Corsiva" pitchFamily="66" charset="0"/>
            </a:endParaRPr>
          </a:p>
          <a:p>
            <a:pPr algn="ctr">
              <a:spcBef>
                <a:spcPct val="10000"/>
              </a:spcBef>
            </a:pPr>
            <a:endParaRPr lang="ru-RU" sz="4400" b="1" dirty="0">
              <a:solidFill>
                <a:srgbClr val="2D2DB9"/>
              </a:solidFill>
              <a:latin typeface="Monotype Corsiva" pitchFamily="66" charset="0"/>
            </a:endParaRPr>
          </a:p>
        </p:txBody>
      </p:sp>
    </p:spTree>
    <p:extLst>
      <p:ext uri="{BB962C8B-B14F-4D97-AF65-F5344CB8AC3E}">
        <p14:creationId xmlns:p14="http://schemas.microsoft.com/office/powerpoint/2010/main" val="241746335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nodePh="1">
                                  <p:stCondLst>
                                    <p:cond delay="0"/>
                                  </p:stCondLst>
                                  <p:endCondLst>
                                    <p:cond evt="begin" delay="0">
                                      <p:tn val="5"/>
                                    </p:cond>
                                  </p:endCondLst>
                                  <p:childTnLst>
                                    <p:set>
                                      <p:cBhvr>
                                        <p:cTn id="6" dur="1" fill="hold">
                                          <p:stCondLst>
                                            <p:cond delay="499"/>
                                          </p:stCondLst>
                                        </p:cTn>
                                        <p:tgtEl>
                                          <p:spTgt spid="437253"/>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grpId="0" nodeType="afterEffect" nodePh="1">
                                  <p:stCondLst>
                                    <p:cond delay="0"/>
                                  </p:stCondLst>
                                  <p:endCondLst>
                                    <p:cond evt="begin" delay="0">
                                      <p:tn val="8"/>
                                    </p:cond>
                                  </p:endCondLst>
                                  <p:childTnLst>
                                    <p:set>
                                      <p:cBhvr>
                                        <p:cTn id="9" dur="1" fill="hold">
                                          <p:stCondLst>
                                            <p:cond delay="499"/>
                                          </p:stCondLst>
                                        </p:cTn>
                                        <p:tgtEl>
                                          <p:spTgt spid="4372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7253" grpId="0" autoUpdateAnimBg="0"/>
      <p:bldP spid="437254"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p:cNvSpPr>
          <p:nvPr/>
        </p:nvSpPr>
        <p:spPr bwMode="auto">
          <a:xfrm>
            <a:off x="149225" y="642938"/>
            <a:ext cx="8994775" cy="639762"/>
          </a:xfrm>
          <a:prstGeom prst="rect">
            <a:avLst/>
          </a:prstGeom>
          <a:noFill/>
          <a:ln w="9525">
            <a:noFill/>
            <a:miter lim="800000"/>
            <a:headEnd/>
            <a:tailEnd/>
          </a:ln>
        </p:spPr>
        <p:txBody>
          <a:bodyPr anchor="ctr"/>
          <a:lstStyle/>
          <a:p>
            <a:pPr algn="ctr" eaLnBrk="0" hangingPunct="0">
              <a:lnSpc>
                <a:spcPct val="80000"/>
              </a:lnSpc>
            </a:pPr>
            <a:r>
              <a:rPr lang="ru-RU" sz="2600">
                <a:solidFill>
                  <a:srgbClr val="514185"/>
                </a:solidFill>
                <a:latin typeface="Times New Roman" pitchFamily="18" charset="0"/>
              </a:rPr>
              <a:t/>
            </a:r>
            <a:br>
              <a:rPr lang="ru-RU" sz="2600">
                <a:solidFill>
                  <a:srgbClr val="514185"/>
                </a:solidFill>
                <a:latin typeface="Times New Roman" pitchFamily="18" charset="0"/>
              </a:rPr>
            </a:br>
            <a:endParaRPr lang="ru-RU" sz="2600">
              <a:solidFill>
                <a:srgbClr val="514185"/>
              </a:solidFill>
              <a:latin typeface="Times New Roman" pitchFamily="18" charset="0"/>
            </a:endParaRPr>
          </a:p>
        </p:txBody>
      </p:sp>
      <p:sp>
        <p:nvSpPr>
          <p:cNvPr id="5123" name="Rectangle 8"/>
          <p:cNvSpPr>
            <a:spLocks noGrp="1" noChangeArrowheads="1"/>
          </p:cNvSpPr>
          <p:nvPr>
            <p:ph type="subTitle" idx="1"/>
          </p:nvPr>
        </p:nvSpPr>
        <p:spPr>
          <a:xfrm>
            <a:off x="331788" y="1628775"/>
            <a:ext cx="8559800" cy="4941888"/>
          </a:xfrm>
        </p:spPr>
        <p:txBody>
          <a:bodyPr rtlCol="0">
            <a:normAutofit/>
          </a:bodyPr>
          <a:lstStyle/>
          <a:p>
            <a:pPr eaLnBrk="1" fontAlgn="auto" hangingPunct="1">
              <a:spcAft>
                <a:spcPts val="0"/>
              </a:spcAft>
              <a:buFont typeface="Symbol" pitchFamily="18" charset="2"/>
              <a:buNone/>
              <a:defRPr/>
            </a:pPr>
            <a:endParaRPr lang="ru-RU" b="1" dirty="0" smtClean="0">
              <a:solidFill>
                <a:schemeClr val="accent6">
                  <a:lumMod val="75000"/>
                </a:schemeClr>
              </a:solidFill>
            </a:endParaRPr>
          </a:p>
          <a:p>
            <a:pPr eaLnBrk="1" fontAlgn="auto" hangingPunct="1">
              <a:spcAft>
                <a:spcPts val="0"/>
              </a:spcAft>
              <a:buFont typeface="Symbol" pitchFamily="18" charset="2"/>
              <a:buNone/>
              <a:defRPr/>
            </a:pPr>
            <a:r>
              <a:rPr lang="ru-RU" sz="1600" b="1" dirty="0" smtClean="0">
                <a:solidFill>
                  <a:schemeClr val="accent6">
                    <a:lumMod val="75000"/>
                  </a:schemeClr>
                </a:solidFill>
              </a:rPr>
              <a:t> </a:t>
            </a:r>
            <a:endParaRPr lang="ru-RU" sz="1600" b="1" i="1" dirty="0" smtClean="0">
              <a:solidFill>
                <a:schemeClr val="accent6">
                  <a:lumMod val="75000"/>
                </a:schemeClr>
              </a:solidFill>
            </a:endParaRPr>
          </a:p>
        </p:txBody>
      </p:sp>
      <p:sp>
        <p:nvSpPr>
          <p:cNvPr id="4100" name="AutoShape 2"/>
          <p:cNvSpPr>
            <a:spLocks noChangeArrowheads="1"/>
          </p:cNvSpPr>
          <p:nvPr/>
        </p:nvSpPr>
        <p:spPr bwMode="auto">
          <a:xfrm>
            <a:off x="325438" y="642938"/>
            <a:ext cx="8640762" cy="1439862"/>
          </a:xfrm>
          <a:prstGeom prst="roundRect">
            <a:avLst>
              <a:gd name="adj" fmla="val 16667"/>
            </a:avLst>
          </a:prstGeom>
          <a:solidFill>
            <a:srgbClr val="003366"/>
          </a:solidFill>
          <a:ln w="9525">
            <a:solidFill>
              <a:schemeClr val="bg2"/>
            </a:solidFill>
            <a:round/>
            <a:headEnd/>
            <a:tailEnd/>
          </a:ln>
        </p:spPr>
        <p:txBody>
          <a:bodyPr wrap="none" anchor="ctr"/>
          <a:lstStyle/>
          <a:p>
            <a:pPr algn="ctr"/>
            <a:r>
              <a:rPr lang="ru-RU" sz="3200" b="1" dirty="0">
                <a:solidFill>
                  <a:schemeClr val="bg1"/>
                </a:solidFill>
                <a:latin typeface="Monotype Corsiva" pitchFamily="66" charset="0"/>
              </a:rPr>
              <a:t>Статья  306 </a:t>
            </a:r>
            <a:r>
              <a:rPr lang="ru-RU" sz="3200" b="1" baseline="30000" dirty="0">
                <a:solidFill>
                  <a:schemeClr val="bg1"/>
                </a:solidFill>
                <a:latin typeface="Monotype Corsiva" pitchFamily="66" charset="0"/>
              </a:rPr>
              <a:t>1</a:t>
            </a:r>
          </a:p>
          <a:p>
            <a:pPr algn="ctr"/>
            <a:r>
              <a:rPr lang="ru-RU" sz="3200" b="1" dirty="0">
                <a:solidFill>
                  <a:schemeClr val="bg1"/>
                </a:solidFill>
                <a:latin typeface="Monotype Corsiva" pitchFamily="66" charset="0"/>
              </a:rPr>
              <a:t>Понятие бюджетного </a:t>
            </a:r>
            <a:r>
              <a:rPr lang="ru-RU" sz="3200" b="1" dirty="0" smtClean="0">
                <a:solidFill>
                  <a:schemeClr val="bg1"/>
                </a:solidFill>
                <a:latin typeface="Monotype Corsiva" pitchFamily="66" charset="0"/>
              </a:rPr>
              <a:t> нарушения</a:t>
            </a:r>
            <a:endParaRPr lang="ru-RU" sz="3200" b="1" dirty="0">
              <a:solidFill>
                <a:schemeClr val="bg1"/>
              </a:solidFill>
              <a:latin typeface="Monotype Corsiva" pitchFamily="66" charset="0"/>
            </a:endParaRPr>
          </a:p>
        </p:txBody>
      </p:sp>
      <p:sp>
        <p:nvSpPr>
          <p:cNvPr id="4101" name="Rectangle 18"/>
          <p:cNvSpPr>
            <a:spLocks noChangeArrowheads="1"/>
          </p:cNvSpPr>
          <p:nvPr/>
        </p:nvSpPr>
        <p:spPr bwMode="auto">
          <a:xfrm>
            <a:off x="149225" y="2205038"/>
            <a:ext cx="8886825" cy="4464050"/>
          </a:xfrm>
          <a:prstGeom prst="rect">
            <a:avLst/>
          </a:prstGeom>
          <a:solidFill>
            <a:schemeClr val="tx2">
              <a:lumMod val="20000"/>
              <a:lumOff val="80000"/>
            </a:schemeClr>
          </a:solidFill>
          <a:ln w="9525">
            <a:solidFill>
              <a:schemeClr val="tx1"/>
            </a:solidFill>
            <a:miter lim="800000"/>
            <a:headEnd/>
            <a:tailEnd/>
          </a:ln>
        </p:spPr>
        <p:txBody>
          <a:bodyPr anchor="ctr"/>
          <a:lstStyle/>
          <a:p>
            <a:pPr algn="ctr"/>
            <a:endParaRPr lang="ru-RU" sz="18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a:p>
            <a:pPr algn="just"/>
            <a:r>
              <a:rPr lang="ru-RU" sz="1800" dirty="0" smtClean="0">
                <a:latin typeface="Times New Roman" pitchFamily="18" charset="0"/>
                <a:cs typeface="Times New Roman" pitchFamily="18" charset="0"/>
              </a:rPr>
              <a:t>1</a:t>
            </a:r>
            <a:r>
              <a:rPr lang="ru-RU"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 Бюджетным </a:t>
            </a:r>
            <a:r>
              <a:rPr lang="ru-RU" sz="2000" dirty="0">
                <a:latin typeface="Times New Roman" pitchFamily="18" charset="0"/>
                <a:cs typeface="Times New Roman" pitchFamily="18" charset="0"/>
              </a:rPr>
              <a:t>нарушением признается совершенное в нарушение бюджетного законодательства </a:t>
            </a:r>
            <a:r>
              <a:rPr lang="ru-RU" sz="2000" dirty="0" smtClean="0">
                <a:latin typeface="Times New Roman" pitchFamily="18" charset="0"/>
                <a:cs typeface="Times New Roman" pitchFamily="18" charset="0"/>
              </a:rPr>
              <a:t>РФ, </a:t>
            </a:r>
            <a:r>
              <a:rPr lang="ru-RU" sz="2000" dirty="0">
                <a:latin typeface="Times New Roman" pitchFamily="18" charset="0"/>
                <a:cs typeface="Times New Roman" pitchFamily="18" charset="0"/>
              </a:rPr>
              <a:t>иных </a:t>
            </a:r>
            <a:r>
              <a:rPr lang="ru-RU" sz="2000" dirty="0" smtClean="0">
                <a:latin typeface="Times New Roman" pitchFamily="18" charset="0"/>
                <a:cs typeface="Times New Roman" pitchFamily="18" charset="0"/>
              </a:rPr>
              <a:t>НПА, </a:t>
            </a:r>
            <a:r>
              <a:rPr lang="ru-RU" sz="2000" dirty="0">
                <a:latin typeface="Times New Roman" pitchFamily="18" charset="0"/>
                <a:cs typeface="Times New Roman" pitchFamily="18" charset="0"/>
              </a:rPr>
              <a:t>регулирующих бюджетные правоотношения, и договоров (соглашений), на основании которых предоставляются средства из бюджета бюджетной системы </a:t>
            </a:r>
            <a:r>
              <a:rPr lang="ru-RU" sz="2000" dirty="0" smtClean="0">
                <a:latin typeface="Times New Roman" pitchFamily="18" charset="0"/>
                <a:cs typeface="Times New Roman" pitchFamily="18" charset="0"/>
              </a:rPr>
              <a:t>РФ, </a:t>
            </a:r>
            <a:r>
              <a:rPr lang="ru-RU" sz="2000" u="sng" dirty="0">
                <a:latin typeface="Times New Roman" pitchFamily="18" charset="0"/>
                <a:cs typeface="Times New Roman" pitchFamily="18" charset="0"/>
              </a:rPr>
              <a:t>действие (бездействие) финансового органа, </a:t>
            </a:r>
            <a:r>
              <a:rPr lang="ru-RU" sz="2000" u="sng" dirty="0" smtClean="0">
                <a:latin typeface="Times New Roman" pitchFamily="18" charset="0"/>
                <a:cs typeface="Times New Roman" pitchFamily="18" charset="0"/>
              </a:rPr>
              <a:t>ГРБС, РБС, ПБС, ГАД, ГАИФ,</a:t>
            </a: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за совершение которого главой 30 настоящего Кодекса предусмотрено </a:t>
            </a:r>
            <a:r>
              <a:rPr lang="ru-RU" sz="2000" u="sng" dirty="0">
                <a:latin typeface="Times New Roman" pitchFamily="18" charset="0"/>
                <a:cs typeface="Times New Roman" pitchFamily="18" charset="0"/>
              </a:rPr>
              <a:t>применение бюджетных мер принуждения</a:t>
            </a:r>
            <a:r>
              <a:rPr lang="ru-RU" sz="2000" u="sng" dirty="0" smtClean="0">
                <a:latin typeface="Times New Roman" pitchFamily="18" charset="0"/>
                <a:cs typeface="Times New Roman" pitchFamily="18" charset="0"/>
              </a:rPr>
              <a:t>.</a:t>
            </a:r>
          </a:p>
          <a:p>
            <a:pPr algn="just"/>
            <a:endParaRPr lang="ru-RU" sz="2000" u="sng" dirty="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2</a:t>
            </a:r>
            <a:r>
              <a:rPr lang="ru-RU" sz="2000" dirty="0">
                <a:latin typeface="Times New Roman" pitchFamily="18" charset="0"/>
                <a:cs typeface="Times New Roman" pitchFamily="18" charset="0"/>
              </a:rPr>
              <a:t>. Деяние (действие или бездействие), нарушающее бюджетное законодательство </a:t>
            </a:r>
            <a:r>
              <a:rPr lang="ru-RU" sz="2000" dirty="0" smtClean="0">
                <a:latin typeface="Times New Roman" pitchFamily="18" charset="0"/>
                <a:cs typeface="Times New Roman" pitchFamily="18" charset="0"/>
              </a:rPr>
              <a:t>РФ, </a:t>
            </a:r>
            <a:r>
              <a:rPr lang="ru-RU" sz="2000" dirty="0">
                <a:latin typeface="Times New Roman" pitchFamily="18" charset="0"/>
                <a:cs typeface="Times New Roman" pitchFamily="18" charset="0"/>
              </a:rPr>
              <a:t>иные </a:t>
            </a:r>
            <a:r>
              <a:rPr lang="ru-RU" sz="2000" dirty="0" smtClean="0">
                <a:latin typeface="Times New Roman" pitchFamily="18" charset="0"/>
                <a:cs typeface="Times New Roman" pitchFamily="18" charset="0"/>
              </a:rPr>
              <a:t>НПА, </a:t>
            </a:r>
            <a:r>
              <a:rPr lang="ru-RU" sz="2000" dirty="0">
                <a:latin typeface="Times New Roman" pitchFamily="18" charset="0"/>
                <a:cs typeface="Times New Roman" pitchFamily="18" charset="0"/>
              </a:rPr>
              <a:t>регулирующие бюджетные правоотношения, совершенное лицом, не являющимся </a:t>
            </a:r>
            <a:r>
              <a:rPr lang="ru-RU" sz="2000" u="sng" dirty="0">
                <a:latin typeface="Times New Roman" pitchFamily="18" charset="0"/>
                <a:cs typeface="Times New Roman" pitchFamily="18" charset="0"/>
              </a:rPr>
              <a:t>участником бюджетного процесса</a:t>
            </a:r>
            <a:r>
              <a:rPr lang="ru-RU" sz="2000" b="1" dirty="0">
                <a:latin typeface="Times New Roman" pitchFamily="18" charset="0"/>
                <a:cs typeface="Times New Roman" pitchFamily="18" charset="0"/>
              </a:rPr>
              <a:t>, </a:t>
            </a:r>
            <a:r>
              <a:rPr lang="ru-RU" sz="2000" dirty="0">
                <a:latin typeface="Times New Roman" pitchFamily="18" charset="0"/>
                <a:cs typeface="Times New Roman" pitchFamily="18" charset="0"/>
              </a:rPr>
              <a:t>влечет ответственность в соответствии с законодательством Российской Федерации</a:t>
            </a:r>
            <a:endParaRPr lang="ru-RU" sz="2000" b="1" dirty="0">
              <a:latin typeface="Times New Roman" pitchFamily="18" charset="0"/>
              <a:cs typeface="Times New Roman" pitchFamily="18" charset="0"/>
            </a:endParaRPr>
          </a:p>
          <a:p>
            <a:pPr algn="just"/>
            <a:r>
              <a:rPr lang="ru-RU" sz="2000" dirty="0">
                <a:latin typeface="Times New Roman" pitchFamily="18" charset="0"/>
                <a:cs typeface="Times New Roman" pitchFamily="18" charset="0"/>
              </a:rPr>
              <a:t>….</a:t>
            </a:r>
          </a:p>
          <a:p>
            <a:endParaRPr lang="ru-RU" sz="1800" b="1" dirty="0">
              <a:latin typeface="Times New Roman" pitchFamily="18" charset="0"/>
              <a:cs typeface="Times New Roman" pitchFamily="18" charset="0"/>
            </a:endParaRPr>
          </a:p>
          <a:p>
            <a:endParaRPr lang="ru-RU" sz="18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2658759606"/>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1"/>
          <p:cNvSpPr>
            <a:spLocks/>
          </p:cNvSpPr>
          <p:nvPr/>
        </p:nvSpPr>
        <p:spPr bwMode="auto">
          <a:xfrm>
            <a:off x="149225" y="642938"/>
            <a:ext cx="8994775" cy="639762"/>
          </a:xfrm>
          <a:prstGeom prst="rect">
            <a:avLst/>
          </a:prstGeom>
          <a:noFill/>
          <a:ln w="9525">
            <a:noFill/>
            <a:miter lim="800000"/>
            <a:headEnd/>
            <a:tailEnd/>
          </a:ln>
        </p:spPr>
        <p:txBody>
          <a:bodyPr anchor="ctr"/>
          <a:lstStyle/>
          <a:p>
            <a:pPr algn="ctr" eaLnBrk="0" hangingPunct="0">
              <a:lnSpc>
                <a:spcPct val="80000"/>
              </a:lnSpc>
            </a:pPr>
            <a:r>
              <a:rPr lang="ru-RU" sz="2600">
                <a:solidFill>
                  <a:srgbClr val="514185"/>
                </a:solidFill>
                <a:latin typeface="Times New Roman" pitchFamily="18" charset="0"/>
              </a:rPr>
              <a:t/>
            </a:r>
            <a:br>
              <a:rPr lang="ru-RU" sz="2600">
                <a:solidFill>
                  <a:srgbClr val="514185"/>
                </a:solidFill>
                <a:latin typeface="Times New Roman" pitchFamily="18" charset="0"/>
              </a:rPr>
            </a:br>
            <a:endParaRPr lang="ru-RU" sz="2600">
              <a:solidFill>
                <a:srgbClr val="514185"/>
              </a:solidFill>
              <a:latin typeface="Times New Roman" pitchFamily="18" charset="0"/>
            </a:endParaRPr>
          </a:p>
        </p:txBody>
      </p:sp>
      <p:sp>
        <p:nvSpPr>
          <p:cNvPr id="5123" name="Rectangle 8"/>
          <p:cNvSpPr>
            <a:spLocks noGrp="1" noChangeArrowheads="1"/>
          </p:cNvSpPr>
          <p:nvPr>
            <p:ph type="subTitle" idx="1"/>
          </p:nvPr>
        </p:nvSpPr>
        <p:spPr>
          <a:xfrm>
            <a:off x="331788" y="1628775"/>
            <a:ext cx="8559800" cy="4941888"/>
          </a:xfrm>
        </p:spPr>
        <p:txBody>
          <a:bodyPr rtlCol="0">
            <a:normAutofit/>
          </a:bodyPr>
          <a:lstStyle/>
          <a:p>
            <a:pPr eaLnBrk="1" fontAlgn="auto" hangingPunct="1">
              <a:spcAft>
                <a:spcPts val="0"/>
              </a:spcAft>
              <a:buFont typeface="Symbol" pitchFamily="18" charset="2"/>
              <a:buNone/>
              <a:defRPr/>
            </a:pPr>
            <a:endParaRPr lang="ru-RU" b="1" dirty="0" smtClean="0">
              <a:solidFill>
                <a:schemeClr val="accent6">
                  <a:lumMod val="75000"/>
                </a:schemeClr>
              </a:solidFill>
            </a:endParaRPr>
          </a:p>
          <a:p>
            <a:pPr eaLnBrk="1" fontAlgn="auto" hangingPunct="1">
              <a:spcAft>
                <a:spcPts val="0"/>
              </a:spcAft>
              <a:buFont typeface="Symbol" pitchFamily="18" charset="2"/>
              <a:buNone/>
              <a:defRPr/>
            </a:pPr>
            <a:r>
              <a:rPr lang="ru-RU" sz="1600" b="1" dirty="0" smtClean="0">
                <a:solidFill>
                  <a:schemeClr val="accent6">
                    <a:lumMod val="75000"/>
                  </a:schemeClr>
                </a:solidFill>
              </a:rPr>
              <a:t> </a:t>
            </a:r>
            <a:endParaRPr lang="ru-RU" sz="1600" b="1" i="1" dirty="0" smtClean="0">
              <a:solidFill>
                <a:schemeClr val="accent6">
                  <a:lumMod val="75000"/>
                </a:schemeClr>
              </a:solidFill>
            </a:endParaRPr>
          </a:p>
        </p:txBody>
      </p:sp>
      <p:sp>
        <p:nvSpPr>
          <p:cNvPr id="5124" name="AutoShape 2"/>
          <p:cNvSpPr>
            <a:spLocks noChangeArrowheads="1"/>
          </p:cNvSpPr>
          <p:nvPr/>
        </p:nvSpPr>
        <p:spPr bwMode="auto">
          <a:xfrm>
            <a:off x="325438" y="549275"/>
            <a:ext cx="8567737" cy="935038"/>
          </a:xfrm>
          <a:prstGeom prst="roundRect">
            <a:avLst>
              <a:gd name="adj" fmla="val 16667"/>
            </a:avLst>
          </a:prstGeom>
          <a:solidFill>
            <a:srgbClr val="003366"/>
          </a:solidFill>
          <a:ln w="9525">
            <a:solidFill>
              <a:schemeClr val="bg2"/>
            </a:solidFill>
            <a:round/>
            <a:headEnd/>
            <a:tailEnd/>
          </a:ln>
        </p:spPr>
        <p:txBody>
          <a:bodyPr wrap="none" anchor="ctr"/>
          <a:lstStyle/>
          <a:p>
            <a:pPr algn="ctr"/>
            <a:r>
              <a:rPr lang="ru-RU" sz="3200" b="1">
                <a:solidFill>
                  <a:schemeClr val="bg1"/>
                </a:solidFill>
                <a:latin typeface="Monotype Corsiva" pitchFamily="66" charset="0"/>
              </a:rPr>
              <a:t>Статья  306 </a:t>
            </a:r>
            <a:r>
              <a:rPr lang="ru-RU" sz="3200" b="1" baseline="30000">
                <a:solidFill>
                  <a:schemeClr val="bg1"/>
                </a:solidFill>
                <a:latin typeface="Monotype Corsiva" pitchFamily="66" charset="0"/>
              </a:rPr>
              <a:t>2</a:t>
            </a:r>
          </a:p>
          <a:p>
            <a:pPr algn="ctr"/>
            <a:r>
              <a:rPr lang="ru-RU" sz="3200" b="1">
                <a:solidFill>
                  <a:schemeClr val="bg1"/>
                </a:solidFill>
                <a:latin typeface="Monotype Corsiva" pitchFamily="66" charset="0"/>
              </a:rPr>
              <a:t>Бюджетные  меры принуждения</a:t>
            </a:r>
          </a:p>
        </p:txBody>
      </p:sp>
      <p:sp>
        <p:nvSpPr>
          <p:cNvPr id="5125" name="Rectangle 18"/>
          <p:cNvSpPr>
            <a:spLocks noChangeArrowheads="1"/>
          </p:cNvSpPr>
          <p:nvPr/>
        </p:nvSpPr>
        <p:spPr bwMode="auto">
          <a:xfrm>
            <a:off x="149225" y="1557338"/>
            <a:ext cx="8886825" cy="5111750"/>
          </a:xfrm>
          <a:prstGeom prst="rect">
            <a:avLst/>
          </a:prstGeom>
          <a:solidFill>
            <a:schemeClr val="tx2">
              <a:lumMod val="20000"/>
              <a:lumOff val="80000"/>
            </a:schemeClr>
          </a:solidFill>
          <a:ln w="9525">
            <a:solidFill>
              <a:schemeClr val="tx1"/>
            </a:solidFill>
            <a:miter lim="800000"/>
            <a:headEnd/>
            <a:tailEnd/>
          </a:ln>
        </p:spPr>
        <p:txBody>
          <a:bodyPr anchor="ctr"/>
          <a:lstStyle/>
          <a:p>
            <a:pPr algn="ctr"/>
            <a:endParaRPr lang="ru-RU" sz="18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a:p>
            <a:pPr algn="just"/>
            <a:endParaRPr lang="ru-RU" sz="1800" dirty="0">
              <a:latin typeface="Times New Roman" pitchFamily="18" charset="0"/>
              <a:cs typeface="Times New Roman" pitchFamily="18" charset="0"/>
            </a:endParaRPr>
          </a:p>
          <a:p>
            <a:pPr algn="just"/>
            <a:endParaRPr lang="ru-RU" sz="1800" dirty="0">
              <a:latin typeface="Times New Roman" pitchFamily="18" charset="0"/>
              <a:cs typeface="Times New Roman" pitchFamily="18" charset="0"/>
            </a:endParaRPr>
          </a:p>
          <a:p>
            <a:pPr algn="just"/>
            <a:endParaRPr lang="ru-RU" sz="1800" dirty="0">
              <a:latin typeface="Times New Roman" pitchFamily="18" charset="0"/>
              <a:cs typeface="Times New Roman" pitchFamily="18" charset="0"/>
            </a:endParaRPr>
          </a:p>
          <a:p>
            <a:pPr algn="just"/>
            <a:r>
              <a:rPr lang="ru-RU" sz="1800" dirty="0">
                <a:latin typeface="Times New Roman" pitchFamily="18" charset="0"/>
                <a:cs typeface="Times New Roman" pitchFamily="18" charset="0"/>
              </a:rPr>
              <a:t>1</a:t>
            </a:r>
            <a:r>
              <a:rPr lang="ru-RU" sz="2000" dirty="0">
                <a:latin typeface="Times New Roman" pitchFamily="18" charset="0"/>
                <a:cs typeface="Times New Roman" pitchFamily="18" charset="0"/>
              </a:rPr>
              <a:t>. Бюджетная мера принуждения за совершение бюджетного  правонарушения применяется финансовыми органами и органами Федерального казначейства (их должностными лицами) на основании уведомления о применении бюджетных мер принуждения органа государственного (муниципального) финансового контроля. </a:t>
            </a:r>
          </a:p>
          <a:p>
            <a:pPr algn="just"/>
            <a:r>
              <a:rPr lang="ru-RU" sz="2000" b="1" i="1" dirty="0">
                <a:solidFill>
                  <a:srgbClr val="C00000"/>
                </a:solidFill>
                <a:latin typeface="Times New Roman" pitchFamily="18" charset="0"/>
                <a:cs typeface="Times New Roman" pitchFamily="18" charset="0"/>
              </a:rPr>
              <a:t>Под уведомлением о применении бюджетных мер принуждения </a:t>
            </a:r>
            <a:r>
              <a:rPr lang="ru-RU" sz="2000" i="1" dirty="0">
                <a:solidFill>
                  <a:srgbClr val="C00000"/>
                </a:solidFill>
                <a:latin typeface="Times New Roman" pitchFamily="18" charset="0"/>
                <a:cs typeface="Times New Roman" pitchFamily="18" charset="0"/>
              </a:rPr>
              <a:t>в целях Бюджетного кодекса  понимается документ органа государственного (муниципального) финансового контроля, обязательный к рассмотрению содержащий предложения о применении предусмотренных Бюджетным кодексом бюджетных мер принуждения. (пункт 6 статья 306</a:t>
            </a:r>
            <a:r>
              <a:rPr lang="ru-RU" sz="2000" i="1" baseline="30000" dirty="0">
                <a:solidFill>
                  <a:srgbClr val="C00000"/>
                </a:solidFill>
                <a:latin typeface="Times New Roman" pitchFamily="18" charset="0"/>
                <a:cs typeface="Times New Roman" pitchFamily="18" charset="0"/>
              </a:rPr>
              <a:t>2 </a:t>
            </a:r>
            <a:r>
              <a:rPr lang="ru-RU" sz="2000" i="1" dirty="0">
                <a:solidFill>
                  <a:srgbClr val="C00000"/>
                </a:solidFill>
                <a:latin typeface="Times New Roman" pitchFamily="18" charset="0"/>
                <a:cs typeface="Times New Roman" pitchFamily="18" charset="0"/>
              </a:rPr>
              <a:t>БК РФ)</a:t>
            </a:r>
          </a:p>
          <a:p>
            <a:pPr algn="just"/>
            <a:endParaRPr lang="ru-RU" sz="2000" i="1" dirty="0">
              <a:latin typeface="Times New Roman" pitchFamily="18" charset="0"/>
              <a:cs typeface="Times New Roman" pitchFamily="18" charset="0"/>
            </a:endParaRPr>
          </a:p>
          <a:p>
            <a:pPr algn="just"/>
            <a:r>
              <a:rPr lang="ru-RU" sz="2000" i="1" dirty="0">
                <a:latin typeface="Times New Roman" pitchFamily="18" charset="0"/>
                <a:cs typeface="Times New Roman" pitchFamily="18" charset="0"/>
              </a:rPr>
              <a:t>2. </a:t>
            </a:r>
            <a:r>
              <a:rPr lang="ru-RU" sz="2000" i="1" u="sng" dirty="0" smtClean="0">
                <a:latin typeface="Times New Roman" pitchFamily="18" charset="0"/>
                <a:cs typeface="Times New Roman" pitchFamily="18" charset="0"/>
              </a:rPr>
              <a:t>К</a:t>
            </a:r>
            <a:r>
              <a:rPr lang="ru-RU" sz="2000" u="sng" dirty="0" smtClean="0">
                <a:latin typeface="Times New Roman" pitchFamily="18" charset="0"/>
                <a:cs typeface="Times New Roman" pitchFamily="18" charset="0"/>
              </a:rPr>
              <a:t> финансовому органу, </a:t>
            </a:r>
            <a:r>
              <a:rPr lang="ru-RU" sz="2000" u="sng" dirty="0">
                <a:latin typeface="Times New Roman" pitchFamily="18" charset="0"/>
                <a:cs typeface="Times New Roman" pitchFamily="18" charset="0"/>
              </a:rPr>
              <a:t>ГРБС, РБС, ПБС, ГАД, </a:t>
            </a:r>
            <a:r>
              <a:rPr lang="ru-RU" sz="2000" u="sng" dirty="0" smtClean="0">
                <a:latin typeface="Times New Roman" pitchFamily="18" charset="0"/>
                <a:cs typeface="Times New Roman" pitchFamily="18" charset="0"/>
              </a:rPr>
              <a:t>ГАИФ, </a:t>
            </a:r>
            <a:r>
              <a:rPr lang="ru-RU" sz="2000" dirty="0" smtClean="0">
                <a:latin typeface="Times New Roman" pitchFamily="18" charset="0"/>
                <a:cs typeface="Times New Roman" pitchFamily="18" charset="0"/>
              </a:rPr>
              <a:t>совершившему </a:t>
            </a:r>
            <a:r>
              <a:rPr lang="ru-RU" sz="2000" dirty="0">
                <a:latin typeface="Times New Roman" pitchFamily="18" charset="0"/>
                <a:cs typeface="Times New Roman" pitchFamily="18" charset="0"/>
              </a:rPr>
              <a:t>бюджетное </a:t>
            </a:r>
            <a:r>
              <a:rPr lang="ru-RU" sz="2000" dirty="0" smtClean="0">
                <a:latin typeface="Times New Roman" pitchFamily="18" charset="0"/>
                <a:cs typeface="Times New Roman" pitchFamily="18" charset="0"/>
              </a:rPr>
              <a:t>нарушение</a:t>
            </a:r>
            <a:r>
              <a:rPr lang="ru-RU" sz="2000" dirty="0">
                <a:latin typeface="Times New Roman" pitchFamily="18" charset="0"/>
                <a:cs typeface="Times New Roman" pitchFamily="18" charset="0"/>
              </a:rPr>
              <a:t>, могут быть применены  следующие </a:t>
            </a:r>
            <a:r>
              <a:rPr lang="ru-RU" sz="2000" b="1" dirty="0">
                <a:latin typeface="Times New Roman" pitchFamily="18" charset="0"/>
                <a:cs typeface="Times New Roman" pitchFamily="18" charset="0"/>
              </a:rPr>
              <a:t>бюджетные меры принуждения:</a:t>
            </a:r>
          </a:p>
          <a:p>
            <a:pPr algn="just"/>
            <a:endParaRPr lang="ru-RU" sz="2000" dirty="0">
              <a:latin typeface="Times New Roman" pitchFamily="18" charset="0"/>
              <a:cs typeface="Times New Roman" pitchFamily="18" charset="0"/>
            </a:endParaRPr>
          </a:p>
          <a:p>
            <a:pPr algn="just"/>
            <a:endParaRPr lang="ru-RU" sz="2000" dirty="0">
              <a:latin typeface="Times New Roman" pitchFamily="18" charset="0"/>
              <a:cs typeface="Times New Roman" pitchFamily="18" charset="0"/>
            </a:endParaRPr>
          </a:p>
          <a:p>
            <a:pPr algn="just"/>
            <a:endParaRPr lang="ru-RU" sz="2000" i="1" baseline="30000" dirty="0">
              <a:latin typeface="Times New Roman" pitchFamily="18" charset="0"/>
              <a:cs typeface="Times New Roman" pitchFamily="18" charset="0"/>
            </a:endParaRPr>
          </a:p>
          <a:p>
            <a:pPr algn="just"/>
            <a:endParaRPr lang="ru-RU" sz="2000" dirty="0">
              <a:latin typeface="Times New Roman" pitchFamily="18" charset="0"/>
              <a:cs typeface="Times New Roman" pitchFamily="18" charset="0"/>
            </a:endParaRPr>
          </a:p>
          <a:p>
            <a:pPr algn="just"/>
            <a:endParaRPr lang="ru-RU" sz="20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157025454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1"/>
          <p:cNvSpPr txBox="1">
            <a:spLocks noChangeArrowheads="1"/>
          </p:cNvSpPr>
          <p:nvPr/>
        </p:nvSpPr>
        <p:spPr bwMode="auto">
          <a:xfrm>
            <a:off x="3276600" y="2781300"/>
            <a:ext cx="2663825" cy="461963"/>
          </a:xfrm>
          <a:prstGeom prst="rect">
            <a:avLst/>
          </a:prstGeom>
          <a:noFill/>
          <a:ln w="9525">
            <a:noFill/>
            <a:miter lim="800000"/>
            <a:headEnd/>
            <a:tailEnd/>
          </a:ln>
        </p:spPr>
        <p:txBody>
          <a:bodyPr>
            <a:spAutoFit/>
          </a:bodyPr>
          <a:lstStyle/>
          <a:p>
            <a:pPr algn="ctr" eaLnBrk="0" hangingPunct="0"/>
            <a:endParaRPr lang="ru-RU"/>
          </a:p>
        </p:txBody>
      </p:sp>
      <p:sp>
        <p:nvSpPr>
          <p:cNvPr id="6147" name="TextBox 2"/>
          <p:cNvSpPr txBox="1">
            <a:spLocks noChangeArrowheads="1"/>
          </p:cNvSpPr>
          <p:nvPr/>
        </p:nvSpPr>
        <p:spPr bwMode="auto">
          <a:xfrm>
            <a:off x="1131888" y="476250"/>
            <a:ext cx="6408737" cy="584200"/>
          </a:xfrm>
          <a:prstGeom prst="rect">
            <a:avLst/>
          </a:prstGeom>
          <a:noFill/>
          <a:ln w="9525">
            <a:noFill/>
            <a:miter lim="800000"/>
            <a:headEnd/>
            <a:tailEnd/>
          </a:ln>
        </p:spPr>
        <p:txBody>
          <a:bodyPr>
            <a:spAutoFit/>
          </a:bodyPr>
          <a:lstStyle/>
          <a:p>
            <a:pPr algn="ctr" eaLnBrk="0" hangingPunct="0"/>
            <a:r>
              <a:rPr lang="ru-RU" sz="3200" b="1" dirty="0">
                <a:solidFill>
                  <a:srgbClr val="2D2DB9"/>
                </a:solidFill>
                <a:latin typeface="Monotype Corsiva" pitchFamily="66" charset="0"/>
              </a:rPr>
              <a:t>Бюджетные меры принуждения</a:t>
            </a:r>
          </a:p>
        </p:txBody>
      </p:sp>
      <p:sp>
        <p:nvSpPr>
          <p:cNvPr id="28" name="Скругленный прямоугольник 27"/>
          <p:cNvSpPr/>
          <p:nvPr/>
        </p:nvSpPr>
        <p:spPr bwMode="auto">
          <a:xfrm>
            <a:off x="4618038" y="1169988"/>
            <a:ext cx="2051050" cy="2474912"/>
          </a:xfrm>
          <a:prstGeom prst="roundRect">
            <a:avLst/>
          </a:prstGeom>
          <a:noFill/>
          <a:ln>
            <a:noFill/>
            <a:headEnd type="none" w="med" len="med"/>
            <a:tailEnd type="triangle" w="med" len="med"/>
          </a:ln>
        </p:spPr>
        <p:style>
          <a:lnRef idx="1">
            <a:schemeClr val="accent6"/>
          </a:lnRef>
          <a:fillRef idx="2">
            <a:schemeClr val="accent6"/>
          </a:fillRef>
          <a:effectRef idx="1">
            <a:schemeClr val="accent6"/>
          </a:effectRef>
          <a:fontRef idx="minor">
            <a:schemeClr val="dk1"/>
          </a:fontRef>
        </p:style>
        <p:txBody>
          <a:bodyPr wrap="none" anchor="ctr"/>
          <a:lstStyle/>
          <a:p>
            <a:pPr algn="ctr" eaLnBrk="0" hangingPunct="0">
              <a:defRPr/>
            </a:pPr>
            <a:endParaRPr lang="ru-RU">
              <a:solidFill>
                <a:schemeClr val="tx1"/>
              </a:solidFill>
            </a:endParaRPr>
          </a:p>
        </p:txBody>
      </p:sp>
      <p:graphicFrame>
        <p:nvGraphicFramePr>
          <p:cNvPr id="2" name="Схема 1"/>
          <p:cNvGraphicFramePr/>
          <p:nvPr>
            <p:extLst>
              <p:ext uri="{D42A27DB-BD31-4B8C-83A1-F6EECF244321}">
                <p14:modId xmlns:p14="http://schemas.microsoft.com/office/powerpoint/2010/main" val="2754597813"/>
              </p:ext>
            </p:extLst>
          </p:nvPr>
        </p:nvGraphicFramePr>
        <p:xfrm>
          <a:off x="230122" y="1028007"/>
          <a:ext cx="8806374" cy="55141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150" name="TextBox 2"/>
          <p:cNvSpPr txBox="1">
            <a:spLocks noChangeArrowheads="1"/>
          </p:cNvSpPr>
          <p:nvPr/>
        </p:nvSpPr>
        <p:spPr bwMode="auto">
          <a:xfrm>
            <a:off x="808038" y="5157788"/>
            <a:ext cx="8335962" cy="1323439"/>
          </a:xfrm>
          <a:prstGeom prst="rect">
            <a:avLst/>
          </a:prstGeom>
          <a:noFill/>
          <a:ln w="9525">
            <a:noFill/>
            <a:miter lim="800000"/>
            <a:headEnd/>
            <a:tailEnd/>
          </a:ln>
        </p:spPr>
        <p:txBody>
          <a:bodyPr>
            <a:spAutoFit/>
          </a:bodyPr>
          <a:lstStyle/>
          <a:p>
            <a:pPr algn="just" eaLnBrk="0" hangingPunct="0"/>
            <a:endParaRPr lang="ru-RU" sz="2000" b="1" dirty="0" smtClean="0">
              <a:solidFill>
                <a:srgbClr val="FF0000"/>
              </a:solidFill>
            </a:endParaRPr>
          </a:p>
          <a:p>
            <a:pPr algn="just" eaLnBrk="0" hangingPunct="0"/>
            <a:endParaRPr lang="ru-RU" sz="2000" b="1" dirty="0">
              <a:solidFill>
                <a:srgbClr val="FF0000"/>
              </a:solidFill>
            </a:endParaRPr>
          </a:p>
          <a:p>
            <a:pPr algn="just" eaLnBrk="0" hangingPunct="0"/>
            <a:r>
              <a:rPr lang="ru-RU" sz="2000" b="1" dirty="0" smtClean="0">
                <a:solidFill>
                  <a:srgbClr val="FF0000"/>
                </a:solidFill>
              </a:rPr>
              <a:t>4</a:t>
            </a:r>
            <a:r>
              <a:rPr lang="ru-RU" sz="2000" b="1" dirty="0" smtClean="0">
                <a:solidFill>
                  <a:srgbClr val="FF0000"/>
                </a:solidFill>
              </a:rPr>
              <a:t>. </a:t>
            </a:r>
            <a:r>
              <a:rPr lang="ru-RU" sz="2000" b="1" dirty="0">
                <a:solidFill>
                  <a:srgbClr val="FF0000"/>
                </a:solidFill>
              </a:rPr>
              <a:t>Порядок исполнения решения о применении бюджетных мер принуждения устанавливается финансовым органом</a:t>
            </a:r>
          </a:p>
        </p:txBody>
      </p:sp>
    </p:spTree>
    <p:extLst>
      <p:ext uri="{BB962C8B-B14F-4D97-AF65-F5344CB8AC3E}">
        <p14:creationId xmlns:p14="http://schemas.microsoft.com/office/powerpoint/2010/main" val="1127801832"/>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p:cNvSpPr>
          <p:nvPr/>
        </p:nvSpPr>
        <p:spPr bwMode="auto">
          <a:xfrm>
            <a:off x="149225" y="642938"/>
            <a:ext cx="8994775" cy="639762"/>
          </a:xfrm>
          <a:prstGeom prst="rect">
            <a:avLst/>
          </a:prstGeom>
          <a:noFill/>
          <a:ln w="9525">
            <a:noFill/>
            <a:miter lim="800000"/>
            <a:headEnd/>
            <a:tailEnd/>
          </a:ln>
        </p:spPr>
        <p:txBody>
          <a:bodyPr anchor="ctr"/>
          <a:lstStyle/>
          <a:p>
            <a:pPr algn="ctr" eaLnBrk="0" hangingPunct="0">
              <a:lnSpc>
                <a:spcPct val="80000"/>
              </a:lnSpc>
            </a:pPr>
            <a:r>
              <a:rPr lang="ru-RU" sz="2600">
                <a:solidFill>
                  <a:srgbClr val="514185"/>
                </a:solidFill>
                <a:latin typeface="Times New Roman" pitchFamily="18" charset="0"/>
              </a:rPr>
              <a:t/>
            </a:r>
            <a:br>
              <a:rPr lang="ru-RU" sz="2600">
                <a:solidFill>
                  <a:srgbClr val="514185"/>
                </a:solidFill>
                <a:latin typeface="Times New Roman" pitchFamily="18" charset="0"/>
              </a:rPr>
            </a:br>
            <a:endParaRPr lang="ru-RU" sz="2600">
              <a:solidFill>
                <a:srgbClr val="514185"/>
              </a:solidFill>
              <a:latin typeface="Times New Roman" pitchFamily="18" charset="0"/>
            </a:endParaRPr>
          </a:p>
        </p:txBody>
      </p:sp>
      <p:sp>
        <p:nvSpPr>
          <p:cNvPr id="5123" name="Rectangle 8"/>
          <p:cNvSpPr>
            <a:spLocks noGrp="1" noChangeArrowheads="1"/>
          </p:cNvSpPr>
          <p:nvPr>
            <p:ph type="subTitle" idx="1"/>
          </p:nvPr>
        </p:nvSpPr>
        <p:spPr>
          <a:xfrm>
            <a:off x="331788" y="1628775"/>
            <a:ext cx="8559800" cy="4941888"/>
          </a:xfrm>
        </p:spPr>
        <p:txBody>
          <a:bodyPr rtlCol="0">
            <a:normAutofit/>
          </a:bodyPr>
          <a:lstStyle/>
          <a:p>
            <a:pPr eaLnBrk="1" fontAlgn="auto" hangingPunct="1">
              <a:spcAft>
                <a:spcPts val="0"/>
              </a:spcAft>
              <a:buFont typeface="Symbol" pitchFamily="18" charset="2"/>
              <a:buNone/>
              <a:defRPr/>
            </a:pPr>
            <a:endParaRPr lang="ru-RU" b="1" dirty="0" smtClean="0">
              <a:solidFill>
                <a:schemeClr val="accent6">
                  <a:lumMod val="75000"/>
                </a:schemeClr>
              </a:solidFill>
            </a:endParaRPr>
          </a:p>
          <a:p>
            <a:pPr eaLnBrk="1" fontAlgn="auto" hangingPunct="1">
              <a:spcAft>
                <a:spcPts val="0"/>
              </a:spcAft>
              <a:buFont typeface="Symbol" pitchFamily="18" charset="2"/>
              <a:buNone/>
              <a:defRPr/>
            </a:pPr>
            <a:r>
              <a:rPr lang="ru-RU" sz="1600" b="1" dirty="0" smtClean="0">
                <a:solidFill>
                  <a:schemeClr val="accent6">
                    <a:lumMod val="75000"/>
                  </a:schemeClr>
                </a:solidFill>
              </a:rPr>
              <a:t> </a:t>
            </a:r>
            <a:endParaRPr lang="ru-RU" sz="1600" b="1" i="1" dirty="0" smtClean="0">
              <a:solidFill>
                <a:schemeClr val="accent6">
                  <a:lumMod val="75000"/>
                </a:schemeClr>
              </a:solidFill>
            </a:endParaRPr>
          </a:p>
        </p:txBody>
      </p:sp>
      <p:sp>
        <p:nvSpPr>
          <p:cNvPr id="7172" name="AutoShape 2"/>
          <p:cNvSpPr>
            <a:spLocks noChangeArrowheads="1"/>
          </p:cNvSpPr>
          <p:nvPr/>
        </p:nvSpPr>
        <p:spPr bwMode="auto">
          <a:xfrm>
            <a:off x="290513" y="563563"/>
            <a:ext cx="8853487" cy="1712912"/>
          </a:xfrm>
          <a:prstGeom prst="roundRect">
            <a:avLst>
              <a:gd name="adj" fmla="val 16667"/>
            </a:avLst>
          </a:prstGeom>
          <a:solidFill>
            <a:srgbClr val="003366"/>
          </a:solidFill>
          <a:ln w="9525">
            <a:solidFill>
              <a:schemeClr val="bg2"/>
            </a:solidFill>
            <a:round/>
            <a:headEnd/>
            <a:tailEnd/>
          </a:ln>
        </p:spPr>
        <p:txBody>
          <a:bodyPr wrap="none" anchor="ctr"/>
          <a:lstStyle/>
          <a:p>
            <a:pPr algn="ctr"/>
            <a:r>
              <a:rPr lang="ru-RU" sz="2800" b="1" dirty="0">
                <a:solidFill>
                  <a:schemeClr val="bg1"/>
                </a:solidFill>
                <a:latin typeface="Monotype Corsiva" pitchFamily="66" charset="0"/>
              </a:rPr>
              <a:t>Статья  306 </a:t>
            </a:r>
            <a:r>
              <a:rPr lang="ru-RU" sz="2800" b="1" baseline="30000" dirty="0">
                <a:solidFill>
                  <a:schemeClr val="bg1"/>
                </a:solidFill>
                <a:latin typeface="Monotype Corsiva" pitchFamily="66" charset="0"/>
              </a:rPr>
              <a:t>3</a:t>
            </a:r>
          </a:p>
          <a:p>
            <a:pPr algn="ctr"/>
            <a:r>
              <a:rPr lang="ru-RU" sz="2800" b="1" dirty="0" smtClean="0">
                <a:solidFill>
                  <a:schemeClr val="bg1"/>
                </a:solidFill>
                <a:latin typeface="Monotype Corsiva" pitchFamily="66" charset="0"/>
              </a:rPr>
              <a:t>Полномочия </a:t>
            </a:r>
            <a:r>
              <a:rPr lang="ru-RU" sz="2800" b="1" dirty="0">
                <a:solidFill>
                  <a:schemeClr val="bg1"/>
                </a:solidFill>
                <a:latin typeface="Monotype Corsiva" pitchFamily="66" charset="0"/>
              </a:rPr>
              <a:t>финансовых органов и </a:t>
            </a:r>
            <a:endParaRPr lang="ru-RU" sz="2800" b="1" dirty="0" smtClean="0">
              <a:solidFill>
                <a:schemeClr val="bg1"/>
              </a:solidFill>
              <a:latin typeface="Monotype Corsiva" pitchFamily="66" charset="0"/>
            </a:endParaRPr>
          </a:p>
          <a:p>
            <a:pPr algn="ctr"/>
            <a:r>
              <a:rPr lang="ru-RU" sz="2800" b="1" dirty="0" smtClean="0">
                <a:solidFill>
                  <a:schemeClr val="bg1"/>
                </a:solidFill>
                <a:latin typeface="Monotype Corsiva" pitchFamily="66" charset="0"/>
              </a:rPr>
              <a:t>Федерального </a:t>
            </a:r>
            <a:r>
              <a:rPr lang="ru-RU" sz="2800" b="1" dirty="0">
                <a:solidFill>
                  <a:schemeClr val="bg1"/>
                </a:solidFill>
                <a:latin typeface="Monotype Corsiva" pitchFamily="66" charset="0"/>
              </a:rPr>
              <a:t>казначейства </a:t>
            </a:r>
            <a:endParaRPr lang="ru-RU" sz="2800" b="1" dirty="0" smtClean="0">
              <a:solidFill>
                <a:schemeClr val="bg1"/>
              </a:solidFill>
              <a:latin typeface="Monotype Corsiva" pitchFamily="66" charset="0"/>
            </a:endParaRPr>
          </a:p>
          <a:p>
            <a:pPr algn="ctr"/>
            <a:r>
              <a:rPr lang="ru-RU" sz="2800" b="1" dirty="0" smtClean="0">
                <a:solidFill>
                  <a:schemeClr val="bg1"/>
                </a:solidFill>
                <a:latin typeface="Monotype Corsiva" pitchFamily="66" charset="0"/>
              </a:rPr>
              <a:t>по </a:t>
            </a:r>
            <a:r>
              <a:rPr lang="ru-RU" sz="2800" b="1" dirty="0">
                <a:solidFill>
                  <a:schemeClr val="bg1"/>
                </a:solidFill>
                <a:latin typeface="Monotype Corsiva" pitchFamily="66" charset="0"/>
              </a:rPr>
              <a:t>применению бюджетных мер принуждения</a:t>
            </a:r>
            <a:endParaRPr lang="ru-RU" sz="2800" b="1" dirty="0">
              <a:solidFill>
                <a:schemeClr val="bg1"/>
              </a:solidFill>
              <a:latin typeface="Monotype Corsiva" pitchFamily="66" charset="0"/>
            </a:endParaRPr>
          </a:p>
        </p:txBody>
      </p:sp>
      <p:sp>
        <p:nvSpPr>
          <p:cNvPr id="7173" name="Rectangle 18"/>
          <p:cNvSpPr>
            <a:spLocks noChangeArrowheads="1"/>
          </p:cNvSpPr>
          <p:nvPr/>
        </p:nvSpPr>
        <p:spPr bwMode="auto">
          <a:xfrm>
            <a:off x="344488" y="2303463"/>
            <a:ext cx="8745537" cy="4248150"/>
          </a:xfrm>
          <a:prstGeom prst="rect">
            <a:avLst/>
          </a:prstGeom>
          <a:solidFill>
            <a:schemeClr val="tx2">
              <a:lumMod val="20000"/>
              <a:lumOff val="80000"/>
            </a:schemeClr>
          </a:solidFill>
          <a:ln w="9525">
            <a:solidFill>
              <a:schemeClr val="tx1"/>
            </a:solidFill>
            <a:miter lim="800000"/>
            <a:headEnd/>
            <a:tailEnd/>
          </a:ln>
        </p:spPr>
        <p:txBody>
          <a:bodyPr anchor="ctr"/>
          <a:lstStyle/>
          <a:p>
            <a:pPr algn="ctr"/>
            <a:r>
              <a:rPr lang="ru-RU" sz="1800" dirty="0">
                <a:latin typeface="Times New Roman" pitchFamily="18" charset="0"/>
                <a:cs typeface="Times New Roman" pitchFamily="18" charset="0"/>
              </a:rPr>
              <a:t/>
            </a:r>
            <a:br>
              <a:rPr lang="ru-RU" sz="1800" dirty="0">
                <a:latin typeface="Times New Roman" pitchFamily="18" charset="0"/>
                <a:cs typeface="Times New Roman" pitchFamily="18" charset="0"/>
              </a:rPr>
            </a:br>
            <a:endParaRPr lang="ru-RU" sz="18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a:p>
            <a:pPr algn="just"/>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1. Финансовый </a:t>
            </a:r>
            <a:r>
              <a:rPr lang="ru-RU" dirty="0">
                <a:latin typeface="Times New Roman" pitchFamily="18" charset="0"/>
                <a:cs typeface="Times New Roman" pitchFamily="18" charset="0"/>
              </a:rPr>
              <a:t>орган принимает решение о применении бюджетных мер принуждения, предусмотренных главой 30 настоящего Кодекса, на основании уведомлений о применении бюджетных мер принуждения</a:t>
            </a:r>
            <a:r>
              <a:rPr lang="ru-RU" dirty="0" smtClean="0">
                <a:latin typeface="Times New Roman" pitchFamily="18" charset="0"/>
                <a:cs typeface="Times New Roman" pitchFamily="18" charset="0"/>
              </a:rPr>
              <a:t>.</a:t>
            </a:r>
          </a:p>
          <a:p>
            <a:pPr algn="just"/>
            <a:endParaRPr lang="ru-RU" dirty="0">
              <a:latin typeface="Times New Roman" pitchFamily="18" charset="0"/>
              <a:cs typeface="Times New Roman" pitchFamily="18" charset="0"/>
            </a:endParaRPr>
          </a:p>
          <a:p>
            <a:pPr algn="just"/>
            <a:r>
              <a:rPr lang="ru-RU" dirty="0">
                <a:latin typeface="Times New Roman" pitchFamily="18" charset="0"/>
                <a:cs typeface="Times New Roman" pitchFamily="18" charset="0"/>
              </a:rPr>
              <a:t>2. Федеральное казначейство (финансовые органы субъектов </a:t>
            </a:r>
            <a:r>
              <a:rPr lang="ru-RU" dirty="0" smtClean="0">
                <a:latin typeface="Times New Roman" pitchFamily="18" charset="0"/>
                <a:cs typeface="Times New Roman" pitchFamily="18" charset="0"/>
              </a:rPr>
              <a:t>РФ или </a:t>
            </a:r>
            <a:r>
              <a:rPr lang="ru-RU" dirty="0">
                <a:latin typeface="Times New Roman" pitchFamily="18" charset="0"/>
                <a:cs typeface="Times New Roman" pitchFamily="18" charset="0"/>
              </a:rPr>
              <a:t>муниципальных образований) применяет бюджетные меры принуждения, предусмотренные главой 30 настоящего Кодекса (за исключением передачи уполномоченному по соответствующему бюджету части полномочий </a:t>
            </a:r>
            <a:r>
              <a:rPr lang="ru-RU" dirty="0" smtClean="0">
                <a:latin typeface="Times New Roman" pitchFamily="18" charset="0"/>
                <a:cs typeface="Times New Roman" pitchFamily="18" charset="0"/>
              </a:rPr>
              <a:t>ГРБС, РБС и ПБС), </a:t>
            </a:r>
            <a:r>
              <a:rPr lang="ru-RU" dirty="0">
                <a:latin typeface="Times New Roman" pitchFamily="18" charset="0"/>
                <a:cs typeface="Times New Roman" pitchFamily="18" charset="0"/>
              </a:rPr>
              <a:t>в соответствии с решениями финансового органа об их применении.</a:t>
            </a:r>
          </a:p>
          <a:p>
            <a:endParaRPr lang="ru-RU" sz="18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3676367863"/>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3" name="Rectangle 5"/>
          <p:cNvSpPr>
            <a:spLocks noChangeArrowheads="1"/>
          </p:cNvSpPr>
          <p:nvPr/>
        </p:nvSpPr>
        <p:spPr bwMode="auto">
          <a:xfrm>
            <a:off x="331788" y="284163"/>
            <a:ext cx="8245475" cy="1111250"/>
          </a:xfrm>
          <a:prstGeom prst="rect">
            <a:avLst/>
          </a:prstGeom>
          <a:noFill/>
          <a:ln w="9525">
            <a:noFill/>
            <a:miter lim="800000"/>
            <a:headEnd/>
            <a:tailEnd/>
          </a:ln>
        </p:spPr>
        <p:txBody>
          <a:bodyPr/>
          <a:lstStyle/>
          <a:p>
            <a:pPr algn="ctr" eaLnBrk="0" hangingPunct="0">
              <a:lnSpc>
                <a:spcPct val="80000"/>
              </a:lnSpc>
              <a:spcBef>
                <a:spcPct val="20000"/>
              </a:spcBef>
            </a:pPr>
            <a:endParaRPr lang="ru-RU" sz="2600" b="1">
              <a:solidFill>
                <a:srgbClr val="000066"/>
              </a:solidFill>
              <a:latin typeface="Arial Narrow" pitchFamily="34" charset="0"/>
            </a:endParaRPr>
          </a:p>
        </p:txBody>
      </p:sp>
      <p:sp>
        <p:nvSpPr>
          <p:cNvPr id="437254" name="Text Box 6"/>
          <p:cNvSpPr txBox="1">
            <a:spLocks noChangeArrowheads="1"/>
          </p:cNvSpPr>
          <p:nvPr/>
        </p:nvSpPr>
        <p:spPr bwMode="auto">
          <a:xfrm>
            <a:off x="290513" y="0"/>
            <a:ext cx="8453437" cy="630238"/>
          </a:xfrm>
          <a:prstGeom prst="rect">
            <a:avLst/>
          </a:prstGeom>
          <a:noFill/>
          <a:ln w="9525">
            <a:noFill/>
            <a:miter lim="800000"/>
            <a:headEnd/>
            <a:tailEnd/>
          </a:ln>
        </p:spPr>
        <p:txBody>
          <a:bodyPr>
            <a:spAutoFit/>
          </a:bodyPr>
          <a:lstStyle/>
          <a:p>
            <a:pPr algn="ctr">
              <a:spcBef>
                <a:spcPct val="20000"/>
              </a:spcBef>
              <a:buClr>
                <a:schemeClr val="folHlink"/>
              </a:buClr>
              <a:buSzPct val="60000"/>
              <a:buFont typeface="Wingdings" pitchFamily="2" charset="2"/>
              <a:buNone/>
            </a:pPr>
            <a:endParaRPr lang="ru-RU" sz="1600" b="1">
              <a:latin typeface="Tahoma" pitchFamily="34" charset="0"/>
            </a:endParaRPr>
          </a:p>
          <a:p>
            <a:pPr algn="ctr">
              <a:spcBef>
                <a:spcPct val="20000"/>
              </a:spcBef>
              <a:buClr>
                <a:schemeClr val="folHlink"/>
              </a:buClr>
              <a:buSzPct val="60000"/>
              <a:buFont typeface="Wingdings" pitchFamily="2" charset="2"/>
              <a:buNone/>
            </a:pPr>
            <a:endParaRPr lang="en-US" sz="1600" b="1">
              <a:latin typeface="Tahoma" pitchFamily="34" charset="0"/>
            </a:endParaRPr>
          </a:p>
        </p:txBody>
      </p:sp>
      <p:sp>
        <p:nvSpPr>
          <p:cNvPr id="8196" name="Rectangle 7"/>
          <p:cNvSpPr>
            <a:spLocks noChangeArrowheads="1"/>
          </p:cNvSpPr>
          <p:nvPr/>
        </p:nvSpPr>
        <p:spPr bwMode="auto">
          <a:xfrm>
            <a:off x="463550" y="628650"/>
            <a:ext cx="8280400" cy="5758499"/>
          </a:xfrm>
          <a:prstGeom prst="rect">
            <a:avLst/>
          </a:prstGeom>
          <a:noFill/>
          <a:ln w="9525">
            <a:noFill/>
            <a:miter lim="800000"/>
            <a:headEnd/>
            <a:tailEnd/>
          </a:ln>
        </p:spPr>
        <p:txBody>
          <a:bodyPr>
            <a:spAutoFit/>
          </a:bodyPr>
          <a:lstStyle/>
          <a:p>
            <a:pPr algn="ctr">
              <a:spcBef>
                <a:spcPct val="10000"/>
              </a:spcBef>
            </a:pPr>
            <a:r>
              <a:rPr lang="ru-RU" sz="5000" b="1" dirty="0">
                <a:solidFill>
                  <a:srgbClr val="2D2DB9"/>
                </a:solidFill>
                <a:latin typeface="Monotype Corsiva" pitchFamily="66" charset="0"/>
              </a:rPr>
              <a:t>Глава </a:t>
            </a:r>
            <a:r>
              <a:rPr lang="ru-RU" sz="5000" b="1" dirty="0" smtClean="0">
                <a:solidFill>
                  <a:srgbClr val="2D2DB9"/>
                </a:solidFill>
                <a:latin typeface="Monotype Corsiva" pitchFamily="66" charset="0"/>
              </a:rPr>
              <a:t> 30 </a:t>
            </a:r>
          </a:p>
          <a:p>
            <a:pPr algn="ctr">
              <a:spcBef>
                <a:spcPct val="10000"/>
              </a:spcBef>
            </a:pPr>
            <a:r>
              <a:rPr lang="ru-RU" sz="5000" b="1" dirty="0" smtClean="0">
                <a:solidFill>
                  <a:srgbClr val="2D2DB9"/>
                </a:solidFill>
                <a:latin typeface="Monotype Corsiva" pitchFamily="66" charset="0"/>
              </a:rPr>
              <a:t>Бюджетный </a:t>
            </a:r>
            <a:r>
              <a:rPr lang="ru-RU" sz="5000" b="1" dirty="0">
                <a:solidFill>
                  <a:srgbClr val="2D2DB9"/>
                </a:solidFill>
                <a:latin typeface="Monotype Corsiva" pitchFamily="66" charset="0"/>
              </a:rPr>
              <a:t>кодекс </a:t>
            </a:r>
          </a:p>
          <a:p>
            <a:pPr algn="ctr">
              <a:spcBef>
                <a:spcPct val="10000"/>
              </a:spcBef>
            </a:pPr>
            <a:r>
              <a:rPr lang="ru-RU" sz="5000" b="1" dirty="0">
                <a:solidFill>
                  <a:srgbClr val="2D2DB9"/>
                </a:solidFill>
                <a:latin typeface="Monotype Corsiva" pitchFamily="66" charset="0"/>
              </a:rPr>
              <a:t>Российской Федерации</a:t>
            </a:r>
          </a:p>
          <a:p>
            <a:pPr algn="ctr">
              <a:spcBef>
                <a:spcPct val="10000"/>
              </a:spcBef>
            </a:pPr>
            <a:r>
              <a:rPr lang="ru-RU" sz="4800" b="1" dirty="0">
                <a:solidFill>
                  <a:srgbClr val="7030A0"/>
                </a:solidFill>
                <a:latin typeface="Monotype Corsiva" pitchFamily="66" charset="0"/>
              </a:rPr>
              <a:t>Виды бюджетных </a:t>
            </a:r>
            <a:r>
              <a:rPr lang="ru-RU" sz="4800" b="1" dirty="0" smtClean="0">
                <a:solidFill>
                  <a:srgbClr val="7030A0"/>
                </a:solidFill>
                <a:latin typeface="Monotype Corsiva" pitchFamily="66" charset="0"/>
              </a:rPr>
              <a:t>нарушений </a:t>
            </a:r>
            <a:r>
              <a:rPr lang="ru-RU" sz="4800" b="1" dirty="0">
                <a:solidFill>
                  <a:srgbClr val="7030A0"/>
                </a:solidFill>
                <a:latin typeface="Monotype Corsiva" pitchFamily="66" charset="0"/>
              </a:rPr>
              <a:t>и бюджетные меры принуждения,  применяемые за их совершение</a:t>
            </a:r>
            <a:endParaRPr lang="ru-RU" sz="5400" b="1" baseline="30000" dirty="0">
              <a:solidFill>
                <a:srgbClr val="2D2DB9"/>
              </a:solidFill>
              <a:latin typeface="Monotype Corsiva" pitchFamily="66" charset="0"/>
            </a:endParaRPr>
          </a:p>
          <a:p>
            <a:pPr algn="ctr">
              <a:spcBef>
                <a:spcPct val="10000"/>
              </a:spcBef>
            </a:pPr>
            <a:endParaRPr lang="ru-RU" sz="5400" b="1" dirty="0">
              <a:solidFill>
                <a:srgbClr val="2D2DB9"/>
              </a:solidFill>
              <a:latin typeface="Monotype Corsiva" pitchFamily="66" charset="0"/>
            </a:endParaRPr>
          </a:p>
        </p:txBody>
      </p:sp>
    </p:spTree>
    <p:extLst>
      <p:ext uri="{BB962C8B-B14F-4D97-AF65-F5344CB8AC3E}">
        <p14:creationId xmlns:p14="http://schemas.microsoft.com/office/powerpoint/2010/main" val="401008834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nodePh="1">
                                  <p:stCondLst>
                                    <p:cond delay="0"/>
                                  </p:stCondLst>
                                  <p:endCondLst>
                                    <p:cond evt="begin" delay="0">
                                      <p:tn val="5"/>
                                    </p:cond>
                                  </p:endCondLst>
                                  <p:childTnLst>
                                    <p:set>
                                      <p:cBhvr>
                                        <p:cTn id="6" dur="1" fill="hold">
                                          <p:stCondLst>
                                            <p:cond delay="499"/>
                                          </p:stCondLst>
                                        </p:cTn>
                                        <p:tgtEl>
                                          <p:spTgt spid="437253"/>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grpId="0" nodeType="afterEffect" nodePh="1">
                                  <p:stCondLst>
                                    <p:cond delay="0"/>
                                  </p:stCondLst>
                                  <p:endCondLst>
                                    <p:cond evt="begin" delay="0">
                                      <p:tn val="8"/>
                                    </p:cond>
                                  </p:endCondLst>
                                  <p:childTnLst>
                                    <p:set>
                                      <p:cBhvr>
                                        <p:cTn id="9" dur="1" fill="hold">
                                          <p:stCondLst>
                                            <p:cond delay="499"/>
                                          </p:stCondLst>
                                        </p:cTn>
                                        <p:tgtEl>
                                          <p:spTgt spid="4372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7253" grpId="0" autoUpdateAnimBg="0"/>
      <p:bldP spid="437254"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p:cNvSpPr>
          <p:nvPr/>
        </p:nvSpPr>
        <p:spPr bwMode="auto">
          <a:xfrm>
            <a:off x="149225" y="642938"/>
            <a:ext cx="8994775" cy="639762"/>
          </a:xfrm>
          <a:prstGeom prst="rect">
            <a:avLst/>
          </a:prstGeom>
          <a:noFill/>
          <a:ln w="9525">
            <a:noFill/>
            <a:miter lim="800000"/>
            <a:headEnd/>
            <a:tailEnd/>
          </a:ln>
        </p:spPr>
        <p:txBody>
          <a:bodyPr anchor="ctr"/>
          <a:lstStyle/>
          <a:p>
            <a:pPr algn="ctr" eaLnBrk="0" hangingPunct="0">
              <a:lnSpc>
                <a:spcPct val="80000"/>
              </a:lnSpc>
            </a:pPr>
            <a:r>
              <a:rPr lang="ru-RU" sz="2600">
                <a:solidFill>
                  <a:srgbClr val="514185"/>
                </a:solidFill>
                <a:latin typeface="Times New Roman" pitchFamily="18" charset="0"/>
              </a:rPr>
              <a:t/>
            </a:r>
            <a:br>
              <a:rPr lang="ru-RU" sz="2600">
                <a:solidFill>
                  <a:srgbClr val="514185"/>
                </a:solidFill>
                <a:latin typeface="Times New Roman" pitchFamily="18" charset="0"/>
              </a:rPr>
            </a:br>
            <a:endParaRPr lang="ru-RU" sz="2600">
              <a:solidFill>
                <a:srgbClr val="514185"/>
              </a:solidFill>
              <a:latin typeface="Times New Roman" pitchFamily="18" charset="0"/>
            </a:endParaRPr>
          </a:p>
        </p:txBody>
      </p:sp>
      <p:sp>
        <p:nvSpPr>
          <p:cNvPr id="5123" name="Rectangle 8"/>
          <p:cNvSpPr>
            <a:spLocks noGrp="1" noChangeArrowheads="1"/>
          </p:cNvSpPr>
          <p:nvPr>
            <p:ph type="subTitle" idx="1"/>
          </p:nvPr>
        </p:nvSpPr>
        <p:spPr>
          <a:xfrm>
            <a:off x="331788" y="1628775"/>
            <a:ext cx="8559800" cy="4941888"/>
          </a:xfrm>
        </p:spPr>
        <p:txBody>
          <a:bodyPr rtlCol="0">
            <a:normAutofit/>
          </a:bodyPr>
          <a:lstStyle/>
          <a:p>
            <a:pPr eaLnBrk="1" fontAlgn="auto" hangingPunct="1">
              <a:spcAft>
                <a:spcPts val="0"/>
              </a:spcAft>
              <a:buFont typeface="Symbol" pitchFamily="18" charset="2"/>
              <a:buNone/>
              <a:defRPr/>
            </a:pPr>
            <a:endParaRPr lang="ru-RU" b="1" dirty="0" smtClean="0">
              <a:solidFill>
                <a:schemeClr val="accent6">
                  <a:lumMod val="75000"/>
                </a:schemeClr>
              </a:solidFill>
            </a:endParaRPr>
          </a:p>
          <a:p>
            <a:pPr eaLnBrk="1" fontAlgn="auto" hangingPunct="1">
              <a:spcAft>
                <a:spcPts val="0"/>
              </a:spcAft>
              <a:buFont typeface="Symbol" pitchFamily="18" charset="2"/>
              <a:buNone/>
              <a:defRPr/>
            </a:pPr>
            <a:r>
              <a:rPr lang="ru-RU" sz="1600" b="1" dirty="0" smtClean="0">
                <a:solidFill>
                  <a:schemeClr val="accent6">
                    <a:lumMod val="75000"/>
                  </a:schemeClr>
                </a:solidFill>
              </a:rPr>
              <a:t> </a:t>
            </a:r>
            <a:endParaRPr lang="ru-RU" sz="1600" b="1" i="1" dirty="0" smtClean="0">
              <a:solidFill>
                <a:schemeClr val="accent6">
                  <a:lumMod val="75000"/>
                </a:schemeClr>
              </a:solidFill>
            </a:endParaRPr>
          </a:p>
        </p:txBody>
      </p:sp>
      <p:sp>
        <p:nvSpPr>
          <p:cNvPr id="9220" name="AutoShape 2"/>
          <p:cNvSpPr>
            <a:spLocks noChangeArrowheads="1"/>
          </p:cNvSpPr>
          <p:nvPr/>
        </p:nvSpPr>
        <p:spPr bwMode="auto">
          <a:xfrm>
            <a:off x="344488" y="561975"/>
            <a:ext cx="8497887" cy="1066800"/>
          </a:xfrm>
          <a:prstGeom prst="roundRect">
            <a:avLst>
              <a:gd name="adj" fmla="val 16667"/>
            </a:avLst>
          </a:prstGeom>
          <a:solidFill>
            <a:srgbClr val="003366"/>
          </a:solidFill>
          <a:ln w="9525">
            <a:solidFill>
              <a:schemeClr val="bg2"/>
            </a:solidFill>
            <a:round/>
            <a:headEnd/>
            <a:tailEnd/>
          </a:ln>
        </p:spPr>
        <p:txBody>
          <a:bodyPr wrap="none" anchor="ctr"/>
          <a:lstStyle/>
          <a:p>
            <a:pPr algn="ctr"/>
            <a:r>
              <a:rPr lang="ru-RU" sz="2800" b="1">
                <a:solidFill>
                  <a:schemeClr val="bg1"/>
                </a:solidFill>
                <a:latin typeface="Monotype Corsiva" pitchFamily="66" charset="0"/>
              </a:rPr>
              <a:t>Статья  306 </a:t>
            </a:r>
            <a:r>
              <a:rPr lang="ru-RU" sz="2800" b="1" baseline="30000">
                <a:solidFill>
                  <a:schemeClr val="bg1"/>
                </a:solidFill>
                <a:latin typeface="Monotype Corsiva" pitchFamily="66" charset="0"/>
              </a:rPr>
              <a:t>4</a:t>
            </a:r>
          </a:p>
          <a:p>
            <a:pPr algn="ctr"/>
            <a:r>
              <a:rPr lang="ru-RU" sz="2800" b="1">
                <a:solidFill>
                  <a:schemeClr val="bg1"/>
                </a:solidFill>
                <a:latin typeface="Monotype Corsiva" pitchFamily="66" charset="0"/>
              </a:rPr>
              <a:t>Нецелевое использование бюджетных средств</a:t>
            </a:r>
          </a:p>
        </p:txBody>
      </p:sp>
      <p:sp>
        <p:nvSpPr>
          <p:cNvPr id="9221" name="Rectangle 18"/>
          <p:cNvSpPr>
            <a:spLocks noChangeArrowheads="1"/>
          </p:cNvSpPr>
          <p:nvPr/>
        </p:nvSpPr>
        <p:spPr bwMode="auto">
          <a:xfrm>
            <a:off x="344488" y="1700213"/>
            <a:ext cx="8745537" cy="4968875"/>
          </a:xfrm>
          <a:prstGeom prst="rect">
            <a:avLst/>
          </a:prstGeom>
          <a:solidFill>
            <a:schemeClr val="tx2">
              <a:lumMod val="20000"/>
              <a:lumOff val="80000"/>
            </a:schemeClr>
          </a:solidFill>
          <a:ln w="9525">
            <a:solidFill>
              <a:schemeClr val="tx1"/>
            </a:solidFill>
            <a:miter lim="800000"/>
            <a:headEnd/>
            <a:tailEnd/>
          </a:ln>
        </p:spPr>
        <p:txBody>
          <a:bodyPr anchor="ctr"/>
          <a:lstStyle/>
          <a:p>
            <a:pPr algn="ctr"/>
            <a:r>
              <a:rPr lang="ru-RU" sz="1800" dirty="0">
                <a:latin typeface="Times New Roman" pitchFamily="18" charset="0"/>
                <a:cs typeface="Times New Roman" pitchFamily="18" charset="0"/>
              </a:rPr>
              <a:t/>
            </a:r>
            <a:br>
              <a:rPr lang="ru-RU" sz="1800" dirty="0">
                <a:latin typeface="Times New Roman" pitchFamily="18" charset="0"/>
                <a:cs typeface="Times New Roman" pitchFamily="18" charset="0"/>
              </a:rPr>
            </a:br>
            <a:endParaRPr lang="ru-RU" sz="18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a:p>
            <a:pPr algn="just"/>
            <a:r>
              <a:rPr lang="ru-RU" sz="1800" dirty="0" smtClean="0">
                <a:latin typeface="Times New Roman" pitchFamily="18" charset="0"/>
                <a:cs typeface="Times New Roman" pitchFamily="18" charset="0"/>
              </a:rPr>
              <a:t>1. </a:t>
            </a:r>
            <a:r>
              <a:rPr lang="ru-RU" sz="1800" u="sng" dirty="0" smtClean="0">
                <a:latin typeface="Times New Roman" pitchFamily="18" charset="0"/>
                <a:cs typeface="Times New Roman" pitchFamily="18" charset="0"/>
              </a:rPr>
              <a:t>Нецелевым </a:t>
            </a:r>
            <a:r>
              <a:rPr lang="ru-RU" sz="1800" u="sng" dirty="0">
                <a:latin typeface="Times New Roman" pitchFamily="18" charset="0"/>
                <a:cs typeface="Times New Roman" pitchFamily="18" charset="0"/>
              </a:rPr>
              <a:t>использованием бюджетных средств признается направление средств </a:t>
            </a:r>
            <a:r>
              <a:rPr lang="ru-RU" sz="1800" dirty="0">
                <a:latin typeface="Times New Roman" pitchFamily="18" charset="0"/>
                <a:cs typeface="Times New Roman" pitchFamily="18" charset="0"/>
              </a:rPr>
              <a:t>бюджета бюджетной системы </a:t>
            </a:r>
            <a:r>
              <a:rPr lang="ru-RU" sz="1800" dirty="0" smtClean="0">
                <a:latin typeface="Times New Roman" pitchFamily="18" charset="0"/>
                <a:cs typeface="Times New Roman" pitchFamily="18" charset="0"/>
              </a:rPr>
              <a:t>РФ и </a:t>
            </a:r>
            <a:r>
              <a:rPr lang="ru-RU" sz="1800" u="sng" dirty="0">
                <a:latin typeface="Times New Roman" pitchFamily="18" charset="0"/>
                <a:cs typeface="Times New Roman" pitchFamily="18" charset="0"/>
              </a:rPr>
              <a:t>оплата денежных обязательств в целях, не соответствующим полностью или </a:t>
            </a:r>
            <a:r>
              <a:rPr lang="ru-RU" u="sng" dirty="0" smtClean="0">
                <a:latin typeface="Times New Roman" pitchFamily="18" charset="0"/>
                <a:cs typeface="Times New Roman" pitchFamily="18" charset="0"/>
              </a:rPr>
              <a:t>частично </a:t>
            </a:r>
            <a:r>
              <a:rPr lang="ru-RU" u="sng" dirty="0">
                <a:latin typeface="Times New Roman" pitchFamily="18" charset="0"/>
                <a:cs typeface="Times New Roman" pitchFamily="18" charset="0"/>
              </a:rPr>
              <a:t>целям, определенным законом (решением) о бюджете, сводной бюджетной росписью, бюджетной росписью, бюджетной сметой, договором (соглашением) либо иным документом, являющимся правовым основанием предоставления указанных </a:t>
            </a:r>
            <a:r>
              <a:rPr lang="ru-RU" u="sng" dirty="0" smtClean="0">
                <a:latin typeface="Times New Roman" pitchFamily="18" charset="0"/>
                <a:cs typeface="Times New Roman" pitchFamily="18" charset="0"/>
              </a:rPr>
              <a:t>средств….</a:t>
            </a:r>
          </a:p>
          <a:p>
            <a:pPr algn="just"/>
            <a:endParaRPr lang="ru-RU" u="sng" dirty="0">
              <a:latin typeface="Times New Roman" pitchFamily="18" charset="0"/>
              <a:cs typeface="Times New Roman" pitchFamily="18" charset="0"/>
            </a:endParaRPr>
          </a:p>
          <a:p>
            <a:pPr algn="just"/>
            <a:r>
              <a:rPr lang="ru-RU" sz="1800" dirty="0" smtClean="0">
                <a:latin typeface="Times New Roman" pitchFamily="18" charset="0"/>
                <a:cs typeface="Times New Roman" pitchFamily="18" charset="0"/>
              </a:rPr>
              <a:t>3</a:t>
            </a:r>
            <a:r>
              <a:rPr lang="ru-RU" sz="1800" dirty="0">
                <a:latin typeface="Times New Roman" pitchFamily="18" charset="0"/>
                <a:cs typeface="Times New Roman" pitchFamily="18" charset="0"/>
              </a:rPr>
              <a:t>. </a:t>
            </a:r>
            <a:r>
              <a:rPr lang="ru-RU" dirty="0">
                <a:latin typeface="Times New Roman" pitchFamily="18" charset="0"/>
                <a:cs typeface="Times New Roman" pitchFamily="18" charset="0"/>
              </a:rPr>
              <a:t>Нецелевое использование бюджетных средств, выразившееся в нецелевом использовании финансовыми органами </a:t>
            </a:r>
            <a:r>
              <a:rPr lang="ru-RU" dirty="0" smtClean="0">
                <a:latin typeface="Times New Roman" pitchFamily="18" charset="0"/>
                <a:cs typeface="Times New Roman" pitchFamily="18" charset="0"/>
              </a:rPr>
              <a:t>(ГРБС, РБС, ПБС, </a:t>
            </a:r>
            <a:r>
              <a:rPr lang="ru-RU" dirty="0">
                <a:latin typeface="Times New Roman" pitchFamily="18" charset="0"/>
                <a:cs typeface="Times New Roman" pitchFamily="18" charset="0"/>
              </a:rPr>
              <a:t>которому предоставлены межбюджетные трансферты) межбюджетных субсидий, субвенций и иных межбюджетных трансфертов, имеющих целевое назначение, а также кредитов бюджетам бюджетной системы </a:t>
            </a:r>
            <a:r>
              <a:rPr lang="ru-RU" dirty="0" smtClean="0">
                <a:latin typeface="Times New Roman" pitchFamily="18" charset="0"/>
                <a:cs typeface="Times New Roman" pitchFamily="18" charset="0"/>
              </a:rPr>
              <a:t>РФ, </a:t>
            </a:r>
            <a:r>
              <a:rPr lang="ru-RU" u="sng" dirty="0">
                <a:latin typeface="Times New Roman" pitchFamily="18" charset="0"/>
                <a:cs typeface="Times New Roman" pitchFamily="18" charset="0"/>
              </a:rPr>
              <a:t>влечет бесспорное взыскание суммы средств</a:t>
            </a:r>
            <a:r>
              <a:rPr lang="ru-RU" dirty="0">
                <a:latin typeface="Times New Roman" pitchFamily="18" charset="0"/>
                <a:cs typeface="Times New Roman" pitchFamily="18" charset="0"/>
              </a:rPr>
              <a:t>, полученных из другого бюджета бюджетной системы </a:t>
            </a:r>
            <a:r>
              <a:rPr lang="ru-RU" dirty="0" smtClean="0">
                <a:latin typeface="Times New Roman" pitchFamily="18" charset="0"/>
                <a:cs typeface="Times New Roman" pitchFamily="18" charset="0"/>
              </a:rPr>
              <a:t>РФ, </a:t>
            </a:r>
            <a:r>
              <a:rPr lang="ru-RU" dirty="0">
                <a:latin typeface="Times New Roman" pitchFamily="18" charset="0"/>
                <a:cs typeface="Times New Roman" pitchFamily="18" charset="0"/>
              </a:rPr>
              <a:t>и платы за пользование ими либо </a:t>
            </a:r>
            <a:r>
              <a:rPr lang="ru-RU" u="sng" dirty="0">
                <a:latin typeface="Times New Roman" pitchFamily="18" charset="0"/>
                <a:cs typeface="Times New Roman" pitchFamily="18" charset="0"/>
              </a:rPr>
              <a:t>приостановление (сокращение) предоставления межбюджетных трансфертов</a:t>
            </a:r>
            <a:r>
              <a:rPr lang="ru-RU" dirty="0">
                <a:latin typeface="Times New Roman" pitchFamily="18" charset="0"/>
                <a:cs typeface="Times New Roman" pitchFamily="18" charset="0"/>
              </a:rPr>
              <a:t> (за исключением субвенций).</a:t>
            </a:r>
            <a:endParaRPr lang="ru-RU" sz="18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2785859397"/>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p:cNvSpPr>
          <p:nvPr/>
        </p:nvSpPr>
        <p:spPr bwMode="auto">
          <a:xfrm>
            <a:off x="149225" y="642938"/>
            <a:ext cx="8994775" cy="639762"/>
          </a:xfrm>
          <a:prstGeom prst="rect">
            <a:avLst/>
          </a:prstGeom>
          <a:noFill/>
          <a:ln w="9525">
            <a:noFill/>
            <a:miter lim="800000"/>
            <a:headEnd/>
            <a:tailEnd/>
          </a:ln>
        </p:spPr>
        <p:txBody>
          <a:bodyPr anchor="ctr"/>
          <a:lstStyle/>
          <a:p>
            <a:pPr algn="ctr" eaLnBrk="0" hangingPunct="0">
              <a:lnSpc>
                <a:spcPct val="80000"/>
              </a:lnSpc>
            </a:pPr>
            <a:r>
              <a:rPr lang="ru-RU" sz="2600">
                <a:solidFill>
                  <a:srgbClr val="514185"/>
                </a:solidFill>
                <a:latin typeface="Times New Roman" pitchFamily="18" charset="0"/>
              </a:rPr>
              <a:t/>
            </a:r>
            <a:br>
              <a:rPr lang="ru-RU" sz="2600">
                <a:solidFill>
                  <a:srgbClr val="514185"/>
                </a:solidFill>
                <a:latin typeface="Times New Roman" pitchFamily="18" charset="0"/>
              </a:rPr>
            </a:br>
            <a:endParaRPr lang="ru-RU" sz="2600">
              <a:solidFill>
                <a:srgbClr val="514185"/>
              </a:solidFill>
              <a:latin typeface="Times New Roman" pitchFamily="18" charset="0"/>
            </a:endParaRPr>
          </a:p>
        </p:txBody>
      </p:sp>
      <p:sp>
        <p:nvSpPr>
          <p:cNvPr id="5123" name="Rectangle 8"/>
          <p:cNvSpPr>
            <a:spLocks noGrp="1" noChangeArrowheads="1"/>
          </p:cNvSpPr>
          <p:nvPr>
            <p:ph type="subTitle" idx="1"/>
          </p:nvPr>
        </p:nvSpPr>
        <p:spPr>
          <a:xfrm>
            <a:off x="331788" y="1628775"/>
            <a:ext cx="8559800" cy="4941888"/>
          </a:xfrm>
        </p:spPr>
        <p:txBody>
          <a:bodyPr rtlCol="0">
            <a:normAutofit/>
          </a:bodyPr>
          <a:lstStyle/>
          <a:p>
            <a:pPr eaLnBrk="1" fontAlgn="auto" hangingPunct="1">
              <a:spcAft>
                <a:spcPts val="0"/>
              </a:spcAft>
              <a:buFont typeface="Symbol" pitchFamily="18" charset="2"/>
              <a:buNone/>
              <a:defRPr/>
            </a:pPr>
            <a:endParaRPr lang="ru-RU" b="1" dirty="0" smtClean="0">
              <a:solidFill>
                <a:schemeClr val="accent6">
                  <a:lumMod val="75000"/>
                </a:schemeClr>
              </a:solidFill>
            </a:endParaRPr>
          </a:p>
          <a:p>
            <a:pPr eaLnBrk="1" fontAlgn="auto" hangingPunct="1">
              <a:spcAft>
                <a:spcPts val="0"/>
              </a:spcAft>
              <a:buFont typeface="Symbol" pitchFamily="18" charset="2"/>
              <a:buNone/>
              <a:defRPr/>
            </a:pPr>
            <a:r>
              <a:rPr lang="ru-RU" sz="1600" b="1" dirty="0" smtClean="0">
                <a:solidFill>
                  <a:schemeClr val="accent6">
                    <a:lumMod val="75000"/>
                  </a:schemeClr>
                </a:solidFill>
              </a:rPr>
              <a:t> </a:t>
            </a:r>
            <a:endParaRPr lang="ru-RU" sz="1600" b="1" i="1" dirty="0" smtClean="0">
              <a:solidFill>
                <a:schemeClr val="accent6">
                  <a:lumMod val="75000"/>
                </a:schemeClr>
              </a:solidFill>
            </a:endParaRPr>
          </a:p>
        </p:txBody>
      </p:sp>
      <p:sp>
        <p:nvSpPr>
          <p:cNvPr id="10244" name="AutoShape 2"/>
          <p:cNvSpPr>
            <a:spLocks noChangeArrowheads="1"/>
          </p:cNvSpPr>
          <p:nvPr/>
        </p:nvSpPr>
        <p:spPr bwMode="auto">
          <a:xfrm>
            <a:off x="344488" y="561975"/>
            <a:ext cx="8548687" cy="995363"/>
          </a:xfrm>
          <a:prstGeom prst="roundRect">
            <a:avLst>
              <a:gd name="adj" fmla="val 16667"/>
            </a:avLst>
          </a:prstGeom>
          <a:solidFill>
            <a:srgbClr val="003366"/>
          </a:solidFill>
          <a:ln w="9525">
            <a:solidFill>
              <a:schemeClr val="bg2"/>
            </a:solidFill>
            <a:round/>
            <a:headEnd/>
            <a:tailEnd/>
          </a:ln>
        </p:spPr>
        <p:txBody>
          <a:bodyPr wrap="none" anchor="ctr"/>
          <a:lstStyle/>
          <a:p>
            <a:pPr algn="ctr"/>
            <a:r>
              <a:rPr lang="ru-RU" sz="2800" b="1" dirty="0">
                <a:solidFill>
                  <a:schemeClr val="bg1"/>
                </a:solidFill>
                <a:latin typeface="Monotype Corsiva" pitchFamily="66" charset="0"/>
              </a:rPr>
              <a:t>Статья  306 </a:t>
            </a:r>
            <a:r>
              <a:rPr lang="ru-RU" sz="2800" b="1" baseline="30000" dirty="0">
                <a:solidFill>
                  <a:schemeClr val="bg1"/>
                </a:solidFill>
                <a:latin typeface="Monotype Corsiva" pitchFamily="66" charset="0"/>
              </a:rPr>
              <a:t>5</a:t>
            </a:r>
          </a:p>
          <a:p>
            <a:pPr algn="ctr"/>
            <a:r>
              <a:rPr lang="ru-RU" sz="2800" b="1" dirty="0">
                <a:solidFill>
                  <a:schemeClr val="bg1"/>
                </a:solidFill>
                <a:latin typeface="Monotype Corsiva" pitchFamily="66" charset="0"/>
              </a:rPr>
              <a:t>Невозврат либо несвоевременный возврат бюджетного кредита</a:t>
            </a:r>
            <a:endParaRPr lang="ru-RU" sz="2800" b="1" dirty="0">
              <a:solidFill>
                <a:schemeClr val="bg1"/>
              </a:solidFill>
              <a:latin typeface="Monotype Corsiva" pitchFamily="66" charset="0"/>
            </a:endParaRPr>
          </a:p>
        </p:txBody>
      </p:sp>
      <p:sp>
        <p:nvSpPr>
          <p:cNvPr id="10245" name="Rectangle 18"/>
          <p:cNvSpPr>
            <a:spLocks noChangeArrowheads="1"/>
          </p:cNvSpPr>
          <p:nvPr/>
        </p:nvSpPr>
        <p:spPr bwMode="auto">
          <a:xfrm>
            <a:off x="274638" y="1773238"/>
            <a:ext cx="8743950" cy="4968875"/>
          </a:xfrm>
          <a:prstGeom prst="rect">
            <a:avLst/>
          </a:prstGeom>
          <a:gradFill rotWithShape="1">
            <a:gsLst>
              <a:gs pos="0">
                <a:srgbClr val="FFFFFF"/>
              </a:gs>
              <a:gs pos="100000">
                <a:srgbClr val="C6C6C6"/>
              </a:gs>
            </a:gsLst>
            <a:lin ang="5400000" scaled="1"/>
          </a:gradFill>
          <a:ln w="9525">
            <a:solidFill>
              <a:schemeClr val="tx1"/>
            </a:solidFill>
            <a:miter lim="800000"/>
            <a:headEnd/>
            <a:tailEnd/>
          </a:ln>
        </p:spPr>
        <p:txBody>
          <a:bodyPr anchor="ctr"/>
          <a:lstStyle/>
          <a:p>
            <a:pPr algn="ctr"/>
            <a:r>
              <a:rPr lang="ru-RU" sz="1800" dirty="0">
                <a:latin typeface="Times New Roman" pitchFamily="18" charset="0"/>
                <a:cs typeface="Times New Roman" pitchFamily="18" charset="0"/>
              </a:rPr>
              <a:t/>
            </a:r>
            <a:br>
              <a:rPr lang="ru-RU" sz="1800" dirty="0">
                <a:latin typeface="Times New Roman" pitchFamily="18" charset="0"/>
                <a:cs typeface="Times New Roman" pitchFamily="18" charset="0"/>
              </a:rPr>
            </a:br>
            <a:endParaRPr lang="ru-RU" sz="18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a:p>
            <a:pPr algn="just"/>
            <a:r>
              <a:rPr lang="ru-RU" dirty="0">
                <a:latin typeface="Times New Roman" pitchFamily="18" charset="0"/>
                <a:cs typeface="Times New Roman" pitchFamily="18" charset="0"/>
              </a:rPr>
              <a:t>Невозврат либо несвоевременный возврат бюджетного кредита финансовыми органами влечет бесспорное взыскание суммы непогашенного остатка бюджетного кредита и пеней за его несвоевременный возврат в размере одной трехсотой действующей ставки рефинансирования Центрального банка </a:t>
            </a:r>
            <a:r>
              <a:rPr lang="ru-RU" dirty="0" smtClean="0">
                <a:latin typeface="Times New Roman" pitchFamily="18" charset="0"/>
                <a:cs typeface="Times New Roman" pitchFamily="18" charset="0"/>
              </a:rPr>
              <a:t>РФ за </a:t>
            </a:r>
            <a:r>
              <a:rPr lang="ru-RU" dirty="0">
                <a:latin typeface="Times New Roman" pitchFamily="18" charset="0"/>
                <a:cs typeface="Times New Roman" pitchFamily="18" charset="0"/>
              </a:rPr>
              <a:t>каждый день просрочки и (или) приостановление предоставления межбюджетных трансфертов (за исключением субвенций) бюджету, которому предоставлен бюджетный кредит, на сумму непогашенного остатка бюджетного кредита</a:t>
            </a:r>
          </a:p>
          <a:p>
            <a:endParaRPr lang="ru-RU" sz="18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281983373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4"/>
          <p:cNvSpPr>
            <a:spLocks noGrp="1"/>
          </p:cNvSpPr>
          <p:nvPr>
            <p:ph type="title"/>
          </p:nvPr>
        </p:nvSpPr>
        <p:spPr/>
        <p:txBody>
          <a:bodyPr>
            <a:normAutofit fontScale="90000"/>
          </a:bodyPr>
          <a:lstStyle/>
          <a:p>
            <a:r>
              <a:rPr lang="ru-RU" dirty="0" smtClean="0"/>
              <a:t>Методологическое обеспечение бюджетного процесса</a:t>
            </a:r>
          </a:p>
        </p:txBody>
      </p:sp>
      <p:sp>
        <p:nvSpPr>
          <p:cNvPr id="6" name="Объект 5"/>
          <p:cNvSpPr>
            <a:spLocks noGrp="1"/>
          </p:cNvSpPr>
          <p:nvPr>
            <p:ph idx="1"/>
          </p:nvPr>
        </p:nvSpPr>
        <p:spPr>
          <a:xfrm>
            <a:off x="76200" y="1423988"/>
            <a:ext cx="8968740" cy="5434012"/>
          </a:xfrm>
          <a:solidFill>
            <a:schemeClr val="tx2">
              <a:lumMod val="20000"/>
              <a:lumOff val="80000"/>
            </a:schemeClr>
          </a:solidFill>
        </p:spPr>
        <p:txBody>
          <a:bodyPr/>
          <a:lstStyle/>
          <a:p>
            <a:pPr marL="921612" indent="-457200" algn="ctr">
              <a:lnSpc>
                <a:spcPct val="100000"/>
              </a:lnSpc>
              <a:buFont typeface="Wingdings" pitchFamily="2" charset="2"/>
              <a:buChar char="q"/>
              <a:defRPr/>
            </a:pPr>
            <a:r>
              <a:rPr lang="ru-RU" altLang="ru-RU" i="1" dirty="0" smtClean="0"/>
              <a:t>Формирование </a:t>
            </a:r>
            <a:r>
              <a:rPr lang="ru-RU" altLang="ru-RU" i="1" dirty="0"/>
              <a:t>(</a:t>
            </a:r>
            <a:r>
              <a:rPr lang="ru-RU" altLang="ru-RU" i="1" dirty="0" smtClean="0"/>
              <a:t>доведение) бюджетных ассигнований</a:t>
            </a:r>
            <a:endParaRPr lang="ru-RU" altLang="ru-RU" i="1" dirty="0"/>
          </a:p>
          <a:p>
            <a:pPr marL="720000" indent="0" algn="ctr">
              <a:lnSpc>
                <a:spcPct val="100000"/>
              </a:lnSpc>
              <a:buFont typeface="Symbol" pitchFamily="18" charset="2"/>
              <a:buNone/>
              <a:defRPr/>
            </a:pPr>
            <a:r>
              <a:rPr lang="ru-RU" sz="2000" b="1" u="sng" dirty="0" smtClean="0"/>
              <a:t>Увязка составных частей кода бюджетной классификации </a:t>
            </a:r>
          </a:p>
          <a:p>
            <a:pPr marL="720000" indent="0" algn="ctr">
              <a:lnSpc>
                <a:spcPct val="100000"/>
              </a:lnSpc>
              <a:buFont typeface="Symbol" pitchFamily="18" charset="2"/>
              <a:buNone/>
              <a:defRPr/>
            </a:pPr>
            <a:endParaRPr lang="ru-RU" sz="2000" b="1" u="sng" dirty="0" smtClean="0"/>
          </a:p>
          <a:p>
            <a:pPr marL="342900" indent="-342900" algn="ctr">
              <a:lnSpc>
                <a:spcPct val="100000"/>
              </a:lnSpc>
              <a:buFont typeface="Arial" pitchFamily="34" charset="0"/>
              <a:buChar char="•"/>
              <a:defRPr/>
            </a:pPr>
            <a:r>
              <a:rPr lang="ru-RU" sz="2000" dirty="0" smtClean="0"/>
              <a:t>КВР и КОГСУ (Приложение 5 к Указаниям о порядке применения бюджетной классификации, приказ Минфина Росси от 01.07.2013 № 65н)</a:t>
            </a:r>
          </a:p>
          <a:p>
            <a:pPr marL="342900" indent="-342900" algn="ctr">
              <a:lnSpc>
                <a:spcPct val="100000"/>
              </a:lnSpc>
              <a:buFont typeface="Arial" pitchFamily="34" charset="0"/>
              <a:buChar char="•"/>
              <a:defRPr/>
            </a:pPr>
            <a:r>
              <a:rPr lang="ru-RU" sz="2000" dirty="0" smtClean="0"/>
              <a:t>КВР и раздел/подраздел (Приложение 22 к письму </a:t>
            </a:r>
            <a:r>
              <a:rPr lang="ru-RU" sz="2000" dirty="0"/>
              <a:t>Минфина России от 10.07.2014 </a:t>
            </a:r>
            <a:r>
              <a:rPr lang="ru-RU" sz="2000" dirty="0" smtClean="0"/>
              <a:t>№ 16-01-08/33028)</a:t>
            </a:r>
          </a:p>
          <a:p>
            <a:pPr marL="342900" indent="-342900" algn="ctr">
              <a:lnSpc>
                <a:spcPct val="100000"/>
              </a:lnSpc>
              <a:buFont typeface="Arial" pitchFamily="34" charset="0"/>
              <a:buChar char="•"/>
              <a:defRPr/>
            </a:pPr>
            <a:r>
              <a:rPr lang="ru-RU" sz="2000" dirty="0" smtClean="0"/>
              <a:t>Перечень форм ОБАС и КБК (Приложение "А"  к Методическим рекомендациям по формированию обоснований бюджетных ассигнований федерального бюджета на 2015 год и плановый период 2016 и 2017 годов)</a:t>
            </a:r>
          </a:p>
          <a:p>
            <a:pPr marL="342900" indent="-342900" algn="ctr">
              <a:lnSpc>
                <a:spcPct val="100000"/>
              </a:lnSpc>
              <a:buFont typeface="Arial" pitchFamily="34" charset="0"/>
              <a:buChar char="•"/>
              <a:defRPr/>
            </a:pPr>
            <a:r>
              <a:rPr lang="ru-RU" sz="2000" dirty="0" smtClean="0"/>
              <a:t>Сопоставительные таблицы целевых статей расходов (межбюджетные трансферты) и кодов видов доходов, а также направлений расходов, применяемых в бюджетах субъектов Российской Федерации и муниципальных образовании </a:t>
            </a:r>
            <a:endParaRPr lang="ru-RU" sz="2000" dirty="0"/>
          </a:p>
        </p:txBody>
      </p:sp>
    </p:spTree>
    <p:extLst>
      <p:ext uri="{BB962C8B-B14F-4D97-AF65-F5344CB8AC3E}">
        <p14:creationId xmlns:p14="http://schemas.microsoft.com/office/powerpoint/2010/main" val="35515487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3" name="Rectangle 5"/>
          <p:cNvSpPr>
            <a:spLocks noChangeArrowheads="1"/>
          </p:cNvSpPr>
          <p:nvPr/>
        </p:nvSpPr>
        <p:spPr bwMode="auto">
          <a:xfrm>
            <a:off x="331788" y="284163"/>
            <a:ext cx="8245475" cy="1111250"/>
          </a:xfrm>
          <a:prstGeom prst="rect">
            <a:avLst/>
          </a:prstGeom>
          <a:noFill/>
          <a:ln w="9525">
            <a:noFill/>
            <a:miter lim="800000"/>
            <a:headEnd/>
            <a:tailEnd/>
          </a:ln>
        </p:spPr>
        <p:txBody>
          <a:bodyPr/>
          <a:lstStyle/>
          <a:p>
            <a:pPr algn="ctr" eaLnBrk="0" hangingPunct="0">
              <a:lnSpc>
                <a:spcPct val="80000"/>
              </a:lnSpc>
              <a:spcBef>
                <a:spcPct val="20000"/>
              </a:spcBef>
            </a:pPr>
            <a:endParaRPr lang="ru-RU" sz="2600" b="1">
              <a:solidFill>
                <a:srgbClr val="000066"/>
              </a:solidFill>
              <a:latin typeface="Arial Narrow" pitchFamily="34" charset="0"/>
            </a:endParaRPr>
          </a:p>
        </p:txBody>
      </p:sp>
      <p:sp>
        <p:nvSpPr>
          <p:cNvPr id="437254" name="Text Box 6"/>
          <p:cNvSpPr txBox="1">
            <a:spLocks noChangeArrowheads="1"/>
          </p:cNvSpPr>
          <p:nvPr/>
        </p:nvSpPr>
        <p:spPr bwMode="auto">
          <a:xfrm>
            <a:off x="290513" y="0"/>
            <a:ext cx="8453437" cy="630238"/>
          </a:xfrm>
          <a:prstGeom prst="rect">
            <a:avLst/>
          </a:prstGeom>
          <a:noFill/>
          <a:ln w="9525">
            <a:noFill/>
            <a:miter lim="800000"/>
            <a:headEnd/>
            <a:tailEnd/>
          </a:ln>
        </p:spPr>
        <p:txBody>
          <a:bodyPr>
            <a:spAutoFit/>
          </a:bodyPr>
          <a:lstStyle/>
          <a:p>
            <a:pPr algn="ctr">
              <a:spcBef>
                <a:spcPct val="20000"/>
              </a:spcBef>
              <a:buClr>
                <a:schemeClr val="folHlink"/>
              </a:buClr>
              <a:buSzPct val="60000"/>
              <a:buFont typeface="Wingdings" pitchFamily="2" charset="2"/>
              <a:buNone/>
            </a:pPr>
            <a:endParaRPr lang="ru-RU" sz="1600" b="1">
              <a:latin typeface="Tahoma" pitchFamily="34" charset="0"/>
            </a:endParaRPr>
          </a:p>
          <a:p>
            <a:pPr algn="ctr">
              <a:spcBef>
                <a:spcPct val="20000"/>
              </a:spcBef>
              <a:buClr>
                <a:schemeClr val="folHlink"/>
              </a:buClr>
              <a:buSzPct val="60000"/>
              <a:buFont typeface="Wingdings" pitchFamily="2" charset="2"/>
              <a:buNone/>
            </a:pPr>
            <a:endParaRPr lang="en-US" sz="1600" b="1">
              <a:latin typeface="Tahoma" pitchFamily="34" charset="0"/>
            </a:endParaRPr>
          </a:p>
        </p:txBody>
      </p:sp>
      <p:sp>
        <p:nvSpPr>
          <p:cNvPr id="12292" name="Rectangle 7"/>
          <p:cNvSpPr>
            <a:spLocks noChangeArrowheads="1"/>
          </p:cNvSpPr>
          <p:nvPr/>
        </p:nvSpPr>
        <p:spPr bwMode="auto">
          <a:xfrm>
            <a:off x="539750" y="1663700"/>
            <a:ext cx="8280400" cy="1631216"/>
          </a:xfrm>
          <a:prstGeom prst="rect">
            <a:avLst/>
          </a:prstGeom>
          <a:noFill/>
          <a:ln w="9525">
            <a:noFill/>
            <a:miter lim="800000"/>
            <a:headEnd/>
            <a:tailEnd/>
          </a:ln>
        </p:spPr>
        <p:txBody>
          <a:bodyPr>
            <a:spAutoFit/>
          </a:bodyPr>
          <a:lstStyle/>
          <a:p>
            <a:pPr algn="ctr">
              <a:spcBef>
                <a:spcPct val="10000"/>
              </a:spcBef>
            </a:pPr>
            <a:r>
              <a:rPr lang="ru-RU" sz="6000" b="1" baseline="30000" dirty="0" smtClean="0">
                <a:solidFill>
                  <a:srgbClr val="2D2DB9"/>
                </a:solidFill>
                <a:latin typeface="Monotype Corsiva" pitchFamily="66" charset="0"/>
              </a:rPr>
              <a:t>Кодекс </a:t>
            </a:r>
            <a:r>
              <a:rPr lang="ru-RU" sz="6000" b="1" baseline="30000" dirty="0">
                <a:solidFill>
                  <a:srgbClr val="2D2DB9"/>
                </a:solidFill>
                <a:latin typeface="Monotype Corsiva" pitchFamily="66" charset="0"/>
              </a:rPr>
              <a:t>Российской Федерации об административных правонарушениях</a:t>
            </a:r>
            <a:endParaRPr lang="ru-RU" sz="6000" b="1" dirty="0">
              <a:solidFill>
                <a:srgbClr val="2D2DB9"/>
              </a:solidFill>
              <a:latin typeface="Monotype Corsiva" pitchFamily="66" charset="0"/>
            </a:endParaRPr>
          </a:p>
        </p:txBody>
      </p:sp>
      <p:pic>
        <p:nvPicPr>
          <p:cNvPr id="12293" name="Picture 2" descr="C:\Users\0252\Desktop\для слайдов\KOAP-542x407.jpg"/>
          <p:cNvPicPr>
            <a:picLocks noChangeAspect="1" noChangeArrowheads="1"/>
          </p:cNvPicPr>
          <p:nvPr/>
        </p:nvPicPr>
        <p:blipFill>
          <a:blip r:embed="rId3" cstate="print"/>
          <a:srcRect/>
          <a:stretch>
            <a:fillRect/>
          </a:stretch>
        </p:blipFill>
        <p:spPr bwMode="auto">
          <a:xfrm>
            <a:off x="4932363" y="3943350"/>
            <a:ext cx="3992562" cy="2652713"/>
          </a:xfrm>
          <a:prstGeom prst="rect">
            <a:avLst/>
          </a:prstGeom>
          <a:noFill/>
          <a:ln w="9525">
            <a:noFill/>
            <a:miter lim="800000"/>
            <a:headEnd/>
            <a:tailEnd/>
          </a:ln>
        </p:spPr>
      </p:pic>
    </p:spTree>
    <p:extLst>
      <p:ext uri="{BB962C8B-B14F-4D97-AF65-F5344CB8AC3E}">
        <p14:creationId xmlns:p14="http://schemas.microsoft.com/office/powerpoint/2010/main" val="381121189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nodePh="1">
                                  <p:stCondLst>
                                    <p:cond delay="0"/>
                                  </p:stCondLst>
                                  <p:endCondLst>
                                    <p:cond evt="begin" delay="0">
                                      <p:tn val="5"/>
                                    </p:cond>
                                  </p:endCondLst>
                                  <p:childTnLst>
                                    <p:set>
                                      <p:cBhvr>
                                        <p:cTn id="6" dur="1" fill="hold">
                                          <p:stCondLst>
                                            <p:cond delay="499"/>
                                          </p:stCondLst>
                                        </p:cTn>
                                        <p:tgtEl>
                                          <p:spTgt spid="437253"/>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grpId="0" nodeType="afterEffect" nodePh="1">
                                  <p:stCondLst>
                                    <p:cond delay="0"/>
                                  </p:stCondLst>
                                  <p:endCondLst>
                                    <p:cond evt="begin" delay="0">
                                      <p:tn val="8"/>
                                    </p:cond>
                                  </p:endCondLst>
                                  <p:childTnLst>
                                    <p:set>
                                      <p:cBhvr>
                                        <p:cTn id="9" dur="1" fill="hold">
                                          <p:stCondLst>
                                            <p:cond delay="499"/>
                                          </p:stCondLst>
                                        </p:cTn>
                                        <p:tgtEl>
                                          <p:spTgt spid="4372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7253" grpId="0" autoUpdateAnimBg="0"/>
      <p:bldP spid="437254"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p:cNvSpPr>
          <p:nvPr/>
        </p:nvSpPr>
        <p:spPr bwMode="auto">
          <a:xfrm>
            <a:off x="149225" y="642938"/>
            <a:ext cx="8994775" cy="639762"/>
          </a:xfrm>
          <a:prstGeom prst="rect">
            <a:avLst/>
          </a:prstGeom>
          <a:noFill/>
          <a:ln w="9525">
            <a:noFill/>
            <a:miter lim="800000"/>
            <a:headEnd/>
            <a:tailEnd/>
          </a:ln>
        </p:spPr>
        <p:txBody>
          <a:bodyPr anchor="ctr"/>
          <a:lstStyle/>
          <a:p>
            <a:pPr algn="ctr" eaLnBrk="0" hangingPunct="0">
              <a:lnSpc>
                <a:spcPct val="80000"/>
              </a:lnSpc>
            </a:pPr>
            <a:r>
              <a:rPr lang="ru-RU" sz="2600">
                <a:solidFill>
                  <a:srgbClr val="514185"/>
                </a:solidFill>
                <a:latin typeface="Times New Roman" pitchFamily="18" charset="0"/>
              </a:rPr>
              <a:t/>
            </a:r>
            <a:br>
              <a:rPr lang="ru-RU" sz="2600">
                <a:solidFill>
                  <a:srgbClr val="514185"/>
                </a:solidFill>
                <a:latin typeface="Times New Roman" pitchFamily="18" charset="0"/>
              </a:rPr>
            </a:br>
            <a:endParaRPr lang="ru-RU" sz="2600">
              <a:solidFill>
                <a:srgbClr val="514185"/>
              </a:solidFill>
              <a:latin typeface="Times New Roman" pitchFamily="18" charset="0"/>
            </a:endParaRPr>
          </a:p>
        </p:txBody>
      </p:sp>
      <p:sp>
        <p:nvSpPr>
          <p:cNvPr id="5123" name="Rectangle 8"/>
          <p:cNvSpPr>
            <a:spLocks noGrp="1" noChangeArrowheads="1"/>
          </p:cNvSpPr>
          <p:nvPr>
            <p:ph type="subTitle" idx="1"/>
          </p:nvPr>
        </p:nvSpPr>
        <p:spPr>
          <a:xfrm>
            <a:off x="331788" y="1628775"/>
            <a:ext cx="8559800" cy="4941888"/>
          </a:xfrm>
        </p:spPr>
        <p:txBody>
          <a:bodyPr rtlCol="0">
            <a:normAutofit/>
          </a:bodyPr>
          <a:lstStyle/>
          <a:p>
            <a:pPr eaLnBrk="1" fontAlgn="auto" hangingPunct="1">
              <a:spcAft>
                <a:spcPts val="0"/>
              </a:spcAft>
              <a:buFont typeface="Symbol" pitchFamily="18" charset="2"/>
              <a:buNone/>
              <a:defRPr/>
            </a:pPr>
            <a:endParaRPr lang="ru-RU" b="1" dirty="0" smtClean="0">
              <a:solidFill>
                <a:schemeClr val="accent6">
                  <a:lumMod val="75000"/>
                </a:schemeClr>
              </a:solidFill>
            </a:endParaRPr>
          </a:p>
          <a:p>
            <a:pPr eaLnBrk="1" fontAlgn="auto" hangingPunct="1">
              <a:spcAft>
                <a:spcPts val="0"/>
              </a:spcAft>
              <a:buFont typeface="Symbol" pitchFamily="18" charset="2"/>
              <a:buNone/>
              <a:defRPr/>
            </a:pPr>
            <a:r>
              <a:rPr lang="ru-RU" sz="1600" b="1" dirty="0" smtClean="0">
                <a:solidFill>
                  <a:schemeClr val="accent6">
                    <a:lumMod val="75000"/>
                  </a:schemeClr>
                </a:solidFill>
              </a:rPr>
              <a:t> </a:t>
            </a:r>
            <a:endParaRPr lang="ru-RU" sz="1600" b="1" i="1" dirty="0" smtClean="0">
              <a:solidFill>
                <a:schemeClr val="accent6">
                  <a:lumMod val="75000"/>
                </a:schemeClr>
              </a:solidFill>
            </a:endParaRPr>
          </a:p>
        </p:txBody>
      </p:sp>
      <p:sp>
        <p:nvSpPr>
          <p:cNvPr id="13316" name="AutoShape 2"/>
          <p:cNvSpPr>
            <a:spLocks noChangeArrowheads="1"/>
          </p:cNvSpPr>
          <p:nvPr/>
        </p:nvSpPr>
        <p:spPr bwMode="auto">
          <a:xfrm>
            <a:off x="344488" y="561975"/>
            <a:ext cx="8548687" cy="995363"/>
          </a:xfrm>
          <a:prstGeom prst="roundRect">
            <a:avLst>
              <a:gd name="adj" fmla="val 16667"/>
            </a:avLst>
          </a:prstGeom>
          <a:solidFill>
            <a:srgbClr val="003366"/>
          </a:solidFill>
          <a:ln w="9525">
            <a:solidFill>
              <a:schemeClr val="bg2"/>
            </a:solidFill>
            <a:round/>
            <a:headEnd/>
            <a:tailEnd/>
          </a:ln>
        </p:spPr>
        <p:txBody>
          <a:bodyPr wrap="none" anchor="ctr"/>
          <a:lstStyle/>
          <a:p>
            <a:pPr algn="ctr"/>
            <a:r>
              <a:rPr lang="ru-RU" sz="2800" b="1">
                <a:solidFill>
                  <a:schemeClr val="bg1"/>
                </a:solidFill>
                <a:latin typeface="Monotype Corsiva" pitchFamily="66" charset="0"/>
              </a:rPr>
              <a:t>Статья  15 </a:t>
            </a:r>
            <a:r>
              <a:rPr lang="ru-RU" sz="2800" b="1" baseline="30000">
                <a:solidFill>
                  <a:schemeClr val="bg1"/>
                </a:solidFill>
                <a:latin typeface="Monotype Corsiva" pitchFamily="66" charset="0"/>
              </a:rPr>
              <a:t>14</a:t>
            </a:r>
          </a:p>
          <a:p>
            <a:pPr algn="ctr"/>
            <a:r>
              <a:rPr lang="ru-RU" sz="2800" b="1">
                <a:solidFill>
                  <a:schemeClr val="bg1"/>
                </a:solidFill>
                <a:latin typeface="Monotype Corsiva" pitchFamily="66" charset="0"/>
              </a:rPr>
              <a:t>Нецелевое использование бюджетных средств</a:t>
            </a:r>
          </a:p>
        </p:txBody>
      </p:sp>
      <p:sp>
        <p:nvSpPr>
          <p:cNvPr id="13317" name="Rectangle 18"/>
          <p:cNvSpPr>
            <a:spLocks noChangeArrowheads="1"/>
          </p:cNvSpPr>
          <p:nvPr/>
        </p:nvSpPr>
        <p:spPr bwMode="auto">
          <a:xfrm>
            <a:off x="344488" y="1700213"/>
            <a:ext cx="8743950" cy="4968875"/>
          </a:xfrm>
          <a:prstGeom prst="rect">
            <a:avLst/>
          </a:prstGeom>
          <a:gradFill rotWithShape="1">
            <a:gsLst>
              <a:gs pos="0">
                <a:srgbClr val="FFFFFF"/>
              </a:gs>
              <a:gs pos="100000">
                <a:srgbClr val="C6C6C6"/>
              </a:gs>
            </a:gsLst>
            <a:lin ang="5400000" scaled="1"/>
          </a:gradFill>
          <a:ln w="9525">
            <a:solidFill>
              <a:schemeClr val="tx1"/>
            </a:solidFill>
            <a:miter lim="800000"/>
            <a:headEnd/>
            <a:tailEnd/>
          </a:ln>
        </p:spPr>
        <p:txBody>
          <a:bodyPr anchor="ctr"/>
          <a:lstStyle/>
          <a:p>
            <a:pPr algn="just"/>
            <a:r>
              <a:rPr lang="ru-RU" sz="1700" dirty="0"/>
              <a:t>Нецелевое использование бюджетных средств, выразившееся в направлении средств бюджета бюджетной системы </a:t>
            </a:r>
            <a:r>
              <a:rPr lang="ru-RU" sz="1700" dirty="0" smtClean="0"/>
              <a:t>РФ и </a:t>
            </a:r>
            <a:r>
              <a:rPr lang="ru-RU" sz="1700" dirty="0"/>
              <a:t>оплате денежных обязательств в целях, не соответствующих полностью или частично целям, определенным законом (решением) о бюджете, сводной бюджетной росписью, бюджетной росписью, бюджетной сметой, договором (соглашением) либо иным документом, являющимся правовым основанием предоставления указанных средств, или в направлении средств, полученных из бюджета бюджетной системы </a:t>
            </a:r>
            <a:r>
              <a:rPr lang="ru-RU" sz="1700" dirty="0" smtClean="0"/>
              <a:t>РФ, </a:t>
            </a:r>
            <a:r>
              <a:rPr lang="ru-RU" sz="1700" u="sng" dirty="0"/>
              <a:t>на цели, не соответствующие целям</a:t>
            </a:r>
            <a:r>
              <a:rPr lang="ru-RU" sz="1700" dirty="0"/>
              <a:t>, определенным договором (соглашением) либо иным документом, являющимся правовым основанием предоставления указанных средств, если такое действие не содержит уголовно наказуемого деяния, -</a:t>
            </a:r>
          </a:p>
          <a:p>
            <a:pPr algn="just"/>
            <a:r>
              <a:rPr lang="ru-RU" sz="1700" dirty="0"/>
              <a:t>влечет наложение административного штрафа на должностных лиц в размере </a:t>
            </a:r>
            <a:r>
              <a:rPr lang="ru-RU" sz="1700" b="1" u="sng" dirty="0"/>
              <a:t>от двадцати тысяч до пятидесяти тысяч рублей или дисквалификацию на срок от одного года до трех лет; на юридических лиц - от 5 до 25 процентов суммы средств, полученных из бюджета бюджетной системы </a:t>
            </a:r>
            <a:r>
              <a:rPr lang="ru-RU" sz="1700" b="1" u="sng" dirty="0" smtClean="0"/>
              <a:t>РФ, </a:t>
            </a:r>
            <a:r>
              <a:rPr lang="ru-RU" sz="1700" b="1" u="sng" dirty="0"/>
              <a:t>использованных не по целевому назначению.</a:t>
            </a:r>
          </a:p>
          <a:p>
            <a:pPr algn="just"/>
            <a:endParaRPr lang="ru-RU" sz="1700" b="1"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a:p>
            <a:pPr algn="ct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2381168130"/>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p:cNvSpPr>
          <p:nvPr/>
        </p:nvSpPr>
        <p:spPr bwMode="auto">
          <a:xfrm>
            <a:off x="149225" y="642938"/>
            <a:ext cx="8994775" cy="639762"/>
          </a:xfrm>
          <a:prstGeom prst="rect">
            <a:avLst/>
          </a:prstGeom>
          <a:noFill/>
          <a:ln w="9525">
            <a:noFill/>
            <a:miter lim="800000"/>
            <a:headEnd/>
            <a:tailEnd/>
          </a:ln>
        </p:spPr>
        <p:txBody>
          <a:bodyPr anchor="ctr"/>
          <a:lstStyle/>
          <a:p>
            <a:pPr algn="ctr" eaLnBrk="0" hangingPunct="0">
              <a:lnSpc>
                <a:spcPct val="80000"/>
              </a:lnSpc>
            </a:pPr>
            <a:r>
              <a:rPr lang="ru-RU" sz="2600">
                <a:solidFill>
                  <a:srgbClr val="514185"/>
                </a:solidFill>
                <a:latin typeface="Times New Roman" pitchFamily="18" charset="0"/>
              </a:rPr>
              <a:t/>
            </a:r>
            <a:br>
              <a:rPr lang="ru-RU" sz="2600">
                <a:solidFill>
                  <a:srgbClr val="514185"/>
                </a:solidFill>
                <a:latin typeface="Times New Roman" pitchFamily="18" charset="0"/>
              </a:rPr>
            </a:br>
            <a:endParaRPr lang="ru-RU" sz="2600">
              <a:solidFill>
                <a:srgbClr val="514185"/>
              </a:solidFill>
              <a:latin typeface="Times New Roman" pitchFamily="18" charset="0"/>
            </a:endParaRPr>
          </a:p>
        </p:txBody>
      </p:sp>
      <p:sp>
        <p:nvSpPr>
          <p:cNvPr id="5123" name="Rectangle 8"/>
          <p:cNvSpPr>
            <a:spLocks noGrp="1" noChangeArrowheads="1"/>
          </p:cNvSpPr>
          <p:nvPr>
            <p:ph type="subTitle" idx="1"/>
          </p:nvPr>
        </p:nvSpPr>
        <p:spPr>
          <a:xfrm>
            <a:off x="331788" y="1628775"/>
            <a:ext cx="8559800" cy="4941888"/>
          </a:xfrm>
        </p:spPr>
        <p:txBody>
          <a:bodyPr rtlCol="0">
            <a:normAutofit/>
          </a:bodyPr>
          <a:lstStyle/>
          <a:p>
            <a:pPr eaLnBrk="1" fontAlgn="auto" hangingPunct="1">
              <a:spcAft>
                <a:spcPts val="0"/>
              </a:spcAft>
              <a:buFont typeface="Symbol" pitchFamily="18" charset="2"/>
              <a:buNone/>
              <a:defRPr/>
            </a:pPr>
            <a:endParaRPr lang="ru-RU" b="1" dirty="0" smtClean="0">
              <a:solidFill>
                <a:schemeClr val="accent6">
                  <a:lumMod val="75000"/>
                </a:schemeClr>
              </a:solidFill>
            </a:endParaRPr>
          </a:p>
          <a:p>
            <a:pPr eaLnBrk="1" fontAlgn="auto" hangingPunct="1">
              <a:spcAft>
                <a:spcPts val="0"/>
              </a:spcAft>
              <a:buFont typeface="Symbol" pitchFamily="18" charset="2"/>
              <a:buNone/>
              <a:defRPr/>
            </a:pPr>
            <a:r>
              <a:rPr lang="ru-RU" sz="1600" b="1" dirty="0" smtClean="0">
                <a:solidFill>
                  <a:schemeClr val="accent6">
                    <a:lumMod val="75000"/>
                  </a:schemeClr>
                </a:solidFill>
              </a:rPr>
              <a:t> </a:t>
            </a:r>
            <a:endParaRPr lang="ru-RU" sz="1600" b="1" i="1" dirty="0" smtClean="0">
              <a:solidFill>
                <a:schemeClr val="accent6">
                  <a:lumMod val="75000"/>
                </a:schemeClr>
              </a:solidFill>
            </a:endParaRPr>
          </a:p>
        </p:txBody>
      </p:sp>
      <p:sp>
        <p:nvSpPr>
          <p:cNvPr id="19460" name="AutoShape 2"/>
          <p:cNvSpPr>
            <a:spLocks noChangeArrowheads="1"/>
          </p:cNvSpPr>
          <p:nvPr/>
        </p:nvSpPr>
        <p:spPr bwMode="auto">
          <a:xfrm>
            <a:off x="325438" y="332656"/>
            <a:ext cx="8710612" cy="1296144"/>
          </a:xfrm>
          <a:prstGeom prst="roundRect">
            <a:avLst>
              <a:gd name="adj" fmla="val 16667"/>
            </a:avLst>
          </a:prstGeom>
          <a:solidFill>
            <a:srgbClr val="003366"/>
          </a:solidFill>
          <a:ln w="9525">
            <a:solidFill>
              <a:schemeClr val="bg2"/>
            </a:solidFill>
            <a:round/>
            <a:headEnd/>
            <a:tailEnd/>
          </a:ln>
        </p:spPr>
        <p:txBody>
          <a:bodyPr wrap="none" anchor="ctr"/>
          <a:lstStyle/>
          <a:p>
            <a:pPr algn="ctr"/>
            <a:r>
              <a:rPr lang="ru-RU" sz="2000" b="1" dirty="0">
                <a:solidFill>
                  <a:schemeClr val="bg1"/>
                </a:solidFill>
                <a:latin typeface="Monotype Corsiva" pitchFamily="66" charset="0"/>
              </a:rPr>
              <a:t>Статья 15.15.</a:t>
            </a:r>
            <a:r>
              <a:rPr lang="ru-RU" sz="2000" b="1" baseline="30000" dirty="0">
                <a:solidFill>
                  <a:schemeClr val="bg1"/>
                </a:solidFill>
                <a:latin typeface="Monotype Corsiva" pitchFamily="66" charset="0"/>
              </a:rPr>
              <a:t>6</a:t>
            </a:r>
            <a:r>
              <a:rPr lang="ru-RU" sz="2000" b="1" dirty="0">
                <a:solidFill>
                  <a:schemeClr val="bg1"/>
                </a:solidFill>
                <a:latin typeface="Monotype Corsiva" pitchFamily="66" charset="0"/>
              </a:rPr>
              <a:t>	</a:t>
            </a:r>
          </a:p>
          <a:p>
            <a:pPr algn="ctr"/>
            <a:r>
              <a:rPr lang="ru-RU" sz="2000" b="1" dirty="0" smtClean="0">
                <a:solidFill>
                  <a:schemeClr val="bg1"/>
                </a:solidFill>
                <a:latin typeface="Monotype Corsiva" pitchFamily="66" charset="0"/>
              </a:rPr>
              <a:t>.Нарушение </a:t>
            </a:r>
            <a:r>
              <a:rPr lang="ru-RU" sz="2000" b="1" dirty="0">
                <a:solidFill>
                  <a:schemeClr val="bg1"/>
                </a:solidFill>
                <a:latin typeface="Monotype Corsiva" pitchFamily="66" charset="0"/>
              </a:rPr>
              <a:t>порядка представления бюджетной отчетности</a:t>
            </a:r>
          </a:p>
          <a:p>
            <a:pPr algn="ctr"/>
            <a:endParaRPr lang="ru-RU" sz="2000" b="1" dirty="0">
              <a:solidFill>
                <a:schemeClr val="bg1"/>
              </a:solidFill>
              <a:latin typeface="Monotype Corsiva" pitchFamily="66" charset="0"/>
            </a:endParaRPr>
          </a:p>
        </p:txBody>
      </p:sp>
      <p:sp>
        <p:nvSpPr>
          <p:cNvPr id="19461" name="Rectangle 18"/>
          <p:cNvSpPr>
            <a:spLocks noChangeArrowheads="1"/>
          </p:cNvSpPr>
          <p:nvPr/>
        </p:nvSpPr>
        <p:spPr bwMode="auto">
          <a:xfrm>
            <a:off x="506413" y="1700808"/>
            <a:ext cx="8280400" cy="4896843"/>
          </a:xfrm>
          <a:prstGeom prst="rect">
            <a:avLst/>
          </a:prstGeom>
          <a:solidFill>
            <a:schemeClr val="tx2">
              <a:lumMod val="20000"/>
              <a:lumOff val="80000"/>
            </a:schemeClr>
          </a:solidFill>
          <a:ln w="9525">
            <a:solidFill>
              <a:schemeClr val="tx1"/>
            </a:solidFill>
            <a:miter lim="800000"/>
            <a:headEnd/>
            <a:tailEnd/>
          </a:ln>
        </p:spPr>
        <p:txBody>
          <a:bodyPr anchor="ctr"/>
          <a:lstStyle/>
          <a:p>
            <a:pPr algn="ctr"/>
            <a:endParaRPr lang="ru-RU" sz="1800" dirty="0">
              <a:latin typeface="Times New Roman" pitchFamily="18" charset="0"/>
              <a:cs typeface="Times New Roman" pitchFamily="18" charset="0"/>
            </a:endParaRPr>
          </a:p>
          <a:p>
            <a:endParaRPr lang="ru-RU" dirty="0" smtClean="0"/>
          </a:p>
          <a:p>
            <a:endParaRPr lang="ru-RU" dirty="0"/>
          </a:p>
          <a:p>
            <a:r>
              <a:rPr lang="ru-RU" dirty="0" smtClean="0"/>
              <a:t>Непредставление </a:t>
            </a:r>
            <a:r>
              <a:rPr lang="ru-RU" dirty="0"/>
              <a:t>или представление с нарушением сроков, установленных бюджетным законодательством и иными нормативными правовыми актами, регулирующими бюджетные правоотношения, </a:t>
            </a:r>
            <a:r>
              <a:rPr lang="ru-RU" u="sng" dirty="0"/>
              <a:t>бюджетной отчетности </a:t>
            </a:r>
            <a:r>
              <a:rPr lang="ru-RU" dirty="0"/>
              <a:t>или </a:t>
            </a:r>
            <a:r>
              <a:rPr lang="ru-RU" u="sng" dirty="0"/>
              <a:t>иных сведений, необходимых для составления и рассмотрения проектов бюджетов </a:t>
            </a:r>
            <a:r>
              <a:rPr lang="ru-RU" dirty="0"/>
              <a:t>бюджетной системы </a:t>
            </a:r>
            <a:r>
              <a:rPr lang="ru-RU" dirty="0" smtClean="0"/>
              <a:t>РФ, </a:t>
            </a:r>
            <a:r>
              <a:rPr lang="ru-RU" dirty="0"/>
              <a:t>исполнения бюджетов бюджетной системы </a:t>
            </a:r>
            <a:r>
              <a:rPr lang="ru-RU" dirty="0" smtClean="0"/>
              <a:t>РФ, </a:t>
            </a:r>
            <a:r>
              <a:rPr lang="ru-RU" dirty="0"/>
              <a:t>либо </a:t>
            </a:r>
            <a:r>
              <a:rPr lang="ru-RU" u="sng" dirty="0"/>
              <a:t>представление заведомо недостоверной бюджетной отчетности </a:t>
            </a:r>
            <a:r>
              <a:rPr lang="ru-RU" dirty="0"/>
              <a:t>или иных сведений, необходимых для составления и рассмотрения проектов бюджетов бюджетной системы </a:t>
            </a:r>
            <a:r>
              <a:rPr lang="ru-RU" dirty="0" smtClean="0"/>
              <a:t>РФ, </a:t>
            </a:r>
            <a:r>
              <a:rPr lang="ru-RU" dirty="0"/>
              <a:t>исполнения бюджетов бюджетной системы </a:t>
            </a:r>
            <a:r>
              <a:rPr lang="ru-RU" dirty="0" smtClean="0"/>
              <a:t>РФ, </a:t>
            </a:r>
            <a:r>
              <a:rPr lang="ru-RU" dirty="0"/>
              <a:t>-</a:t>
            </a:r>
          </a:p>
          <a:p>
            <a:r>
              <a:rPr lang="ru-RU" b="1" u="sng" dirty="0"/>
              <a:t>влечет наложение административного штрафа на должностных лиц в размере от десяти тысяч до тридцати тысяч рублей.</a:t>
            </a:r>
          </a:p>
          <a:p>
            <a:endParaRPr lang="ru-RU" sz="1800" b="1" u="sng" dirty="0"/>
          </a:p>
          <a:p>
            <a:endParaRPr lang="ru-RU" sz="1800" dirty="0"/>
          </a:p>
          <a:p>
            <a:endParaRPr lang="ru-RU" sz="1800" dirty="0"/>
          </a:p>
          <a:p>
            <a:endParaRPr lang="ru-RU" sz="1800" dirty="0"/>
          </a:p>
          <a:p>
            <a:endParaRPr lang="ru-RU" sz="1800" dirty="0"/>
          </a:p>
          <a:p>
            <a:endParaRPr lang="ru-RU" sz="1800" dirty="0"/>
          </a:p>
          <a:p>
            <a:endParaRPr lang="ru-RU" sz="1800" dirty="0"/>
          </a:p>
          <a:p>
            <a:endParaRPr lang="ru-RU" sz="1800" dirty="0"/>
          </a:p>
          <a:p>
            <a:pPr algn="ctr"/>
            <a:endParaRPr lang="ru-RU" sz="1800" dirty="0">
              <a:latin typeface="Times New Roman" pitchFamily="18" charset="0"/>
              <a:cs typeface="Times New Roman" pitchFamily="18" charset="0"/>
            </a:endParaRPr>
          </a:p>
        </p:txBody>
      </p:sp>
      <p:pic>
        <p:nvPicPr>
          <p:cNvPr id="19462" name="Picture 2" descr="C:\Users\0252\Desktop\для слайдов\7644161-people-as-puzzle-some-need-but-other-no.jpg"/>
          <p:cNvPicPr>
            <a:picLocks noChangeAspect="1" noChangeArrowheads="1"/>
          </p:cNvPicPr>
          <p:nvPr/>
        </p:nvPicPr>
        <p:blipFill>
          <a:blip r:embed="rId2" cstate="print"/>
          <a:srcRect/>
          <a:stretch>
            <a:fillRect/>
          </a:stretch>
        </p:blipFill>
        <p:spPr bwMode="auto">
          <a:xfrm>
            <a:off x="5580111" y="4581129"/>
            <a:ext cx="2951163" cy="2016522"/>
          </a:xfrm>
          <a:prstGeom prst="rect">
            <a:avLst/>
          </a:prstGeom>
          <a:noFill/>
          <a:ln w="9525">
            <a:noFill/>
            <a:miter lim="800000"/>
            <a:headEnd/>
            <a:tailEnd/>
          </a:ln>
        </p:spPr>
      </p:pic>
    </p:spTree>
    <p:extLst>
      <p:ext uri="{BB962C8B-B14F-4D97-AF65-F5344CB8AC3E}">
        <p14:creationId xmlns:p14="http://schemas.microsoft.com/office/powerpoint/2010/main" val="1512940506"/>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p:cNvSpPr>
          <p:nvPr/>
        </p:nvSpPr>
        <p:spPr bwMode="auto">
          <a:xfrm>
            <a:off x="149225" y="642938"/>
            <a:ext cx="8994775" cy="639762"/>
          </a:xfrm>
          <a:prstGeom prst="rect">
            <a:avLst/>
          </a:prstGeom>
          <a:noFill/>
          <a:ln w="9525">
            <a:noFill/>
            <a:miter lim="800000"/>
            <a:headEnd/>
            <a:tailEnd/>
          </a:ln>
        </p:spPr>
        <p:txBody>
          <a:bodyPr anchor="ctr"/>
          <a:lstStyle/>
          <a:p>
            <a:pPr algn="ctr" eaLnBrk="0" hangingPunct="0">
              <a:lnSpc>
                <a:spcPct val="80000"/>
              </a:lnSpc>
            </a:pPr>
            <a:r>
              <a:rPr lang="ru-RU" sz="2600">
                <a:solidFill>
                  <a:srgbClr val="514185"/>
                </a:solidFill>
                <a:latin typeface="Times New Roman" pitchFamily="18" charset="0"/>
              </a:rPr>
              <a:t/>
            </a:r>
            <a:br>
              <a:rPr lang="ru-RU" sz="2600">
                <a:solidFill>
                  <a:srgbClr val="514185"/>
                </a:solidFill>
                <a:latin typeface="Times New Roman" pitchFamily="18" charset="0"/>
              </a:rPr>
            </a:br>
            <a:endParaRPr lang="ru-RU" sz="2600">
              <a:solidFill>
                <a:srgbClr val="514185"/>
              </a:solidFill>
              <a:latin typeface="Times New Roman" pitchFamily="18" charset="0"/>
            </a:endParaRPr>
          </a:p>
        </p:txBody>
      </p:sp>
      <p:sp>
        <p:nvSpPr>
          <p:cNvPr id="5123" name="Rectangle 8"/>
          <p:cNvSpPr>
            <a:spLocks noGrp="1" noChangeArrowheads="1"/>
          </p:cNvSpPr>
          <p:nvPr>
            <p:ph type="subTitle" idx="1"/>
          </p:nvPr>
        </p:nvSpPr>
        <p:spPr>
          <a:xfrm>
            <a:off x="331788" y="1628775"/>
            <a:ext cx="8559800" cy="4941888"/>
          </a:xfrm>
        </p:spPr>
        <p:txBody>
          <a:bodyPr rtlCol="0">
            <a:normAutofit/>
          </a:bodyPr>
          <a:lstStyle/>
          <a:p>
            <a:pPr eaLnBrk="1" fontAlgn="auto" hangingPunct="1">
              <a:spcAft>
                <a:spcPts val="0"/>
              </a:spcAft>
              <a:buFont typeface="Symbol" pitchFamily="18" charset="2"/>
              <a:buNone/>
              <a:defRPr/>
            </a:pPr>
            <a:endParaRPr lang="ru-RU" b="1" dirty="0" smtClean="0">
              <a:solidFill>
                <a:schemeClr val="accent6">
                  <a:lumMod val="75000"/>
                </a:schemeClr>
              </a:solidFill>
            </a:endParaRPr>
          </a:p>
          <a:p>
            <a:pPr eaLnBrk="1" fontAlgn="auto" hangingPunct="1">
              <a:spcAft>
                <a:spcPts val="0"/>
              </a:spcAft>
              <a:buFont typeface="Symbol" pitchFamily="18" charset="2"/>
              <a:buNone/>
              <a:defRPr/>
            </a:pPr>
            <a:r>
              <a:rPr lang="ru-RU" sz="1600" b="1" dirty="0" smtClean="0">
                <a:solidFill>
                  <a:schemeClr val="accent6">
                    <a:lumMod val="75000"/>
                  </a:schemeClr>
                </a:solidFill>
              </a:rPr>
              <a:t> </a:t>
            </a:r>
            <a:endParaRPr lang="ru-RU" sz="1600" b="1" i="1" dirty="0" smtClean="0">
              <a:solidFill>
                <a:schemeClr val="accent6">
                  <a:lumMod val="75000"/>
                </a:schemeClr>
              </a:solidFill>
            </a:endParaRPr>
          </a:p>
        </p:txBody>
      </p:sp>
      <p:sp>
        <p:nvSpPr>
          <p:cNvPr id="19460" name="AutoShape 2"/>
          <p:cNvSpPr>
            <a:spLocks noChangeArrowheads="1"/>
          </p:cNvSpPr>
          <p:nvPr/>
        </p:nvSpPr>
        <p:spPr bwMode="auto">
          <a:xfrm>
            <a:off x="325438" y="332656"/>
            <a:ext cx="8710612" cy="1296144"/>
          </a:xfrm>
          <a:prstGeom prst="roundRect">
            <a:avLst>
              <a:gd name="adj" fmla="val 16667"/>
            </a:avLst>
          </a:prstGeom>
          <a:solidFill>
            <a:srgbClr val="003366"/>
          </a:solidFill>
          <a:ln w="9525">
            <a:solidFill>
              <a:schemeClr val="bg2"/>
            </a:solidFill>
            <a:round/>
            <a:headEnd/>
            <a:tailEnd/>
          </a:ln>
        </p:spPr>
        <p:txBody>
          <a:bodyPr wrap="none" anchor="ctr"/>
          <a:lstStyle/>
          <a:p>
            <a:pPr algn="ctr"/>
            <a:r>
              <a:rPr lang="ru-RU" sz="2000" b="1" dirty="0">
                <a:solidFill>
                  <a:schemeClr val="bg1"/>
                </a:solidFill>
                <a:latin typeface="Monotype Corsiva" pitchFamily="66" charset="0"/>
              </a:rPr>
              <a:t>Статья 15.15.</a:t>
            </a:r>
            <a:r>
              <a:rPr lang="ru-RU" sz="2000" b="1" baseline="30000" dirty="0">
                <a:solidFill>
                  <a:schemeClr val="bg1"/>
                </a:solidFill>
                <a:latin typeface="Monotype Corsiva" pitchFamily="66" charset="0"/>
              </a:rPr>
              <a:t>7</a:t>
            </a:r>
          </a:p>
          <a:p>
            <a:pPr algn="ctr"/>
            <a:r>
              <a:rPr lang="ru-RU" sz="2000" b="1" dirty="0">
                <a:solidFill>
                  <a:schemeClr val="bg1"/>
                </a:solidFill>
                <a:latin typeface="Monotype Corsiva" pitchFamily="66" charset="0"/>
              </a:rPr>
              <a:t>Нарушение порядка составления, утверждения и ведения бюджетных смет</a:t>
            </a:r>
          </a:p>
          <a:p>
            <a:pPr algn="ctr"/>
            <a:endParaRPr lang="ru-RU" sz="2400" b="1" dirty="0">
              <a:solidFill>
                <a:schemeClr val="bg1"/>
              </a:solidFill>
              <a:latin typeface="Monotype Corsiva" pitchFamily="66" charset="0"/>
            </a:endParaRPr>
          </a:p>
          <a:p>
            <a:pPr algn="ctr"/>
            <a:endParaRPr lang="ru-RU" sz="2000" b="1" dirty="0">
              <a:solidFill>
                <a:schemeClr val="bg1"/>
              </a:solidFill>
              <a:latin typeface="Monotype Corsiva" pitchFamily="66" charset="0"/>
            </a:endParaRPr>
          </a:p>
        </p:txBody>
      </p:sp>
      <p:sp>
        <p:nvSpPr>
          <p:cNvPr id="19461" name="Rectangle 18"/>
          <p:cNvSpPr>
            <a:spLocks noChangeArrowheads="1"/>
          </p:cNvSpPr>
          <p:nvPr/>
        </p:nvSpPr>
        <p:spPr bwMode="auto">
          <a:xfrm>
            <a:off x="506413" y="1700808"/>
            <a:ext cx="8280400" cy="4896843"/>
          </a:xfrm>
          <a:prstGeom prst="rect">
            <a:avLst/>
          </a:prstGeom>
          <a:solidFill>
            <a:schemeClr val="tx2">
              <a:lumMod val="20000"/>
              <a:lumOff val="80000"/>
            </a:schemeClr>
          </a:solidFill>
          <a:ln w="9525">
            <a:solidFill>
              <a:schemeClr val="tx1"/>
            </a:solidFill>
            <a:miter lim="800000"/>
            <a:headEnd/>
            <a:tailEnd/>
          </a:ln>
        </p:spPr>
        <p:txBody>
          <a:bodyPr anchor="ctr"/>
          <a:lstStyle/>
          <a:p>
            <a:pPr algn="ctr"/>
            <a:endParaRPr lang="ru-RU" sz="1800" dirty="0">
              <a:latin typeface="Times New Roman" pitchFamily="18" charset="0"/>
              <a:cs typeface="Times New Roman" pitchFamily="18" charset="0"/>
            </a:endParaRPr>
          </a:p>
          <a:p>
            <a:endParaRPr lang="ru-RU" dirty="0" smtClean="0"/>
          </a:p>
          <a:p>
            <a:endParaRPr lang="ru-RU" dirty="0"/>
          </a:p>
          <a:p>
            <a:r>
              <a:rPr lang="ru-RU" u="sng" dirty="0"/>
              <a:t>Нарушение казенным учреждением порядка составления, утверждения и ведения бюджетных смет или порядка учета бюджетных обязательств </a:t>
            </a:r>
            <a:r>
              <a:rPr lang="ru-RU" dirty="0"/>
              <a:t>-</a:t>
            </a:r>
          </a:p>
          <a:p>
            <a:r>
              <a:rPr lang="ru-RU" dirty="0"/>
              <a:t>влечет наложение административного штрафа на должностных лиц </a:t>
            </a:r>
            <a:r>
              <a:rPr lang="ru-RU" b="1" u="sng" dirty="0"/>
              <a:t>в размере от десяти тысяч до тридцати тысяч рублей.</a:t>
            </a:r>
          </a:p>
          <a:p>
            <a:endParaRPr lang="ru-RU" sz="1800" b="1" u="sng" dirty="0"/>
          </a:p>
          <a:p>
            <a:endParaRPr lang="ru-RU" sz="1800" dirty="0"/>
          </a:p>
          <a:p>
            <a:endParaRPr lang="ru-RU" sz="1800" dirty="0"/>
          </a:p>
          <a:p>
            <a:endParaRPr lang="ru-RU" sz="1800" dirty="0"/>
          </a:p>
          <a:p>
            <a:endParaRPr lang="ru-RU" sz="1800" dirty="0"/>
          </a:p>
          <a:p>
            <a:endParaRPr lang="ru-RU" sz="1800" dirty="0"/>
          </a:p>
          <a:p>
            <a:endParaRPr lang="ru-RU" sz="1800" dirty="0"/>
          </a:p>
          <a:p>
            <a:endParaRPr lang="ru-RU" sz="1800" dirty="0"/>
          </a:p>
          <a:p>
            <a:pPr algn="ctr"/>
            <a:endParaRPr lang="ru-RU" sz="1800" dirty="0">
              <a:latin typeface="Times New Roman" pitchFamily="18" charset="0"/>
              <a:cs typeface="Times New Roman" pitchFamily="18" charset="0"/>
            </a:endParaRPr>
          </a:p>
        </p:txBody>
      </p:sp>
      <p:pic>
        <p:nvPicPr>
          <p:cNvPr id="19462" name="Picture 2" descr="C:\Users\0252\Desktop\для слайдов\7644161-people-as-puzzle-some-need-but-other-no.jpg"/>
          <p:cNvPicPr>
            <a:picLocks noChangeAspect="1" noChangeArrowheads="1"/>
          </p:cNvPicPr>
          <p:nvPr/>
        </p:nvPicPr>
        <p:blipFill>
          <a:blip r:embed="rId2" cstate="print"/>
          <a:srcRect/>
          <a:stretch>
            <a:fillRect/>
          </a:stretch>
        </p:blipFill>
        <p:spPr bwMode="auto">
          <a:xfrm>
            <a:off x="5580111" y="4581129"/>
            <a:ext cx="2951163" cy="2016522"/>
          </a:xfrm>
          <a:prstGeom prst="rect">
            <a:avLst/>
          </a:prstGeom>
          <a:noFill/>
          <a:ln w="9525">
            <a:noFill/>
            <a:miter lim="800000"/>
            <a:headEnd/>
            <a:tailEnd/>
          </a:ln>
        </p:spPr>
      </p:pic>
    </p:spTree>
    <p:extLst>
      <p:ext uri="{BB962C8B-B14F-4D97-AF65-F5344CB8AC3E}">
        <p14:creationId xmlns:p14="http://schemas.microsoft.com/office/powerpoint/2010/main" val="1258629293"/>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p:cNvSpPr>
          <p:nvPr/>
        </p:nvSpPr>
        <p:spPr bwMode="auto">
          <a:xfrm>
            <a:off x="149225" y="642938"/>
            <a:ext cx="8994775" cy="639762"/>
          </a:xfrm>
          <a:prstGeom prst="rect">
            <a:avLst/>
          </a:prstGeom>
          <a:noFill/>
          <a:ln w="9525">
            <a:noFill/>
            <a:miter lim="800000"/>
            <a:headEnd/>
            <a:tailEnd/>
          </a:ln>
        </p:spPr>
        <p:txBody>
          <a:bodyPr anchor="ctr"/>
          <a:lstStyle/>
          <a:p>
            <a:pPr algn="ctr" eaLnBrk="0" hangingPunct="0">
              <a:lnSpc>
                <a:spcPct val="80000"/>
              </a:lnSpc>
            </a:pPr>
            <a:r>
              <a:rPr lang="ru-RU" sz="2600">
                <a:solidFill>
                  <a:srgbClr val="514185"/>
                </a:solidFill>
                <a:latin typeface="Times New Roman" pitchFamily="18" charset="0"/>
              </a:rPr>
              <a:t/>
            </a:r>
            <a:br>
              <a:rPr lang="ru-RU" sz="2600">
                <a:solidFill>
                  <a:srgbClr val="514185"/>
                </a:solidFill>
                <a:latin typeface="Times New Roman" pitchFamily="18" charset="0"/>
              </a:rPr>
            </a:br>
            <a:endParaRPr lang="ru-RU" sz="2600">
              <a:solidFill>
                <a:srgbClr val="514185"/>
              </a:solidFill>
              <a:latin typeface="Times New Roman" pitchFamily="18" charset="0"/>
            </a:endParaRPr>
          </a:p>
        </p:txBody>
      </p:sp>
      <p:sp>
        <p:nvSpPr>
          <p:cNvPr id="5123" name="Rectangle 8"/>
          <p:cNvSpPr>
            <a:spLocks noGrp="1" noChangeArrowheads="1"/>
          </p:cNvSpPr>
          <p:nvPr>
            <p:ph type="subTitle" idx="1"/>
          </p:nvPr>
        </p:nvSpPr>
        <p:spPr>
          <a:xfrm>
            <a:off x="331788" y="1628775"/>
            <a:ext cx="8559800" cy="4941888"/>
          </a:xfrm>
        </p:spPr>
        <p:txBody>
          <a:bodyPr rtlCol="0">
            <a:normAutofit/>
          </a:bodyPr>
          <a:lstStyle/>
          <a:p>
            <a:pPr eaLnBrk="1" fontAlgn="auto" hangingPunct="1">
              <a:spcAft>
                <a:spcPts val="0"/>
              </a:spcAft>
              <a:buFont typeface="Symbol" pitchFamily="18" charset="2"/>
              <a:buNone/>
              <a:defRPr/>
            </a:pPr>
            <a:endParaRPr lang="ru-RU" b="1" dirty="0" smtClean="0">
              <a:solidFill>
                <a:schemeClr val="accent6">
                  <a:lumMod val="75000"/>
                </a:schemeClr>
              </a:solidFill>
            </a:endParaRPr>
          </a:p>
          <a:p>
            <a:pPr eaLnBrk="1" fontAlgn="auto" hangingPunct="1">
              <a:spcAft>
                <a:spcPts val="0"/>
              </a:spcAft>
              <a:buFont typeface="Symbol" pitchFamily="18" charset="2"/>
              <a:buNone/>
              <a:defRPr/>
            </a:pPr>
            <a:r>
              <a:rPr lang="ru-RU" sz="1600" b="1" dirty="0" smtClean="0">
                <a:solidFill>
                  <a:schemeClr val="accent6">
                    <a:lumMod val="75000"/>
                  </a:schemeClr>
                </a:solidFill>
              </a:rPr>
              <a:t> </a:t>
            </a:r>
            <a:endParaRPr lang="ru-RU" sz="1600" b="1" i="1" dirty="0" smtClean="0">
              <a:solidFill>
                <a:schemeClr val="accent6">
                  <a:lumMod val="75000"/>
                </a:schemeClr>
              </a:solidFill>
            </a:endParaRPr>
          </a:p>
        </p:txBody>
      </p:sp>
      <p:sp>
        <p:nvSpPr>
          <p:cNvPr id="19460" name="AutoShape 2"/>
          <p:cNvSpPr>
            <a:spLocks noChangeArrowheads="1"/>
          </p:cNvSpPr>
          <p:nvPr/>
        </p:nvSpPr>
        <p:spPr bwMode="auto">
          <a:xfrm>
            <a:off x="325438" y="332656"/>
            <a:ext cx="8710612" cy="1296144"/>
          </a:xfrm>
          <a:prstGeom prst="roundRect">
            <a:avLst>
              <a:gd name="adj" fmla="val 16667"/>
            </a:avLst>
          </a:prstGeom>
          <a:solidFill>
            <a:srgbClr val="003366"/>
          </a:solidFill>
          <a:ln w="9525">
            <a:solidFill>
              <a:schemeClr val="bg2"/>
            </a:solidFill>
            <a:round/>
            <a:headEnd/>
            <a:tailEnd/>
          </a:ln>
        </p:spPr>
        <p:txBody>
          <a:bodyPr wrap="none" anchor="ctr"/>
          <a:lstStyle/>
          <a:p>
            <a:pPr algn="ctr"/>
            <a:r>
              <a:rPr lang="ru-RU" sz="2000" b="1" dirty="0">
                <a:solidFill>
                  <a:schemeClr val="bg1"/>
                </a:solidFill>
                <a:latin typeface="Monotype Corsiva" pitchFamily="66" charset="0"/>
              </a:rPr>
              <a:t>Статья </a:t>
            </a:r>
            <a:r>
              <a:rPr lang="ru-RU" sz="2000" b="1" dirty="0" smtClean="0">
                <a:solidFill>
                  <a:schemeClr val="bg1"/>
                </a:solidFill>
                <a:latin typeface="Monotype Corsiva" pitchFamily="66" charset="0"/>
              </a:rPr>
              <a:t>15.15.8</a:t>
            </a:r>
            <a:endParaRPr lang="ru-RU" sz="2000" b="1" baseline="30000" dirty="0">
              <a:solidFill>
                <a:schemeClr val="bg1"/>
              </a:solidFill>
              <a:latin typeface="Monotype Corsiva" pitchFamily="66" charset="0"/>
            </a:endParaRPr>
          </a:p>
          <a:p>
            <a:pPr algn="ctr"/>
            <a:r>
              <a:rPr lang="ru-RU" sz="2000" b="1" dirty="0">
                <a:solidFill>
                  <a:schemeClr val="bg1"/>
                </a:solidFill>
                <a:latin typeface="Monotype Corsiva" pitchFamily="66" charset="0"/>
              </a:rPr>
              <a:t>Нарушение запрета на предоставление бюджетных кредитов и (или) субсидий</a:t>
            </a:r>
          </a:p>
          <a:p>
            <a:pPr algn="ctr"/>
            <a:endParaRPr lang="ru-RU" sz="2400" b="1" dirty="0">
              <a:solidFill>
                <a:schemeClr val="bg1"/>
              </a:solidFill>
              <a:latin typeface="Monotype Corsiva" pitchFamily="66" charset="0"/>
            </a:endParaRPr>
          </a:p>
          <a:p>
            <a:pPr algn="ctr"/>
            <a:endParaRPr lang="ru-RU" sz="2000" b="1" dirty="0">
              <a:solidFill>
                <a:schemeClr val="bg1"/>
              </a:solidFill>
              <a:latin typeface="Monotype Corsiva" pitchFamily="66" charset="0"/>
            </a:endParaRPr>
          </a:p>
        </p:txBody>
      </p:sp>
      <p:sp>
        <p:nvSpPr>
          <p:cNvPr id="19461" name="Rectangle 18"/>
          <p:cNvSpPr>
            <a:spLocks noChangeArrowheads="1"/>
          </p:cNvSpPr>
          <p:nvPr/>
        </p:nvSpPr>
        <p:spPr bwMode="auto">
          <a:xfrm>
            <a:off x="506413" y="1700808"/>
            <a:ext cx="8280400" cy="4896843"/>
          </a:xfrm>
          <a:prstGeom prst="rect">
            <a:avLst/>
          </a:prstGeom>
          <a:solidFill>
            <a:schemeClr val="tx2">
              <a:lumMod val="20000"/>
              <a:lumOff val="80000"/>
            </a:schemeClr>
          </a:solidFill>
          <a:ln w="9525">
            <a:solidFill>
              <a:schemeClr val="tx1"/>
            </a:solidFill>
            <a:miter lim="800000"/>
            <a:headEnd/>
            <a:tailEnd/>
          </a:ln>
        </p:spPr>
        <p:txBody>
          <a:bodyPr anchor="ctr"/>
          <a:lstStyle/>
          <a:p>
            <a:pPr algn="ctr"/>
            <a:endParaRPr lang="ru-RU" sz="1800" dirty="0">
              <a:latin typeface="Times New Roman" pitchFamily="18" charset="0"/>
              <a:cs typeface="Times New Roman" pitchFamily="18" charset="0"/>
            </a:endParaRPr>
          </a:p>
          <a:p>
            <a:endParaRPr lang="ru-RU" dirty="0" smtClean="0"/>
          </a:p>
          <a:p>
            <a:endParaRPr lang="ru-RU" dirty="0"/>
          </a:p>
          <a:p>
            <a:r>
              <a:rPr lang="ru-RU" dirty="0"/>
              <a:t>Нарушение запрета на предоставление казенному учреждению бюджетных кредитов и (или) субсидий -</a:t>
            </a:r>
          </a:p>
          <a:p>
            <a:r>
              <a:rPr lang="ru-RU" dirty="0"/>
              <a:t>влечет наложение административного штрафа на должностных лиц в размере </a:t>
            </a:r>
            <a:r>
              <a:rPr lang="ru-RU" b="1" u="sng" dirty="0"/>
              <a:t>от двадцати тысяч до пятидесяти тысяч рублей.</a:t>
            </a:r>
          </a:p>
          <a:p>
            <a:endParaRPr lang="ru-RU" sz="1800" b="1" u="sng" dirty="0"/>
          </a:p>
          <a:p>
            <a:endParaRPr lang="ru-RU" sz="1800" dirty="0"/>
          </a:p>
          <a:p>
            <a:endParaRPr lang="ru-RU" sz="1800" dirty="0"/>
          </a:p>
          <a:p>
            <a:endParaRPr lang="ru-RU" sz="1800" dirty="0"/>
          </a:p>
          <a:p>
            <a:endParaRPr lang="ru-RU" sz="1800" dirty="0"/>
          </a:p>
          <a:p>
            <a:endParaRPr lang="ru-RU" sz="1800" dirty="0"/>
          </a:p>
          <a:p>
            <a:endParaRPr lang="ru-RU" sz="1800" dirty="0"/>
          </a:p>
          <a:p>
            <a:endParaRPr lang="ru-RU" sz="1800" dirty="0"/>
          </a:p>
          <a:p>
            <a:pPr algn="ctr"/>
            <a:endParaRPr lang="ru-RU" sz="1800" dirty="0">
              <a:latin typeface="Times New Roman" pitchFamily="18" charset="0"/>
              <a:cs typeface="Times New Roman" pitchFamily="18" charset="0"/>
            </a:endParaRPr>
          </a:p>
        </p:txBody>
      </p:sp>
      <p:pic>
        <p:nvPicPr>
          <p:cNvPr id="19462" name="Picture 2" descr="C:\Users\0252\Desktop\для слайдов\7644161-people-as-puzzle-some-need-but-other-no.jpg"/>
          <p:cNvPicPr>
            <a:picLocks noChangeAspect="1" noChangeArrowheads="1"/>
          </p:cNvPicPr>
          <p:nvPr/>
        </p:nvPicPr>
        <p:blipFill>
          <a:blip r:embed="rId2" cstate="print"/>
          <a:srcRect/>
          <a:stretch>
            <a:fillRect/>
          </a:stretch>
        </p:blipFill>
        <p:spPr bwMode="auto">
          <a:xfrm>
            <a:off x="5580111" y="4581129"/>
            <a:ext cx="2951163" cy="2016522"/>
          </a:xfrm>
          <a:prstGeom prst="rect">
            <a:avLst/>
          </a:prstGeom>
          <a:noFill/>
          <a:ln w="9525">
            <a:noFill/>
            <a:miter lim="800000"/>
            <a:headEnd/>
            <a:tailEnd/>
          </a:ln>
        </p:spPr>
      </p:pic>
    </p:spTree>
    <p:extLst>
      <p:ext uri="{BB962C8B-B14F-4D97-AF65-F5344CB8AC3E}">
        <p14:creationId xmlns:p14="http://schemas.microsoft.com/office/powerpoint/2010/main" val="3076560186"/>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p:cNvSpPr>
          <p:nvPr/>
        </p:nvSpPr>
        <p:spPr bwMode="auto">
          <a:xfrm>
            <a:off x="149225" y="642938"/>
            <a:ext cx="8994775" cy="639762"/>
          </a:xfrm>
          <a:prstGeom prst="rect">
            <a:avLst/>
          </a:prstGeom>
          <a:noFill/>
          <a:ln w="9525">
            <a:noFill/>
            <a:miter lim="800000"/>
            <a:headEnd/>
            <a:tailEnd/>
          </a:ln>
        </p:spPr>
        <p:txBody>
          <a:bodyPr anchor="ctr"/>
          <a:lstStyle/>
          <a:p>
            <a:pPr algn="ctr" eaLnBrk="0" hangingPunct="0">
              <a:lnSpc>
                <a:spcPct val="80000"/>
              </a:lnSpc>
            </a:pPr>
            <a:r>
              <a:rPr lang="ru-RU" sz="2600">
                <a:solidFill>
                  <a:srgbClr val="514185"/>
                </a:solidFill>
                <a:latin typeface="Times New Roman" pitchFamily="18" charset="0"/>
              </a:rPr>
              <a:t/>
            </a:r>
            <a:br>
              <a:rPr lang="ru-RU" sz="2600">
                <a:solidFill>
                  <a:srgbClr val="514185"/>
                </a:solidFill>
                <a:latin typeface="Times New Roman" pitchFamily="18" charset="0"/>
              </a:rPr>
            </a:br>
            <a:endParaRPr lang="ru-RU" sz="2600">
              <a:solidFill>
                <a:srgbClr val="514185"/>
              </a:solidFill>
              <a:latin typeface="Times New Roman" pitchFamily="18" charset="0"/>
            </a:endParaRPr>
          </a:p>
        </p:txBody>
      </p:sp>
      <p:sp>
        <p:nvSpPr>
          <p:cNvPr id="5123" name="Rectangle 8"/>
          <p:cNvSpPr>
            <a:spLocks noGrp="1" noChangeArrowheads="1"/>
          </p:cNvSpPr>
          <p:nvPr>
            <p:ph type="subTitle" idx="1"/>
          </p:nvPr>
        </p:nvSpPr>
        <p:spPr>
          <a:xfrm>
            <a:off x="331788" y="1628775"/>
            <a:ext cx="8559800" cy="4941888"/>
          </a:xfrm>
        </p:spPr>
        <p:txBody>
          <a:bodyPr rtlCol="0">
            <a:normAutofit/>
          </a:bodyPr>
          <a:lstStyle/>
          <a:p>
            <a:pPr eaLnBrk="1" fontAlgn="auto" hangingPunct="1">
              <a:spcAft>
                <a:spcPts val="0"/>
              </a:spcAft>
              <a:buFont typeface="Symbol" pitchFamily="18" charset="2"/>
              <a:buNone/>
              <a:defRPr/>
            </a:pPr>
            <a:endParaRPr lang="ru-RU" b="1" dirty="0" smtClean="0">
              <a:solidFill>
                <a:schemeClr val="accent6">
                  <a:lumMod val="75000"/>
                </a:schemeClr>
              </a:solidFill>
            </a:endParaRPr>
          </a:p>
          <a:p>
            <a:pPr eaLnBrk="1" fontAlgn="auto" hangingPunct="1">
              <a:spcAft>
                <a:spcPts val="0"/>
              </a:spcAft>
              <a:buFont typeface="Symbol" pitchFamily="18" charset="2"/>
              <a:buNone/>
              <a:defRPr/>
            </a:pPr>
            <a:r>
              <a:rPr lang="ru-RU" sz="1600" b="1" dirty="0" smtClean="0">
                <a:solidFill>
                  <a:schemeClr val="accent6">
                    <a:lumMod val="75000"/>
                  </a:schemeClr>
                </a:solidFill>
              </a:rPr>
              <a:t> </a:t>
            </a:r>
            <a:endParaRPr lang="ru-RU" sz="1600" b="1" i="1" dirty="0" smtClean="0">
              <a:solidFill>
                <a:schemeClr val="accent6">
                  <a:lumMod val="75000"/>
                </a:schemeClr>
              </a:solidFill>
            </a:endParaRPr>
          </a:p>
        </p:txBody>
      </p:sp>
      <p:sp>
        <p:nvSpPr>
          <p:cNvPr id="21508" name="AutoShape 2"/>
          <p:cNvSpPr>
            <a:spLocks noChangeArrowheads="1"/>
          </p:cNvSpPr>
          <p:nvPr/>
        </p:nvSpPr>
        <p:spPr bwMode="auto">
          <a:xfrm>
            <a:off x="325438" y="612775"/>
            <a:ext cx="8567737" cy="1584325"/>
          </a:xfrm>
          <a:prstGeom prst="roundRect">
            <a:avLst>
              <a:gd name="adj" fmla="val 16667"/>
            </a:avLst>
          </a:prstGeom>
          <a:solidFill>
            <a:srgbClr val="003366"/>
          </a:solidFill>
          <a:ln w="9525">
            <a:solidFill>
              <a:schemeClr val="bg2"/>
            </a:solidFill>
            <a:round/>
            <a:headEnd/>
            <a:tailEnd/>
          </a:ln>
        </p:spPr>
        <p:txBody>
          <a:bodyPr wrap="none" anchor="ctr"/>
          <a:lstStyle/>
          <a:p>
            <a:pPr algn="ctr"/>
            <a:r>
              <a:rPr lang="ru-RU" sz="2800" b="1" dirty="0">
                <a:solidFill>
                  <a:schemeClr val="bg1"/>
                </a:solidFill>
                <a:latin typeface="Monotype Corsiva" pitchFamily="66" charset="0"/>
              </a:rPr>
              <a:t>Статья </a:t>
            </a:r>
            <a:r>
              <a:rPr lang="ru-RU" sz="2800" b="1" dirty="0" smtClean="0">
                <a:solidFill>
                  <a:schemeClr val="bg1"/>
                </a:solidFill>
                <a:latin typeface="Monotype Corsiva" pitchFamily="66" charset="0"/>
              </a:rPr>
              <a:t>15.15.</a:t>
            </a:r>
            <a:r>
              <a:rPr lang="ru-RU" sz="2800" b="1" baseline="30000" dirty="0" smtClean="0">
                <a:solidFill>
                  <a:schemeClr val="bg1"/>
                </a:solidFill>
                <a:latin typeface="Monotype Corsiva" pitchFamily="66" charset="0"/>
              </a:rPr>
              <a:t>15</a:t>
            </a:r>
            <a:r>
              <a:rPr lang="ru-RU" sz="3000" b="1" dirty="0">
                <a:solidFill>
                  <a:schemeClr val="bg1"/>
                </a:solidFill>
                <a:latin typeface="Monotype Corsiva" pitchFamily="66" charset="0"/>
              </a:rPr>
              <a:t>	</a:t>
            </a:r>
          </a:p>
          <a:p>
            <a:pPr algn="ctr"/>
            <a:r>
              <a:rPr lang="ru-RU" sz="2800" b="1" dirty="0">
                <a:solidFill>
                  <a:schemeClr val="bg1"/>
                </a:solidFill>
                <a:latin typeface="Monotype Corsiva" pitchFamily="66" charset="0"/>
              </a:rPr>
              <a:t>Нарушение порядка формирования </a:t>
            </a:r>
            <a:r>
              <a:rPr lang="ru-RU" sz="2800" b="1" dirty="0" smtClean="0">
                <a:solidFill>
                  <a:schemeClr val="bg1"/>
                </a:solidFill>
                <a:latin typeface="Monotype Corsiva" pitchFamily="66" charset="0"/>
              </a:rPr>
              <a:t> </a:t>
            </a:r>
            <a:endParaRPr lang="ru-RU" sz="2800" b="1" dirty="0">
              <a:solidFill>
                <a:schemeClr val="bg1"/>
              </a:solidFill>
              <a:latin typeface="Monotype Corsiva" pitchFamily="66" charset="0"/>
            </a:endParaRPr>
          </a:p>
          <a:p>
            <a:pPr algn="ctr"/>
            <a:r>
              <a:rPr lang="ru-RU" sz="2800" b="1" dirty="0">
                <a:solidFill>
                  <a:schemeClr val="bg1"/>
                </a:solidFill>
                <a:latin typeface="Monotype Corsiva" pitchFamily="66" charset="0"/>
              </a:rPr>
              <a:t>государственного (муниципального) задания</a:t>
            </a:r>
          </a:p>
          <a:p>
            <a:pPr algn="ctr"/>
            <a:endParaRPr lang="ru-RU" sz="1600" b="1" dirty="0">
              <a:solidFill>
                <a:schemeClr val="bg1"/>
              </a:solidFill>
              <a:latin typeface="Monotype Corsiva" pitchFamily="66" charset="0"/>
            </a:endParaRPr>
          </a:p>
        </p:txBody>
      </p:sp>
      <p:sp>
        <p:nvSpPr>
          <p:cNvPr id="21509" name="Rectangle 18"/>
          <p:cNvSpPr>
            <a:spLocks noChangeArrowheads="1"/>
          </p:cNvSpPr>
          <p:nvPr/>
        </p:nvSpPr>
        <p:spPr bwMode="auto">
          <a:xfrm>
            <a:off x="506413" y="2349500"/>
            <a:ext cx="8280400" cy="4095750"/>
          </a:xfrm>
          <a:prstGeom prst="rect">
            <a:avLst/>
          </a:prstGeom>
          <a:solidFill>
            <a:schemeClr val="tx2">
              <a:lumMod val="20000"/>
              <a:lumOff val="80000"/>
            </a:schemeClr>
          </a:solidFill>
          <a:ln w="9525">
            <a:solidFill>
              <a:schemeClr val="tx1"/>
            </a:solidFill>
            <a:miter lim="800000"/>
            <a:headEnd/>
            <a:tailEnd/>
          </a:ln>
        </p:spPr>
        <p:txBody>
          <a:bodyPr anchor="ctr"/>
          <a:lstStyle/>
          <a:p>
            <a:pPr algn="ctr"/>
            <a:endParaRPr lang="ru-RU" sz="1800" dirty="0">
              <a:latin typeface="Times New Roman" pitchFamily="18" charset="0"/>
              <a:cs typeface="Times New Roman" pitchFamily="18" charset="0"/>
            </a:endParaRPr>
          </a:p>
          <a:p>
            <a:endParaRPr lang="ru-RU" sz="2400" dirty="0" smtClean="0"/>
          </a:p>
          <a:p>
            <a:endParaRPr lang="ru-RU" sz="2400" dirty="0" smtClean="0"/>
          </a:p>
          <a:p>
            <a:endParaRPr lang="ru-RU" sz="2400" dirty="0" smtClean="0"/>
          </a:p>
          <a:p>
            <a:r>
              <a:rPr lang="ru-RU" sz="2400" dirty="0"/>
              <a:t>Нарушение порядка формирования и (или) финансового обеспечения выполнения государственного (муниципального) задания, за исключением случаев, предусмотренных статьей 15.14 настоящего </a:t>
            </a:r>
            <a:r>
              <a:rPr lang="ru-RU" sz="2400" dirty="0" smtClean="0"/>
              <a:t>Кодекса </a:t>
            </a:r>
            <a:r>
              <a:rPr lang="ru-RU" sz="2400" i="1" dirty="0" smtClean="0">
                <a:solidFill>
                  <a:srgbClr val="FF0000"/>
                </a:solidFill>
              </a:rPr>
              <a:t>(пояснение: нецелевое использование</a:t>
            </a:r>
            <a:r>
              <a:rPr lang="ru-RU" sz="2400" dirty="0" smtClean="0"/>
              <a:t>), </a:t>
            </a:r>
            <a:r>
              <a:rPr lang="ru-RU" sz="2400" dirty="0"/>
              <a:t>-</a:t>
            </a:r>
          </a:p>
          <a:p>
            <a:r>
              <a:rPr lang="ru-RU" sz="2400" dirty="0"/>
              <a:t>влечет наложение административного штрафа на должностных лиц в </a:t>
            </a:r>
            <a:r>
              <a:rPr lang="ru-RU" sz="2400" b="1" u="sng" dirty="0"/>
              <a:t>размере от десяти тысяч до тридцати тысяч рублей.</a:t>
            </a:r>
          </a:p>
          <a:p>
            <a:endParaRPr lang="ru-RU" sz="1800" dirty="0"/>
          </a:p>
          <a:p>
            <a:endParaRPr lang="ru-RU" sz="1800" dirty="0"/>
          </a:p>
          <a:p>
            <a:endParaRPr lang="ru-RU" sz="1800" dirty="0"/>
          </a:p>
          <a:p>
            <a:endParaRPr lang="ru-RU" sz="1800" dirty="0"/>
          </a:p>
          <a:p>
            <a:endParaRPr lang="ru-RU" sz="1800" dirty="0"/>
          </a:p>
          <a:p>
            <a:endParaRPr lang="ru-RU" sz="1800" dirty="0"/>
          </a:p>
          <a:p>
            <a:endParaRPr lang="ru-RU" sz="1800" dirty="0"/>
          </a:p>
          <a:p>
            <a:pPr algn="ct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18985614"/>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Заголовок 1"/>
          <p:cNvSpPr>
            <a:spLocks/>
          </p:cNvSpPr>
          <p:nvPr/>
        </p:nvSpPr>
        <p:spPr bwMode="auto">
          <a:xfrm>
            <a:off x="323527" y="476672"/>
            <a:ext cx="8424937" cy="1800200"/>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80000"/>
              </a:lnSpc>
            </a:pPr>
            <a:r>
              <a:rPr lang="ru-RU" sz="2600" dirty="0">
                <a:solidFill>
                  <a:srgbClr val="514185"/>
                </a:solidFill>
                <a:latin typeface="Times New Roman" pitchFamily="18" charset="0"/>
              </a:rPr>
              <a:t/>
            </a:r>
            <a:br>
              <a:rPr lang="ru-RU" sz="2600" dirty="0">
                <a:solidFill>
                  <a:srgbClr val="514185"/>
                </a:solidFill>
                <a:latin typeface="Times New Roman" pitchFamily="18" charset="0"/>
              </a:rPr>
            </a:br>
            <a:r>
              <a:rPr lang="ru-RU" sz="2800" b="1" dirty="0" smtClean="0">
                <a:solidFill>
                  <a:schemeClr val="bg1"/>
                </a:solidFill>
                <a:latin typeface="Monotype Corsiva" pitchFamily="66" charset="0"/>
                <a:cs typeface="Arial" pitchFamily="34" charset="0"/>
              </a:rPr>
              <a:t>Статья 19 5 </a:t>
            </a:r>
          </a:p>
          <a:p>
            <a:pPr algn="ctr" eaLnBrk="0" hangingPunct="0">
              <a:lnSpc>
                <a:spcPct val="80000"/>
              </a:lnSpc>
            </a:pPr>
            <a:r>
              <a:rPr lang="ru-RU" sz="2800" b="1" dirty="0" smtClean="0">
                <a:solidFill>
                  <a:schemeClr val="bg1"/>
                </a:solidFill>
                <a:latin typeface="Monotype Corsiva" pitchFamily="66" charset="0"/>
                <a:cs typeface="Arial" pitchFamily="34" charset="0"/>
              </a:rPr>
              <a:t>Невыполнение в срок законного предписания (постановления, представления, решения) органа (должностного лица), осуществляющего государственный надзор (контроль) дополнена частью 18 следующего содержания</a:t>
            </a:r>
          </a:p>
          <a:p>
            <a:pPr algn="ctr" eaLnBrk="0" hangingPunct="0">
              <a:lnSpc>
                <a:spcPct val="80000"/>
              </a:lnSpc>
            </a:pPr>
            <a:endParaRPr lang="ru-RU" sz="2600" dirty="0">
              <a:solidFill>
                <a:srgbClr val="514185"/>
              </a:solidFill>
              <a:latin typeface="Times New Roman" pitchFamily="18" charset="0"/>
            </a:endParaRPr>
          </a:p>
        </p:txBody>
      </p:sp>
      <p:sp>
        <p:nvSpPr>
          <p:cNvPr id="5123" name="Rectangle 8"/>
          <p:cNvSpPr>
            <a:spLocks noGrp="1" noChangeArrowheads="1"/>
          </p:cNvSpPr>
          <p:nvPr>
            <p:ph type="subTitle" idx="1"/>
          </p:nvPr>
        </p:nvSpPr>
        <p:spPr>
          <a:xfrm>
            <a:off x="331788" y="2348879"/>
            <a:ext cx="8560692" cy="4221783"/>
          </a:xfrm>
        </p:spPr>
        <p:txBody>
          <a:bodyPr rtlCol="0">
            <a:normAutofit/>
          </a:bodyPr>
          <a:lstStyle/>
          <a:p>
            <a:pPr eaLnBrk="1" fontAlgn="auto" hangingPunct="1">
              <a:spcAft>
                <a:spcPts val="0"/>
              </a:spcAft>
              <a:buFont typeface="Symbol" pitchFamily="18" charset="2"/>
              <a:buNone/>
              <a:defRPr/>
            </a:pPr>
            <a:endParaRPr lang="ru-RU" b="1" dirty="0" smtClean="0">
              <a:solidFill>
                <a:schemeClr val="accent6">
                  <a:lumMod val="75000"/>
                </a:schemeClr>
              </a:solidFill>
            </a:endParaRPr>
          </a:p>
          <a:p>
            <a:pPr eaLnBrk="1" fontAlgn="auto" hangingPunct="1">
              <a:spcAft>
                <a:spcPts val="0"/>
              </a:spcAft>
              <a:buFont typeface="Symbol" pitchFamily="18" charset="2"/>
              <a:buNone/>
              <a:defRPr/>
            </a:pPr>
            <a:r>
              <a:rPr lang="ru-RU" sz="1600" b="1" dirty="0" smtClean="0">
                <a:solidFill>
                  <a:schemeClr val="accent6">
                    <a:lumMod val="75000"/>
                  </a:schemeClr>
                </a:solidFill>
              </a:rPr>
              <a:t> </a:t>
            </a:r>
            <a:endParaRPr lang="ru-RU" sz="1600" b="1" i="1" dirty="0" smtClean="0">
              <a:solidFill>
                <a:schemeClr val="accent6">
                  <a:lumMod val="75000"/>
                </a:schemeClr>
              </a:solidFill>
            </a:endParaRPr>
          </a:p>
        </p:txBody>
      </p:sp>
      <p:sp>
        <p:nvSpPr>
          <p:cNvPr id="4101" name="Rectangle 18"/>
          <p:cNvSpPr>
            <a:spLocks noChangeArrowheads="1"/>
          </p:cNvSpPr>
          <p:nvPr/>
        </p:nvSpPr>
        <p:spPr bwMode="auto">
          <a:xfrm>
            <a:off x="323528" y="2420888"/>
            <a:ext cx="8424936" cy="4247976"/>
          </a:xfrm>
          <a:prstGeom prst="rect">
            <a:avLst/>
          </a:prstGeom>
          <a:gradFill rotWithShape="1">
            <a:gsLst>
              <a:gs pos="0">
                <a:srgbClr val="FFFFFF"/>
              </a:gs>
              <a:gs pos="100000">
                <a:srgbClr val="C6C6C6"/>
              </a:gs>
            </a:gsLst>
            <a:lin ang="5400000" scaled="1"/>
          </a:gradFill>
          <a:ln w="9525">
            <a:solidFill>
              <a:schemeClr val="tx1"/>
            </a:solidFill>
            <a:miter lim="800000"/>
            <a:headEnd/>
            <a:tailEnd/>
          </a:ln>
        </p:spPr>
        <p:txBody>
          <a:bodyPr anchor="ctr"/>
          <a:lstStyle/>
          <a:p>
            <a:pPr>
              <a:defRPr/>
            </a:pPr>
            <a:endParaRPr lang="ru-RU" sz="1800" dirty="0">
              <a:cs typeface="Arial" pitchFamily="34" charset="0"/>
            </a:endParaRPr>
          </a:p>
          <a:p>
            <a:pPr>
              <a:defRPr/>
            </a:pPr>
            <a:endParaRPr lang="ru-RU" sz="1800" dirty="0">
              <a:cs typeface="Arial" pitchFamily="34" charset="0"/>
            </a:endParaRPr>
          </a:p>
          <a:p>
            <a:pPr>
              <a:defRPr/>
            </a:pPr>
            <a:endParaRPr lang="ru-RU" sz="1800" dirty="0">
              <a:cs typeface="Arial" pitchFamily="34" charset="0"/>
            </a:endParaRPr>
          </a:p>
          <a:p>
            <a:pPr>
              <a:defRPr/>
            </a:pPr>
            <a:endParaRPr lang="ru-RU" sz="1800" dirty="0">
              <a:cs typeface="Arial" pitchFamily="34" charset="0"/>
            </a:endParaRPr>
          </a:p>
          <a:p>
            <a:pPr>
              <a:defRPr/>
            </a:pPr>
            <a:endParaRPr lang="ru-RU" sz="1800" dirty="0">
              <a:cs typeface="Arial" pitchFamily="34" charset="0"/>
            </a:endParaRPr>
          </a:p>
          <a:p>
            <a:pPr>
              <a:defRPr/>
            </a:pPr>
            <a:endParaRPr lang="ru-RU" sz="1800" dirty="0">
              <a:cs typeface="Arial" pitchFamily="34" charset="0"/>
            </a:endParaRPr>
          </a:p>
          <a:p>
            <a:pPr>
              <a:defRPr/>
            </a:pPr>
            <a:endParaRPr lang="ru-RU" sz="1800" dirty="0">
              <a:cs typeface="Arial" pitchFamily="34" charset="0"/>
            </a:endParaRPr>
          </a:p>
          <a:p>
            <a:pPr>
              <a:defRPr/>
            </a:pPr>
            <a:endParaRPr lang="ru-RU" sz="1800" dirty="0">
              <a:cs typeface="Arial" pitchFamily="34" charset="0"/>
            </a:endParaRPr>
          </a:p>
          <a:p>
            <a:pPr>
              <a:defRPr/>
            </a:pPr>
            <a:endParaRPr lang="ru-RU" sz="1800" dirty="0">
              <a:cs typeface="Arial" pitchFamily="34" charset="0"/>
            </a:endParaRPr>
          </a:p>
          <a:p>
            <a:pPr>
              <a:defRPr/>
            </a:pPr>
            <a:endParaRPr lang="ru-RU" sz="1800" dirty="0">
              <a:cs typeface="Arial" pitchFamily="34" charset="0"/>
            </a:endParaRPr>
          </a:p>
          <a:p>
            <a:pPr>
              <a:defRPr/>
            </a:pPr>
            <a:endParaRPr lang="ru-RU" sz="1800" dirty="0">
              <a:cs typeface="Arial" pitchFamily="34" charset="0"/>
            </a:endParaRPr>
          </a:p>
          <a:p>
            <a:pPr>
              <a:defRPr/>
            </a:pPr>
            <a:endParaRPr lang="ru-RU" sz="1800" dirty="0" smtClean="0">
              <a:cs typeface="Arial" pitchFamily="34" charset="0"/>
            </a:endParaRPr>
          </a:p>
          <a:p>
            <a:pPr>
              <a:defRPr/>
            </a:pPr>
            <a:r>
              <a:rPr lang="ru-RU" sz="1800" dirty="0" smtClean="0">
                <a:cs typeface="Arial" pitchFamily="34" charset="0"/>
              </a:rPr>
              <a:t> </a:t>
            </a:r>
          </a:p>
          <a:p>
            <a:pPr algn="ctr">
              <a:defRPr/>
            </a:pPr>
            <a:endParaRPr lang="ru-RU" sz="1800" b="1" dirty="0" smtClean="0">
              <a:solidFill>
                <a:schemeClr val="tx1">
                  <a:lumMod val="95000"/>
                  <a:lumOff val="5000"/>
                </a:schemeClr>
              </a:solidFill>
              <a:latin typeface="Monotype Corsiva" pitchFamily="66" charset="0"/>
              <a:cs typeface="Arial" pitchFamily="34" charset="0"/>
            </a:endParaRPr>
          </a:p>
          <a:p>
            <a:pPr>
              <a:defRPr/>
            </a:pPr>
            <a:r>
              <a:rPr lang="ru-RU" sz="2400" dirty="0" smtClean="0">
                <a:cs typeface="Arial" pitchFamily="34" charset="0"/>
              </a:rPr>
              <a:t> Невыполнение в установленный срок законного предписания органа, уполномоченного осуществлять государственный контроль в области сохранения, использования, популяризации и государственной охраны объектов культурного наследия, -</a:t>
            </a:r>
          </a:p>
          <a:p>
            <a:pPr>
              <a:defRPr/>
            </a:pPr>
            <a:r>
              <a:rPr lang="ru-RU" sz="2400" dirty="0" smtClean="0">
                <a:cs typeface="Arial" pitchFamily="34" charset="0"/>
              </a:rPr>
              <a:t>влечет </a:t>
            </a:r>
            <a:r>
              <a:rPr lang="ru-RU" sz="2400" dirty="0">
                <a:cs typeface="Arial" pitchFamily="34" charset="0"/>
              </a:rPr>
              <a:t>наложение административного штрафа на граждан в размере </a:t>
            </a:r>
            <a:r>
              <a:rPr lang="ru-RU" sz="2400" b="1" u="sng" dirty="0">
                <a:cs typeface="Arial" pitchFamily="34" charset="0"/>
              </a:rPr>
              <a:t>от двух тысяч до четырех тысяч рублей</a:t>
            </a:r>
            <a:r>
              <a:rPr lang="ru-RU" sz="2400" dirty="0">
                <a:cs typeface="Arial" pitchFamily="34" charset="0"/>
              </a:rPr>
              <a:t>; на должностных лиц - </a:t>
            </a:r>
            <a:r>
              <a:rPr lang="ru-RU" sz="2400" b="1" u="sng" dirty="0">
                <a:cs typeface="Arial" pitchFamily="34" charset="0"/>
              </a:rPr>
              <a:t>от двадцати тысяч до сорока тысяч рублей </a:t>
            </a:r>
            <a:r>
              <a:rPr lang="ru-RU" sz="2400" dirty="0">
                <a:cs typeface="Arial" pitchFamily="34" charset="0"/>
              </a:rPr>
              <a:t>либо дисквалификацию на срок до двух лет; на юридических лиц - от ста тысяч до пятисот тысяч рублей.</a:t>
            </a:r>
          </a:p>
          <a:p>
            <a:pPr>
              <a:defRPr/>
            </a:pPr>
            <a:endParaRPr lang="ru-RU" sz="2400" dirty="0">
              <a:cs typeface="Arial" pitchFamily="34" charset="0"/>
            </a:endParaRPr>
          </a:p>
          <a:p>
            <a:pPr>
              <a:defRPr/>
            </a:pPr>
            <a:endParaRPr lang="ru-RU" sz="1800" dirty="0">
              <a:cs typeface="Arial" pitchFamily="34" charset="0"/>
            </a:endParaRPr>
          </a:p>
          <a:p>
            <a:pPr>
              <a:defRPr/>
            </a:pPr>
            <a:endParaRPr lang="ru-RU" sz="1800" dirty="0">
              <a:cs typeface="Arial" pitchFamily="34" charset="0"/>
            </a:endParaRPr>
          </a:p>
          <a:p>
            <a:pPr>
              <a:defRPr/>
            </a:pPr>
            <a:endParaRPr lang="ru-RU" sz="1800" dirty="0">
              <a:cs typeface="Arial" pitchFamily="34" charset="0"/>
            </a:endParaRPr>
          </a:p>
          <a:p>
            <a:pPr>
              <a:defRPr/>
            </a:pPr>
            <a:endParaRPr lang="ru-RU" sz="1800" dirty="0">
              <a:cs typeface="Arial" pitchFamily="34" charset="0"/>
            </a:endParaRPr>
          </a:p>
          <a:p>
            <a:pPr>
              <a:defRPr/>
            </a:pPr>
            <a:endParaRPr lang="ru-RU" sz="1800" dirty="0">
              <a:cs typeface="Arial" pitchFamily="34" charset="0"/>
            </a:endParaRPr>
          </a:p>
          <a:p>
            <a:pPr>
              <a:defRPr/>
            </a:pPr>
            <a:endParaRPr lang="ru-RU" sz="1800" dirty="0">
              <a:cs typeface="Arial" pitchFamily="34" charset="0"/>
            </a:endParaRPr>
          </a:p>
          <a:p>
            <a:pPr>
              <a:defRPr/>
            </a:pPr>
            <a:endParaRPr lang="ru-RU" sz="1800" i="1" baseline="30000" dirty="0">
              <a:cs typeface="Arial" pitchFamily="34" charset="0"/>
            </a:endParaRPr>
          </a:p>
          <a:p>
            <a:pPr>
              <a:defRPr/>
            </a:pPr>
            <a:endParaRPr lang="ru-RU" sz="1800" i="1" baseline="30000" dirty="0">
              <a:cs typeface="Arial" pitchFamily="34" charset="0"/>
            </a:endParaRPr>
          </a:p>
          <a:p>
            <a:pPr>
              <a:defRPr/>
            </a:pPr>
            <a:endParaRPr lang="ru-RU" sz="1800" i="1" baseline="30000" dirty="0">
              <a:cs typeface="Arial" pitchFamily="34" charset="0"/>
            </a:endParaRPr>
          </a:p>
          <a:p>
            <a:pPr>
              <a:defRPr/>
            </a:pPr>
            <a:endParaRPr lang="ru-RU" sz="1800" i="1" baseline="30000" dirty="0">
              <a:cs typeface="Arial" pitchFamily="34" charset="0"/>
            </a:endParaRPr>
          </a:p>
          <a:p>
            <a:pPr>
              <a:defRPr/>
            </a:pPr>
            <a:endParaRPr lang="ru-RU" sz="1800" i="1" baseline="30000" dirty="0">
              <a:cs typeface="Arial" pitchFamily="34" charset="0"/>
            </a:endParaRPr>
          </a:p>
          <a:p>
            <a:pPr>
              <a:defRPr/>
            </a:pPr>
            <a:endParaRPr lang="ru-RU" sz="1800" i="1" baseline="30000" dirty="0">
              <a:cs typeface="Arial" pitchFamily="34" charset="0"/>
            </a:endParaRPr>
          </a:p>
          <a:p>
            <a:pPr>
              <a:defRPr/>
            </a:pPr>
            <a:endParaRPr lang="ru-RU" sz="1800" i="1" baseline="30000" dirty="0">
              <a:cs typeface="Arial" pitchFamily="34" charset="0"/>
            </a:endParaRPr>
          </a:p>
          <a:p>
            <a:pPr>
              <a:defRPr/>
            </a:pPr>
            <a:endParaRPr lang="ru-RU" sz="1800" dirty="0">
              <a:cs typeface="Arial" pitchFamily="34" charset="0"/>
            </a:endParaRPr>
          </a:p>
          <a:p>
            <a:pPr>
              <a:defRPr/>
            </a:pPr>
            <a:endParaRPr lang="ru-RU" sz="1800" dirty="0">
              <a:cs typeface="Arial" pitchFamily="34" charset="0"/>
            </a:endParaRPr>
          </a:p>
          <a:p>
            <a:pPr>
              <a:defRPr/>
            </a:pPr>
            <a:endParaRPr lang="ru-RU" sz="1800" dirty="0">
              <a:cs typeface="Arial" pitchFamily="34" charset="0"/>
            </a:endParaRPr>
          </a:p>
        </p:txBody>
      </p:sp>
    </p:spTree>
    <p:extLst>
      <p:ext uri="{BB962C8B-B14F-4D97-AF65-F5344CB8AC3E}">
        <p14:creationId xmlns:p14="http://schemas.microsoft.com/office/powerpoint/2010/main" val="412288965"/>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p:cNvSpPr>
          <p:nvPr/>
        </p:nvSpPr>
        <p:spPr bwMode="auto">
          <a:xfrm>
            <a:off x="149225" y="642938"/>
            <a:ext cx="8994775" cy="639762"/>
          </a:xfrm>
          <a:prstGeom prst="rect">
            <a:avLst/>
          </a:prstGeom>
          <a:noFill/>
          <a:ln w="9525">
            <a:noFill/>
            <a:miter lim="800000"/>
            <a:headEnd/>
            <a:tailEnd/>
          </a:ln>
        </p:spPr>
        <p:txBody>
          <a:bodyPr anchor="ctr"/>
          <a:lstStyle/>
          <a:p>
            <a:pPr algn="ctr" eaLnBrk="0" hangingPunct="0">
              <a:lnSpc>
                <a:spcPct val="80000"/>
              </a:lnSpc>
            </a:pPr>
            <a:r>
              <a:rPr lang="ru-RU" sz="2600">
                <a:solidFill>
                  <a:srgbClr val="514185"/>
                </a:solidFill>
                <a:latin typeface="Times New Roman" pitchFamily="18" charset="0"/>
              </a:rPr>
              <a:t/>
            </a:r>
            <a:br>
              <a:rPr lang="ru-RU" sz="2600">
                <a:solidFill>
                  <a:srgbClr val="514185"/>
                </a:solidFill>
                <a:latin typeface="Times New Roman" pitchFamily="18" charset="0"/>
              </a:rPr>
            </a:br>
            <a:endParaRPr lang="ru-RU" sz="2600">
              <a:solidFill>
                <a:srgbClr val="514185"/>
              </a:solidFill>
              <a:latin typeface="Times New Roman" pitchFamily="18" charset="0"/>
            </a:endParaRPr>
          </a:p>
        </p:txBody>
      </p:sp>
      <p:sp>
        <p:nvSpPr>
          <p:cNvPr id="5123" name="Rectangle 8"/>
          <p:cNvSpPr>
            <a:spLocks noGrp="1" noChangeArrowheads="1"/>
          </p:cNvSpPr>
          <p:nvPr>
            <p:ph type="subTitle" idx="1"/>
          </p:nvPr>
        </p:nvSpPr>
        <p:spPr>
          <a:xfrm>
            <a:off x="331788" y="1628775"/>
            <a:ext cx="8559800" cy="4941888"/>
          </a:xfrm>
        </p:spPr>
        <p:txBody>
          <a:bodyPr rtlCol="0">
            <a:normAutofit/>
          </a:bodyPr>
          <a:lstStyle/>
          <a:p>
            <a:pPr eaLnBrk="1" fontAlgn="auto" hangingPunct="1">
              <a:spcAft>
                <a:spcPts val="0"/>
              </a:spcAft>
              <a:buFont typeface="Symbol" pitchFamily="18" charset="2"/>
              <a:buNone/>
              <a:defRPr/>
            </a:pPr>
            <a:endParaRPr lang="ru-RU" b="1" dirty="0" smtClean="0">
              <a:solidFill>
                <a:schemeClr val="accent6">
                  <a:lumMod val="75000"/>
                </a:schemeClr>
              </a:solidFill>
            </a:endParaRPr>
          </a:p>
          <a:p>
            <a:pPr eaLnBrk="1" fontAlgn="auto" hangingPunct="1">
              <a:spcAft>
                <a:spcPts val="0"/>
              </a:spcAft>
              <a:buFont typeface="Symbol" pitchFamily="18" charset="2"/>
              <a:buNone/>
              <a:defRPr/>
            </a:pPr>
            <a:r>
              <a:rPr lang="ru-RU" sz="1600" b="1" dirty="0" smtClean="0">
                <a:solidFill>
                  <a:schemeClr val="accent6">
                    <a:lumMod val="75000"/>
                  </a:schemeClr>
                </a:solidFill>
              </a:rPr>
              <a:t> </a:t>
            </a:r>
            <a:endParaRPr lang="ru-RU" sz="1600" b="1" i="1" dirty="0" smtClean="0">
              <a:solidFill>
                <a:schemeClr val="accent6">
                  <a:lumMod val="75000"/>
                </a:schemeClr>
              </a:solidFill>
            </a:endParaRPr>
          </a:p>
        </p:txBody>
      </p:sp>
      <p:sp>
        <p:nvSpPr>
          <p:cNvPr id="21508" name="AutoShape 2"/>
          <p:cNvSpPr>
            <a:spLocks noChangeArrowheads="1"/>
          </p:cNvSpPr>
          <p:nvPr/>
        </p:nvSpPr>
        <p:spPr bwMode="auto">
          <a:xfrm>
            <a:off x="325438" y="612775"/>
            <a:ext cx="8567737" cy="1584325"/>
          </a:xfrm>
          <a:prstGeom prst="roundRect">
            <a:avLst>
              <a:gd name="adj" fmla="val 16667"/>
            </a:avLst>
          </a:prstGeom>
          <a:solidFill>
            <a:srgbClr val="003366"/>
          </a:solidFill>
          <a:ln w="9525">
            <a:solidFill>
              <a:schemeClr val="bg2"/>
            </a:solidFill>
            <a:round/>
            <a:headEnd/>
            <a:tailEnd/>
          </a:ln>
        </p:spPr>
        <p:txBody>
          <a:bodyPr wrap="none" anchor="ctr"/>
          <a:lstStyle/>
          <a:p>
            <a:pPr algn="ctr"/>
            <a:r>
              <a:rPr lang="ru-RU" sz="2800" b="1" dirty="0">
                <a:solidFill>
                  <a:prstClr val="white"/>
                </a:solidFill>
                <a:latin typeface="Monotype Corsiva" pitchFamily="66" charset="0"/>
              </a:rPr>
              <a:t>Статья </a:t>
            </a:r>
            <a:r>
              <a:rPr lang="ru-RU" sz="2800" b="1" dirty="0" smtClean="0">
                <a:solidFill>
                  <a:prstClr val="white"/>
                </a:solidFill>
                <a:latin typeface="Monotype Corsiva" pitchFamily="66" charset="0"/>
              </a:rPr>
              <a:t>19.5</a:t>
            </a:r>
            <a:r>
              <a:rPr lang="ru-RU" sz="3000" b="1" dirty="0">
                <a:solidFill>
                  <a:prstClr val="white"/>
                </a:solidFill>
                <a:latin typeface="Monotype Corsiva" pitchFamily="66" charset="0"/>
              </a:rPr>
              <a:t>	</a:t>
            </a:r>
            <a:endParaRPr lang="ru-RU" sz="3000" b="1" dirty="0" smtClean="0">
              <a:solidFill>
                <a:prstClr val="white"/>
              </a:solidFill>
              <a:latin typeface="Monotype Corsiva" pitchFamily="66" charset="0"/>
            </a:endParaRPr>
          </a:p>
          <a:p>
            <a:pPr algn="ctr"/>
            <a:endParaRPr lang="ru-RU" sz="2800" b="1" dirty="0">
              <a:solidFill>
                <a:prstClr val="white"/>
              </a:solidFill>
              <a:latin typeface="Monotype Corsiva" pitchFamily="66" charset="0"/>
            </a:endParaRPr>
          </a:p>
          <a:p>
            <a:pPr algn="ctr"/>
            <a:endParaRPr lang="ru-RU" sz="1600" b="1" dirty="0">
              <a:solidFill>
                <a:prstClr val="white"/>
              </a:solidFill>
              <a:latin typeface="Monotype Corsiva" pitchFamily="66" charset="0"/>
            </a:endParaRPr>
          </a:p>
        </p:txBody>
      </p:sp>
      <p:sp>
        <p:nvSpPr>
          <p:cNvPr id="21509" name="Rectangle 18"/>
          <p:cNvSpPr>
            <a:spLocks noChangeArrowheads="1"/>
          </p:cNvSpPr>
          <p:nvPr/>
        </p:nvSpPr>
        <p:spPr bwMode="auto">
          <a:xfrm>
            <a:off x="506413" y="2349500"/>
            <a:ext cx="8280400" cy="4095750"/>
          </a:xfrm>
          <a:prstGeom prst="rect">
            <a:avLst/>
          </a:prstGeom>
          <a:solidFill>
            <a:schemeClr val="tx2">
              <a:lumMod val="20000"/>
              <a:lumOff val="80000"/>
            </a:schemeClr>
          </a:solidFill>
          <a:ln w="9525">
            <a:solidFill>
              <a:schemeClr val="tx1"/>
            </a:solidFill>
            <a:miter lim="800000"/>
            <a:headEnd/>
            <a:tailEnd/>
          </a:ln>
        </p:spPr>
        <p:txBody>
          <a:bodyPr anchor="ctr"/>
          <a:lstStyle/>
          <a:p>
            <a:pPr algn="ctr"/>
            <a:r>
              <a:rPr lang="ru-RU" b="1" dirty="0">
                <a:solidFill>
                  <a:schemeClr val="bg1"/>
                </a:solidFill>
                <a:latin typeface="Monotype Corsiva" panose="03010101010201010101" pitchFamily="66" charset="0"/>
                <a:cs typeface="Times New Roman" pitchFamily="18" charset="0"/>
              </a:rPr>
              <a:t>Невыполнение в срок законного предписания (постановления, представления, решения) </a:t>
            </a:r>
            <a:endParaRPr lang="ru-RU" b="1" dirty="0" smtClean="0">
              <a:solidFill>
                <a:schemeClr val="bg1"/>
              </a:solidFill>
              <a:latin typeface="Monotype Corsiva" panose="03010101010201010101" pitchFamily="66" charset="0"/>
              <a:cs typeface="Times New Roman" pitchFamily="18" charset="0"/>
            </a:endParaRPr>
          </a:p>
          <a:p>
            <a:pPr algn="ctr"/>
            <a:r>
              <a:rPr lang="ru-RU" b="1" dirty="0" smtClean="0">
                <a:solidFill>
                  <a:schemeClr val="bg1"/>
                </a:solidFill>
                <a:latin typeface="Monotype Corsiva" panose="03010101010201010101" pitchFamily="66" charset="0"/>
                <a:cs typeface="Times New Roman" pitchFamily="18" charset="0"/>
              </a:rPr>
              <a:t>органа </a:t>
            </a:r>
            <a:r>
              <a:rPr lang="ru-RU" b="1" dirty="0">
                <a:solidFill>
                  <a:schemeClr val="bg1"/>
                </a:solidFill>
                <a:latin typeface="Monotype Corsiva" panose="03010101010201010101" pitchFamily="66" charset="0"/>
                <a:cs typeface="Times New Roman" pitchFamily="18" charset="0"/>
              </a:rPr>
              <a:t>(должностного лица), осуществляющего государственный надзор (контроль), муниципальный </a:t>
            </a:r>
            <a:r>
              <a:rPr lang="ru-RU" b="1" dirty="0" smtClean="0">
                <a:solidFill>
                  <a:schemeClr val="bg1"/>
                </a:solidFill>
                <a:latin typeface="Monotype Corsiva" panose="03010101010201010101" pitchFamily="66" charset="0"/>
                <a:cs typeface="Times New Roman" pitchFamily="18" charset="0"/>
              </a:rPr>
              <a:t>контроль</a:t>
            </a:r>
            <a:endParaRPr lang="ru-RU" sz="2400" b="1" dirty="0" smtClean="0">
              <a:solidFill>
                <a:prstClr val="black"/>
              </a:solidFill>
              <a:latin typeface="Monotype Corsiva" panose="03010101010201010101" pitchFamily="66" charset="0"/>
            </a:endParaRPr>
          </a:p>
          <a:p>
            <a:endParaRPr lang="ru-RU" sz="2400" b="1" dirty="0" smtClean="0">
              <a:solidFill>
                <a:prstClr val="black"/>
              </a:solidFill>
              <a:latin typeface="Monotype Corsiva" panose="03010101010201010101" pitchFamily="66" charset="0"/>
            </a:endParaRPr>
          </a:p>
          <a:p>
            <a:r>
              <a:rPr lang="ru-RU" sz="2400" dirty="0">
                <a:solidFill>
                  <a:prstClr val="black"/>
                </a:solidFill>
              </a:rPr>
              <a:t>20. Невыполнение в установленный срок законного предписания органа государственного финансового контроля </a:t>
            </a:r>
          </a:p>
          <a:p>
            <a:r>
              <a:rPr lang="ru-RU" sz="2400" dirty="0">
                <a:solidFill>
                  <a:prstClr val="black"/>
                </a:solidFill>
              </a:rPr>
              <a:t>влечет наложение административного штрафа на должностных лиц в </a:t>
            </a:r>
            <a:r>
              <a:rPr lang="ru-RU" sz="2400" b="1" u="sng" dirty="0">
                <a:solidFill>
                  <a:prstClr val="black"/>
                </a:solidFill>
              </a:rPr>
              <a:t>размере от двадцати тысяч до пятидесяти тысяч рублей или дисквалификацию на срок от одного года до двух лет.</a:t>
            </a:r>
          </a:p>
          <a:p>
            <a:endParaRPr lang="ru-RU" dirty="0">
              <a:solidFill>
                <a:prstClr val="black"/>
              </a:solidFill>
            </a:endParaRPr>
          </a:p>
          <a:p>
            <a:endParaRPr lang="ru-RU" dirty="0">
              <a:solidFill>
                <a:prstClr val="black"/>
              </a:solidFill>
            </a:endParaRPr>
          </a:p>
          <a:p>
            <a:endParaRPr lang="ru-RU" dirty="0">
              <a:solidFill>
                <a:prstClr val="black"/>
              </a:solidFill>
            </a:endParaRPr>
          </a:p>
          <a:p>
            <a:endParaRPr lang="ru-RU" dirty="0">
              <a:solidFill>
                <a:prstClr val="black"/>
              </a:solidFill>
            </a:endParaRPr>
          </a:p>
          <a:p>
            <a:endParaRPr lang="ru-RU" dirty="0">
              <a:solidFill>
                <a:prstClr val="black"/>
              </a:solidFill>
            </a:endParaRPr>
          </a:p>
          <a:p>
            <a:endParaRPr lang="ru-RU" dirty="0">
              <a:solidFill>
                <a:prstClr val="black"/>
              </a:solidFill>
            </a:endParaRPr>
          </a:p>
          <a:p>
            <a:endParaRPr lang="ru-RU" dirty="0">
              <a:solidFill>
                <a:prstClr val="black"/>
              </a:solidFill>
            </a:endParaRPr>
          </a:p>
          <a:p>
            <a:pPr algn="ctr"/>
            <a:endParaRPr lang="ru-RU"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1660798807"/>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ctrTitle"/>
          </p:nvPr>
        </p:nvSpPr>
        <p:spPr>
          <a:xfrm>
            <a:off x="179388" y="476673"/>
            <a:ext cx="8785225" cy="2160166"/>
          </a:xfrm>
        </p:spPr>
        <p:txBody>
          <a:bodyPr/>
          <a:lstStyle/>
          <a:p>
            <a:r>
              <a:rPr lang="ru-RU" altLang="ru-RU" sz="3200" dirty="0" smtClean="0"/>
              <a:t>Проект федерального закона № 529548-6 </a:t>
            </a:r>
            <a:br>
              <a:rPr lang="ru-RU" altLang="ru-RU" sz="3200" dirty="0" smtClean="0"/>
            </a:br>
            <a:r>
              <a:rPr lang="ru-RU" altLang="ru-RU" sz="3200" dirty="0" smtClean="0"/>
              <a:t>«О внесении изменений в Бюджетный кодекс Российской Федерации»</a:t>
            </a:r>
          </a:p>
        </p:txBody>
      </p:sp>
      <p:sp>
        <p:nvSpPr>
          <p:cNvPr id="13315" name="Подзаголовок 2"/>
          <p:cNvSpPr>
            <a:spLocks noGrp="1"/>
          </p:cNvSpPr>
          <p:nvPr>
            <p:ph type="subTitle" idx="1"/>
          </p:nvPr>
        </p:nvSpPr>
        <p:spPr>
          <a:xfrm>
            <a:off x="468313" y="2348881"/>
            <a:ext cx="8324850" cy="3816970"/>
          </a:xfrm>
          <a:solidFill>
            <a:schemeClr val="accent1">
              <a:lumMod val="20000"/>
              <a:lumOff val="80000"/>
            </a:schemeClr>
          </a:solidFill>
        </p:spPr>
        <p:txBody>
          <a:bodyPr>
            <a:normAutofit fontScale="92500" lnSpcReduction="10000"/>
          </a:bodyPr>
          <a:lstStyle/>
          <a:p>
            <a:pPr algn="just"/>
            <a:r>
              <a:rPr lang="ru-RU" altLang="ru-RU" sz="2400" dirty="0" smtClean="0"/>
              <a:t>Статья 41. Виды доходов бюджетов</a:t>
            </a:r>
          </a:p>
          <a:p>
            <a:pPr algn="just"/>
            <a:r>
              <a:rPr lang="ru-RU" altLang="ru-RU" sz="1800" dirty="0" smtClean="0"/>
              <a:t>….</a:t>
            </a:r>
          </a:p>
          <a:p>
            <a:pPr algn="just"/>
            <a:r>
              <a:rPr lang="ru-RU" altLang="ru-RU" i="1" dirty="0" smtClean="0">
                <a:solidFill>
                  <a:srgbClr val="FF0000"/>
                </a:solidFill>
              </a:rPr>
              <a:t>6. Нормативные правовые акты, договоры, в соответствии с которыми уплачиваются платежи, являющиеся источниками неналоговых доходов бюджетов, должны предусматривать </a:t>
            </a:r>
            <a:r>
              <a:rPr lang="ru-RU" altLang="ru-RU" i="1" u="sng" dirty="0" smtClean="0">
                <a:solidFill>
                  <a:srgbClr val="FF0000"/>
                </a:solidFill>
              </a:rPr>
              <a:t>положения о порядке их исчисления, размере, сроках и (или) условиях уплаты.</a:t>
            </a:r>
          </a:p>
        </p:txBody>
      </p:sp>
      <p:sp>
        <p:nvSpPr>
          <p:cNvPr id="13316" name="Прямоугольник 5"/>
          <p:cNvSpPr>
            <a:spLocks noChangeArrowheads="1"/>
          </p:cNvSpPr>
          <p:nvPr/>
        </p:nvSpPr>
        <p:spPr bwMode="auto">
          <a:xfrm>
            <a:off x="7991475" y="539750"/>
            <a:ext cx="1152525" cy="431800"/>
          </a:xfrm>
          <a:prstGeom prst="rect">
            <a:avLst/>
          </a:prstGeom>
          <a:noFill/>
          <a:ln w="28575" algn="ctr">
            <a:solidFill>
              <a:schemeClr val="bg2"/>
            </a:solidFill>
            <a:round/>
            <a:headEnd/>
            <a:tailEnd type="triangle" w="med" len="med"/>
          </a:ln>
        </p:spPr>
        <p:txBody>
          <a:bodyPr wrap="none" anchor="ctr"/>
          <a:lstStyle>
            <a:lvl1pPr>
              <a:spcBef>
                <a:spcPct val="20000"/>
              </a:spcBef>
              <a:buFont typeface="Symbol" pitchFamily="18" charset="2"/>
              <a:buChar char="-"/>
              <a:defRPr sz="2600">
                <a:solidFill>
                  <a:schemeClr val="tx1"/>
                </a:solidFill>
                <a:latin typeface="Times New Roman" pitchFamily="18" charset="0"/>
              </a:defRPr>
            </a:lvl1pPr>
            <a:lvl2pPr marL="742950" indent="-285750">
              <a:spcBef>
                <a:spcPct val="20000"/>
              </a:spcBef>
              <a:buFont typeface="Symbol" pitchFamily="18" charset="2"/>
              <a:buChar char="-"/>
              <a:defRPr sz="2400">
                <a:solidFill>
                  <a:schemeClr val="tx1"/>
                </a:solidFill>
                <a:latin typeface="Times New Roman" pitchFamily="18" charset="0"/>
              </a:defRPr>
            </a:lvl2pPr>
            <a:lvl3pPr marL="1143000" indent="-228600">
              <a:spcBef>
                <a:spcPct val="20000"/>
              </a:spcBef>
              <a:buFont typeface="Symbol" pitchFamily="18" charset="2"/>
              <a:buChar char="-"/>
              <a:defRPr sz="2000">
                <a:solidFill>
                  <a:schemeClr val="tx1"/>
                </a:solidFill>
                <a:latin typeface="Times New Roman" pitchFamily="18" charset="0"/>
              </a:defRPr>
            </a:lvl3pPr>
            <a:lvl4pPr marL="1600200" indent="-228600">
              <a:spcBef>
                <a:spcPct val="20000"/>
              </a:spcBef>
              <a:buFont typeface="Symbol" pitchFamily="18" charset="2"/>
              <a:buChar char="-"/>
              <a:defRPr sz="2000">
                <a:solidFill>
                  <a:schemeClr val="tx1"/>
                </a:solidFill>
                <a:latin typeface="Times New Roman" pitchFamily="18" charset="0"/>
              </a:defRPr>
            </a:lvl4pPr>
            <a:lvl5pPr marL="2057400" indent="-228600">
              <a:spcBef>
                <a:spcPct val="20000"/>
              </a:spcBef>
              <a:buFont typeface="Symbol" pitchFamily="18" charset="2"/>
              <a:buChar char="-"/>
              <a:defRPr sz="2000">
                <a:solidFill>
                  <a:schemeClr val="tx1"/>
                </a:solidFill>
                <a:latin typeface="Times New Roman" pitchFamily="18" charset="0"/>
              </a:defRPr>
            </a:lvl5pPr>
            <a:lvl6pPr marL="2514600" indent="-228600" eaLnBrk="0" fontAlgn="base" hangingPunct="0">
              <a:spcBef>
                <a:spcPct val="20000"/>
              </a:spcBef>
              <a:spcAft>
                <a:spcPct val="0"/>
              </a:spcAft>
              <a:buFont typeface="Symbol" pitchFamily="18" charset="2"/>
              <a:buChar char="-"/>
              <a:defRPr sz="2000">
                <a:solidFill>
                  <a:schemeClr val="tx1"/>
                </a:solidFill>
                <a:latin typeface="Times New Roman" pitchFamily="18" charset="0"/>
              </a:defRPr>
            </a:lvl6pPr>
            <a:lvl7pPr marL="2971800" indent="-228600" eaLnBrk="0" fontAlgn="base" hangingPunct="0">
              <a:spcBef>
                <a:spcPct val="20000"/>
              </a:spcBef>
              <a:spcAft>
                <a:spcPct val="0"/>
              </a:spcAft>
              <a:buFont typeface="Symbol" pitchFamily="18" charset="2"/>
              <a:buChar char="-"/>
              <a:defRPr sz="2000">
                <a:solidFill>
                  <a:schemeClr val="tx1"/>
                </a:solidFill>
                <a:latin typeface="Times New Roman" pitchFamily="18" charset="0"/>
              </a:defRPr>
            </a:lvl7pPr>
            <a:lvl8pPr marL="3429000" indent="-228600" eaLnBrk="0" fontAlgn="base" hangingPunct="0">
              <a:spcBef>
                <a:spcPct val="20000"/>
              </a:spcBef>
              <a:spcAft>
                <a:spcPct val="0"/>
              </a:spcAft>
              <a:buFont typeface="Symbol" pitchFamily="18" charset="2"/>
              <a:buChar char="-"/>
              <a:defRPr sz="2000">
                <a:solidFill>
                  <a:schemeClr val="tx1"/>
                </a:solidFill>
                <a:latin typeface="Times New Roman" pitchFamily="18" charset="0"/>
              </a:defRPr>
            </a:lvl8pPr>
            <a:lvl9pPr marL="3886200" indent="-228600" eaLnBrk="0" fontAlgn="base" hangingPunct="0">
              <a:spcBef>
                <a:spcPct val="20000"/>
              </a:spcBef>
              <a:spcAft>
                <a:spcPct val="0"/>
              </a:spcAft>
              <a:buFont typeface="Symbol" pitchFamily="18" charset="2"/>
              <a:buChar char="-"/>
              <a:defRPr sz="2000">
                <a:solidFill>
                  <a:schemeClr val="tx1"/>
                </a:solidFill>
                <a:latin typeface="Times New Roman" pitchFamily="18" charset="0"/>
              </a:defRPr>
            </a:lvl9pPr>
          </a:lstStyle>
          <a:p>
            <a:pPr algn="ctr">
              <a:spcBef>
                <a:spcPct val="0"/>
              </a:spcBef>
              <a:buFontTx/>
              <a:buNone/>
            </a:pPr>
            <a:endParaRPr lang="ru-RU" altLang="ru-RU" sz="2400" dirty="0"/>
          </a:p>
        </p:txBody>
      </p:sp>
    </p:spTree>
    <p:extLst>
      <p:ext uri="{BB962C8B-B14F-4D97-AF65-F5344CB8AC3E}">
        <p14:creationId xmlns:p14="http://schemas.microsoft.com/office/powerpoint/2010/main" val="31864120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ctrTitle"/>
          </p:nvPr>
        </p:nvSpPr>
        <p:spPr>
          <a:xfrm>
            <a:off x="0" y="260649"/>
            <a:ext cx="8892480" cy="1512167"/>
          </a:xfrm>
        </p:spPr>
        <p:txBody>
          <a:bodyPr>
            <a:normAutofit fontScale="90000"/>
          </a:bodyPr>
          <a:lstStyle/>
          <a:p>
            <a:r>
              <a:rPr lang="ru-RU" altLang="ru-RU" sz="3200" dirty="0" smtClean="0"/>
              <a:t/>
            </a:r>
            <a:br>
              <a:rPr lang="ru-RU" altLang="ru-RU" sz="3200" dirty="0" smtClean="0"/>
            </a:br>
            <a:r>
              <a:rPr lang="ru-RU" altLang="ru-RU" sz="3200" dirty="0" smtClean="0"/>
              <a:t>Проект федерального закона № 529548-6 </a:t>
            </a:r>
            <a:br>
              <a:rPr lang="ru-RU" altLang="ru-RU" sz="3200" dirty="0" smtClean="0"/>
            </a:br>
            <a:r>
              <a:rPr lang="ru-RU" altLang="ru-RU" sz="3200" dirty="0" smtClean="0"/>
              <a:t>«О внесении изменений в Бюджетный кодекс Российской Федерации»   </a:t>
            </a:r>
            <a:br>
              <a:rPr lang="ru-RU" altLang="ru-RU" sz="3200" dirty="0" smtClean="0"/>
            </a:br>
            <a:endParaRPr lang="ru-RU" altLang="ru-RU" sz="3200" dirty="0" smtClean="0"/>
          </a:p>
        </p:txBody>
      </p:sp>
      <p:sp>
        <p:nvSpPr>
          <p:cNvPr id="3" name="Подзаголовок 2"/>
          <p:cNvSpPr>
            <a:spLocks noGrp="1"/>
          </p:cNvSpPr>
          <p:nvPr>
            <p:ph type="subTitle" idx="1"/>
          </p:nvPr>
        </p:nvSpPr>
        <p:spPr>
          <a:xfrm>
            <a:off x="250825" y="1700213"/>
            <a:ext cx="8785225" cy="4968875"/>
          </a:xfrm>
          <a:solidFill>
            <a:schemeClr val="accent1">
              <a:lumMod val="20000"/>
              <a:lumOff val="80000"/>
            </a:schemeClr>
          </a:solidFill>
        </p:spPr>
        <p:txBody>
          <a:bodyPr>
            <a:normAutofit fontScale="92500" lnSpcReduction="20000"/>
          </a:bodyPr>
          <a:lstStyle/>
          <a:p>
            <a:pPr marL="514350" indent="-514350" algn="l">
              <a:spcBef>
                <a:spcPts val="0"/>
              </a:spcBef>
              <a:buFont typeface="+mj-lt"/>
              <a:buAutoNum type="arabicPeriod" startAt="2"/>
              <a:defRPr/>
            </a:pPr>
            <a:endParaRPr lang="ru-RU" sz="1800" dirty="0" smtClean="0"/>
          </a:p>
          <a:p>
            <a:pPr algn="l">
              <a:spcBef>
                <a:spcPts val="0"/>
              </a:spcBef>
              <a:defRPr/>
            </a:pPr>
            <a:r>
              <a:rPr lang="ru-RU" sz="2400" dirty="0" smtClean="0"/>
              <a:t>Статья </a:t>
            </a:r>
            <a:r>
              <a:rPr lang="ru-RU" sz="2400" dirty="0"/>
              <a:t>160.1. Бюджетные полномочия главного администратора (администратора) доходов бюджета</a:t>
            </a:r>
          </a:p>
          <a:p>
            <a:pPr marL="514350" indent="-514350" algn="l">
              <a:spcBef>
                <a:spcPts val="0"/>
              </a:spcBef>
              <a:buFont typeface="+mj-lt"/>
              <a:buAutoNum type="arabicPeriod" startAt="2"/>
              <a:defRPr/>
            </a:pPr>
            <a:endParaRPr lang="ru-RU" sz="2400" dirty="0"/>
          </a:p>
          <a:p>
            <a:pPr marL="514350" indent="-514350" algn="l">
              <a:spcBef>
                <a:spcPts val="0"/>
              </a:spcBef>
              <a:buFont typeface="+mj-lt"/>
              <a:buAutoNum type="arabicPeriod" startAt="2"/>
              <a:defRPr/>
            </a:pPr>
            <a:r>
              <a:rPr lang="ru-RU" sz="2400" dirty="0" smtClean="0"/>
              <a:t>Администратор </a:t>
            </a:r>
            <a:r>
              <a:rPr lang="ru-RU" sz="2400" dirty="0"/>
              <a:t>доходов бюджета обладает следующими бюджетными полномочиями</a:t>
            </a:r>
            <a:r>
              <a:rPr lang="ru-RU" sz="2400" dirty="0" smtClean="0"/>
              <a:t>:</a:t>
            </a:r>
          </a:p>
          <a:p>
            <a:pPr algn="l">
              <a:spcBef>
                <a:spcPts val="0"/>
              </a:spcBef>
              <a:defRPr/>
            </a:pPr>
            <a:r>
              <a:rPr lang="ru-RU" sz="1800" dirty="0"/>
              <a:t> </a:t>
            </a:r>
            <a:r>
              <a:rPr lang="ru-RU" sz="1800" dirty="0" smtClean="0"/>
              <a:t>     ……</a:t>
            </a:r>
          </a:p>
          <a:p>
            <a:pPr algn="just">
              <a:spcBef>
                <a:spcPts val="0"/>
              </a:spcBef>
              <a:defRPr/>
            </a:pPr>
            <a:r>
              <a:rPr lang="ru-RU" dirty="0" smtClean="0">
                <a:solidFill>
                  <a:srgbClr val="FF0000"/>
                </a:solidFill>
              </a:rPr>
              <a:t>      </a:t>
            </a:r>
            <a:r>
              <a:rPr lang="ru-RU" i="1" dirty="0">
                <a:solidFill>
                  <a:srgbClr val="FF0000"/>
                </a:solidFill>
              </a:rPr>
              <a:t>принимает решение о признании </a:t>
            </a:r>
            <a:r>
              <a:rPr lang="ru-RU" i="1" u="sng" dirty="0">
                <a:solidFill>
                  <a:srgbClr val="FF0000"/>
                </a:solidFill>
              </a:rPr>
              <a:t>безнадежными к </a:t>
            </a:r>
            <a:r>
              <a:rPr lang="ru-RU" i="1" u="sng" dirty="0" smtClean="0">
                <a:solidFill>
                  <a:srgbClr val="FF0000"/>
                </a:solidFill>
              </a:rPr>
              <a:t>   взысканию </a:t>
            </a:r>
            <a:r>
              <a:rPr lang="ru-RU" i="1" u="sng" dirty="0">
                <a:solidFill>
                  <a:srgbClr val="FF0000"/>
                </a:solidFill>
              </a:rPr>
              <a:t>и списании начисленных сумм платежей в бюджет</a:t>
            </a:r>
            <a:r>
              <a:rPr lang="ru-RU" i="1" dirty="0">
                <a:solidFill>
                  <a:srgbClr val="FF0000"/>
                </a:solidFill>
              </a:rPr>
              <a:t>, уплата и (или) взыскание которых невозможны, в соответствии с законодательством Российской Федерации  и (или) </a:t>
            </a:r>
            <a:r>
              <a:rPr lang="ru-RU" i="1" dirty="0" smtClean="0">
                <a:solidFill>
                  <a:srgbClr val="FF0000"/>
                </a:solidFill>
              </a:rPr>
              <a:t>общими требованиями, установленных </a:t>
            </a:r>
            <a:r>
              <a:rPr lang="ru-RU" i="1" dirty="0">
                <a:solidFill>
                  <a:srgbClr val="FF0000"/>
                </a:solidFill>
              </a:rPr>
              <a:t>Министерством финансов Российской Федерации</a:t>
            </a:r>
          </a:p>
        </p:txBody>
      </p:sp>
    </p:spTree>
    <p:extLst>
      <p:ext uri="{BB962C8B-B14F-4D97-AF65-F5344CB8AC3E}">
        <p14:creationId xmlns:p14="http://schemas.microsoft.com/office/powerpoint/2010/main" val="26560647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340768"/>
            <a:ext cx="9144000" cy="36512"/>
          </a:xfrm>
          <a:prstGeom prst="rect">
            <a:avLst/>
          </a:prstGeom>
          <a:solidFill>
            <a:srgbClr val="54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ru-RU" dirty="0">
              <a:solidFill>
                <a:prstClr val="white"/>
              </a:solidFill>
            </a:endParaRPr>
          </a:p>
        </p:txBody>
      </p:sp>
      <p:sp>
        <p:nvSpPr>
          <p:cNvPr id="5" name="Заголовок 1"/>
          <p:cNvSpPr txBox="1">
            <a:spLocks/>
          </p:cNvSpPr>
          <p:nvPr/>
        </p:nvSpPr>
        <p:spPr bwMode="auto">
          <a:xfrm>
            <a:off x="1" y="324725"/>
            <a:ext cx="9144000"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ctr" rtl="0" eaLnBrk="0" fontAlgn="base" hangingPunct="0">
              <a:spcBef>
                <a:spcPct val="0"/>
              </a:spcBef>
              <a:spcAft>
                <a:spcPct val="0"/>
              </a:spcAft>
              <a:defRPr sz="3200" kern="1200">
                <a:solidFill>
                  <a:schemeClr val="tx1"/>
                </a:solidFill>
                <a:latin typeface="Times New Roman" pitchFamily="18" charset="0"/>
                <a:ea typeface="+mj-ea"/>
                <a:cs typeface="+mj-cs"/>
              </a:defRPr>
            </a:lvl1pPr>
            <a:lvl2pPr algn="ctr" rtl="0" eaLnBrk="0" fontAlgn="base" hangingPunct="0">
              <a:spcBef>
                <a:spcPct val="0"/>
              </a:spcBef>
              <a:spcAft>
                <a:spcPct val="0"/>
              </a:spcAft>
              <a:defRPr sz="3200">
                <a:solidFill>
                  <a:schemeClr val="tx1"/>
                </a:solidFill>
                <a:latin typeface="Times New Roman" pitchFamily="18" charset="0"/>
              </a:defRPr>
            </a:lvl2pPr>
            <a:lvl3pPr algn="ctr" rtl="0" eaLnBrk="0" fontAlgn="base" hangingPunct="0">
              <a:spcBef>
                <a:spcPct val="0"/>
              </a:spcBef>
              <a:spcAft>
                <a:spcPct val="0"/>
              </a:spcAft>
              <a:defRPr sz="3200">
                <a:solidFill>
                  <a:schemeClr val="tx1"/>
                </a:solidFill>
                <a:latin typeface="Times New Roman" pitchFamily="18" charset="0"/>
              </a:defRPr>
            </a:lvl3pPr>
            <a:lvl4pPr algn="ctr" rtl="0" eaLnBrk="0" fontAlgn="base" hangingPunct="0">
              <a:spcBef>
                <a:spcPct val="0"/>
              </a:spcBef>
              <a:spcAft>
                <a:spcPct val="0"/>
              </a:spcAft>
              <a:defRPr sz="3200">
                <a:solidFill>
                  <a:schemeClr val="tx1"/>
                </a:solidFill>
                <a:latin typeface="Times New Roman" pitchFamily="18" charset="0"/>
              </a:defRPr>
            </a:lvl4pPr>
            <a:lvl5pPr algn="ctr" rtl="0" eaLnBrk="0" fontAlgn="base" hangingPunct="0">
              <a:spcBef>
                <a:spcPct val="0"/>
              </a:spcBef>
              <a:spcAft>
                <a:spcPct val="0"/>
              </a:spcAft>
              <a:defRPr sz="3200">
                <a:solidFill>
                  <a:schemeClr val="tx1"/>
                </a:solidFill>
                <a:latin typeface="Times New Roman" pitchFamily="18"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a:lstStyle>
          <a:p>
            <a:pPr algn="l"/>
            <a:endParaRPr lang="ru-RU" sz="2000" b="1" dirty="0">
              <a:solidFill>
                <a:prstClr val="black"/>
              </a:solidFill>
              <a:latin typeface="Cambria" panose="02040503050406030204" pitchFamily="18" charset="0"/>
            </a:endParaRPr>
          </a:p>
        </p:txBody>
      </p:sp>
      <p:sp>
        <p:nvSpPr>
          <p:cNvPr id="6" name="Заголовок 5"/>
          <p:cNvSpPr>
            <a:spLocks noGrp="1"/>
          </p:cNvSpPr>
          <p:nvPr>
            <p:ph type="title"/>
          </p:nvPr>
        </p:nvSpPr>
        <p:spPr>
          <a:xfrm>
            <a:off x="457200" y="401639"/>
            <a:ext cx="8229600" cy="642302"/>
          </a:xfrm>
        </p:spPr>
        <p:txBody>
          <a:bodyPr>
            <a:normAutofit fontScale="90000"/>
          </a:bodyPr>
          <a:lstStyle/>
          <a:p>
            <a:r>
              <a:rPr lang="ru-RU" dirty="0">
                <a:latin typeface="Times New Roman"/>
              </a:rPr>
              <a:t>Приказ Минфина России от </a:t>
            </a:r>
            <a:r>
              <a:rPr lang="ru-RU" dirty="0" smtClean="0">
                <a:latin typeface="Times New Roman"/>
              </a:rPr>
              <a:t>29.08.2014 </a:t>
            </a:r>
            <a:r>
              <a:rPr lang="ru-RU" dirty="0">
                <a:latin typeface="Times New Roman"/>
              </a:rPr>
              <a:t>№ </a:t>
            </a:r>
            <a:r>
              <a:rPr lang="ru-RU" dirty="0" smtClean="0">
                <a:latin typeface="Times New Roman"/>
              </a:rPr>
              <a:t>88н</a:t>
            </a:r>
            <a:endParaRPr lang="ru-RU" dirty="0"/>
          </a:p>
        </p:txBody>
      </p:sp>
      <p:sp>
        <p:nvSpPr>
          <p:cNvPr id="7" name="Объект 6"/>
          <p:cNvSpPr>
            <a:spLocks noGrp="1"/>
          </p:cNvSpPr>
          <p:nvPr>
            <p:ph idx="1"/>
          </p:nvPr>
        </p:nvSpPr>
        <p:spPr>
          <a:xfrm>
            <a:off x="457200" y="1394459"/>
            <a:ext cx="8229600" cy="5179379"/>
          </a:xfrm>
          <a:solidFill>
            <a:schemeClr val="tx2">
              <a:lumMod val="20000"/>
              <a:lumOff val="80000"/>
            </a:schemeClr>
          </a:solidFill>
        </p:spPr>
        <p:txBody>
          <a:bodyPr/>
          <a:lstStyle/>
          <a:p>
            <a:pPr marL="109537" indent="0" algn="ctr">
              <a:buNone/>
            </a:pPr>
            <a:r>
              <a:rPr lang="ru-RU" sz="2000" dirty="0" smtClean="0">
                <a:latin typeface="Times New Roman"/>
              </a:rPr>
              <a:t>Для </a:t>
            </a:r>
            <a:r>
              <a:rPr lang="ru-RU" sz="2000" dirty="0">
                <a:latin typeface="Times New Roman"/>
              </a:rPr>
              <a:t>целей </a:t>
            </a:r>
            <a:r>
              <a:rPr lang="ru-RU" sz="2000" dirty="0" smtClean="0">
                <a:latin typeface="Times New Roman"/>
              </a:rPr>
              <a:t>бюджетного </a:t>
            </a:r>
            <a:r>
              <a:rPr lang="ru-RU" sz="2000" dirty="0">
                <a:latin typeface="Times New Roman"/>
              </a:rPr>
              <a:t>учета остатков субсидий прошлых </a:t>
            </a:r>
            <a:r>
              <a:rPr lang="ru-RU" sz="2000" dirty="0" smtClean="0">
                <a:latin typeface="Times New Roman"/>
              </a:rPr>
              <a:t>лет</a:t>
            </a:r>
          </a:p>
          <a:p>
            <a:pPr marL="109537" indent="0" algn="ctr">
              <a:buNone/>
            </a:pPr>
            <a:r>
              <a:rPr lang="ru-RU" sz="2000" dirty="0" smtClean="0">
                <a:latin typeface="Times New Roman"/>
              </a:rPr>
              <a:t> </a:t>
            </a:r>
            <a:r>
              <a:rPr lang="ru-RU" sz="2000" dirty="0">
                <a:latin typeface="Times New Roman"/>
              </a:rPr>
              <a:t>при отсутствии расходных обязательств в текущем финансовом году: </a:t>
            </a:r>
            <a:endParaRPr lang="ru-RU" sz="2000" dirty="0" smtClean="0">
              <a:latin typeface="Times New Roman"/>
            </a:endParaRPr>
          </a:p>
          <a:p>
            <a:pPr marL="109537" indent="0" algn="ctr">
              <a:buNone/>
            </a:pPr>
            <a:r>
              <a:rPr lang="ru-RU" sz="2000" dirty="0" smtClean="0">
                <a:latin typeface="Times New Roman"/>
              </a:rPr>
              <a:t>( для счета 0 206 40 000)</a:t>
            </a:r>
          </a:p>
          <a:p>
            <a:pPr marL="109537" indent="0" algn="just">
              <a:buNone/>
            </a:pPr>
            <a:r>
              <a:rPr lang="ru-RU" sz="2000" dirty="0" smtClean="0">
                <a:latin typeface="Times New Roman"/>
              </a:rPr>
              <a:t>2900-  </a:t>
            </a:r>
            <a:r>
              <a:rPr lang="ru-RU" sz="2000" dirty="0">
                <a:latin typeface="Times New Roman"/>
              </a:rPr>
              <a:t>автономным и бюджетным учреждениям</a:t>
            </a:r>
          </a:p>
          <a:p>
            <a:pPr marL="109537" indent="0" algn="just">
              <a:buNone/>
            </a:pPr>
            <a:r>
              <a:rPr lang="ru-RU" sz="2000" dirty="0" smtClean="0">
                <a:latin typeface="Times New Roman"/>
              </a:rPr>
              <a:t>4800- </a:t>
            </a:r>
            <a:r>
              <a:rPr lang="ru-RU" sz="2000" dirty="0">
                <a:latin typeface="Times New Roman"/>
              </a:rPr>
              <a:t>на осуществление капитальных вложений в объекты капитального строительства государственной (муниципальной) собственности </a:t>
            </a:r>
            <a:endParaRPr lang="ru-RU" sz="2000" dirty="0" smtClean="0">
              <a:latin typeface="Times New Roman"/>
            </a:endParaRPr>
          </a:p>
          <a:p>
            <a:pPr marL="109537" indent="0" algn="just">
              <a:buNone/>
            </a:pPr>
            <a:r>
              <a:rPr lang="ru-RU" sz="2000" dirty="0" smtClean="0">
                <a:latin typeface="Times New Roman"/>
              </a:rPr>
              <a:t>6900 </a:t>
            </a:r>
            <a:r>
              <a:rPr lang="ru-RU" sz="2000" dirty="0">
                <a:latin typeface="Times New Roman"/>
              </a:rPr>
              <a:t>- юридическим лицам (за исключением субсидий государственным (муниципальным) учреждениям), индивидуальным предпринимателям, физическим </a:t>
            </a:r>
            <a:r>
              <a:rPr lang="ru-RU" sz="2000" dirty="0" smtClean="0">
                <a:latin typeface="Times New Roman"/>
              </a:rPr>
              <a:t>лицам</a:t>
            </a:r>
          </a:p>
          <a:p>
            <a:pPr marL="109537" indent="0" algn="just">
              <a:buNone/>
            </a:pPr>
            <a:endParaRPr lang="ru-RU" sz="2000" dirty="0">
              <a:latin typeface="Times New Roman"/>
            </a:endParaRPr>
          </a:p>
          <a:p>
            <a:pPr marL="109537" indent="0" algn="ctr">
              <a:buNone/>
            </a:pPr>
            <a:r>
              <a:rPr lang="ru-RU" sz="2000" dirty="0">
                <a:latin typeface="Times New Roman"/>
              </a:rPr>
              <a:t> в увязке с соответствующей подпрограммой государственной программы (непрограммным направлением расходов), либо с указанием в 1-3 разряде кода целевой статьи расходов «999» </a:t>
            </a:r>
          </a:p>
        </p:txBody>
      </p:sp>
    </p:spTree>
    <p:extLst>
      <p:ext uri="{BB962C8B-B14F-4D97-AF65-F5344CB8AC3E}">
        <p14:creationId xmlns:p14="http://schemas.microsoft.com/office/powerpoint/2010/main" val="194967622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p:cNvSpPr>
            <a:spLocks noGrp="1"/>
          </p:cNvSpPr>
          <p:nvPr>
            <p:ph type="ctrTitle"/>
          </p:nvPr>
        </p:nvSpPr>
        <p:spPr>
          <a:xfrm>
            <a:off x="160338" y="692150"/>
            <a:ext cx="8659812" cy="6165850"/>
          </a:xfrm>
        </p:spPr>
        <p:txBody>
          <a:bodyPr>
            <a:normAutofit fontScale="90000"/>
          </a:bodyPr>
          <a:lstStyle/>
          <a:p>
            <a:pPr marL="514350" indent="-514350" algn="l"/>
            <a:r>
              <a:rPr lang="en-US" altLang="ru-RU" sz="3200" dirty="0" smtClean="0"/>
              <a:t>                     </a:t>
            </a:r>
            <a:r>
              <a:rPr lang="ru-RU" altLang="ru-RU" sz="3200" dirty="0" smtClean="0"/>
              <a:t>Изменения</a:t>
            </a:r>
            <a:r>
              <a:rPr lang="en-US" altLang="ru-RU" sz="3200" dirty="0" smtClean="0"/>
              <a:t> </a:t>
            </a:r>
            <a:r>
              <a:rPr lang="ru-RU" altLang="ru-RU" sz="3200" dirty="0" smtClean="0"/>
              <a:t>в БК РФ</a:t>
            </a:r>
            <a:r>
              <a:rPr lang="en-US" altLang="ru-RU" sz="3200" dirty="0" smtClean="0"/>
              <a:t>:</a:t>
            </a:r>
            <a:r>
              <a:rPr lang="ru-RU" altLang="ru-RU" sz="3200" dirty="0" smtClean="0"/>
              <a:t/>
            </a:r>
            <a:br>
              <a:rPr lang="ru-RU" altLang="ru-RU" sz="3200" dirty="0" smtClean="0"/>
            </a:br>
            <a:r>
              <a:rPr lang="en-US" altLang="ru-RU" sz="3200" dirty="0" smtClean="0"/>
              <a:t>-</a:t>
            </a:r>
            <a:r>
              <a:rPr lang="ru-RU" altLang="ru-RU" sz="3200" dirty="0" smtClean="0"/>
              <a:t> </a:t>
            </a:r>
            <a:r>
              <a:rPr lang="ru-RU" altLang="ru-RU" sz="2400" dirty="0" smtClean="0"/>
              <a:t>ст. 160.1 «Бюджетные полномочия главного администратора (администратора) доходов бюджета»</a:t>
            </a:r>
            <a:r>
              <a:rPr lang="en-US" altLang="ru-RU" sz="3200" dirty="0" smtClean="0"/>
              <a:t/>
            </a:r>
            <a:br>
              <a:rPr lang="en-US" altLang="ru-RU" sz="3200" dirty="0" smtClean="0"/>
            </a:br>
            <a:r>
              <a:rPr lang="ru-RU" altLang="ru-RU" sz="3200" dirty="0" smtClean="0"/>
              <a:t> </a:t>
            </a:r>
            <a:r>
              <a:rPr lang="ru-RU" altLang="ru-RU" sz="2400" dirty="0" smtClean="0"/>
              <a:t>1</a:t>
            </a:r>
            <a:r>
              <a:rPr lang="en-US" altLang="ru-RU" sz="2400" dirty="0" smtClean="0"/>
              <a:t>.</a:t>
            </a:r>
            <a:r>
              <a:rPr lang="ru-RU" altLang="ru-RU" sz="2400" dirty="0" smtClean="0"/>
              <a:t>Главный администратор доходов бюджета обладает следующими бюджетными полномочиями</a:t>
            </a:r>
            <a:r>
              <a:rPr lang="en-US" altLang="ru-RU" sz="2400" dirty="0" smtClean="0"/>
              <a:t>:</a:t>
            </a:r>
            <a:br>
              <a:rPr lang="en-US" altLang="ru-RU" sz="2400" dirty="0" smtClean="0"/>
            </a:br>
            <a:r>
              <a:rPr lang="en-US" altLang="ru-RU" sz="2400" dirty="0" smtClean="0"/>
              <a:t>      ….</a:t>
            </a:r>
            <a:r>
              <a:rPr lang="en-US" altLang="ru-RU" sz="3200" dirty="0" smtClean="0"/>
              <a:t/>
            </a:r>
            <a:br>
              <a:rPr lang="en-US" altLang="ru-RU" sz="3200" dirty="0" smtClean="0"/>
            </a:br>
            <a:r>
              <a:rPr lang="ru-RU" altLang="ru-RU" sz="2400" i="1" u="sng" dirty="0" smtClean="0">
                <a:solidFill>
                  <a:srgbClr val="FF0000"/>
                </a:solidFill>
              </a:rPr>
              <a:t>устанавливает методику прогнозирования поступлений доходов в бюджет </a:t>
            </a:r>
            <a:r>
              <a:rPr lang="en-US" altLang="ru-RU" sz="3200" dirty="0" smtClean="0"/>
              <a:t/>
            </a:r>
            <a:br>
              <a:rPr lang="en-US" altLang="ru-RU" sz="3200" dirty="0" smtClean="0"/>
            </a:br>
            <a:r>
              <a:rPr lang="ru-RU" altLang="ru-RU" sz="3200" dirty="0" smtClean="0"/>
              <a:t/>
            </a:r>
            <a:br>
              <a:rPr lang="ru-RU" altLang="ru-RU" sz="3200" dirty="0" smtClean="0"/>
            </a:br>
            <a:r>
              <a:rPr lang="en-US" altLang="ru-RU" sz="2400" dirty="0" smtClean="0"/>
              <a:t>- </a:t>
            </a:r>
            <a:r>
              <a:rPr lang="ru-RU" altLang="ru-RU" sz="2400" dirty="0" err="1" smtClean="0"/>
              <a:t>ст</a:t>
            </a:r>
            <a:r>
              <a:rPr lang="en-US" altLang="ru-RU" sz="2400" dirty="0" smtClean="0"/>
              <a:t>.</a:t>
            </a:r>
            <a:r>
              <a:rPr lang="ru-RU" altLang="ru-RU" sz="2400" dirty="0" smtClean="0"/>
              <a:t> 160</a:t>
            </a:r>
            <a:r>
              <a:rPr lang="en-US" altLang="ru-RU" sz="2400" dirty="0" smtClean="0"/>
              <a:t>.2</a:t>
            </a:r>
            <a:r>
              <a:rPr lang="ru-RU" altLang="ru-RU" sz="2400" dirty="0" smtClean="0"/>
              <a:t> «Бюджетные полномочия главного администратора (администратора) источников финансирования дефицита бюджета» </a:t>
            </a:r>
            <a:r>
              <a:rPr lang="en-US" altLang="ru-RU" sz="2400" dirty="0" smtClean="0"/>
              <a:t/>
            </a:r>
            <a:br>
              <a:rPr lang="en-US" altLang="ru-RU" sz="2400" dirty="0" smtClean="0"/>
            </a:br>
            <a:r>
              <a:rPr lang="en-US" altLang="ru-RU" sz="2400" dirty="0" smtClean="0"/>
              <a:t>….</a:t>
            </a:r>
            <a:r>
              <a:rPr lang="ru-RU" altLang="ru-RU" sz="2400" dirty="0" smtClean="0"/>
              <a:t/>
            </a:r>
            <a:br>
              <a:rPr lang="ru-RU" altLang="ru-RU" sz="2400" dirty="0" smtClean="0"/>
            </a:br>
            <a:r>
              <a:rPr lang="ru-RU" altLang="ru-RU" sz="2400" dirty="0" smtClean="0"/>
              <a:t>1</a:t>
            </a:r>
            <a:r>
              <a:rPr lang="en-US" altLang="ru-RU" sz="2400" dirty="0" smtClean="0"/>
              <a:t>.</a:t>
            </a:r>
            <a:r>
              <a:rPr lang="ru-RU" altLang="ru-RU" sz="2400" dirty="0" smtClean="0"/>
              <a:t> Главный администратор источников финансирования дефицита бюджета обладает следующими бюджетными полномочиями</a:t>
            </a:r>
            <a:r>
              <a:rPr lang="en-US" altLang="ru-RU" sz="2400" dirty="0" smtClean="0"/>
              <a:t>:</a:t>
            </a:r>
            <a:br>
              <a:rPr lang="en-US" altLang="ru-RU" sz="2400" dirty="0" smtClean="0"/>
            </a:br>
            <a:r>
              <a:rPr lang="ru-RU" altLang="ru-RU" sz="2400" i="1" dirty="0" smtClean="0">
                <a:solidFill>
                  <a:srgbClr val="FF0000"/>
                </a:solidFill>
              </a:rPr>
              <a:t>устанавливает методику прогнозирования поступлений по источникам финансирования дефицита бюджета</a:t>
            </a:r>
            <a:r>
              <a:rPr lang="ru-RU" altLang="ru-RU" sz="3200" dirty="0" smtClean="0"/>
              <a:t/>
            </a:r>
            <a:br>
              <a:rPr lang="ru-RU" altLang="ru-RU" sz="3200" dirty="0" smtClean="0"/>
            </a:br>
            <a:endParaRPr lang="ru-RU" altLang="ru-RU" sz="3200" dirty="0" smtClean="0"/>
          </a:p>
        </p:txBody>
      </p:sp>
    </p:spTree>
    <p:extLst>
      <p:ext uri="{BB962C8B-B14F-4D97-AF65-F5344CB8AC3E}">
        <p14:creationId xmlns:p14="http://schemas.microsoft.com/office/powerpoint/2010/main" val="348987904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950" y="620715"/>
            <a:ext cx="9036050" cy="6237287"/>
          </a:xfrm>
          <a:prstGeom prst="rect">
            <a:avLst/>
          </a:prstGeom>
          <a:solidFill>
            <a:schemeClr val="accent2">
              <a:lumMod val="20000"/>
              <a:lumOff val="80000"/>
            </a:schemeClr>
          </a:solidFill>
        </p:spPr>
        <p:style>
          <a:lnRef idx="1">
            <a:schemeClr val="accent4"/>
          </a:lnRef>
          <a:fillRef idx="2">
            <a:schemeClr val="accent4"/>
          </a:fillRef>
          <a:effectRef idx="1">
            <a:schemeClr val="accent4"/>
          </a:effectRef>
          <a:fontRef idx="minor">
            <a:schemeClr val="dk1"/>
          </a:fontRef>
        </p:style>
        <p:txBody>
          <a:bodyPr anchor="ctr"/>
          <a:lstStyle/>
          <a:p>
            <a:pPr eaLnBrk="0" hangingPunct="0">
              <a:defRPr/>
            </a:pPr>
            <a:endParaRPr lang="ru-RU" sz="2400" dirty="0">
              <a:solidFill>
                <a:prstClr val="black"/>
              </a:solidFill>
            </a:endParaRPr>
          </a:p>
          <a:p>
            <a:pPr eaLnBrk="0" hangingPunct="0">
              <a:defRPr/>
            </a:pPr>
            <a:endParaRPr lang="ru-RU" dirty="0">
              <a:solidFill>
                <a:prstClr val="black"/>
              </a:solidFill>
            </a:endParaRPr>
          </a:p>
          <a:p>
            <a:pPr eaLnBrk="0" hangingPunct="0">
              <a:defRPr/>
            </a:pPr>
            <a:r>
              <a:rPr lang="ru-RU" dirty="0">
                <a:solidFill>
                  <a:prstClr val="black"/>
                </a:solidFill>
              </a:rPr>
              <a:t>………</a:t>
            </a:r>
          </a:p>
          <a:p>
            <a:r>
              <a:rPr lang="ru-RU" dirty="0"/>
              <a:t>13. Крупная сделка может быть совершена бюджетным учреждением только с предварительного </a:t>
            </a:r>
            <a:r>
              <a:rPr lang="ru-RU" dirty="0">
                <a:hlinkClick r:id="rId2"/>
              </a:rPr>
              <a:t>согласия соответствующего органа, осуществляющего функции и полномочия учредителя бюджетного учреждения.</a:t>
            </a:r>
          </a:p>
          <a:p>
            <a:r>
              <a:rPr lang="ru-RU" dirty="0"/>
              <a:t>Для целей настоящего Федерального закона крупной сделкой признается сделка или несколько взаимосвязанных сделок, связанная с распоряжением денежными средствами, отчуждением иного имущества (которым в соответствии с федеральным законом бюджетное учреждение вправе распоряжаться самостоятельно), а также с передачей такого имущества в пользование или в залог при условии, что цена такой сделки либо стоимость отчуждаемого или передаваемого имущества превышает 10 процентов балансовой стоимости активов бюджетного учреждения, определяемой по данным его бухгалтерской отчетности на последнюю отчетную дату, если уставом бюджетного учреждения не предусмотрен меньший размер крупной сделки.</a:t>
            </a:r>
          </a:p>
          <a:p>
            <a:r>
              <a:rPr lang="ru-RU" dirty="0"/>
              <a:t>Крупная сделка, совершенная с нарушением требований </a:t>
            </a:r>
            <a:r>
              <a:rPr lang="ru-RU" dirty="0">
                <a:hlinkClick r:id=""/>
              </a:rPr>
              <a:t>абзаца первого настоящего пункта, может быть признана недействительной по иску бюджетного учреждения или его учредителя, если будет доказано, что другая сторона в сделке знала или должна была знать об отсутствии предварительного согласия учредителя бюджетного учреждения.</a:t>
            </a:r>
          </a:p>
          <a:p>
            <a:r>
              <a:rPr lang="ru-RU" dirty="0"/>
              <a:t>Руководитель бюджетного учреждения несет перед бюджетным учреждением ответственность в размере убытков, причиненных бюджетному учреждению в результате совершения крупной сделки с нарушением требований </a:t>
            </a:r>
            <a:r>
              <a:rPr lang="ru-RU" dirty="0">
                <a:hlinkClick r:id=""/>
              </a:rPr>
              <a:t>абзаца первого настоящего пункта, независимо от того, была ли эта сделка признана недействительной.</a:t>
            </a:r>
          </a:p>
          <a:p>
            <a:endParaRPr lang="ru-RU" dirty="0">
              <a:solidFill>
                <a:prstClr val="black"/>
              </a:solidFill>
            </a:endParaRPr>
          </a:p>
          <a:p>
            <a:pPr algn="just" eaLnBrk="0" hangingPunct="0">
              <a:defRPr/>
            </a:pPr>
            <a:r>
              <a:rPr lang="ru-RU" sz="2400" dirty="0">
                <a:solidFill>
                  <a:prstClr val="black"/>
                </a:solidFill>
              </a:rPr>
              <a:t>…..</a:t>
            </a:r>
          </a:p>
        </p:txBody>
      </p:sp>
      <p:sp>
        <p:nvSpPr>
          <p:cNvPr id="4" name="Загнутый угол 3"/>
          <p:cNvSpPr/>
          <p:nvPr/>
        </p:nvSpPr>
        <p:spPr>
          <a:xfrm>
            <a:off x="269244" y="183558"/>
            <a:ext cx="8569325" cy="797170"/>
          </a:xfrm>
          <a:prstGeom prst="foldedCorner">
            <a:avLst/>
          </a:prstGeom>
          <a:ln/>
          <a:effectLst>
            <a:outerShdw blurRad="50800" dist="38100" dir="18900000" algn="b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eaLnBrk="0" hangingPunct="0">
              <a:defRPr/>
            </a:pPr>
            <a:r>
              <a:rPr lang="ru-RU" sz="2400" b="1" dirty="0" smtClean="0">
                <a:solidFill>
                  <a:prstClr val="black">
                    <a:lumMod val="95000"/>
                    <a:lumOff val="5000"/>
                  </a:prstClr>
                </a:solidFill>
              </a:rPr>
              <a:t>пункт </a:t>
            </a:r>
            <a:r>
              <a:rPr lang="ru-RU" sz="2400" b="1" dirty="0">
                <a:solidFill>
                  <a:prstClr val="black">
                    <a:lumMod val="95000"/>
                    <a:lumOff val="5000"/>
                  </a:prstClr>
                </a:solidFill>
              </a:rPr>
              <a:t>13 статьи 9.2 Федерального закона № </a:t>
            </a:r>
            <a:r>
              <a:rPr lang="ru-RU" sz="2400" b="1" dirty="0" smtClean="0">
                <a:solidFill>
                  <a:prstClr val="black">
                    <a:lumMod val="95000"/>
                    <a:lumOff val="5000"/>
                  </a:prstClr>
                </a:solidFill>
              </a:rPr>
              <a:t>7-ФЗ</a:t>
            </a:r>
            <a:endParaRPr lang="ru-RU" sz="2400" b="1" dirty="0">
              <a:solidFill>
                <a:prstClr val="black">
                  <a:lumMod val="95000"/>
                  <a:lumOff val="5000"/>
                </a:prstClr>
              </a:solidFill>
            </a:endParaRPr>
          </a:p>
        </p:txBody>
      </p:sp>
    </p:spTree>
    <p:extLst>
      <p:ext uri="{BB962C8B-B14F-4D97-AF65-F5344CB8AC3E}">
        <p14:creationId xmlns:p14="http://schemas.microsoft.com/office/powerpoint/2010/main" val="407626117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950" y="620715"/>
            <a:ext cx="9036050" cy="6237287"/>
          </a:xfrm>
          <a:prstGeom prst="rect">
            <a:avLst/>
          </a:prstGeom>
          <a:solidFill>
            <a:schemeClr val="accent2">
              <a:lumMod val="20000"/>
              <a:lumOff val="80000"/>
            </a:schemeClr>
          </a:solidFill>
        </p:spPr>
        <p:style>
          <a:lnRef idx="1">
            <a:schemeClr val="accent4"/>
          </a:lnRef>
          <a:fillRef idx="2">
            <a:schemeClr val="accent4"/>
          </a:fillRef>
          <a:effectRef idx="1">
            <a:schemeClr val="accent4"/>
          </a:effectRef>
          <a:fontRef idx="minor">
            <a:schemeClr val="dk1"/>
          </a:fontRef>
        </p:style>
        <p:txBody>
          <a:bodyPr anchor="ctr"/>
          <a:lstStyle/>
          <a:p>
            <a:pPr eaLnBrk="0" hangingPunct="0">
              <a:defRPr/>
            </a:pPr>
            <a:endParaRPr lang="ru-RU" sz="2400" dirty="0">
              <a:solidFill>
                <a:prstClr val="black"/>
              </a:solidFill>
            </a:endParaRPr>
          </a:p>
          <a:p>
            <a:pPr eaLnBrk="0" hangingPunct="0">
              <a:defRPr/>
            </a:pPr>
            <a:endParaRPr lang="ru-RU" dirty="0">
              <a:solidFill>
                <a:prstClr val="black"/>
              </a:solidFill>
            </a:endParaRPr>
          </a:p>
          <a:p>
            <a:pPr eaLnBrk="0" hangingPunct="0">
              <a:defRPr/>
            </a:pPr>
            <a:r>
              <a:rPr lang="ru-RU" dirty="0">
                <a:solidFill>
                  <a:prstClr val="black"/>
                </a:solidFill>
              </a:rPr>
              <a:t>………</a:t>
            </a:r>
          </a:p>
          <a:p>
            <a:r>
              <a:rPr lang="ru-RU" dirty="0"/>
              <a:t>Статья 14. Крупные сделки</a:t>
            </a:r>
          </a:p>
          <a:p>
            <a:endParaRPr lang="ru-RU" dirty="0"/>
          </a:p>
          <a:p>
            <a:r>
              <a:rPr lang="ru-RU" dirty="0"/>
              <a:t>Для целей настоящего Федерального закона крупной сделкой признается сделка, связанная с распоряжением денежными средствами, привлечением заемных денежных средств, отчуждением имущества (которым в соответствии с настоящим Федеральным законом автономное учреждение вправе распоряжаться самостоятельно), а также с передачей такого имущества в пользование или в залог, при условии, что цена такой сделки либо стоимость отчуждаемого или передаваемого имущества превышает десять процентов балансовой стоимости активов автономного учреждения, определяемой по данным его бухгалтерской отчетности на последнюю отчетную дату, если уставом автономного учреждения не предусмотрен меньший размер крупной сделки.</a:t>
            </a:r>
          </a:p>
        </p:txBody>
      </p:sp>
      <p:sp>
        <p:nvSpPr>
          <p:cNvPr id="4" name="Загнутый угол 3"/>
          <p:cNvSpPr/>
          <p:nvPr/>
        </p:nvSpPr>
        <p:spPr>
          <a:xfrm>
            <a:off x="323857" y="750902"/>
            <a:ext cx="8569325" cy="1309687"/>
          </a:xfrm>
          <a:prstGeom prst="foldedCorner">
            <a:avLst/>
          </a:prstGeom>
          <a:ln/>
          <a:effectLst>
            <a:outerShdw blurRad="50800" dist="38100" dir="18900000" algn="b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eaLnBrk="0" hangingPunct="0">
              <a:defRPr/>
            </a:pPr>
            <a:r>
              <a:rPr lang="ru-RU" sz="2400" b="1" dirty="0" smtClean="0">
                <a:solidFill>
                  <a:prstClr val="black">
                    <a:lumMod val="95000"/>
                    <a:lumOff val="5000"/>
                  </a:prstClr>
                </a:solidFill>
              </a:rPr>
              <a:t>статья </a:t>
            </a:r>
            <a:r>
              <a:rPr lang="ru-RU" sz="2400" b="1" dirty="0">
                <a:solidFill>
                  <a:prstClr val="black">
                    <a:lumMod val="95000"/>
                    <a:lumOff val="5000"/>
                  </a:prstClr>
                </a:solidFill>
              </a:rPr>
              <a:t>14 Федерального закона № 174-ФЗ  </a:t>
            </a:r>
          </a:p>
        </p:txBody>
      </p:sp>
    </p:spTree>
    <p:extLst>
      <p:ext uri="{BB962C8B-B14F-4D97-AF65-F5344CB8AC3E}">
        <p14:creationId xmlns:p14="http://schemas.microsoft.com/office/powerpoint/2010/main" val="65267833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p:nvPr>
        </p:nvSpPr>
        <p:spPr>
          <a:solidFill>
            <a:schemeClr val="accent1">
              <a:lumMod val="20000"/>
              <a:lumOff val="80000"/>
            </a:schemeClr>
          </a:solidFill>
        </p:spPr>
        <p:txBody>
          <a:bodyPr/>
          <a:lstStyle/>
          <a:p>
            <a:r>
              <a:rPr sz="2800" b="0" dirty="0" smtClean="0">
                <a:solidFill>
                  <a:srgbClr val="17375E"/>
                </a:solidFill>
                <a:latin typeface="Times New Roman" pitchFamily="18" charset="0"/>
                <a:cs typeface="Times New Roman" pitchFamily="18" charset="0"/>
              </a:rPr>
              <a:t>Критерии</a:t>
            </a:r>
            <a:r>
              <a:rPr sz="2800" b="0" dirty="0" smtClean="0">
                <a:solidFill>
                  <a:srgbClr val="17375E"/>
                </a:solidFill>
                <a:latin typeface="Times New Roman" pitchFamily="18" charset="0"/>
                <a:cs typeface="Times New Roman" pitchFamily="18" charset="0"/>
              </a:rPr>
              <a:t> </a:t>
            </a:r>
            <a:r>
              <a:rPr sz="2800" b="0" dirty="0" smtClean="0">
                <a:solidFill>
                  <a:srgbClr val="17375E"/>
                </a:solidFill>
                <a:latin typeface="Times New Roman" pitchFamily="18" charset="0"/>
                <a:cs typeface="Times New Roman" pitchFamily="18" charset="0"/>
              </a:rPr>
              <a:t>раскрытия</a:t>
            </a:r>
            <a:r>
              <a:rPr sz="2800" b="0" dirty="0" smtClean="0">
                <a:solidFill>
                  <a:srgbClr val="17375E"/>
                </a:solidFill>
                <a:latin typeface="Times New Roman" pitchFamily="18" charset="0"/>
                <a:cs typeface="Times New Roman" pitchFamily="18" charset="0"/>
              </a:rPr>
              <a:t> </a:t>
            </a:r>
            <a:r>
              <a:rPr sz="2800" b="0" dirty="0" smtClean="0">
                <a:solidFill>
                  <a:srgbClr val="17375E"/>
                </a:solidFill>
                <a:latin typeface="Times New Roman" pitchFamily="18" charset="0"/>
                <a:cs typeface="Times New Roman" pitchFamily="18" charset="0"/>
              </a:rPr>
              <a:t>информации</a:t>
            </a:r>
            <a:r>
              <a:rPr lang="ru-RU" sz="2800" b="0" dirty="0" smtClean="0">
                <a:solidFill>
                  <a:srgbClr val="17375E"/>
                </a:solidFill>
                <a:latin typeface="Times New Roman" pitchFamily="18" charset="0"/>
                <a:cs typeface="Times New Roman" pitchFamily="18" charset="0"/>
              </a:rPr>
              <a:t> в бюджетной отчетности</a:t>
            </a:r>
            <a:endParaRPr sz="2800" b="0" dirty="0" smtClean="0">
              <a:solidFill>
                <a:srgbClr val="17375E"/>
              </a:solidFill>
              <a:latin typeface="Times New Roman" pitchFamily="18" charset="0"/>
              <a:cs typeface="Times New Roman" pitchFamily="18" charset="0"/>
            </a:endParaRPr>
          </a:p>
        </p:txBody>
      </p:sp>
      <p:sp>
        <p:nvSpPr>
          <p:cNvPr id="28674" name="Rectangle 3"/>
          <p:cNvSpPr>
            <a:spLocks noGrp="1"/>
          </p:cNvSpPr>
          <p:nvPr>
            <p:ph type="body" idx="1"/>
          </p:nvPr>
        </p:nvSpPr>
        <p:spPr/>
        <p:txBody>
          <a:bodyPr/>
          <a:lstStyle/>
          <a:p>
            <a:r>
              <a:rPr lang="ru-RU" sz="2400" dirty="0" smtClean="0">
                <a:solidFill>
                  <a:srgbClr val="17375E"/>
                </a:solidFill>
                <a:latin typeface="Times New Roman" pitchFamily="18" charset="0"/>
                <a:cs typeface="Times New Roman" pitchFamily="18" charset="0"/>
              </a:rPr>
              <a:t>Критерии для финансовых органов устанавливаются финансовым органом, уполномоченным на формирование отчета об исполнении соответствующего консолидированного бюджета</a:t>
            </a:r>
          </a:p>
          <a:p>
            <a:r>
              <a:rPr lang="ru-RU" sz="2400" dirty="0" smtClean="0">
                <a:solidFill>
                  <a:srgbClr val="17375E"/>
                </a:solidFill>
                <a:latin typeface="Times New Roman" pitchFamily="18" charset="0"/>
                <a:cs typeface="Times New Roman" pitchFamily="18" charset="0"/>
              </a:rPr>
              <a:t>Критерии для главных администраторов бюджетных средств – финансовый орган соответствующего бюджета, с учетом критериев установленных ФО, формирующим КБ</a:t>
            </a:r>
          </a:p>
          <a:p>
            <a:r>
              <a:rPr lang="ru-RU" sz="2400" dirty="0" smtClean="0">
                <a:solidFill>
                  <a:srgbClr val="17375E"/>
                </a:solidFill>
                <a:latin typeface="Times New Roman" pitchFamily="18" charset="0"/>
                <a:cs typeface="Times New Roman" pitchFamily="18" charset="0"/>
              </a:rPr>
              <a:t>Критерии для получателей бюджетных средств – главный администратор бюджетных средств, с учетом критериев, установленных финансовым органом</a:t>
            </a:r>
          </a:p>
        </p:txBody>
      </p:sp>
    </p:spTree>
    <p:extLst>
      <p:ext uri="{BB962C8B-B14F-4D97-AF65-F5344CB8AC3E}">
        <p14:creationId xmlns:p14="http://schemas.microsoft.com/office/powerpoint/2010/main" val="105254729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3"/>
          <p:cNvSpPr txBox="1">
            <a:spLocks noChangeArrowheads="1"/>
          </p:cNvSpPr>
          <p:nvPr/>
        </p:nvSpPr>
        <p:spPr bwMode="auto">
          <a:xfrm>
            <a:off x="539750" y="2852738"/>
            <a:ext cx="8137525" cy="579437"/>
          </a:xfrm>
          <a:prstGeom prst="rect">
            <a:avLst/>
          </a:prstGeom>
          <a:noFill/>
          <a:ln w="9525">
            <a:noFill/>
            <a:miter lim="800000"/>
            <a:headEnd/>
            <a:tailEnd/>
          </a:ln>
        </p:spPr>
        <p:txBody>
          <a:bodyPr>
            <a:spAutoFit/>
          </a:bodyPr>
          <a:lstStyle/>
          <a:p>
            <a:pPr algn="ctr">
              <a:spcBef>
                <a:spcPct val="50000"/>
              </a:spcBef>
            </a:pPr>
            <a:endParaRPr lang="ru-RU" sz="3200" b="1" u="sng" dirty="0">
              <a:solidFill>
                <a:prstClr val="black"/>
              </a:solidFill>
              <a:latin typeface="Times New Roman" pitchFamily="18" charset="0"/>
            </a:endParaRPr>
          </a:p>
        </p:txBody>
      </p:sp>
      <p:sp>
        <p:nvSpPr>
          <p:cNvPr id="29698" name="Text Box 4"/>
          <p:cNvSpPr txBox="1">
            <a:spLocks noChangeArrowheads="1"/>
          </p:cNvSpPr>
          <p:nvPr/>
        </p:nvSpPr>
        <p:spPr bwMode="auto">
          <a:xfrm>
            <a:off x="179388" y="1844675"/>
            <a:ext cx="8713787" cy="366713"/>
          </a:xfrm>
          <a:prstGeom prst="rect">
            <a:avLst/>
          </a:prstGeom>
          <a:noFill/>
          <a:ln w="9525">
            <a:noFill/>
            <a:miter lim="800000"/>
            <a:headEnd/>
            <a:tailEnd/>
          </a:ln>
        </p:spPr>
        <p:txBody>
          <a:bodyPr>
            <a:spAutoFit/>
          </a:bodyPr>
          <a:lstStyle/>
          <a:p>
            <a:pPr>
              <a:spcBef>
                <a:spcPct val="50000"/>
              </a:spcBef>
            </a:pPr>
            <a:endParaRPr lang="ru-RU" dirty="0">
              <a:solidFill>
                <a:prstClr val="black"/>
              </a:solidFill>
            </a:endParaRPr>
          </a:p>
        </p:txBody>
      </p:sp>
      <p:sp>
        <p:nvSpPr>
          <p:cNvPr id="29699" name="Text Box 5"/>
          <p:cNvSpPr txBox="1">
            <a:spLocks noChangeArrowheads="1"/>
          </p:cNvSpPr>
          <p:nvPr/>
        </p:nvSpPr>
        <p:spPr bwMode="auto">
          <a:xfrm>
            <a:off x="1500188" y="285750"/>
            <a:ext cx="6429375" cy="400050"/>
          </a:xfrm>
          <a:prstGeom prst="rect">
            <a:avLst/>
          </a:prstGeom>
          <a:solidFill>
            <a:schemeClr val="accent1">
              <a:lumMod val="20000"/>
              <a:lumOff val="80000"/>
            </a:schemeClr>
          </a:solidFill>
          <a:ln w="9525">
            <a:noFill/>
            <a:miter lim="800000"/>
            <a:headEnd/>
            <a:tailEnd/>
          </a:ln>
        </p:spPr>
        <p:txBody>
          <a:bodyPr>
            <a:spAutoFit/>
          </a:bodyPr>
          <a:lstStyle/>
          <a:p>
            <a:pPr algn="ctr"/>
            <a:r>
              <a:rPr lang="ru-RU" sz="2000" dirty="0">
                <a:solidFill>
                  <a:srgbClr val="000066"/>
                </a:solidFill>
              </a:rPr>
              <a:t>Сведения о результатах деятельности (ф. 0503162)</a:t>
            </a:r>
          </a:p>
        </p:txBody>
      </p:sp>
      <p:sp>
        <p:nvSpPr>
          <p:cNvPr id="29700" name="Text Box 5"/>
          <p:cNvSpPr txBox="1">
            <a:spLocks noChangeArrowheads="1"/>
          </p:cNvSpPr>
          <p:nvPr/>
        </p:nvSpPr>
        <p:spPr bwMode="auto">
          <a:xfrm>
            <a:off x="611188" y="1412875"/>
            <a:ext cx="7858125" cy="1069975"/>
          </a:xfrm>
          <a:prstGeom prst="rect">
            <a:avLst/>
          </a:prstGeom>
          <a:noFill/>
          <a:ln w="9525">
            <a:noFill/>
            <a:miter lim="800000"/>
            <a:headEnd/>
            <a:tailEnd/>
          </a:ln>
        </p:spPr>
        <p:txBody>
          <a:bodyPr>
            <a:spAutoFit/>
          </a:bodyPr>
          <a:lstStyle/>
          <a:p>
            <a:pPr algn="ctr"/>
            <a:r>
              <a:rPr lang="ru-RU" sz="1600" dirty="0">
                <a:solidFill>
                  <a:srgbClr val="000066"/>
                </a:solidFill>
              </a:rPr>
              <a:t>Информация в приложении содержит обобщенные данные о результатах деятельности субъекта бюджетной отчетности, </a:t>
            </a:r>
            <a:r>
              <a:rPr lang="ru-RU" sz="1600" u="sng" dirty="0">
                <a:solidFill>
                  <a:srgbClr val="000066"/>
                </a:solidFill>
              </a:rPr>
              <a:t>в том числе </a:t>
            </a:r>
            <a:r>
              <a:rPr lang="ru-RU" sz="1600" dirty="0">
                <a:solidFill>
                  <a:srgbClr val="000066"/>
                </a:solidFill>
              </a:rPr>
              <a:t>о результатах деятельности подведомственных бюджетных и автономных учреждений при </a:t>
            </a:r>
            <a:r>
              <a:rPr lang="ru-RU" sz="1600" b="1" dirty="0">
                <a:solidFill>
                  <a:srgbClr val="000066"/>
                </a:solidFill>
              </a:rPr>
              <a:t>исполнении государственного (муниципального) задания</a:t>
            </a:r>
          </a:p>
        </p:txBody>
      </p:sp>
      <p:sp>
        <p:nvSpPr>
          <p:cNvPr id="29701" name="Text Box 5"/>
          <p:cNvSpPr txBox="1">
            <a:spLocks noChangeArrowheads="1"/>
          </p:cNvSpPr>
          <p:nvPr/>
        </p:nvSpPr>
        <p:spPr bwMode="auto">
          <a:xfrm>
            <a:off x="642938" y="3143250"/>
            <a:ext cx="7715250" cy="2308324"/>
          </a:xfrm>
          <a:prstGeom prst="rect">
            <a:avLst/>
          </a:prstGeom>
          <a:noFill/>
          <a:ln w="9525">
            <a:noFill/>
            <a:miter lim="800000"/>
            <a:headEnd/>
            <a:tailEnd/>
          </a:ln>
        </p:spPr>
        <p:txBody>
          <a:bodyPr>
            <a:spAutoFit/>
          </a:bodyPr>
          <a:lstStyle/>
          <a:p>
            <a:pPr algn="ctr">
              <a:buFontTx/>
              <a:buChar char="-"/>
            </a:pPr>
            <a:r>
              <a:rPr lang="ru-RU" sz="1600" dirty="0">
                <a:solidFill>
                  <a:srgbClr val="000066"/>
                </a:solidFill>
              </a:rPr>
              <a:t> форма составляется исходя </a:t>
            </a:r>
            <a:r>
              <a:rPr lang="ru-RU" sz="1600" u="sng" dirty="0">
                <a:solidFill>
                  <a:srgbClr val="000066"/>
                </a:solidFill>
              </a:rPr>
              <a:t>из функций ГРБС </a:t>
            </a:r>
            <a:r>
              <a:rPr lang="ru-RU" sz="1600" dirty="0">
                <a:solidFill>
                  <a:srgbClr val="000066"/>
                </a:solidFill>
              </a:rPr>
              <a:t>(например, количество обучающихся в учебных заведениях, количество граждан, получивших медицинскую помощь);</a:t>
            </a:r>
          </a:p>
          <a:p>
            <a:pPr algn="ctr">
              <a:buFontTx/>
              <a:buChar char="-"/>
            </a:pPr>
            <a:endParaRPr lang="ru-RU" sz="1600" dirty="0">
              <a:solidFill>
                <a:srgbClr val="000066"/>
              </a:solidFill>
            </a:endParaRPr>
          </a:p>
          <a:p>
            <a:pPr algn="ctr">
              <a:buFontTx/>
              <a:buChar char="-"/>
            </a:pPr>
            <a:r>
              <a:rPr lang="ru-RU" sz="1600" dirty="0">
                <a:solidFill>
                  <a:srgbClr val="000066"/>
                </a:solidFill>
              </a:rPr>
              <a:t>  строка «Итого» ≠ «Итого расходов, предусмотренных Сводной бюджетной росписью»;</a:t>
            </a:r>
          </a:p>
          <a:p>
            <a:pPr algn="ctr">
              <a:buFontTx/>
              <a:buChar char="-"/>
            </a:pPr>
            <a:endParaRPr lang="ru-RU" sz="1600" dirty="0">
              <a:solidFill>
                <a:srgbClr val="000066"/>
              </a:solidFill>
            </a:endParaRPr>
          </a:p>
          <a:p>
            <a:pPr algn="ctr">
              <a:buFontTx/>
              <a:buChar char="-"/>
            </a:pPr>
            <a:r>
              <a:rPr lang="ru-RU" sz="1600" dirty="0">
                <a:solidFill>
                  <a:srgbClr val="000066"/>
                </a:solidFill>
              </a:rPr>
              <a:t> единицы измерения результата указываются в соответствии с национальным кодовым буквенным обозначением единицы измерения </a:t>
            </a:r>
            <a:r>
              <a:rPr lang="ru-RU" sz="1600" u="sng" dirty="0">
                <a:solidFill>
                  <a:srgbClr val="000066"/>
                </a:solidFill>
              </a:rPr>
              <a:t>по Общероссийскому классификатору единиц измерения.</a:t>
            </a:r>
          </a:p>
        </p:txBody>
      </p:sp>
      <p:sp>
        <p:nvSpPr>
          <p:cNvPr id="21" name="Стрелка вниз 20"/>
          <p:cNvSpPr/>
          <p:nvPr/>
        </p:nvSpPr>
        <p:spPr>
          <a:xfrm>
            <a:off x="4286250" y="2571750"/>
            <a:ext cx="571500" cy="500063"/>
          </a:xfrm>
          <a:prstGeom prst="downArrow">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ru-RU" dirty="0">
              <a:solidFill>
                <a:srgbClr val="FFFF00"/>
              </a:solidFill>
            </a:endParaRPr>
          </a:p>
        </p:txBody>
      </p:sp>
    </p:spTree>
    <p:extLst>
      <p:ext uri="{BB962C8B-B14F-4D97-AF65-F5344CB8AC3E}">
        <p14:creationId xmlns:p14="http://schemas.microsoft.com/office/powerpoint/2010/main" val="130131472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Box 3"/>
          <p:cNvSpPr txBox="1">
            <a:spLocks noChangeArrowheads="1"/>
          </p:cNvSpPr>
          <p:nvPr/>
        </p:nvSpPr>
        <p:spPr bwMode="auto">
          <a:xfrm>
            <a:off x="539750" y="2852738"/>
            <a:ext cx="8137525" cy="579437"/>
          </a:xfrm>
          <a:prstGeom prst="rect">
            <a:avLst/>
          </a:prstGeom>
          <a:noFill/>
          <a:ln w="9525">
            <a:noFill/>
            <a:miter lim="800000"/>
            <a:headEnd/>
            <a:tailEnd/>
          </a:ln>
        </p:spPr>
        <p:txBody>
          <a:bodyPr>
            <a:spAutoFit/>
          </a:bodyPr>
          <a:lstStyle/>
          <a:p>
            <a:pPr algn="ctr">
              <a:spcBef>
                <a:spcPct val="50000"/>
              </a:spcBef>
            </a:pPr>
            <a:endParaRPr lang="ru-RU" sz="3200" b="1" i="1" u="sng" dirty="0">
              <a:solidFill>
                <a:prstClr val="black"/>
              </a:solidFill>
              <a:latin typeface="Times New Roman" pitchFamily="18" charset="0"/>
            </a:endParaRPr>
          </a:p>
        </p:txBody>
      </p:sp>
      <p:sp>
        <p:nvSpPr>
          <p:cNvPr id="30722" name="Text Box 4"/>
          <p:cNvSpPr txBox="1">
            <a:spLocks noChangeArrowheads="1"/>
          </p:cNvSpPr>
          <p:nvPr/>
        </p:nvSpPr>
        <p:spPr bwMode="auto">
          <a:xfrm>
            <a:off x="179388" y="1844675"/>
            <a:ext cx="8713787" cy="366713"/>
          </a:xfrm>
          <a:prstGeom prst="rect">
            <a:avLst/>
          </a:prstGeom>
          <a:noFill/>
          <a:ln w="9525">
            <a:noFill/>
            <a:miter lim="800000"/>
            <a:headEnd/>
            <a:tailEnd/>
          </a:ln>
        </p:spPr>
        <p:txBody>
          <a:bodyPr>
            <a:spAutoFit/>
          </a:bodyPr>
          <a:lstStyle/>
          <a:p>
            <a:pPr>
              <a:spcBef>
                <a:spcPct val="50000"/>
              </a:spcBef>
            </a:pPr>
            <a:endParaRPr lang="ru-RU" dirty="0">
              <a:solidFill>
                <a:prstClr val="black"/>
              </a:solidFill>
            </a:endParaRPr>
          </a:p>
        </p:txBody>
      </p:sp>
      <p:sp>
        <p:nvSpPr>
          <p:cNvPr id="30723" name="Text Box 5"/>
          <p:cNvSpPr txBox="1">
            <a:spLocks noChangeArrowheads="1"/>
          </p:cNvSpPr>
          <p:nvPr/>
        </p:nvSpPr>
        <p:spPr bwMode="auto">
          <a:xfrm>
            <a:off x="1043608" y="218189"/>
            <a:ext cx="7457455" cy="1077218"/>
          </a:xfrm>
          <a:prstGeom prst="rect">
            <a:avLst/>
          </a:prstGeom>
          <a:solidFill>
            <a:schemeClr val="accent1">
              <a:lumMod val="20000"/>
              <a:lumOff val="80000"/>
            </a:schemeClr>
          </a:solidFill>
          <a:ln w="9525">
            <a:noFill/>
            <a:miter lim="800000"/>
            <a:headEnd/>
            <a:tailEnd/>
          </a:ln>
        </p:spPr>
        <p:txBody>
          <a:bodyPr wrap="square">
            <a:spAutoFit/>
          </a:bodyPr>
          <a:lstStyle/>
          <a:p>
            <a:pPr algn="ctr"/>
            <a:endParaRPr lang="ru-RU" sz="1600" dirty="0">
              <a:solidFill>
                <a:srgbClr val="000066"/>
              </a:solidFill>
            </a:endParaRPr>
          </a:p>
          <a:p>
            <a:pPr algn="ctr"/>
            <a:r>
              <a:rPr lang="ru-RU" sz="1600" dirty="0">
                <a:solidFill>
                  <a:srgbClr val="000066"/>
                </a:solidFill>
              </a:rPr>
              <a:t>Сведения об изменениях бюджетной росписи главного распорядителя бюджетных средств, главного администратора источников финансирования дефицита бюджета (ф. 0503163)</a:t>
            </a:r>
            <a:endParaRPr lang="ru-RU" sz="1600" dirty="0">
              <a:solidFill>
                <a:srgbClr val="000066"/>
              </a:solidFill>
              <a:hlinkClick r:id="rId2"/>
            </a:endParaRPr>
          </a:p>
        </p:txBody>
      </p:sp>
      <p:sp>
        <p:nvSpPr>
          <p:cNvPr id="30724" name="Text Box 5"/>
          <p:cNvSpPr txBox="1">
            <a:spLocks noChangeArrowheads="1"/>
          </p:cNvSpPr>
          <p:nvPr/>
        </p:nvSpPr>
        <p:spPr bwMode="auto">
          <a:xfrm>
            <a:off x="642938" y="1428750"/>
            <a:ext cx="7858125" cy="830263"/>
          </a:xfrm>
          <a:prstGeom prst="rect">
            <a:avLst/>
          </a:prstGeom>
          <a:noFill/>
          <a:ln w="9525">
            <a:noFill/>
            <a:miter lim="800000"/>
            <a:headEnd/>
            <a:tailEnd/>
          </a:ln>
        </p:spPr>
        <p:txBody>
          <a:bodyPr>
            <a:spAutoFit/>
          </a:bodyPr>
          <a:lstStyle/>
          <a:p>
            <a:pPr algn="ctr"/>
            <a:r>
              <a:rPr lang="ru-RU" sz="1600" dirty="0">
                <a:solidFill>
                  <a:srgbClr val="000066"/>
                </a:solidFill>
              </a:rPr>
              <a:t>Функциональное назначение формы – сравнение первоначальных и окончательных данных утвержденных показателей по расходам в целях определения качества планирования  </a:t>
            </a:r>
          </a:p>
        </p:txBody>
      </p:sp>
      <p:sp>
        <p:nvSpPr>
          <p:cNvPr id="30725" name="Text Box 5"/>
          <p:cNvSpPr txBox="1">
            <a:spLocks noChangeArrowheads="1"/>
          </p:cNvSpPr>
          <p:nvPr/>
        </p:nvSpPr>
        <p:spPr bwMode="auto">
          <a:xfrm>
            <a:off x="714375" y="4143375"/>
            <a:ext cx="7858125" cy="584200"/>
          </a:xfrm>
          <a:prstGeom prst="rect">
            <a:avLst/>
          </a:prstGeom>
          <a:noFill/>
          <a:ln w="9525">
            <a:noFill/>
            <a:miter lim="800000"/>
            <a:headEnd/>
            <a:tailEnd/>
          </a:ln>
        </p:spPr>
        <p:txBody>
          <a:bodyPr>
            <a:spAutoFit/>
          </a:bodyPr>
          <a:lstStyle/>
          <a:p>
            <a:pPr algn="ctr"/>
            <a:r>
              <a:rPr lang="ru-RU" sz="1600" dirty="0">
                <a:solidFill>
                  <a:srgbClr val="000066"/>
                </a:solidFill>
              </a:rPr>
              <a:t>- в графе 3 указываются объемы бюджетных назначений, </a:t>
            </a:r>
            <a:r>
              <a:rPr lang="ru-RU" sz="1600" dirty="0">
                <a:solidFill>
                  <a:srgbClr val="FF0000"/>
                </a:solidFill>
              </a:rPr>
              <a:t>утвержденные бюджетной росписью </a:t>
            </a:r>
            <a:r>
              <a:rPr lang="ru-RU" sz="1600" b="1" dirty="0">
                <a:solidFill>
                  <a:srgbClr val="FF0000"/>
                </a:solidFill>
              </a:rPr>
              <a:t>с учетом внесенных в нее изменений</a:t>
            </a:r>
          </a:p>
        </p:txBody>
      </p:sp>
      <p:sp>
        <p:nvSpPr>
          <p:cNvPr id="30726" name="Text Box 5"/>
          <p:cNvSpPr txBox="1">
            <a:spLocks noChangeArrowheads="1"/>
          </p:cNvSpPr>
          <p:nvPr/>
        </p:nvSpPr>
        <p:spPr bwMode="auto">
          <a:xfrm>
            <a:off x="785813" y="4929188"/>
            <a:ext cx="7858125" cy="830262"/>
          </a:xfrm>
          <a:prstGeom prst="rect">
            <a:avLst/>
          </a:prstGeom>
          <a:noFill/>
          <a:ln w="9525">
            <a:noFill/>
            <a:miter lim="800000"/>
            <a:headEnd/>
            <a:tailEnd/>
          </a:ln>
        </p:spPr>
        <p:txBody>
          <a:bodyPr>
            <a:spAutoFit/>
          </a:bodyPr>
          <a:lstStyle/>
          <a:p>
            <a:pPr algn="ctr"/>
            <a:r>
              <a:rPr lang="ru-RU" sz="1600" dirty="0">
                <a:solidFill>
                  <a:srgbClr val="000066"/>
                </a:solidFill>
              </a:rPr>
              <a:t>- в графе 5 указываются причины внесенных уточнений </a:t>
            </a:r>
            <a:r>
              <a:rPr lang="ru-RU" sz="1600" b="1" u="sng" dirty="0">
                <a:solidFill>
                  <a:srgbClr val="000066"/>
                </a:solidFill>
              </a:rPr>
              <a:t>со ссылкой на правовые основания их внесения, </a:t>
            </a:r>
            <a:r>
              <a:rPr lang="ru-RU" sz="1600" dirty="0">
                <a:solidFill>
                  <a:srgbClr val="000066"/>
                </a:solidFill>
              </a:rPr>
              <a:t>в случае если уточнение вносится в связи с изменениями в закон указывается закон о внесении изменений</a:t>
            </a:r>
          </a:p>
        </p:txBody>
      </p:sp>
      <p:sp>
        <p:nvSpPr>
          <p:cNvPr id="30727" name="Text Box 5"/>
          <p:cNvSpPr txBox="1">
            <a:spLocks noChangeArrowheads="1"/>
          </p:cNvSpPr>
          <p:nvPr/>
        </p:nvSpPr>
        <p:spPr bwMode="auto">
          <a:xfrm>
            <a:off x="785813" y="3286125"/>
            <a:ext cx="7858125" cy="584200"/>
          </a:xfrm>
          <a:prstGeom prst="rect">
            <a:avLst/>
          </a:prstGeom>
          <a:noFill/>
          <a:ln w="9525">
            <a:noFill/>
            <a:miter lim="800000"/>
            <a:headEnd/>
            <a:tailEnd/>
          </a:ln>
        </p:spPr>
        <p:txBody>
          <a:bodyPr>
            <a:spAutoFit/>
          </a:bodyPr>
          <a:lstStyle/>
          <a:p>
            <a:pPr algn="ctr"/>
            <a:r>
              <a:rPr lang="ru-RU" sz="1600" dirty="0">
                <a:solidFill>
                  <a:srgbClr val="000066"/>
                </a:solidFill>
              </a:rPr>
              <a:t>- в графе 2 указывается утвержденный законом (решением) о бюджете объем бюджетных назначений </a:t>
            </a:r>
            <a:r>
              <a:rPr lang="ru-RU" sz="1600" b="1" dirty="0">
                <a:solidFill>
                  <a:srgbClr val="000066"/>
                </a:solidFill>
              </a:rPr>
              <a:t>без учета последующих изменений</a:t>
            </a:r>
            <a:endParaRPr lang="ru-RU" sz="1600" dirty="0">
              <a:solidFill>
                <a:srgbClr val="000066"/>
              </a:solidFill>
            </a:endParaRPr>
          </a:p>
        </p:txBody>
      </p:sp>
      <p:sp>
        <p:nvSpPr>
          <p:cNvPr id="23" name="Стрелка вниз 22"/>
          <p:cNvSpPr/>
          <p:nvPr/>
        </p:nvSpPr>
        <p:spPr>
          <a:xfrm>
            <a:off x="4286250" y="2571750"/>
            <a:ext cx="571500" cy="500063"/>
          </a:xfrm>
          <a:prstGeom prst="downArrow">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ru-RU" dirty="0">
              <a:solidFill>
                <a:srgbClr val="FFFF00"/>
              </a:solidFill>
            </a:endParaRPr>
          </a:p>
        </p:txBody>
      </p:sp>
    </p:spTree>
    <p:extLst>
      <p:ext uri="{BB962C8B-B14F-4D97-AF65-F5344CB8AC3E}">
        <p14:creationId xmlns:p14="http://schemas.microsoft.com/office/powerpoint/2010/main" val="106790950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p:nvPr>
        </p:nvSpPr>
        <p:spPr>
          <a:xfrm>
            <a:off x="457200" y="274638"/>
            <a:ext cx="8229600" cy="850106"/>
          </a:xfrm>
          <a:solidFill>
            <a:schemeClr val="accent1">
              <a:lumMod val="20000"/>
              <a:lumOff val="80000"/>
            </a:schemeClr>
          </a:solidFill>
        </p:spPr>
        <p:txBody>
          <a:bodyPr>
            <a:normAutofit fontScale="90000"/>
          </a:bodyPr>
          <a:lstStyle/>
          <a:p>
            <a:r>
              <a:rPr lang="ru-RU" sz="3600" i="1" dirty="0" smtClean="0">
                <a:solidFill>
                  <a:srgbClr val="17375E"/>
                </a:solidFill>
                <a:latin typeface="Times New Roman" pitchFamily="18" charset="0"/>
                <a:cs typeface="Times New Roman" pitchFamily="18" charset="0"/>
              </a:rPr>
              <a:t/>
            </a:r>
            <a:br>
              <a:rPr lang="ru-RU" sz="3600" i="1" dirty="0" smtClean="0">
                <a:solidFill>
                  <a:srgbClr val="17375E"/>
                </a:solidFill>
                <a:latin typeface="Times New Roman" pitchFamily="18" charset="0"/>
                <a:cs typeface="Times New Roman" pitchFamily="18" charset="0"/>
              </a:rPr>
            </a:br>
            <a:r>
              <a:rPr lang="ru-RU" sz="3600" i="1" dirty="0" smtClean="0">
                <a:solidFill>
                  <a:srgbClr val="17375E"/>
                </a:solidFill>
                <a:latin typeface="Times New Roman" pitchFamily="18" charset="0"/>
                <a:cs typeface="Times New Roman" pitchFamily="18" charset="0"/>
              </a:rPr>
              <a:t>Статья </a:t>
            </a:r>
            <a:r>
              <a:rPr lang="ru-RU" sz="3600" i="1" dirty="0">
                <a:solidFill>
                  <a:srgbClr val="17375E"/>
                </a:solidFill>
                <a:latin typeface="Times New Roman" pitchFamily="18" charset="0"/>
                <a:cs typeface="Times New Roman" pitchFamily="18" charset="0"/>
              </a:rPr>
              <a:t>217. Сводная бюджетная роспись</a:t>
            </a:r>
            <a:r>
              <a:rPr lang="ru-RU" sz="2800" i="1" dirty="0">
                <a:solidFill>
                  <a:srgbClr val="17375E"/>
                </a:solidFill>
                <a:latin typeface="Times New Roman" pitchFamily="18" charset="0"/>
                <a:cs typeface="Times New Roman" pitchFamily="18" charset="0"/>
              </a:rPr>
              <a:t/>
            </a:r>
            <a:br>
              <a:rPr lang="ru-RU" sz="2800" i="1" dirty="0">
                <a:solidFill>
                  <a:srgbClr val="17375E"/>
                </a:solidFill>
                <a:latin typeface="Times New Roman" pitchFamily="18" charset="0"/>
                <a:cs typeface="Times New Roman" pitchFamily="18" charset="0"/>
              </a:rPr>
            </a:br>
            <a:r>
              <a:rPr lang="ru-RU" sz="2800" i="1" dirty="0">
                <a:solidFill>
                  <a:srgbClr val="17375E"/>
                </a:solidFill>
                <a:latin typeface="Times New Roman" pitchFamily="18" charset="0"/>
                <a:cs typeface="Times New Roman" pitchFamily="18" charset="0"/>
              </a:rPr>
              <a:t/>
            </a:r>
            <a:br>
              <a:rPr lang="ru-RU" sz="2800" i="1" dirty="0">
                <a:solidFill>
                  <a:srgbClr val="17375E"/>
                </a:solidFill>
                <a:latin typeface="Times New Roman" pitchFamily="18" charset="0"/>
                <a:cs typeface="Times New Roman" pitchFamily="18" charset="0"/>
              </a:rPr>
            </a:br>
            <a:endParaRPr sz="2800" b="0" i="1" dirty="0" smtClean="0">
              <a:solidFill>
                <a:srgbClr val="17375E"/>
              </a:solidFill>
              <a:latin typeface="Times New Roman" pitchFamily="18" charset="0"/>
              <a:cs typeface="Times New Roman" pitchFamily="18" charset="0"/>
            </a:endParaRPr>
          </a:p>
        </p:txBody>
      </p:sp>
      <p:sp>
        <p:nvSpPr>
          <p:cNvPr id="28674" name="Rectangle 3"/>
          <p:cNvSpPr>
            <a:spLocks noGrp="1"/>
          </p:cNvSpPr>
          <p:nvPr>
            <p:ph type="body" idx="1"/>
          </p:nvPr>
        </p:nvSpPr>
        <p:spPr>
          <a:xfrm>
            <a:off x="457200" y="1124744"/>
            <a:ext cx="8229600" cy="5400600"/>
          </a:xfrm>
        </p:spPr>
        <p:txBody>
          <a:bodyPr>
            <a:normAutofit/>
          </a:bodyPr>
          <a:lstStyle/>
          <a:p>
            <a:r>
              <a:rPr lang="ru-RU" sz="2400" dirty="0" smtClean="0">
                <a:solidFill>
                  <a:srgbClr val="17375E"/>
                </a:solidFill>
                <a:latin typeface="Times New Roman" pitchFamily="18" charset="0"/>
                <a:cs typeface="Times New Roman" pitchFamily="18" charset="0"/>
              </a:rPr>
              <a:t>3</a:t>
            </a:r>
            <a:r>
              <a:rPr lang="ru-RU" sz="2400" dirty="0">
                <a:solidFill>
                  <a:srgbClr val="17375E"/>
                </a:solidFill>
                <a:latin typeface="Times New Roman" pitchFamily="18" charset="0"/>
                <a:cs typeface="Times New Roman" pitchFamily="18" charset="0"/>
              </a:rPr>
              <a:t>. Утвержденные показатели сводной бюджетной росписи должны соответствовать закону (решению) о бюджете.</a:t>
            </a:r>
          </a:p>
          <a:p>
            <a:r>
              <a:rPr lang="ru-RU" sz="2400" dirty="0">
                <a:solidFill>
                  <a:srgbClr val="17375E"/>
                </a:solidFill>
                <a:latin typeface="Times New Roman" pitchFamily="18" charset="0"/>
                <a:cs typeface="Times New Roman" pitchFamily="18" charset="0"/>
              </a:rPr>
              <a:t>В сводную бюджетную роспись могут быть внесены изменения в соответствии с решениями руководителя финансового органа (руководителя органа управления государственным внебюджетным фондом) без внесения изменений в закон (решение) о бюджете:</a:t>
            </a:r>
          </a:p>
          <a:p>
            <a:r>
              <a:rPr lang="ru-RU" sz="2400" i="1" dirty="0" smtClean="0">
                <a:solidFill>
                  <a:srgbClr val="17375E"/>
                </a:solidFill>
                <a:latin typeface="Times New Roman" pitchFamily="18" charset="0"/>
                <a:cs typeface="Times New Roman" pitchFamily="18" charset="0"/>
              </a:rPr>
              <a:t>(При </a:t>
            </a:r>
            <a:r>
              <a:rPr lang="ru-RU" sz="2400" i="1" dirty="0">
                <a:solidFill>
                  <a:srgbClr val="17375E"/>
                </a:solidFill>
                <a:latin typeface="Times New Roman" pitchFamily="18" charset="0"/>
                <a:cs typeface="Times New Roman" pitchFamily="18" charset="0"/>
              </a:rPr>
              <a:t>изменении показателей сводной бюджетной росписи по расходам, утвержденным в соответствии с ведомственной структурой расходов</a:t>
            </a:r>
            <a:r>
              <a:rPr lang="ru-RU" sz="2400" i="1" u="sng" dirty="0">
                <a:solidFill>
                  <a:srgbClr val="17375E"/>
                </a:solidFill>
                <a:latin typeface="Times New Roman" pitchFamily="18" charset="0"/>
                <a:cs typeface="Times New Roman" pitchFamily="18" charset="0"/>
              </a:rPr>
              <a:t>, уменьшение БА, предусмотренных на исполнение ПНО и обслуживание государственного (муниципального) долга</a:t>
            </a:r>
            <a:r>
              <a:rPr lang="ru-RU" sz="2400" i="1" dirty="0">
                <a:solidFill>
                  <a:srgbClr val="17375E"/>
                </a:solidFill>
                <a:latin typeface="Times New Roman" pitchFamily="18" charset="0"/>
                <a:cs typeface="Times New Roman" pitchFamily="18" charset="0"/>
              </a:rPr>
              <a:t>, для увеличения иных БА без внесения изменений в закон (решение) о бюджете </a:t>
            </a:r>
            <a:r>
              <a:rPr lang="ru-RU" sz="2400" i="1" u="sng" dirty="0">
                <a:solidFill>
                  <a:srgbClr val="17375E"/>
                </a:solidFill>
                <a:latin typeface="Times New Roman" pitchFamily="18" charset="0"/>
                <a:cs typeface="Times New Roman" pitchFamily="18" charset="0"/>
              </a:rPr>
              <a:t>не </a:t>
            </a:r>
            <a:r>
              <a:rPr lang="ru-RU" sz="2400" i="1" u="sng" dirty="0" smtClean="0">
                <a:solidFill>
                  <a:srgbClr val="17375E"/>
                </a:solidFill>
                <a:latin typeface="Times New Roman" pitchFamily="18" charset="0"/>
                <a:cs typeface="Times New Roman" pitchFamily="18" charset="0"/>
              </a:rPr>
              <a:t>допускается</a:t>
            </a:r>
            <a:r>
              <a:rPr lang="ru-RU" sz="2400" i="1" dirty="0" smtClean="0">
                <a:solidFill>
                  <a:srgbClr val="17375E"/>
                </a:solidFill>
                <a:latin typeface="Times New Roman" pitchFamily="18" charset="0"/>
                <a:cs typeface="Times New Roman" pitchFamily="18" charset="0"/>
              </a:rPr>
              <a:t>).</a:t>
            </a:r>
            <a:endParaRPr lang="ru-RU" sz="2400" i="1" dirty="0">
              <a:solidFill>
                <a:srgbClr val="17375E"/>
              </a:solidFill>
              <a:latin typeface="Times New Roman" pitchFamily="18" charset="0"/>
              <a:cs typeface="Times New Roman" pitchFamily="18" charset="0"/>
            </a:endParaRPr>
          </a:p>
          <a:p>
            <a:endParaRPr lang="ru-RU" sz="2400" dirty="0" smtClean="0">
              <a:solidFill>
                <a:srgbClr val="17375E"/>
              </a:solidFill>
              <a:latin typeface="Times New Roman" pitchFamily="18" charset="0"/>
              <a:cs typeface="Times New Roman" pitchFamily="18" charset="0"/>
            </a:endParaRPr>
          </a:p>
        </p:txBody>
      </p:sp>
    </p:spTree>
    <p:extLst>
      <p:ext uri="{BB962C8B-B14F-4D97-AF65-F5344CB8AC3E}">
        <p14:creationId xmlns:p14="http://schemas.microsoft.com/office/powerpoint/2010/main" val="343903790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p:nvPr>
        </p:nvSpPr>
        <p:spPr>
          <a:xfrm>
            <a:off x="457200" y="274638"/>
            <a:ext cx="8229600" cy="778098"/>
          </a:xfrm>
          <a:solidFill>
            <a:schemeClr val="accent1">
              <a:lumMod val="20000"/>
              <a:lumOff val="80000"/>
            </a:schemeClr>
          </a:solidFill>
        </p:spPr>
        <p:txBody>
          <a:bodyPr>
            <a:normAutofit fontScale="90000"/>
          </a:bodyPr>
          <a:lstStyle/>
          <a:p>
            <a:r>
              <a:rPr lang="ru-RU" sz="3600" i="1" dirty="0" smtClean="0">
                <a:solidFill>
                  <a:srgbClr val="17375E"/>
                </a:solidFill>
                <a:latin typeface="Times New Roman" pitchFamily="18" charset="0"/>
                <a:cs typeface="Times New Roman" pitchFamily="18" charset="0"/>
              </a:rPr>
              <a:t/>
            </a:r>
            <a:br>
              <a:rPr lang="ru-RU" sz="3600" i="1" dirty="0" smtClean="0">
                <a:solidFill>
                  <a:srgbClr val="17375E"/>
                </a:solidFill>
                <a:latin typeface="Times New Roman" pitchFamily="18" charset="0"/>
                <a:cs typeface="Times New Roman" pitchFamily="18" charset="0"/>
              </a:rPr>
            </a:br>
            <a:r>
              <a:rPr lang="ru-RU" sz="3600" i="1" dirty="0" smtClean="0">
                <a:solidFill>
                  <a:srgbClr val="17375E"/>
                </a:solidFill>
                <a:latin typeface="Times New Roman" pitchFamily="18" charset="0"/>
                <a:cs typeface="Times New Roman" pitchFamily="18" charset="0"/>
              </a:rPr>
              <a:t>Статья </a:t>
            </a:r>
            <a:r>
              <a:rPr lang="ru-RU" sz="3600" i="1" dirty="0">
                <a:solidFill>
                  <a:srgbClr val="17375E"/>
                </a:solidFill>
                <a:latin typeface="Times New Roman" pitchFamily="18" charset="0"/>
                <a:cs typeface="Times New Roman" pitchFamily="18" charset="0"/>
              </a:rPr>
              <a:t>217. Сводная бюджетная роспись</a:t>
            </a:r>
            <a:r>
              <a:rPr lang="ru-RU" sz="2800" i="1" dirty="0">
                <a:solidFill>
                  <a:srgbClr val="17375E"/>
                </a:solidFill>
                <a:latin typeface="Times New Roman" pitchFamily="18" charset="0"/>
                <a:cs typeface="Times New Roman" pitchFamily="18" charset="0"/>
              </a:rPr>
              <a:t/>
            </a:r>
            <a:br>
              <a:rPr lang="ru-RU" sz="2800" i="1" dirty="0">
                <a:solidFill>
                  <a:srgbClr val="17375E"/>
                </a:solidFill>
                <a:latin typeface="Times New Roman" pitchFamily="18" charset="0"/>
                <a:cs typeface="Times New Roman" pitchFamily="18" charset="0"/>
              </a:rPr>
            </a:br>
            <a:r>
              <a:rPr lang="ru-RU" sz="2800" i="1" dirty="0">
                <a:solidFill>
                  <a:srgbClr val="17375E"/>
                </a:solidFill>
                <a:latin typeface="Times New Roman" pitchFamily="18" charset="0"/>
                <a:cs typeface="Times New Roman" pitchFamily="18" charset="0"/>
              </a:rPr>
              <a:t/>
            </a:r>
            <a:br>
              <a:rPr lang="ru-RU" sz="2800" i="1" dirty="0">
                <a:solidFill>
                  <a:srgbClr val="17375E"/>
                </a:solidFill>
                <a:latin typeface="Times New Roman" pitchFamily="18" charset="0"/>
                <a:cs typeface="Times New Roman" pitchFamily="18" charset="0"/>
              </a:rPr>
            </a:br>
            <a:endParaRPr sz="2800" b="0" i="1" dirty="0" smtClean="0">
              <a:solidFill>
                <a:srgbClr val="17375E"/>
              </a:solidFill>
              <a:latin typeface="Times New Roman" pitchFamily="18" charset="0"/>
              <a:cs typeface="Times New Roman" pitchFamily="18" charset="0"/>
            </a:endParaRPr>
          </a:p>
        </p:txBody>
      </p:sp>
      <p:sp>
        <p:nvSpPr>
          <p:cNvPr id="28674" name="Rectangle 3"/>
          <p:cNvSpPr>
            <a:spLocks noGrp="1"/>
          </p:cNvSpPr>
          <p:nvPr>
            <p:ph type="body" idx="1"/>
          </p:nvPr>
        </p:nvSpPr>
        <p:spPr>
          <a:xfrm>
            <a:off x="457200" y="1052736"/>
            <a:ext cx="8229600" cy="5472608"/>
          </a:xfrm>
        </p:spPr>
        <p:txBody>
          <a:bodyPr>
            <a:normAutofit fontScale="85000" lnSpcReduction="20000"/>
          </a:bodyPr>
          <a:lstStyle/>
          <a:p>
            <a:pPr marL="0" indent="0" algn="ctr">
              <a:buNone/>
            </a:pPr>
            <a:r>
              <a:rPr lang="ru-RU" sz="3100" b="1" dirty="0" smtClean="0">
                <a:solidFill>
                  <a:srgbClr val="17375E"/>
                </a:solidFill>
                <a:latin typeface="Times New Roman" pitchFamily="18" charset="0"/>
                <a:cs typeface="Times New Roman" pitchFamily="18" charset="0"/>
              </a:rPr>
              <a:t>в случае:</a:t>
            </a:r>
          </a:p>
          <a:p>
            <a:r>
              <a:rPr lang="ru-RU" sz="2400" dirty="0" smtClean="0">
                <a:solidFill>
                  <a:srgbClr val="17375E"/>
                </a:solidFill>
                <a:latin typeface="Times New Roman" pitchFamily="18" charset="0"/>
                <a:cs typeface="Times New Roman" pitchFamily="18" charset="0"/>
              </a:rPr>
              <a:t> </a:t>
            </a:r>
            <a:r>
              <a:rPr lang="ru-RU" sz="2400" dirty="0">
                <a:solidFill>
                  <a:srgbClr val="17375E"/>
                </a:solidFill>
                <a:latin typeface="Times New Roman" pitchFamily="18" charset="0"/>
                <a:cs typeface="Times New Roman" pitchFamily="18" charset="0"/>
              </a:rPr>
              <a:t>недостаточности </a:t>
            </a:r>
            <a:r>
              <a:rPr lang="ru-RU" sz="2400" dirty="0" smtClean="0">
                <a:solidFill>
                  <a:srgbClr val="17375E"/>
                </a:solidFill>
                <a:latin typeface="Times New Roman" pitchFamily="18" charset="0"/>
                <a:cs typeface="Times New Roman" pitchFamily="18" charset="0"/>
              </a:rPr>
              <a:t>БА </a:t>
            </a:r>
            <a:r>
              <a:rPr lang="ru-RU" sz="2400" u="sng" dirty="0" smtClean="0">
                <a:solidFill>
                  <a:srgbClr val="17375E"/>
                </a:solidFill>
                <a:latin typeface="Times New Roman" pitchFamily="18" charset="0"/>
                <a:cs typeface="Times New Roman" pitchFamily="18" charset="0"/>
              </a:rPr>
              <a:t>для </a:t>
            </a:r>
            <a:r>
              <a:rPr lang="ru-RU" sz="2400" u="sng" dirty="0">
                <a:solidFill>
                  <a:srgbClr val="17375E"/>
                </a:solidFill>
                <a:latin typeface="Times New Roman" pitchFamily="18" charset="0"/>
                <a:cs typeface="Times New Roman" pitchFamily="18" charset="0"/>
              </a:rPr>
              <a:t>исполнения </a:t>
            </a:r>
            <a:r>
              <a:rPr lang="ru-RU" sz="2400" u="sng" dirty="0" smtClean="0">
                <a:solidFill>
                  <a:srgbClr val="17375E"/>
                </a:solidFill>
                <a:latin typeface="Times New Roman" pitchFamily="18" charset="0"/>
                <a:cs typeface="Times New Roman" pitchFamily="18" charset="0"/>
              </a:rPr>
              <a:t>ПНО </a:t>
            </a:r>
            <a:r>
              <a:rPr lang="ru-RU" sz="2400" dirty="0">
                <a:solidFill>
                  <a:srgbClr val="17375E"/>
                </a:solidFill>
                <a:latin typeface="Times New Roman" pitchFamily="18" charset="0"/>
                <a:cs typeface="Times New Roman" pitchFamily="18" charset="0"/>
              </a:rPr>
              <a:t>- с превышением общего объема указанных ассигнований в пределах 5 </a:t>
            </a:r>
            <a:r>
              <a:rPr lang="ru-RU" sz="2400" dirty="0" smtClean="0">
                <a:solidFill>
                  <a:srgbClr val="17375E"/>
                </a:solidFill>
                <a:latin typeface="Times New Roman" pitchFamily="18" charset="0"/>
                <a:cs typeface="Times New Roman" pitchFamily="18" charset="0"/>
              </a:rPr>
              <a:t>% </a:t>
            </a:r>
            <a:r>
              <a:rPr lang="ru-RU" sz="2400" dirty="0">
                <a:solidFill>
                  <a:srgbClr val="17375E"/>
                </a:solidFill>
                <a:latin typeface="Times New Roman" pitchFamily="18" charset="0"/>
                <a:cs typeface="Times New Roman" pitchFamily="18" charset="0"/>
              </a:rPr>
              <a:t>общего объема </a:t>
            </a:r>
            <a:r>
              <a:rPr lang="ru-RU" sz="2400" dirty="0" smtClean="0">
                <a:solidFill>
                  <a:srgbClr val="17375E"/>
                </a:solidFill>
                <a:latin typeface="Times New Roman" pitchFamily="18" charset="0"/>
                <a:cs typeface="Times New Roman" pitchFamily="18" charset="0"/>
              </a:rPr>
              <a:t>БА, </a:t>
            </a:r>
            <a:r>
              <a:rPr lang="ru-RU" sz="2400" dirty="0">
                <a:solidFill>
                  <a:srgbClr val="17375E"/>
                </a:solidFill>
                <a:latin typeface="Times New Roman" pitchFamily="18" charset="0"/>
                <a:cs typeface="Times New Roman" pitchFamily="18" charset="0"/>
              </a:rPr>
              <a:t>утвержденных законом (решением) о бюджете на их исполнение в текущем финансовом году;</a:t>
            </a:r>
          </a:p>
          <a:p>
            <a:r>
              <a:rPr lang="ru-RU" sz="2400" u="sng" dirty="0" smtClean="0">
                <a:solidFill>
                  <a:srgbClr val="17375E"/>
                </a:solidFill>
                <a:latin typeface="Times New Roman" pitchFamily="18" charset="0"/>
                <a:cs typeface="Times New Roman" pitchFamily="18" charset="0"/>
              </a:rPr>
              <a:t>изменения </a:t>
            </a:r>
            <a:r>
              <a:rPr lang="ru-RU" sz="2400" u="sng" dirty="0">
                <a:solidFill>
                  <a:srgbClr val="17375E"/>
                </a:solidFill>
                <a:latin typeface="Times New Roman" pitchFamily="18" charset="0"/>
                <a:cs typeface="Times New Roman" pitchFamily="18" charset="0"/>
              </a:rPr>
              <a:t>состава или полномочий (функций) </a:t>
            </a:r>
            <a:r>
              <a:rPr lang="ru-RU" sz="2400" u="sng" dirty="0" smtClean="0">
                <a:solidFill>
                  <a:srgbClr val="17375E"/>
                </a:solidFill>
                <a:latin typeface="Times New Roman" pitchFamily="18" charset="0"/>
                <a:cs typeface="Times New Roman" pitchFamily="18" charset="0"/>
              </a:rPr>
              <a:t>ГРБС  </a:t>
            </a:r>
            <a:r>
              <a:rPr lang="ru-RU" sz="2400" dirty="0">
                <a:solidFill>
                  <a:srgbClr val="17375E"/>
                </a:solidFill>
                <a:latin typeface="Times New Roman" pitchFamily="18" charset="0"/>
                <a:cs typeface="Times New Roman" pitchFamily="18" charset="0"/>
              </a:rPr>
              <a:t>(подведомственных им казенных учреждений), </a:t>
            </a:r>
            <a:endParaRPr lang="ru-RU" sz="2400" dirty="0" smtClean="0">
              <a:solidFill>
                <a:srgbClr val="17375E"/>
              </a:solidFill>
              <a:latin typeface="Times New Roman" pitchFamily="18" charset="0"/>
              <a:cs typeface="Times New Roman" pitchFamily="18" charset="0"/>
            </a:endParaRPr>
          </a:p>
          <a:p>
            <a:r>
              <a:rPr lang="ru-RU" sz="2400" dirty="0" smtClean="0">
                <a:solidFill>
                  <a:srgbClr val="17375E"/>
                </a:solidFill>
                <a:latin typeface="Times New Roman" pitchFamily="18" charset="0"/>
                <a:cs typeface="Times New Roman" pitchFamily="18" charset="0"/>
              </a:rPr>
              <a:t>вступления </a:t>
            </a:r>
            <a:r>
              <a:rPr lang="ru-RU" sz="2400" u="sng" dirty="0">
                <a:solidFill>
                  <a:srgbClr val="17375E"/>
                </a:solidFill>
                <a:latin typeface="Times New Roman" pitchFamily="18" charset="0"/>
                <a:cs typeface="Times New Roman" pitchFamily="18" charset="0"/>
              </a:rPr>
              <a:t>в силу законов, предусматривающих осуществление полномочий</a:t>
            </a:r>
            <a:r>
              <a:rPr lang="ru-RU" sz="2400" dirty="0">
                <a:solidFill>
                  <a:srgbClr val="17375E"/>
                </a:solidFill>
                <a:latin typeface="Times New Roman" pitchFamily="18" charset="0"/>
                <a:cs typeface="Times New Roman" pitchFamily="18" charset="0"/>
              </a:rPr>
              <a:t> </a:t>
            </a:r>
            <a:r>
              <a:rPr lang="ru-RU" sz="2400" dirty="0" smtClean="0">
                <a:solidFill>
                  <a:srgbClr val="17375E"/>
                </a:solidFill>
                <a:latin typeface="Times New Roman" pitchFamily="18" charset="0"/>
                <a:cs typeface="Times New Roman" pitchFamily="18" charset="0"/>
              </a:rPr>
              <a:t>ОГВ </a:t>
            </a:r>
            <a:r>
              <a:rPr lang="ru-RU" sz="2400" dirty="0">
                <a:solidFill>
                  <a:srgbClr val="17375E"/>
                </a:solidFill>
                <a:latin typeface="Times New Roman" pitchFamily="18" charset="0"/>
                <a:cs typeface="Times New Roman" pitchFamily="18" charset="0"/>
              </a:rPr>
              <a:t>субъектов </a:t>
            </a:r>
            <a:r>
              <a:rPr lang="ru-RU" sz="2400" dirty="0" smtClean="0">
                <a:solidFill>
                  <a:srgbClr val="17375E"/>
                </a:solidFill>
                <a:latin typeface="Times New Roman" pitchFamily="18" charset="0"/>
                <a:cs typeface="Times New Roman" pitchFamily="18" charset="0"/>
              </a:rPr>
              <a:t>РФ (ОМСУ) </a:t>
            </a:r>
            <a:r>
              <a:rPr lang="ru-RU" sz="2400" dirty="0">
                <a:solidFill>
                  <a:srgbClr val="17375E"/>
                </a:solidFill>
                <a:latin typeface="Times New Roman" pitchFamily="18" charset="0"/>
                <a:cs typeface="Times New Roman" pitchFamily="18" charset="0"/>
              </a:rPr>
              <a:t>за счет субвенций из других бюджетов бюджетной системы </a:t>
            </a:r>
            <a:r>
              <a:rPr lang="ru-RU" sz="2400" dirty="0" smtClean="0">
                <a:solidFill>
                  <a:srgbClr val="17375E"/>
                </a:solidFill>
                <a:latin typeface="Times New Roman" pitchFamily="18" charset="0"/>
                <a:cs typeface="Times New Roman" pitchFamily="18" charset="0"/>
              </a:rPr>
              <a:t>РФ, </a:t>
            </a:r>
          </a:p>
          <a:p>
            <a:r>
              <a:rPr lang="ru-RU" sz="2400" u="sng" dirty="0" smtClean="0">
                <a:solidFill>
                  <a:srgbClr val="17375E"/>
                </a:solidFill>
                <a:latin typeface="Times New Roman" pitchFamily="18" charset="0"/>
                <a:cs typeface="Times New Roman" pitchFamily="18" charset="0"/>
              </a:rPr>
              <a:t>исполнения </a:t>
            </a:r>
            <a:r>
              <a:rPr lang="ru-RU" sz="2400" u="sng" dirty="0">
                <a:solidFill>
                  <a:srgbClr val="17375E"/>
                </a:solidFill>
                <a:latin typeface="Times New Roman" pitchFamily="18" charset="0"/>
                <a:cs typeface="Times New Roman" pitchFamily="18" charset="0"/>
              </a:rPr>
              <a:t>судебных актов, </a:t>
            </a:r>
            <a:r>
              <a:rPr lang="ru-RU" sz="2400" dirty="0">
                <a:solidFill>
                  <a:srgbClr val="17375E"/>
                </a:solidFill>
                <a:latin typeface="Times New Roman" pitchFamily="18" charset="0"/>
                <a:cs typeface="Times New Roman" pitchFamily="18" charset="0"/>
              </a:rPr>
              <a:t>предусматривающих обращение взыскания на средства бюджетов бюджетной системы </a:t>
            </a:r>
            <a:r>
              <a:rPr lang="ru-RU" sz="2400" dirty="0" smtClean="0">
                <a:solidFill>
                  <a:srgbClr val="17375E"/>
                </a:solidFill>
                <a:latin typeface="Times New Roman" pitchFamily="18" charset="0"/>
                <a:cs typeface="Times New Roman" pitchFamily="18" charset="0"/>
              </a:rPr>
              <a:t>РФ,</a:t>
            </a:r>
          </a:p>
          <a:p>
            <a:r>
              <a:rPr lang="ru-RU" sz="2400" u="sng" dirty="0" smtClean="0">
                <a:solidFill>
                  <a:srgbClr val="17375E"/>
                </a:solidFill>
                <a:latin typeface="Times New Roman" pitchFamily="18" charset="0"/>
                <a:cs typeface="Times New Roman" pitchFamily="18" charset="0"/>
              </a:rPr>
              <a:t> </a:t>
            </a:r>
            <a:r>
              <a:rPr lang="ru-RU" sz="2400" u="sng" dirty="0">
                <a:solidFill>
                  <a:srgbClr val="17375E"/>
                </a:solidFill>
                <a:latin typeface="Times New Roman" pitchFamily="18" charset="0"/>
                <a:cs typeface="Times New Roman" pitchFamily="18" charset="0"/>
              </a:rPr>
              <a:t>использования средств резервных фондов </a:t>
            </a:r>
            <a:r>
              <a:rPr lang="ru-RU" sz="2400" dirty="0">
                <a:solidFill>
                  <a:srgbClr val="17375E"/>
                </a:solidFill>
                <a:latin typeface="Times New Roman" pitchFamily="18" charset="0"/>
                <a:cs typeface="Times New Roman" pitchFamily="18" charset="0"/>
              </a:rPr>
              <a:t>и иным образом зарезервированных в составе утвержденных </a:t>
            </a:r>
            <a:r>
              <a:rPr lang="ru-RU" sz="2400" dirty="0" smtClean="0">
                <a:solidFill>
                  <a:srgbClr val="17375E"/>
                </a:solidFill>
                <a:latin typeface="Times New Roman" pitchFamily="18" charset="0"/>
                <a:cs typeface="Times New Roman" pitchFamily="18" charset="0"/>
              </a:rPr>
              <a:t>БА, </a:t>
            </a:r>
          </a:p>
          <a:p>
            <a:r>
              <a:rPr lang="ru-RU" sz="2400" u="sng" dirty="0" smtClean="0">
                <a:solidFill>
                  <a:srgbClr val="17375E"/>
                </a:solidFill>
                <a:latin typeface="Times New Roman" pitchFamily="18" charset="0"/>
                <a:cs typeface="Times New Roman" pitchFamily="18" charset="0"/>
              </a:rPr>
              <a:t>распределения БА между ПБС на </a:t>
            </a:r>
            <a:r>
              <a:rPr lang="ru-RU" sz="2400" u="sng" dirty="0">
                <a:solidFill>
                  <a:srgbClr val="17375E"/>
                </a:solidFill>
                <a:latin typeface="Times New Roman" pitchFamily="18" charset="0"/>
                <a:cs typeface="Times New Roman" pitchFamily="18" charset="0"/>
              </a:rPr>
              <a:t>конкурсной основе </a:t>
            </a:r>
            <a:r>
              <a:rPr lang="ru-RU" sz="2400" dirty="0">
                <a:solidFill>
                  <a:srgbClr val="17375E"/>
                </a:solidFill>
                <a:latin typeface="Times New Roman" pitchFamily="18" charset="0"/>
                <a:cs typeface="Times New Roman" pitchFamily="18" charset="0"/>
              </a:rPr>
              <a:t>и по иным основаниям, связанным с особенностями исполнения бюджетов бюджетной системы </a:t>
            </a:r>
            <a:r>
              <a:rPr lang="ru-RU" sz="2400" dirty="0" smtClean="0">
                <a:solidFill>
                  <a:srgbClr val="17375E"/>
                </a:solidFill>
                <a:latin typeface="Times New Roman" pitchFamily="18" charset="0"/>
                <a:cs typeface="Times New Roman" pitchFamily="18" charset="0"/>
              </a:rPr>
              <a:t>РФ,</a:t>
            </a:r>
          </a:p>
          <a:p>
            <a:r>
              <a:rPr lang="ru-RU" sz="2400" u="sng" dirty="0" smtClean="0">
                <a:solidFill>
                  <a:srgbClr val="17375E"/>
                </a:solidFill>
                <a:latin typeface="Times New Roman" pitchFamily="18" charset="0"/>
                <a:cs typeface="Times New Roman" pitchFamily="18" charset="0"/>
              </a:rPr>
              <a:t> перераспределения БА между ГРБС</a:t>
            </a:r>
            <a:r>
              <a:rPr lang="ru-RU" sz="2400" dirty="0" smtClean="0">
                <a:solidFill>
                  <a:srgbClr val="17375E"/>
                </a:solidFill>
                <a:latin typeface="Times New Roman" pitchFamily="18" charset="0"/>
                <a:cs typeface="Times New Roman" pitchFamily="18" charset="0"/>
              </a:rPr>
              <a:t>, </a:t>
            </a:r>
            <a:r>
              <a:rPr lang="ru-RU" sz="2400" dirty="0">
                <a:solidFill>
                  <a:srgbClr val="17375E"/>
                </a:solidFill>
                <a:latin typeface="Times New Roman" pitchFamily="18" charset="0"/>
                <a:cs typeface="Times New Roman" pitchFamily="18" charset="0"/>
              </a:rPr>
              <a:t>установленным законом (решением) о бюджете, - в пределах объема </a:t>
            </a:r>
            <a:r>
              <a:rPr lang="ru-RU" sz="2400" dirty="0" smtClean="0">
                <a:solidFill>
                  <a:srgbClr val="17375E"/>
                </a:solidFill>
                <a:latin typeface="Times New Roman" pitchFamily="18" charset="0"/>
                <a:cs typeface="Times New Roman" pitchFamily="18" charset="0"/>
              </a:rPr>
              <a:t>БА;</a:t>
            </a:r>
            <a:endParaRPr lang="ru-RU" sz="2400" dirty="0" smtClean="0">
              <a:solidFill>
                <a:srgbClr val="17375E"/>
              </a:solidFill>
              <a:latin typeface="Times New Roman" pitchFamily="18" charset="0"/>
              <a:cs typeface="Times New Roman" pitchFamily="18" charset="0"/>
            </a:endParaRPr>
          </a:p>
        </p:txBody>
      </p:sp>
    </p:spTree>
    <p:extLst>
      <p:ext uri="{BB962C8B-B14F-4D97-AF65-F5344CB8AC3E}">
        <p14:creationId xmlns:p14="http://schemas.microsoft.com/office/powerpoint/2010/main" val="292754623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p:nvPr>
        </p:nvSpPr>
        <p:spPr>
          <a:xfrm>
            <a:off x="457200" y="274638"/>
            <a:ext cx="8229600" cy="634082"/>
          </a:xfrm>
          <a:solidFill>
            <a:schemeClr val="accent1">
              <a:lumMod val="20000"/>
              <a:lumOff val="80000"/>
            </a:schemeClr>
          </a:solidFill>
        </p:spPr>
        <p:txBody>
          <a:bodyPr>
            <a:normAutofit fontScale="90000"/>
          </a:bodyPr>
          <a:lstStyle/>
          <a:p>
            <a:r>
              <a:rPr lang="ru-RU" sz="3600" i="1" dirty="0" smtClean="0">
                <a:solidFill>
                  <a:srgbClr val="17375E"/>
                </a:solidFill>
                <a:latin typeface="Times New Roman" pitchFamily="18" charset="0"/>
                <a:cs typeface="Times New Roman" pitchFamily="18" charset="0"/>
              </a:rPr>
              <a:t/>
            </a:r>
            <a:br>
              <a:rPr lang="ru-RU" sz="3600" i="1" dirty="0" smtClean="0">
                <a:solidFill>
                  <a:srgbClr val="17375E"/>
                </a:solidFill>
                <a:latin typeface="Times New Roman" pitchFamily="18" charset="0"/>
                <a:cs typeface="Times New Roman" pitchFamily="18" charset="0"/>
              </a:rPr>
            </a:br>
            <a:r>
              <a:rPr lang="ru-RU" sz="3600" i="1" dirty="0" smtClean="0">
                <a:solidFill>
                  <a:srgbClr val="17375E"/>
                </a:solidFill>
                <a:latin typeface="Times New Roman" pitchFamily="18" charset="0"/>
                <a:cs typeface="Times New Roman" pitchFamily="18" charset="0"/>
              </a:rPr>
              <a:t>Статья </a:t>
            </a:r>
            <a:r>
              <a:rPr lang="ru-RU" sz="3600" i="1" dirty="0">
                <a:solidFill>
                  <a:srgbClr val="17375E"/>
                </a:solidFill>
                <a:latin typeface="Times New Roman" pitchFamily="18" charset="0"/>
                <a:cs typeface="Times New Roman" pitchFamily="18" charset="0"/>
              </a:rPr>
              <a:t>217. Сводная бюджетная роспись</a:t>
            </a:r>
            <a:r>
              <a:rPr lang="ru-RU" sz="2800" i="1" dirty="0">
                <a:solidFill>
                  <a:srgbClr val="17375E"/>
                </a:solidFill>
                <a:latin typeface="Times New Roman" pitchFamily="18" charset="0"/>
                <a:cs typeface="Times New Roman" pitchFamily="18" charset="0"/>
              </a:rPr>
              <a:t/>
            </a:r>
            <a:br>
              <a:rPr lang="ru-RU" sz="2800" i="1" dirty="0">
                <a:solidFill>
                  <a:srgbClr val="17375E"/>
                </a:solidFill>
                <a:latin typeface="Times New Roman" pitchFamily="18" charset="0"/>
                <a:cs typeface="Times New Roman" pitchFamily="18" charset="0"/>
              </a:rPr>
            </a:br>
            <a:r>
              <a:rPr lang="ru-RU" sz="2800" i="1" dirty="0">
                <a:solidFill>
                  <a:srgbClr val="17375E"/>
                </a:solidFill>
                <a:latin typeface="Times New Roman" pitchFamily="18" charset="0"/>
                <a:cs typeface="Times New Roman" pitchFamily="18" charset="0"/>
              </a:rPr>
              <a:t/>
            </a:r>
            <a:br>
              <a:rPr lang="ru-RU" sz="2800" i="1" dirty="0">
                <a:solidFill>
                  <a:srgbClr val="17375E"/>
                </a:solidFill>
                <a:latin typeface="Times New Roman" pitchFamily="18" charset="0"/>
                <a:cs typeface="Times New Roman" pitchFamily="18" charset="0"/>
              </a:rPr>
            </a:br>
            <a:endParaRPr sz="2800" b="0" i="1" dirty="0" smtClean="0">
              <a:solidFill>
                <a:srgbClr val="17375E"/>
              </a:solidFill>
              <a:latin typeface="Times New Roman" pitchFamily="18" charset="0"/>
              <a:cs typeface="Times New Roman" pitchFamily="18" charset="0"/>
            </a:endParaRPr>
          </a:p>
        </p:txBody>
      </p:sp>
      <p:sp>
        <p:nvSpPr>
          <p:cNvPr id="28674" name="Rectangle 3"/>
          <p:cNvSpPr>
            <a:spLocks noGrp="1"/>
          </p:cNvSpPr>
          <p:nvPr>
            <p:ph type="body" idx="1"/>
          </p:nvPr>
        </p:nvSpPr>
        <p:spPr>
          <a:xfrm>
            <a:off x="467544" y="908720"/>
            <a:ext cx="8229600" cy="5616624"/>
          </a:xfrm>
        </p:spPr>
        <p:txBody>
          <a:bodyPr>
            <a:normAutofit fontScale="85000" lnSpcReduction="20000"/>
          </a:bodyPr>
          <a:lstStyle/>
          <a:p>
            <a:pPr marL="0" indent="0" algn="ctr">
              <a:buNone/>
            </a:pPr>
            <a:r>
              <a:rPr lang="ru-RU" sz="4000" b="1" dirty="0">
                <a:solidFill>
                  <a:srgbClr val="17375E"/>
                </a:solidFill>
                <a:latin typeface="Times New Roman" pitchFamily="18" charset="0"/>
                <a:cs typeface="Times New Roman" pitchFamily="18" charset="0"/>
              </a:rPr>
              <a:t>в случае </a:t>
            </a:r>
          </a:p>
          <a:p>
            <a:r>
              <a:rPr lang="ru-RU" sz="2400" u="sng" dirty="0" smtClean="0">
                <a:solidFill>
                  <a:srgbClr val="17375E"/>
                </a:solidFill>
                <a:latin typeface="Times New Roman" pitchFamily="18" charset="0"/>
                <a:cs typeface="Times New Roman" pitchFamily="18" charset="0"/>
              </a:rPr>
              <a:t>перераспределения БА между </a:t>
            </a:r>
            <a:r>
              <a:rPr lang="ru-RU" sz="2400" u="sng" dirty="0">
                <a:solidFill>
                  <a:srgbClr val="17375E"/>
                </a:solidFill>
                <a:latin typeface="Times New Roman" pitchFamily="18" charset="0"/>
                <a:cs typeface="Times New Roman" pitchFamily="18" charset="0"/>
              </a:rPr>
              <a:t>текущим финансовым годом и плановым периодом</a:t>
            </a:r>
            <a:r>
              <a:rPr lang="ru-RU" sz="2400" dirty="0">
                <a:solidFill>
                  <a:srgbClr val="17375E"/>
                </a:solidFill>
                <a:latin typeface="Times New Roman" pitchFamily="18" charset="0"/>
                <a:cs typeface="Times New Roman" pitchFamily="18" charset="0"/>
              </a:rPr>
              <a:t> - в пределах предусмотренных законом (решением) о бюджете на очередной финансовый год и плановый период </a:t>
            </a:r>
            <a:r>
              <a:rPr lang="ru-RU" sz="2400" dirty="0" smtClean="0">
                <a:solidFill>
                  <a:srgbClr val="17375E"/>
                </a:solidFill>
                <a:latin typeface="Times New Roman" pitchFamily="18" charset="0"/>
                <a:cs typeface="Times New Roman" pitchFamily="18" charset="0"/>
              </a:rPr>
              <a:t>ГРБС на </a:t>
            </a:r>
            <a:r>
              <a:rPr lang="ru-RU" sz="2400" dirty="0">
                <a:solidFill>
                  <a:srgbClr val="17375E"/>
                </a:solidFill>
                <a:latin typeface="Times New Roman" pitchFamily="18" charset="0"/>
                <a:cs typeface="Times New Roman" pitchFamily="18" charset="0"/>
              </a:rPr>
              <a:t>соответствующий финансовый год </a:t>
            </a:r>
            <a:r>
              <a:rPr lang="ru-RU" sz="2400" u="sng" dirty="0">
                <a:solidFill>
                  <a:srgbClr val="17375E"/>
                </a:solidFill>
                <a:latin typeface="Times New Roman" pitchFamily="18" charset="0"/>
                <a:cs typeface="Times New Roman" pitchFamily="18" charset="0"/>
              </a:rPr>
              <a:t>общего объема </a:t>
            </a:r>
            <a:r>
              <a:rPr lang="ru-RU" sz="2400" u="sng" dirty="0" smtClean="0">
                <a:solidFill>
                  <a:srgbClr val="17375E"/>
                </a:solidFill>
                <a:latin typeface="Times New Roman" pitchFamily="18" charset="0"/>
                <a:cs typeface="Times New Roman" pitchFamily="18" charset="0"/>
              </a:rPr>
              <a:t>БА на </a:t>
            </a:r>
            <a:r>
              <a:rPr lang="ru-RU" sz="2400" u="sng" dirty="0">
                <a:solidFill>
                  <a:srgbClr val="17375E"/>
                </a:solidFill>
                <a:latin typeface="Times New Roman" pitchFamily="18" charset="0"/>
                <a:cs typeface="Times New Roman" pitchFamily="18" charset="0"/>
              </a:rPr>
              <a:t>оказание государственных (муниципальных) услуг и общего объема </a:t>
            </a:r>
            <a:r>
              <a:rPr lang="ru-RU" sz="2400" u="sng" dirty="0" smtClean="0">
                <a:solidFill>
                  <a:srgbClr val="17375E"/>
                </a:solidFill>
                <a:latin typeface="Times New Roman" pitchFamily="18" charset="0"/>
                <a:cs typeface="Times New Roman" pitchFamily="18" charset="0"/>
              </a:rPr>
              <a:t>БА </a:t>
            </a:r>
            <a:r>
              <a:rPr lang="ru-RU" sz="2400" dirty="0" smtClean="0">
                <a:solidFill>
                  <a:srgbClr val="17375E"/>
                </a:solidFill>
                <a:latin typeface="Times New Roman" pitchFamily="18" charset="0"/>
                <a:cs typeface="Times New Roman" pitchFamily="18" charset="0"/>
              </a:rPr>
              <a:t>по </a:t>
            </a:r>
            <a:r>
              <a:rPr lang="ru-RU" sz="2400" dirty="0">
                <a:solidFill>
                  <a:srgbClr val="17375E"/>
                </a:solidFill>
                <a:latin typeface="Times New Roman" pitchFamily="18" charset="0"/>
                <a:cs typeface="Times New Roman" pitchFamily="18" charset="0"/>
              </a:rPr>
              <a:t>соответствующим разделам, подразделам, целевым статьям, группам (группам и подгруппам) видов расходов либо по соответствующим разделам, подразделам, целевым статьям (государственным (муниципальным) программам и непрограммным направлениям деятельности), группам (группам и подгруппам) видов расходов классификации расходов бюджетов на текущий финансовый год и плановый период;</a:t>
            </a:r>
          </a:p>
          <a:p>
            <a:r>
              <a:rPr lang="ru-RU" sz="2400" u="sng" dirty="0" smtClean="0">
                <a:solidFill>
                  <a:srgbClr val="17375E"/>
                </a:solidFill>
                <a:latin typeface="Times New Roman" pitchFamily="18" charset="0"/>
                <a:cs typeface="Times New Roman" pitchFamily="18" charset="0"/>
              </a:rPr>
              <a:t>увеличения БА</a:t>
            </a:r>
            <a:r>
              <a:rPr lang="ru-RU" sz="2400" dirty="0" smtClean="0">
                <a:solidFill>
                  <a:srgbClr val="17375E"/>
                </a:solidFill>
                <a:latin typeface="Times New Roman" pitchFamily="18" charset="0"/>
                <a:cs typeface="Times New Roman" pitchFamily="18" charset="0"/>
              </a:rPr>
              <a:t> по </a:t>
            </a:r>
            <a:r>
              <a:rPr lang="ru-RU" sz="2400" dirty="0">
                <a:solidFill>
                  <a:srgbClr val="17375E"/>
                </a:solidFill>
                <a:latin typeface="Times New Roman" pitchFamily="18" charset="0"/>
                <a:cs typeface="Times New Roman" pitchFamily="18" charset="0"/>
              </a:rPr>
              <a:t>отдельным разделам, подразделам, целевым статьям и видам расходов бюджета </a:t>
            </a:r>
            <a:r>
              <a:rPr lang="ru-RU" sz="2400" u="sng" dirty="0">
                <a:solidFill>
                  <a:srgbClr val="17375E"/>
                </a:solidFill>
                <a:latin typeface="Times New Roman" pitchFamily="18" charset="0"/>
                <a:cs typeface="Times New Roman" pitchFamily="18" charset="0"/>
              </a:rPr>
              <a:t>за счет экономии </a:t>
            </a:r>
            <a:r>
              <a:rPr lang="ru-RU" sz="2400" dirty="0">
                <a:solidFill>
                  <a:srgbClr val="17375E"/>
                </a:solidFill>
                <a:latin typeface="Times New Roman" pitchFamily="18" charset="0"/>
                <a:cs typeface="Times New Roman" pitchFamily="18" charset="0"/>
              </a:rPr>
              <a:t>по использованию в текущем финансовом году </a:t>
            </a:r>
            <a:r>
              <a:rPr lang="ru-RU" sz="2400" u="sng" dirty="0" smtClean="0">
                <a:solidFill>
                  <a:srgbClr val="17375E"/>
                </a:solidFill>
                <a:latin typeface="Times New Roman" pitchFamily="18" charset="0"/>
                <a:cs typeface="Times New Roman" pitchFamily="18" charset="0"/>
              </a:rPr>
              <a:t>БА на </a:t>
            </a:r>
            <a:r>
              <a:rPr lang="ru-RU" sz="2400" u="sng" dirty="0">
                <a:solidFill>
                  <a:srgbClr val="17375E"/>
                </a:solidFill>
                <a:latin typeface="Times New Roman" pitchFamily="18" charset="0"/>
                <a:cs typeface="Times New Roman" pitchFamily="18" charset="0"/>
              </a:rPr>
              <a:t>оказание государственных (муниципальных) услуг</a:t>
            </a:r>
            <a:r>
              <a:rPr lang="ru-RU" sz="2400" dirty="0">
                <a:solidFill>
                  <a:srgbClr val="17375E"/>
                </a:solidFill>
                <a:latin typeface="Times New Roman" pitchFamily="18" charset="0"/>
                <a:cs typeface="Times New Roman" pitchFamily="18" charset="0"/>
              </a:rPr>
              <a:t> - в пределах общего объема </a:t>
            </a:r>
            <a:r>
              <a:rPr lang="ru-RU" sz="2400" dirty="0" smtClean="0">
                <a:solidFill>
                  <a:srgbClr val="17375E"/>
                </a:solidFill>
                <a:latin typeface="Times New Roman" pitchFamily="18" charset="0"/>
                <a:cs typeface="Times New Roman" pitchFamily="18" charset="0"/>
              </a:rPr>
              <a:t>БА, </a:t>
            </a:r>
            <a:r>
              <a:rPr lang="ru-RU" sz="2400" dirty="0">
                <a:solidFill>
                  <a:srgbClr val="17375E"/>
                </a:solidFill>
                <a:latin typeface="Times New Roman" pitchFamily="18" charset="0"/>
                <a:cs typeface="Times New Roman" pitchFamily="18" charset="0"/>
              </a:rPr>
              <a:t>предусмотренных </a:t>
            </a:r>
            <a:r>
              <a:rPr lang="ru-RU" sz="2400" dirty="0" smtClean="0">
                <a:solidFill>
                  <a:srgbClr val="17375E"/>
                </a:solidFill>
                <a:latin typeface="Times New Roman" pitchFamily="18" charset="0"/>
                <a:cs typeface="Times New Roman" pitchFamily="18" charset="0"/>
              </a:rPr>
              <a:t>ГРБС </a:t>
            </a:r>
            <a:r>
              <a:rPr lang="ru-RU" sz="2400" dirty="0">
                <a:solidFill>
                  <a:srgbClr val="17375E"/>
                </a:solidFill>
                <a:latin typeface="Times New Roman" pitchFamily="18" charset="0"/>
                <a:cs typeface="Times New Roman" pitchFamily="18" charset="0"/>
              </a:rPr>
              <a:t>в текущем финансовом году на оказание государственных (муниципальных) услуг при условии, что увеличение </a:t>
            </a:r>
            <a:r>
              <a:rPr lang="ru-RU" sz="2400" dirty="0" smtClean="0">
                <a:solidFill>
                  <a:srgbClr val="17375E"/>
                </a:solidFill>
                <a:latin typeface="Times New Roman" pitchFamily="18" charset="0"/>
                <a:cs typeface="Times New Roman" pitchFamily="18" charset="0"/>
              </a:rPr>
              <a:t>БА по </a:t>
            </a:r>
            <a:r>
              <a:rPr lang="ru-RU" sz="2400" dirty="0">
                <a:solidFill>
                  <a:srgbClr val="17375E"/>
                </a:solidFill>
                <a:latin typeface="Times New Roman" pitchFamily="18" charset="0"/>
                <a:cs typeface="Times New Roman" pitchFamily="18" charset="0"/>
              </a:rPr>
              <a:t>соответствующему виду расходов не превышает </a:t>
            </a:r>
            <a:r>
              <a:rPr lang="ru-RU" sz="2400" dirty="0" smtClean="0">
                <a:solidFill>
                  <a:srgbClr val="17375E"/>
                </a:solidFill>
                <a:latin typeface="Times New Roman" pitchFamily="18" charset="0"/>
                <a:cs typeface="Times New Roman" pitchFamily="18" charset="0"/>
              </a:rPr>
              <a:t>10%;</a:t>
            </a:r>
            <a:endParaRPr lang="ru-RU" sz="2400" dirty="0">
              <a:solidFill>
                <a:srgbClr val="17375E"/>
              </a:solidFill>
              <a:latin typeface="Times New Roman" pitchFamily="18" charset="0"/>
              <a:cs typeface="Times New Roman" pitchFamily="18" charset="0"/>
            </a:endParaRPr>
          </a:p>
          <a:p>
            <a:endParaRPr lang="ru-RU" sz="2400" dirty="0" smtClean="0">
              <a:solidFill>
                <a:srgbClr val="17375E"/>
              </a:solidFill>
              <a:latin typeface="Times New Roman" pitchFamily="18" charset="0"/>
              <a:cs typeface="Times New Roman" pitchFamily="18" charset="0"/>
            </a:endParaRPr>
          </a:p>
        </p:txBody>
      </p:sp>
    </p:spTree>
    <p:extLst>
      <p:ext uri="{BB962C8B-B14F-4D97-AF65-F5344CB8AC3E}">
        <p14:creationId xmlns:p14="http://schemas.microsoft.com/office/powerpoint/2010/main" val="400956796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p:nvPr>
        </p:nvSpPr>
        <p:spPr>
          <a:solidFill>
            <a:schemeClr val="accent1">
              <a:lumMod val="20000"/>
              <a:lumOff val="80000"/>
            </a:schemeClr>
          </a:solidFill>
        </p:spPr>
        <p:txBody>
          <a:bodyPr>
            <a:normAutofit fontScale="90000"/>
          </a:bodyPr>
          <a:lstStyle/>
          <a:p>
            <a:r>
              <a:rPr lang="ru-RU" sz="3600" i="1" dirty="0">
                <a:solidFill>
                  <a:srgbClr val="17375E"/>
                </a:solidFill>
                <a:latin typeface="Times New Roman" pitchFamily="18" charset="0"/>
                <a:cs typeface="Times New Roman" pitchFamily="18" charset="0"/>
              </a:rPr>
              <a:t>Статья 217. Сводная бюджетная роспись</a:t>
            </a:r>
            <a:r>
              <a:rPr lang="ru-RU" sz="2800" i="1" dirty="0">
                <a:solidFill>
                  <a:srgbClr val="17375E"/>
                </a:solidFill>
                <a:latin typeface="Times New Roman" pitchFamily="18" charset="0"/>
                <a:cs typeface="Times New Roman" pitchFamily="18" charset="0"/>
              </a:rPr>
              <a:t/>
            </a:r>
            <a:br>
              <a:rPr lang="ru-RU" sz="2800" i="1" dirty="0">
                <a:solidFill>
                  <a:srgbClr val="17375E"/>
                </a:solidFill>
                <a:latin typeface="Times New Roman" pitchFamily="18" charset="0"/>
                <a:cs typeface="Times New Roman" pitchFamily="18" charset="0"/>
              </a:rPr>
            </a:br>
            <a:r>
              <a:rPr lang="ru-RU" sz="2800" i="1" dirty="0">
                <a:solidFill>
                  <a:srgbClr val="17375E"/>
                </a:solidFill>
                <a:latin typeface="Times New Roman" pitchFamily="18" charset="0"/>
                <a:cs typeface="Times New Roman" pitchFamily="18" charset="0"/>
              </a:rPr>
              <a:t/>
            </a:r>
            <a:br>
              <a:rPr lang="ru-RU" sz="2800" i="1" dirty="0">
                <a:solidFill>
                  <a:srgbClr val="17375E"/>
                </a:solidFill>
                <a:latin typeface="Times New Roman" pitchFamily="18" charset="0"/>
                <a:cs typeface="Times New Roman" pitchFamily="18" charset="0"/>
              </a:rPr>
            </a:br>
            <a:endParaRPr sz="2800" b="0" i="1" dirty="0" smtClean="0">
              <a:solidFill>
                <a:srgbClr val="17375E"/>
              </a:solidFill>
              <a:latin typeface="Times New Roman" pitchFamily="18" charset="0"/>
              <a:cs typeface="Times New Roman" pitchFamily="18" charset="0"/>
            </a:endParaRPr>
          </a:p>
        </p:txBody>
      </p:sp>
      <p:sp>
        <p:nvSpPr>
          <p:cNvPr id="28674" name="Rectangle 3"/>
          <p:cNvSpPr>
            <a:spLocks noGrp="1"/>
          </p:cNvSpPr>
          <p:nvPr>
            <p:ph type="body" idx="1"/>
          </p:nvPr>
        </p:nvSpPr>
        <p:spPr>
          <a:xfrm>
            <a:off x="457200" y="1600200"/>
            <a:ext cx="8229600" cy="4925144"/>
          </a:xfrm>
        </p:spPr>
        <p:txBody>
          <a:bodyPr>
            <a:normAutofit fontScale="85000" lnSpcReduction="10000"/>
          </a:bodyPr>
          <a:lstStyle/>
          <a:p>
            <a:pPr algn="ctr"/>
            <a:r>
              <a:rPr lang="ru-RU" sz="2800" u="sng" dirty="0" smtClean="0">
                <a:solidFill>
                  <a:srgbClr val="17375E"/>
                </a:solidFill>
                <a:latin typeface="Times New Roman" pitchFamily="18" charset="0"/>
                <a:cs typeface="Times New Roman" pitchFamily="18" charset="0"/>
              </a:rPr>
              <a:t>в </a:t>
            </a:r>
            <a:r>
              <a:rPr lang="ru-RU" sz="2800" u="sng" dirty="0">
                <a:solidFill>
                  <a:srgbClr val="17375E"/>
                </a:solidFill>
                <a:latin typeface="Times New Roman" pitchFamily="18" charset="0"/>
                <a:cs typeface="Times New Roman" pitchFamily="18" charset="0"/>
              </a:rPr>
              <a:t>случае </a:t>
            </a:r>
            <a:endParaRPr lang="ru-RU" sz="2800" u="sng" dirty="0" smtClean="0">
              <a:solidFill>
                <a:srgbClr val="17375E"/>
              </a:solidFill>
              <a:latin typeface="Times New Roman" pitchFamily="18" charset="0"/>
              <a:cs typeface="Times New Roman" pitchFamily="18" charset="0"/>
            </a:endParaRPr>
          </a:p>
          <a:p>
            <a:r>
              <a:rPr lang="ru-RU" sz="2400" u="sng" dirty="0" smtClean="0">
                <a:solidFill>
                  <a:srgbClr val="17375E"/>
                </a:solidFill>
                <a:latin typeface="Times New Roman" pitchFamily="18" charset="0"/>
                <a:cs typeface="Times New Roman" pitchFamily="18" charset="0"/>
              </a:rPr>
              <a:t>перераспределения БА на </a:t>
            </a:r>
            <a:r>
              <a:rPr lang="ru-RU" sz="2400" u="sng" dirty="0">
                <a:solidFill>
                  <a:srgbClr val="17375E"/>
                </a:solidFill>
                <a:latin typeface="Times New Roman" pitchFamily="18" charset="0"/>
                <a:cs typeface="Times New Roman" pitchFamily="18" charset="0"/>
              </a:rPr>
              <a:t>финансовое обеспечение </a:t>
            </a:r>
            <a:r>
              <a:rPr lang="ru-RU" sz="2400" u="sng" dirty="0" smtClean="0">
                <a:solidFill>
                  <a:srgbClr val="17375E"/>
                </a:solidFill>
                <a:latin typeface="Times New Roman" pitchFamily="18" charset="0"/>
                <a:cs typeface="Times New Roman" pitchFamily="18" charset="0"/>
              </a:rPr>
              <a:t>ПНО </a:t>
            </a:r>
            <a:r>
              <a:rPr lang="ru-RU" sz="2400" dirty="0">
                <a:solidFill>
                  <a:srgbClr val="17375E"/>
                </a:solidFill>
                <a:latin typeface="Times New Roman" pitchFamily="18" charset="0"/>
                <a:cs typeface="Times New Roman" pitchFamily="18" charset="0"/>
              </a:rPr>
              <a:t>между разделами, подразделами, целевыми статьями, группами (группами и подгруппами) видов расходов либо между разделами, подразделами, целевыми статьями (государственными (муниципальными) программами и непрограммными направлениями деятельности), группами (группами и подгруппами) видов расходов классификации расходов бюджетов </a:t>
            </a:r>
            <a:r>
              <a:rPr lang="ru-RU" sz="2400" u="sng" dirty="0">
                <a:solidFill>
                  <a:srgbClr val="17375E"/>
                </a:solidFill>
                <a:latin typeface="Times New Roman" pitchFamily="18" charset="0"/>
                <a:cs typeface="Times New Roman" pitchFamily="18" charset="0"/>
              </a:rPr>
              <a:t>в пределах общего объема </a:t>
            </a:r>
            <a:r>
              <a:rPr lang="ru-RU" sz="2400" u="sng" dirty="0" smtClean="0">
                <a:solidFill>
                  <a:srgbClr val="17375E"/>
                </a:solidFill>
                <a:latin typeface="Times New Roman" pitchFamily="18" charset="0"/>
                <a:cs typeface="Times New Roman" pitchFamily="18" charset="0"/>
              </a:rPr>
              <a:t>БА</a:t>
            </a:r>
            <a:r>
              <a:rPr lang="ru-RU" sz="2400" dirty="0" smtClean="0">
                <a:solidFill>
                  <a:srgbClr val="17375E"/>
                </a:solidFill>
                <a:latin typeface="Times New Roman" pitchFamily="18" charset="0"/>
                <a:cs typeface="Times New Roman" pitchFamily="18" charset="0"/>
              </a:rPr>
              <a:t>, </a:t>
            </a:r>
            <a:r>
              <a:rPr lang="ru-RU" sz="2400" dirty="0">
                <a:solidFill>
                  <a:srgbClr val="17375E"/>
                </a:solidFill>
                <a:latin typeface="Times New Roman" pitchFamily="18" charset="0"/>
                <a:cs typeface="Times New Roman" pitchFamily="18" charset="0"/>
              </a:rPr>
              <a:t>предусмотренного </a:t>
            </a:r>
            <a:r>
              <a:rPr lang="ru-RU" sz="2400" u="sng" dirty="0" smtClean="0">
                <a:solidFill>
                  <a:srgbClr val="17375E"/>
                </a:solidFill>
                <a:latin typeface="Times New Roman" pitchFamily="18" charset="0"/>
                <a:cs typeface="Times New Roman" pitchFamily="18" charset="0"/>
              </a:rPr>
              <a:t>ГРБС на </a:t>
            </a:r>
            <a:r>
              <a:rPr lang="ru-RU" sz="2400" u="sng" dirty="0">
                <a:solidFill>
                  <a:srgbClr val="17375E"/>
                </a:solidFill>
                <a:latin typeface="Times New Roman" pitchFamily="18" charset="0"/>
                <a:cs typeface="Times New Roman" pitchFamily="18" charset="0"/>
              </a:rPr>
              <a:t>исполнение </a:t>
            </a:r>
            <a:r>
              <a:rPr lang="ru-RU" sz="2400" u="sng" dirty="0" smtClean="0">
                <a:solidFill>
                  <a:srgbClr val="17375E"/>
                </a:solidFill>
                <a:latin typeface="Times New Roman" pitchFamily="18" charset="0"/>
                <a:cs typeface="Times New Roman" pitchFamily="18" charset="0"/>
              </a:rPr>
              <a:t>ПНО </a:t>
            </a:r>
            <a:r>
              <a:rPr lang="ru-RU" sz="2400" dirty="0" smtClean="0">
                <a:solidFill>
                  <a:srgbClr val="17375E"/>
                </a:solidFill>
                <a:latin typeface="Times New Roman" pitchFamily="18" charset="0"/>
                <a:cs typeface="Times New Roman" pitchFamily="18" charset="0"/>
              </a:rPr>
              <a:t>в </a:t>
            </a:r>
            <a:r>
              <a:rPr lang="ru-RU" sz="2400" dirty="0">
                <a:solidFill>
                  <a:srgbClr val="17375E"/>
                </a:solidFill>
                <a:latin typeface="Times New Roman" pitchFamily="18" charset="0"/>
                <a:cs typeface="Times New Roman" pitchFamily="18" charset="0"/>
              </a:rPr>
              <a:t>текущем финансовом году;</a:t>
            </a:r>
          </a:p>
          <a:p>
            <a:r>
              <a:rPr lang="ru-RU" sz="2400" u="sng" dirty="0" smtClean="0">
                <a:solidFill>
                  <a:srgbClr val="17375E"/>
                </a:solidFill>
                <a:latin typeface="Times New Roman" pitchFamily="18" charset="0"/>
                <a:cs typeface="Times New Roman" pitchFamily="18" charset="0"/>
              </a:rPr>
              <a:t>получения </a:t>
            </a:r>
            <a:r>
              <a:rPr lang="ru-RU" sz="2400" u="sng" dirty="0">
                <a:solidFill>
                  <a:srgbClr val="17375E"/>
                </a:solidFill>
                <a:latin typeface="Times New Roman" pitchFamily="18" charset="0"/>
                <a:cs typeface="Times New Roman" pitchFamily="18" charset="0"/>
              </a:rPr>
              <a:t>субсидий, субвенций, иных межбюджетных трансфертов и безвозмездных поступлений от физических и юридических лиц, </a:t>
            </a:r>
            <a:r>
              <a:rPr lang="ru-RU" sz="2400" dirty="0">
                <a:solidFill>
                  <a:srgbClr val="17375E"/>
                </a:solidFill>
                <a:latin typeface="Times New Roman" pitchFamily="18" charset="0"/>
                <a:cs typeface="Times New Roman" pitchFamily="18" charset="0"/>
              </a:rPr>
              <a:t>имеющих целевое назначение, </a:t>
            </a:r>
            <a:r>
              <a:rPr lang="ru-RU" sz="2400" u="sng" dirty="0">
                <a:solidFill>
                  <a:srgbClr val="17375E"/>
                </a:solidFill>
                <a:latin typeface="Times New Roman" pitchFamily="18" charset="0"/>
                <a:cs typeface="Times New Roman" pitchFamily="18" charset="0"/>
              </a:rPr>
              <a:t>сверх объемов, </a:t>
            </a:r>
            <a:r>
              <a:rPr lang="ru-RU" sz="2400" dirty="0">
                <a:solidFill>
                  <a:srgbClr val="17375E"/>
                </a:solidFill>
                <a:latin typeface="Times New Roman" pitchFamily="18" charset="0"/>
                <a:cs typeface="Times New Roman" pitchFamily="18" charset="0"/>
              </a:rPr>
              <a:t>утвержденных законом (решением) о бюджете, а также в случае сокращения (возврата при отсутствии потребности) указанных средств;</a:t>
            </a:r>
          </a:p>
          <a:p>
            <a:r>
              <a:rPr lang="ru-RU" sz="2400" dirty="0" smtClean="0">
                <a:solidFill>
                  <a:srgbClr val="17375E"/>
                </a:solidFill>
                <a:latin typeface="Times New Roman" pitchFamily="18" charset="0"/>
                <a:cs typeface="Times New Roman" pitchFamily="18" charset="0"/>
              </a:rPr>
              <a:t>в </a:t>
            </a:r>
            <a:r>
              <a:rPr lang="ru-RU" sz="2400" dirty="0">
                <a:solidFill>
                  <a:srgbClr val="17375E"/>
                </a:solidFill>
                <a:latin typeface="Times New Roman" pitchFamily="18" charset="0"/>
                <a:cs typeface="Times New Roman" pitchFamily="18" charset="0"/>
              </a:rPr>
              <a:t>случае проведения реструктуризации государственного (муниципального) </a:t>
            </a:r>
            <a:r>
              <a:rPr lang="ru-RU" sz="2400" dirty="0" smtClean="0">
                <a:solidFill>
                  <a:srgbClr val="17375E"/>
                </a:solidFill>
                <a:latin typeface="Times New Roman" pitchFamily="18" charset="0"/>
                <a:cs typeface="Times New Roman" pitchFamily="18" charset="0"/>
              </a:rPr>
              <a:t>долга……..;</a:t>
            </a:r>
            <a:endParaRPr lang="ru-RU" sz="2400" dirty="0">
              <a:solidFill>
                <a:srgbClr val="17375E"/>
              </a:solidFill>
              <a:latin typeface="Times New Roman" pitchFamily="18" charset="0"/>
              <a:cs typeface="Times New Roman" pitchFamily="18" charset="0"/>
            </a:endParaRPr>
          </a:p>
          <a:p>
            <a:endParaRPr lang="ru-RU" sz="2400" dirty="0" smtClean="0">
              <a:solidFill>
                <a:srgbClr val="17375E"/>
              </a:solidFill>
              <a:latin typeface="Times New Roman" pitchFamily="18" charset="0"/>
              <a:cs typeface="Times New Roman" pitchFamily="18" charset="0"/>
            </a:endParaRPr>
          </a:p>
        </p:txBody>
      </p:sp>
    </p:spTree>
    <p:extLst>
      <p:ext uri="{BB962C8B-B14F-4D97-AF65-F5344CB8AC3E}">
        <p14:creationId xmlns:p14="http://schemas.microsoft.com/office/powerpoint/2010/main" val="2997154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340768"/>
            <a:ext cx="9144000" cy="36512"/>
          </a:xfrm>
          <a:prstGeom prst="rect">
            <a:avLst/>
          </a:prstGeom>
          <a:solidFill>
            <a:srgbClr val="54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ru-RU" dirty="0">
              <a:solidFill>
                <a:prstClr val="white"/>
              </a:solidFill>
            </a:endParaRPr>
          </a:p>
        </p:txBody>
      </p:sp>
      <p:sp>
        <p:nvSpPr>
          <p:cNvPr id="5" name="Заголовок 1"/>
          <p:cNvSpPr txBox="1">
            <a:spLocks/>
          </p:cNvSpPr>
          <p:nvPr/>
        </p:nvSpPr>
        <p:spPr bwMode="auto">
          <a:xfrm>
            <a:off x="1" y="324725"/>
            <a:ext cx="9144000"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ctr" rtl="0" eaLnBrk="0" fontAlgn="base" hangingPunct="0">
              <a:spcBef>
                <a:spcPct val="0"/>
              </a:spcBef>
              <a:spcAft>
                <a:spcPct val="0"/>
              </a:spcAft>
              <a:defRPr sz="3200" kern="1200">
                <a:solidFill>
                  <a:schemeClr val="tx1"/>
                </a:solidFill>
                <a:latin typeface="Times New Roman" pitchFamily="18" charset="0"/>
                <a:ea typeface="+mj-ea"/>
                <a:cs typeface="+mj-cs"/>
              </a:defRPr>
            </a:lvl1pPr>
            <a:lvl2pPr algn="ctr" rtl="0" eaLnBrk="0" fontAlgn="base" hangingPunct="0">
              <a:spcBef>
                <a:spcPct val="0"/>
              </a:spcBef>
              <a:spcAft>
                <a:spcPct val="0"/>
              </a:spcAft>
              <a:defRPr sz="3200">
                <a:solidFill>
                  <a:schemeClr val="tx1"/>
                </a:solidFill>
                <a:latin typeface="Times New Roman" pitchFamily="18" charset="0"/>
              </a:defRPr>
            </a:lvl2pPr>
            <a:lvl3pPr algn="ctr" rtl="0" eaLnBrk="0" fontAlgn="base" hangingPunct="0">
              <a:spcBef>
                <a:spcPct val="0"/>
              </a:spcBef>
              <a:spcAft>
                <a:spcPct val="0"/>
              </a:spcAft>
              <a:defRPr sz="3200">
                <a:solidFill>
                  <a:schemeClr val="tx1"/>
                </a:solidFill>
                <a:latin typeface="Times New Roman" pitchFamily="18" charset="0"/>
              </a:defRPr>
            </a:lvl3pPr>
            <a:lvl4pPr algn="ctr" rtl="0" eaLnBrk="0" fontAlgn="base" hangingPunct="0">
              <a:spcBef>
                <a:spcPct val="0"/>
              </a:spcBef>
              <a:spcAft>
                <a:spcPct val="0"/>
              </a:spcAft>
              <a:defRPr sz="3200">
                <a:solidFill>
                  <a:schemeClr val="tx1"/>
                </a:solidFill>
                <a:latin typeface="Times New Roman" pitchFamily="18" charset="0"/>
              </a:defRPr>
            </a:lvl4pPr>
            <a:lvl5pPr algn="ctr" rtl="0" eaLnBrk="0" fontAlgn="base" hangingPunct="0">
              <a:spcBef>
                <a:spcPct val="0"/>
              </a:spcBef>
              <a:spcAft>
                <a:spcPct val="0"/>
              </a:spcAft>
              <a:defRPr sz="3200">
                <a:solidFill>
                  <a:schemeClr val="tx1"/>
                </a:solidFill>
                <a:latin typeface="Times New Roman" pitchFamily="18"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a:lstStyle>
          <a:p>
            <a:pPr algn="l"/>
            <a:endParaRPr lang="ru-RU" sz="2000" b="1" dirty="0">
              <a:solidFill>
                <a:prstClr val="black"/>
              </a:solidFill>
              <a:latin typeface="Cambria" panose="02040503050406030204" pitchFamily="18" charset="0"/>
            </a:endParaRPr>
          </a:p>
        </p:txBody>
      </p:sp>
      <p:sp>
        <p:nvSpPr>
          <p:cNvPr id="6" name="Заголовок 5"/>
          <p:cNvSpPr>
            <a:spLocks noGrp="1"/>
          </p:cNvSpPr>
          <p:nvPr>
            <p:ph type="title"/>
          </p:nvPr>
        </p:nvSpPr>
        <p:spPr>
          <a:xfrm>
            <a:off x="457200" y="401639"/>
            <a:ext cx="8229600" cy="642302"/>
          </a:xfrm>
        </p:spPr>
        <p:txBody>
          <a:bodyPr>
            <a:normAutofit fontScale="90000"/>
          </a:bodyPr>
          <a:lstStyle/>
          <a:p>
            <a:r>
              <a:rPr lang="ru-RU" dirty="0">
                <a:latin typeface="Times New Roman"/>
              </a:rPr>
              <a:t>Приказ Минфина России от 26.05.2014 № 38н</a:t>
            </a:r>
            <a:endParaRPr lang="ru-RU" dirty="0"/>
          </a:p>
        </p:txBody>
      </p:sp>
      <p:sp>
        <p:nvSpPr>
          <p:cNvPr id="7" name="Объект 6"/>
          <p:cNvSpPr>
            <a:spLocks noGrp="1"/>
          </p:cNvSpPr>
          <p:nvPr>
            <p:ph idx="1"/>
          </p:nvPr>
        </p:nvSpPr>
        <p:spPr>
          <a:xfrm>
            <a:off x="457200" y="1394459"/>
            <a:ext cx="8507288" cy="5179379"/>
          </a:xfrm>
          <a:solidFill>
            <a:schemeClr val="tx2">
              <a:lumMod val="20000"/>
              <a:lumOff val="80000"/>
            </a:schemeClr>
          </a:solidFill>
        </p:spPr>
        <p:txBody>
          <a:bodyPr/>
          <a:lstStyle/>
          <a:p>
            <a:pPr marL="109537" indent="0" algn="ctr">
              <a:buNone/>
            </a:pPr>
            <a:r>
              <a:rPr lang="ru-RU" sz="2000" dirty="0" smtClean="0">
                <a:latin typeface="Times New Roman"/>
              </a:rPr>
              <a:t>право </a:t>
            </a:r>
            <a:r>
              <a:rPr lang="ru-RU" sz="2000" dirty="0">
                <a:latin typeface="Times New Roman"/>
              </a:rPr>
              <a:t>детализировать КОСГУ </a:t>
            </a:r>
            <a:r>
              <a:rPr lang="ru-RU" sz="2000" dirty="0" smtClean="0">
                <a:latin typeface="Times New Roman"/>
              </a:rPr>
              <a:t>(</a:t>
            </a:r>
            <a:r>
              <a:rPr lang="ru-RU" sz="2000" dirty="0">
                <a:latin typeface="Times New Roman"/>
              </a:rPr>
              <a:t>в рамках третьего разряда кода) </a:t>
            </a:r>
            <a:endParaRPr lang="ru-RU" sz="2000" dirty="0" smtClean="0">
              <a:latin typeface="Times New Roman"/>
            </a:endParaRPr>
          </a:p>
          <a:p>
            <a:pPr marL="109537" indent="0" algn="ctr">
              <a:buNone/>
            </a:pPr>
            <a:endParaRPr lang="ru-RU" sz="2000" dirty="0">
              <a:latin typeface="Times New Roman"/>
            </a:endParaRPr>
          </a:p>
          <a:p>
            <a:pPr marL="109537" indent="0" algn="just">
              <a:buNone/>
            </a:pPr>
            <a:r>
              <a:rPr lang="ru-RU" sz="2000" dirty="0">
                <a:latin typeface="Times New Roman"/>
              </a:rPr>
              <a:t> 130 - Доходы от оказания платных услуг </a:t>
            </a:r>
            <a:r>
              <a:rPr lang="ru-RU" sz="2000" dirty="0" smtClean="0">
                <a:latin typeface="Times New Roman"/>
              </a:rPr>
              <a:t> (131,132,133…)</a:t>
            </a:r>
          </a:p>
          <a:p>
            <a:pPr marL="109537" indent="0" algn="just">
              <a:buNone/>
            </a:pPr>
            <a:r>
              <a:rPr lang="ru-RU" sz="2000" i="1" dirty="0" smtClean="0">
                <a:latin typeface="Times New Roman"/>
              </a:rPr>
              <a:t>          - </a:t>
            </a:r>
            <a:r>
              <a:rPr lang="ru-RU" sz="2000" i="1" dirty="0">
                <a:latin typeface="Times New Roman"/>
              </a:rPr>
              <a:t>по видам оказываемых услуг (к примеру: по </a:t>
            </a:r>
            <a:r>
              <a:rPr lang="ru-RU" sz="2000" i="1" dirty="0" smtClean="0">
                <a:latin typeface="Times New Roman"/>
              </a:rPr>
              <a:t>ОКВЭД)</a:t>
            </a:r>
            <a:endParaRPr lang="ru-RU" sz="2000" i="1" dirty="0">
              <a:latin typeface="Times New Roman"/>
            </a:endParaRPr>
          </a:p>
          <a:p>
            <a:pPr marL="109537" indent="0" algn="just">
              <a:buNone/>
            </a:pPr>
            <a:r>
              <a:rPr lang="ru-RU" sz="2000" dirty="0">
                <a:latin typeface="Times New Roman"/>
              </a:rPr>
              <a:t> 180 - Прочие </a:t>
            </a:r>
            <a:r>
              <a:rPr lang="ru-RU" sz="2000" dirty="0" smtClean="0">
                <a:latin typeface="Times New Roman"/>
              </a:rPr>
              <a:t>доходы</a:t>
            </a:r>
          </a:p>
          <a:p>
            <a:pPr marL="109537" indent="0" algn="just">
              <a:buNone/>
            </a:pPr>
            <a:r>
              <a:rPr lang="ru-RU" sz="2000" dirty="0" smtClean="0">
                <a:latin typeface="Times New Roman"/>
              </a:rPr>
              <a:t>         </a:t>
            </a:r>
            <a:r>
              <a:rPr lang="ru-RU" sz="2000" i="1" dirty="0" smtClean="0">
                <a:latin typeface="Times New Roman"/>
              </a:rPr>
              <a:t>- по </a:t>
            </a:r>
            <a:r>
              <a:rPr lang="ru-RU" sz="2000" i="1" dirty="0">
                <a:latin typeface="Times New Roman"/>
              </a:rPr>
              <a:t>видам безвозмездных поступлений (гранты, пожертвования, поступление нефинансовых активов)</a:t>
            </a:r>
          </a:p>
          <a:p>
            <a:pPr marL="109537" indent="0" algn="just">
              <a:buNone/>
            </a:pPr>
            <a:r>
              <a:rPr lang="ru-RU" sz="2000" i="1" dirty="0" smtClean="0">
                <a:latin typeface="Times New Roman"/>
              </a:rPr>
              <a:t>         - </a:t>
            </a:r>
            <a:r>
              <a:rPr lang="ru-RU" sz="2000" i="1" dirty="0">
                <a:latin typeface="Times New Roman"/>
              </a:rPr>
              <a:t>по видам поступлений активов (принятие к учету неучтенных активов по результатам инвентаризаций,  принятие к балансовому чету имущества, ранее учтенного на </a:t>
            </a:r>
            <a:r>
              <a:rPr lang="ru-RU" sz="2000" i="1" dirty="0" err="1">
                <a:latin typeface="Times New Roman"/>
              </a:rPr>
              <a:t>забалансовых</a:t>
            </a:r>
            <a:r>
              <a:rPr lang="ru-RU" sz="2000" i="1" dirty="0">
                <a:latin typeface="Times New Roman"/>
              </a:rPr>
              <a:t> </a:t>
            </a:r>
            <a:r>
              <a:rPr lang="ru-RU" sz="2000" i="1" dirty="0" smtClean="0">
                <a:latin typeface="Times New Roman"/>
              </a:rPr>
              <a:t>счетах</a:t>
            </a:r>
            <a:r>
              <a:rPr lang="ru-RU" sz="2000" i="1" dirty="0">
                <a:latin typeface="Times New Roman"/>
              </a:rPr>
              <a:t>)</a:t>
            </a:r>
          </a:p>
          <a:p>
            <a:pPr marL="109537" indent="0" algn="just">
              <a:buNone/>
            </a:pPr>
            <a:r>
              <a:rPr lang="ru-RU" sz="2000" dirty="0">
                <a:latin typeface="Times New Roman"/>
              </a:rPr>
              <a:t> 290 - Прочие расходы</a:t>
            </a:r>
          </a:p>
          <a:p>
            <a:pPr marL="109537" indent="0" algn="just">
              <a:buNone/>
            </a:pPr>
            <a:r>
              <a:rPr lang="ru-RU" sz="2000" dirty="0">
                <a:latin typeface="Times New Roman"/>
              </a:rPr>
              <a:t> 310 - Увеличение стоимости основных средств</a:t>
            </a:r>
          </a:p>
          <a:p>
            <a:pPr marL="109537" indent="0" algn="just">
              <a:buNone/>
            </a:pPr>
            <a:r>
              <a:rPr lang="ru-RU" sz="2000" dirty="0">
                <a:latin typeface="Times New Roman"/>
              </a:rPr>
              <a:t> 320 - Увеличение стоимости нематериальных активов</a:t>
            </a:r>
          </a:p>
          <a:p>
            <a:pPr marL="109537" indent="0" algn="just">
              <a:buNone/>
            </a:pPr>
            <a:r>
              <a:rPr lang="ru-RU" sz="2000" dirty="0">
                <a:latin typeface="Times New Roman"/>
              </a:rPr>
              <a:t> 340 - Увеличение стоимости материальных запасов</a:t>
            </a:r>
          </a:p>
        </p:txBody>
      </p:sp>
    </p:spTree>
    <p:extLst>
      <p:ext uri="{BB962C8B-B14F-4D97-AF65-F5344CB8AC3E}">
        <p14:creationId xmlns:p14="http://schemas.microsoft.com/office/powerpoint/2010/main" val="134483150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p:nvPr>
        </p:nvSpPr>
        <p:spPr>
          <a:xfrm>
            <a:off x="457200" y="274638"/>
            <a:ext cx="8229600" cy="778098"/>
          </a:xfrm>
          <a:solidFill>
            <a:schemeClr val="accent1">
              <a:lumMod val="20000"/>
              <a:lumOff val="80000"/>
            </a:schemeClr>
          </a:solidFill>
        </p:spPr>
        <p:txBody>
          <a:bodyPr>
            <a:normAutofit fontScale="90000"/>
          </a:bodyPr>
          <a:lstStyle/>
          <a:p>
            <a:r>
              <a:rPr lang="ru-RU" sz="3600" i="1" dirty="0" smtClean="0">
                <a:solidFill>
                  <a:srgbClr val="17375E"/>
                </a:solidFill>
                <a:latin typeface="Times New Roman" pitchFamily="18" charset="0"/>
                <a:cs typeface="Times New Roman" pitchFamily="18" charset="0"/>
              </a:rPr>
              <a:t/>
            </a:r>
            <a:br>
              <a:rPr lang="ru-RU" sz="3600" i="1" dirty="0" smtClean="0">
                <a:solidFill>
                  <a:srgbClr val="17375E"/>
                </a:solidFill>
                <a:latin typeface="Times New Roman" pitchFamily="18" charset="0"/>
                <a:cs typeface="Times New Roman" pitchFamily="18" charset="0"/>
              </a:rPr>
            </a:br>
            <a:r>
              <a:rPr lang="ru-RU" sz="3600" i="1" dirty="0" smtClean="0">
                <a:solidFill>
                  <a:srgbClr val="17375E"/>
                </a:solidFill>
                <a:latin typeface="Times New Roman" pitchFamily="18" charset="0"/>
                <a:cs typeface="Times New Roman" pitchFamily="18" charset="0"/>
              </a:rPr>
              <a:t>Статья </a:t>
            </a:r>
            <a:r>
              <a:rPr lang="ru-RU" sz="3600" i="1" dirty="0">
                <a:solidFill>
                  <a:srgbClr val="17375E"/>
                </a:solidFill>
                <a:latin typeface="Times New Roman" pitchFamily="18" charset="0"/>
                <a:cs typeface="Times New Roman" pitchFamily="18" charset="0"/>
              </a:rPr>
              <a:t>217. Сводная бюджетная роспись</a:t>
            </a:r>
            <a:r>
              <a:rPr lang="ru-RU" sz="2800" i="1" dirty="0">
                <a:solidFill>
                  <a:srgbClr val="17375E"/>
                </a:solidFill>
                <a:latin typeface="Times New Roman" pitchFamily="18" charset="0"/>
                <a:cs typeface="Times New Roman" pitchFamily="18" charset="0"/>
              </a:rPr>
              <a:t/>
            </a:r>
            <a:br>
              <a:rPr lang="ru-RU" sz="2800" i="1" dirty="0">
                <a:solidFill>
                  <a:srgbClr val="17375E"/>
                </a:solidFill>
                <a:latin typeface="Times New Roman" pitchFamily="18" charset="0"/>
                <a:cs typeface="Times New Roman" pitchFamily="18" charset="0"/>
              </a:rPr>
            </a:br>
            <a:r>
              <a:rPr lang="ru-RU" sz="2800" i="1" dirty="0">
                <a:solidFill>
                  <a:srgbClr val="17375E"/>
                </a:solidFill>
                <a:latin typeface="Times New Roman" pitchFamily="18" charset="0"/>
                <a:cs typeface="Times New Roman" pitchFamily="18" charset="0"/>
              </a:rPr>
              <a:t/>
            </a:r>
            <a:br>
              <a:rPr lang="ru-RU" sz="2800" i="1" dirty="0">
                <a:solidFill>
                  <a:srgbClr val="17375E"/>
                </a:solidFill>
                <a:latin typeface="Times New Roman" pitchFamily="18" charset="0"/>
                <a:cs typeface="Times New Roman" pitchFamily="18" charset="0"/>
              </a:rPr>
            </a:br>
            <a:endParaRPr sz="2800" b="0" i="1" dirty="0" smtClean="0">
              <a:solidFill>
                <a:srgbClr val="17375E"/>
              </a:solidFill>
              <a:latin typeface="Times New Roman" pitchFamily="18" charset="0"/>
              <a:cs typeface="Times New Roman" pitchFamily="18" charset="0"/>
            </a:endParaRPr>
          </a:p>
        </p:txBody>
      </p:sp>
      <p:sp>
        <p:nvSpPr>
          <p:cNvPr id="28674" name="Rectangle 3"/>
          <p:cNvSpPr>
            <a:spLocks noGrp="1"/>
          </p:cNvSpPr>
          <p:nvPr>
            <p:ph type="body" idx="1"/>
          </p:nvPr>
        </p:nvSpPr>
        <p:spPr>
          <a:xfrm>
            <a:off x="457200" y="1052736"/>
            <a:ext cx="8229600" cy="5688632"/>
          </a:xfrm>
        </p:spPr>
        <p:txBody>
          <a:bodyPr>
            <a:normAutofit fontScale="62500" lnSpcReduction="20000"/>
          </a:bodyPr>
          <a:lstStyle/>
          <a:p>
            <a:pPr algn="ctr"/>
            <a:r>
              <a:rPr lang="ru-RU" sz="4000" dirty="0" smtClean="0">
                <a:solidFill>
                  <a:srgbClr val="17375E"/>
                </a:solidFill>
                <a:latin typeface="Times New Roman" pitchFamily="18" charset="0"/>
                <a:cs typeface="Times New Roman" pitchFamily="18" charset="0"/>
              </a:rPr>
              <a:t>в случае</a:t>
            </a:r>
          </a:p>
          <a:p>
            <a:r>
              <a:rPr lang="ru-RU" sz="2900" u="sng" dirty="0" smtClean="0">
                <a:solidFill>
                  <a:srgbClr val="17375E"/>
                </a:solidFill>
                <a:latin typeface="Times New Roman" pitchFamily="18" charset="0"/>
                <a:cs typeface="Times New Roman" pitchFamily="18" charset="0"/>
              </a:rPr>
              <a:t> </a:t>
            </a:r>
            <a:r>
              <a:rPr lang="ru-RU" sz="2900" u="sng" dirty="0">
                <a:solidFill>
                  <a:srgbClr val="17375E"/>
                </a:solidFill>
                <a:latin typeface="Times New Roman" pitchFamily="18" charset="0"/>
                <a:cs typeface="Times New Roman" pitchFamily="18" charset="0"/>
              </a:rPr>
              <a:t>перераспределения </a:t>
            </a:r>
            <a:r>
              <a:rPr lang="ru-RU" sz="2900" u="sng" dirty="0" smtClean="0">
                <a:solidFill>
                  <a:srgbClr val="17375E"/>
                </a:solidFill>
                <a:latin typeface="Times New Roman" pitchFamily="18" charset="0"/>
                <a:cs typeface="Times New Roman" pitchFamily="18" charset="0"/>
              </a:rPr>
              <a:t>БА между </a:t>
            </a:r>
            <a:r>
              <a:rPr lang="ru-RU" sz="2900" u="sng" dirty="0">
                <a:solidFill>
                  <a:srgbClr val="17375E"/>
                </a:solidFill>
                <a:latin typeface="Times New Roman" pitchFamily="18" charset="0"/>
                <a:cs typeface="Times New Roman" pitchFamily="18" charset="0"/>
              </a:rPr>
              <a:t>видами источников финансирования дефицита </a:t>
            </a:r>
            <a:r>
              <a:rPr lang="ru-RU" sz="2900" dirty="0">
                <a:solidFill>
                  <a:srgbClr val="17375E"/>
                </a:solidFill>
                <a:latin typeface="Times New Roman" pitchFamily="18" charset="0"/>
                <a:cs typeface="Times New Roman" pitchFamily="18" charset="0"/>
              </a:rPr>
              <a:t>бюджета </a:t>
            </a:r>
            <a:r>
              <a:rPr lang="ru-RU" sz="2900" u="sng" dirty="0">
                <a:solidFill>
                  <a:srgbClr val="17375E"/>
                </a:solidFill>
                <a:latin typeface="Times New Roman" pitchFamily="18" charset="0"/>
                <a:cs typeface="Times New Roman" pitchFamily="18" charset="0"/>
              </a:rPr>
              <a:t>при образовании экономии </a:t>
            </a:r>
            <a:r>
              <a:rPr lang="ru-RU" sz="2900" dirty="0">
                <a:solidFill>
                  <a:srgbClr val="17375E"/>
                </a:solidFill>
                <a:latin typeface="Times New Roman" pitchFamily="18" charset="0"/>
                <a:cs typeface="Times New Roman" pitchFamily="18" charset="0"/>
              </a:rPr>
              <a:t>в ходе исполнения бюджета в пределах общего объема </a:t>
            </a:r>
            <a:r>
              <a:rPr lang="ru-RU" sz="2900" dirty="0" smtClean="0">
                <a:solidFill>
                  <a:srgbClr val="17375E"/>
                </a:solidFill>
                <a:latin typeface="Times New Roman" pitchFamily="18" charset="0"/>
                <a:cs typeface="Times New Roman" pitchFamily="18" charset="0"/>
              </a:rPr>
              <a:t>БА по </a:t>
            </a:r>
            <a:r>
              <a:rPr lang="ru-RU" sz="2900" dirty="0">
                <a:solidFill>
                  <a:srgbClr val="17375E"/>
                </a:solidFill>
                <a:latin typeface="Times New Roman" pitchFamily="18" charset="0"/>
                <a:cs typeface="Times New Roman" pitchFamily="18" charset="0"/>
              </a:rPr>
              <a:t>источникам финансирования дефицита бюджета, предусмотренных на соответствующий финансовый год;</a:t>
            </a:r>
          </a:p>
          <a:p>
            <a:r>
              <a:rPr lang="ru-RU" sz="2900" dirty="0" smtClean="0">
                <a:solidFill>
                  <a:srgbClr val="17375E"/>
                </a:solidFill>
                <a:latin typeface="Times New Roman" pitchFamily="18" charset="0"/>
                <a:cs typeface="Times New Roman" pitchFamily="18" charset="0"/>
              </a:rPr>
              <a:t>изменения </a:t>
            </a:r>
            <a:r>
              <a:rPr lang="ru-RU" sz="2900" dirty="0">
                <a:solidFill>
                  <a:srgbClr val="17375E"/>
                </a:solidFill>
                <a:latin typeface="Times New Roman" pitchFamily="18" charset="0"/>
                <a:cs typeface="Times New Roman" pitchFamily="18" charset="0"/>
              </a:rPr>
              <a:t>типа государственных (муниципальных) учреждений и организационно-правовой формы государственных (муниципальных) унитарных предприятий;</a:t>
            </a:r>
          </a:p>
          <a:p>
            <a:r>
              <a:rPr lang="ru-RU" sz="2900" dirty="0" smtClean="0">
                <a:solidFill>
                  <a:srgbClr val="17375E"/>
                </a:solidFill>
                <a:latin typeface="Times New Roman" pitchFamily="18" charset="0"/>
                <a:cs typeface="Times New Roman" pitchFamily="18" charset="0"/>
              </a:rPr>
              <a:t>перераспределения БА на </a:t>
            </a:r>
            <a:r>
              <a:rPr lang="ru-RU" sz="2900" dirty="0">
                <a:solidFill>
                  <a:srgbClr val="17375E"/>
                </a:solidFill>
                <a:latin typeface="Times New Roman" pitchFamily="18" charset="0"/>
                <a:cs typeface="Times New Roman" pitchFamily="18" charset="0"/>
              </a:rPr>
              <a:t>обслуживание государственного и муниципального долга между подразделами классификации расходов бюджетов в пределах общего объема </a:t>
            </a:r>
            <a:r>
              <a:rPr lang="ru-RU" sz="2900" dirty="0" smtClean="0">
                <a:solidFill>
                  <a:srgbClr val="17375E"/>
                </a:solidFill>
                <a:latin typeface="Times New Roman" pitchFamily="18" charset="0"/>
                <a:cs typeface="Times New Roman" pitchFamily="18" charset="0"/>
              </a:rPr>
              <a:t>БА, </a:t>
            </a:r>
            <a:r>
              <a:rPr lang="ru-RU" sz="2900" dirty="0">
                <a:solidFill>
                  <a:srgbClr val="17375E"/>
                </a:solidFill>
                <a:latin typeface="Times New Roman" pitchFamily="18" charset="0"/>
                <a:cs typeface="Times New Roman" pitchFamily="18" charset="0"/>
              </a:rPr>
              <a:t>предусмотренных на обслуживание государственного и муниципального долга;</a:t>
            </a:r>
          </a:p>
          <a:p>
            <a:r>
              <a:rPr lang="ru-RU" sz="2900" i="1" u="sng" dirty="0" smtClean="0">
                <a:solidFill>
                  <a:srgbClr val="17375E"/>
                </a:solidFill>
                <a:latin typeface="Times New Roman" pitchFamily="18" charset="0"/>
                <a:cs typeface="Times New Roman" pitchFamily="18" charset="0"/>
              </a:rPr>
              <a:t>увеличения БА текущего </a:t>
            </a:r>
            <a:r>
              <a:rPr lang="ru-RU" sz="2900" i="1" u="sng" dirty="0">
                <a:solidFill>
                  <a:srgbClr val="17375E"/>
                </a:solidFill>
                <a:latin typeface="Times New Roman" pitchFamily="18" charset="0"/>
                <a:cs typeface="Times New Roman" pitchFamily="18" charset="0"/>
              </a:rPr>
              <a:t>финансового года на оплату заключенных </a:t>
            </a:r>
            <a:r>
              <a:rPr lang="ru-RU" sz="2900" i="1" dirty="0">
                <a:solidFill>
                  <a:srgbClr val="17375E"/>
                </a:solidFill>
                <a:latin typeface="Times New Roman" pitchFamily="18" charset="0"/>
                <a:cs typeface="Times New Roman" pitchFamily="18" charset="0"/>
              </a:rPr>
              <a:t>государственных (муниципальных) контрактов на поставку товаров, выполнение работ, оказание услуг, подлежавших в соответствии с условиями этих государственных (муниципальных) контрактов оплате в отчетном финансовом году, в объеме, </a:t>
            </a:r>
            <a:r>
              <a:rPr lang="ru-RU" sz="2900" i="1" u="sng" dirty="0">
                <a:solidFill>
                  <a:srgbClr val="17375E"/>
                </a:solidFill>
                <a:latin typeface="Times New Roman" pitchFamily="18" charset="0"/>
                <a:cs typeface="Times New Roman" pitchFamily="18" charset="0"/>
              </a:rPr>
              <a:t>не превышающем остатка не использованных на начало текущего финансового года бюджетных ассигнований на исполнение указанных </a:t>
            </a:r>
            <a:r>
              <a:rPr lang="ru-RU" sz="2900" i="1" dirty="0">
                <a:solidFill>
                  <a:srgbClr val="17375E"/>
                </a:solidFill>
                <a:latin typeface="Times New Roman" pitchFamily="18" charset="0"/>
                <a:cs typeface="Times New Roman" pitchFamily="18" charset="0"/>
              </a:rPr>
              <a:t>государственных (муниципальных) контрактов в соответствии с требованиями, установленными настоящим Кодексом</a:t>
            </a:r>
            <a:r>
              <a:rPr lang="ru-RU" sz="2900" i="1" dirty="0" smtClean="0">
                <a:solidFill>
                  <a:srgbClr val="17375E"/>
                </a:solidFill>
                <a:latin typeface="Times New Roman" pitchFamily="18" charset="0"/>
                <a:cs typeface="Times New Roman" pitchFamily="18" charset="0"/>
              </a:rPr>
              <a:t>;</a:t>
            </a:r>
            <a:endParaRPr lang="ru-RU" sz="2900" dirty="0" smtClean="0">
              <a:solidFill>
                <a:srgbClr val="17375E"/>
              </a:solidFill>
              <a:latin typeface="Times New Roman" pitchFamily="18" charset="0"/>
              <a:cs typeface="Times New Roman" pitchFamily="18" charset="0"/>
            </a:endParaRPr>
          </a:p>
        </p:txBody>
      </p:sp>
    </p:spTree>
    <p:extLst>
      <p:ext uri="{BB962C8B-B14F-4D97-AF65-F5344CB8AC3E}">
        <p14:creationId xmlns:p14="http://schemas.microsoft.com/office/powerpoint/2010/main" val="309481642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p:nvPr>
        </p:nvSpPr>
        <p:spPr>
          <a:xfrm>
            <a:off x="457200" y="44624"/>
            <a:ext cx="8229600" cy="1368152"/>
          </a:xfrm>
          <a:solidFill>
            <a:schemeClr val="accent1">
              <a:lumMod val="20000"/>
              <a:lumOff val="80000"/>
            </a:schemeClr>
          </a:solidFill>
        </p:spPr>
        <p:txBody>
          <a:bodyPr>
            <a:normAutofit fontScale="90000"/>
          </a:bodyPr>
          <a:lstStyle/>
          <a:p>
            <a:r>
              <a:rPr lang="ru-RU" sz="3600" i="1" dirty="0">
                <a:solidFill>
                  <a:srgbClr val="17375E"/>
                </a:solidFill>
                <a:latin typeface="Times New Roman" pitchFamily="18" charset="0"/>
                <a:cs typeface="Times New Roman" pitchFamily="18" charset="0"/>
              </a:rPr>
              <a:t/>
            </a:r>
            <a:br>
              <a:rPr lang="ru-RU" sz="3600" i="1" dirty="0">
                <a:solidFill>
                  <a:srgbClr val="17375E"/>
                </a:solidFill>
                <a:latin typeface="Times New Roman" pitchFamily="18" charset="0"/>
                <a:cs typeface="Times New Roman" pitchFamily="18" charset="0"/>
              </a:rPr>
            </a:br>
            <a:r>
              <a:rPr lang="ru-RU" sz="3600" i="1" dirty="0" smtClean="0">
                <a:solidFill>
                  <a:srgbClr val="17375E"/>
                </a:solidFill>
                <a:latin typeface="Times New Roman" pitchFamily="18" charset="0"/>
                <a:cs typeface="Times New Roman" pitchFamily="18" charset="0"/>
              </a:rPr>
              <a:t/>
            </a:r>
            <a:br>
              <a:rPr lang="ru-RU" sz="3600" i="1" dirty="0" smtClean="0">
                <a:solidFill>
                  <a:srgbClr val="17375E"/>
                </a:solidFill>
                <a:latin typeface="Times New Roman" pitchFamily="18" charset="0"/>
                <a:cs typeface="Times New Roman" pitchFamily="18" charset="0"/>
              </a:rPr>
            </a:br>
            <a:r>
              <a:rPr lang="ru-RU" sz="3100" i="1" dirty="0" smtClean="0">
                <a:solidFill>
                  <a:srgbClr val="17375E"/>
                </a:solidFill>
                <a:latin typeface="Times New Roman" pitchFamily="18" charset="0"/>
                <a:cs typeface="Times New Roman" pitchFamily="18" charset="0"/>
              </a:rPr>
              <a:t>Статья </a:t>
            </a:r>
            <a:r>
              <a:rPr lang="ru-RU" sz="3100" i="1" dirty="0">
                <a:solidFill>
                  <a:srgbClr val="17375E"/>
                </a:solidFill>
                <a:latin typeface="Times New Roman" pitchFamily="18" charset="0"/>
                <a:cs typeface="Times New Roman" pitchFamily="18" charset="0"/>
              </a:rPr>
              <a:t>232. Использование доходов, фактически полученных при исполнении бюджета сверх утвержденных законом (решением) о бюджете</a:t>
            </a:r>
            <a:br>
              <a:rPr lang="ru-RU" sz="3100" i="1" dirty="0">
                <a:solidFill>
                  <a:srgbClr val="17375E"/>
                </a:solidFill>
                <a:latin typeface="Times New Roman" pitchFamily="18" charset="0"/>
                <a:cs typeface="Times New Roman" pitchFamily="18" charset="0"/>
              </a:rPr>
            </a:br>
            <a:r>
              <a:rPr lang="ru-RU" sz="2800" i="1" dirty="0">
                <a:solidFill>
                  <a:srgbClr val="17375E"/>
                </a:solidFill>
                <a:latin typeface="Times New Roman" pitchFamily="18" charset="0"/>
                <a:cs typeface="Times New Roman" pitchFamily="18" charset="0"/>
              </a:rPr>
              <a:t/>
            </a:r>
            <a:br>
              <a:rPr lang="ru-RU" sz="2800" i="1" dirty="0">
                <a:solidFill>
                  <a:srgbClr val="17375E"/>
                </a:solidFill>
                <a:latin typeface="Times New Roman" pitchFamily="18" charset="0"/>
                <a:cs typeface="Times New Roman" pitchFamily="18" charset="0"/>
              </a:rPr>
            </a:br>
            <a:r>
              <a:rPr lang="ru-RU" sz="2800" i="1" dirty="0">
                <a:solidFill>
                  <a:srgbClr val="17375E"/>
                </a:solidFill>
                <a:latin typeface="Times New Roman" pitchFamily="18" charset="0"/>
                <a:cs typeface="Times New Roman" pitchFamily="18" charset="0"/>
              </a:rPr>
              <a:t/>
            </a:r>
            <a:br>
              <a:rPr lang="ru-RU" sz="2800" i="1" dirty="0">
                <a:solidFill>
                  <a:srgbClr val="17375E"/>
                </a:solidFill>
                <a:latin typeface="Times New Roman" pitchFamily="18" charset="0"/>
                <a:cs typeface="Times New Roman" pitchFamily="18" charset="0"/>
              </a:rPr>
            </a:br>
            <a:endParaRPr sz="2800" b="0" i="1" dirty="0" smtClean="0">
              <a:solidFill>
                <a:srgbClr val="17375E"/>
              </a:solidFill>
              <a:latin typeface="Times New Roman" pitchFamily="18" charset="0"/>
              <a:cs typeface="Times New Roman" pitchFamily="18" charset="0"/>
            </a:endParaRPr>
          </a:p>
        </p:txBody>
      </p:sp>
      <p:sp>
        <p:nvSpPr>
          <p:cNvPr id="28674" name="Rectangle 3"/>
          <p:cNvSpPr>
            <a:spLocks noGrp="1"/>
          </p:cNvSpPr>
          <p:nvPr>
            <p:ph type="body" idx="1"/>
          </p:nvPr>
        </p:nvSpPr>
        <p:spPr>
          <a:xfrm>
            <a:off x="457200" y="1412776"/>
            <a:ext cx="8229600" cy="5328592"/>
          </a:xfrm>
        </p:spPr>
        <p:txBody>
          <a:bodyPr>
            <a:normAutofit fontScale="47500" lnSpcReduction="20000"/>
          </a:bodyPr>
          <a:lstStyle/>
          <a:p>
            <a:pPr algn="just"/>
            <a:r>
              <a:rPr lang="ru-RU" sz="4000" dirty="0">
                <a:solidFill>
                  <a:srgbClr val="17375E"/>
                </a:solidFill>
                <a:latin typeface="Times New Roman" pitchFamily="18" charset="0"/>
                <a:cs typeface="Times New Roman" pitchFamily="18" charset="0"/>
              </a:rPr>
              <a:t>2. Доходы, фактически полученные при исполнении бюджета субъекта </a:t>
            </a:r>
            <a:r>
              <a:rPr lang="ru-RU" sz="4000" dirty="0" smtClean="0">
                <a:solidFill>
                  <a:srgbClr val="17375E"/>
                </a:solidFill>
                <a:latin typeface="Times New Roman" pitchFamily="18" charset="0"/>
                <a:cs typeface="Times New Roman" pitchFamily="18" charset="0"/>
              </a:rPr>
              <a:t>РФ (местного </a:t>
            </a:r>
            <a:r>
              <a:rPr lang="ru-RU" sz="4000" dirty="0">
                <a:solidFill>
                  <a:srgbClr val="17375E"/>
                </a:solidFill>
                <a:latin typeface="Times New Roman" pitchFamily="18" charset="0"/>
                <a:cs typeface="Times New Roman" pitchFamily="18" charset="0"/>
              </a:rPr>
              <a:t>бюджета</a:t>
            </a:r>
            <a:r>
              <a:rPr lang="ru-RU" sz="4000" u="sng" dirty="0">
                <a:solidFill>
                  <a:srgbClr val="17375E"/>
                </a:solidFill>
                <a:latin typeface="Times New Roman" pitchFamily="18" charset="0"/>
                <a:cs typeface="Times New Roman" pitchFamily="18" charset="0"/>
              </a:rPr>
              <a:t>) сверх утвержденных законом (решением) о бюджете общего объема доходов</a:t>
            </a:r>
            <a:r>
              <a:rPr lang="ru-RU" sz="4000" dirty="0">
                <a:solidFill>
                  <a:srgbClr val="17375E"/>
                </a:solidFill>
                <a:latin typeface="Times New Roman" pitchFamily="18" charset="0"/>
                <a:cs typeface="Times New Roman" pitchFamily="18" charset="0"/>
              </a:rPr>
              <a:t>, могут направляться соответствующим финансовым органом без внесения изменений в закон (решение) о бюджете на текущий финансовый год (текущий финансовый год и плановый период) </a:t>
            </a:r>
            <a:r>
              <a:rPr lang="ru-RU" sz="4000" u="sng" dirty="0">
                <a:solidFill>
                  <a:srgbClr val="17375E"/>
                </a:solidFill>
                <a:latin typeface="Times New Roman" pitchFamily="18" charset="0"/>
                <a:cs typeface="Times New Roman" pitchFamily="18" charset="0"/>
              </a:rPr>
              <a:t>на замещение государственных (муниципальных) заимствований, погашение государственного (муниципального) долга, а также на исполнение </a:t>
            </a:r>
            <a:r>
              <a:rPr lang="ru-RU" sz="4000" u="sng" dirty="0" smtClean="0">
                <a:solidFill>
                  <a:srgbClr val="17375E"/>
                </a:solidFill>
                <a:latin typeface="Times New Roman" pitchFamily="18" charset="0"/>
                <a:cs typeface="Times New Roman" pitchFamily="18" charset="0"/>
              </a:rPr>
              <a:t>ПНО субъекта РФ </a:t>
            </a:r>
            <a:r>
              <a:rPr lang="ru-RU" sz="4000" dirty="0" smtClean="0">
                <a:solidFill>
                  <a:srgbClr val="17375E"/>
                </a:solidFill>
                <a:latin typeface="Times New Roman" pitchFamily="18" charset="0"/>
                <a:cs typeface="Times New Roman" pitchFamily="18" charset="0"/>
              </a:rPr>
              <a:t>(муниципального </a:t>
            </a:r>
            <a:r>
              <a:rPr lang="ru-RU" sz="4000" dirty="0">
                <a:solidFill>
                  <a:srgbClr val="17375E"/>
                </a:solidFill>
                <a:latin typeface="Times New Roman" pitchFamily="18" charset="0"/>
                <a:cs typeface="Times New Roman" pitchFamily="18" charset="0"/>
              </a:rPr>
              <a:t>образования) в случае недостаточности предусмотренных на их исполнение бюджетных ассигнований в размере, предусмотренном пунктом 3 статьи 217 настоящего Кодекса.</a:t>
            </a:r>
          </a:p>
          <a:p>
            <a:pPr algn="just"/>
            <a:r>
              <a:rPr lang="ru-RU" sz="4000" dirty="0" smtClean="0">
                <a:solidFill>
                  <a:srgbClr val="17375E"/>
                </a:solidFill>
                <a:latin typeface="Times New Roman" pitchFamily="18" charset="0"/>
                <a:cs typeface="Times New Roman" pitchFamily="18" charset="0"/>
              </a:rPr>
              <a:t>3</a:t>
            </a:r>
            <a:r>
              <a:rPr lang="ru-RU" sz="4000" dirty="0">
                <a:solidFill>
                  <a:srgbClr val="17375E"/>
                </a:solidFill>
                <a:latin typeface="Times New Roman" pitchFamily="18" charset="0"/>
                <a:cs typeface="Times New Roman" pitchFamily="18" charset="0"/>
              </a:rPr>
              <a:t>. </a:t>
            </a:r>
            <a:r>
              <a:rPr lang="ru-RU" sz="4000" u="sng" dirty="0">
                <a:solidFill>
                  <a:srgbClr val="17375E"/>
                </a:solidFill>
                <a:latin typeface="Times New Roman" pitchFamily="18" charset="0"/>
                <a:cs typeface="Times New Roman" pitchFamily="18" charset="0"/>
              </a:rPr>
              <a:t>Субсидии, субвенции, иные межбюджетные трансферты и безвозмездные поступления </a:t>
            </a:r>
            <a:r>
              <a:rPr lang="ru-RU" sz="4000" dirty="0">
                <a:solidFill>
                  <a:srgbClr val="17375E"/>
                </a:solidFill>
                <a:latin typeface="Times New Roman" pitchFamily="18" charset="0"/>
                <a:cs typeface="Times New Roman" pitchFamily="18" charset="0"/>
              </a:rPr>
              <a:t>от физических и юридических лиц, имеющие целевое назначение, в том числе поступающие в бюджет в порядке, установленном пунктом 5 статьи 242 настоящего Кодекса, фактически полученные при исполнении бюджета </a:t>
            </a:r>
            <a:r>
              <a:rPr lang="ru-RU" sz="4000" u="sng" dirty="0">
                <a:solidFill>
                  <a:srgbClr val="17375E"/>
                </a:solidFill>
                <a:latin typeface="Times New Roman" pitchFamily="18" charset="0"/>
                <a:cs typeface="Times New Roman" pitchFamily="18" charset="0"/>
              </a:rPr>
              <a:t>сверх утвержденных законом (решением) о бюджете доходов, направляются на увеличение расходов бюджета соответственно целям </a:t>
            </a:r>
            <a:r>
              <a:rPr lang="ru-RU" sz="4000" dirty="0">
                <a:solidFill>
                  <a:srgbClr val="17375E"/>
                </a:solidFill>
                <a:latin typeface="Times New Roman" pitchFamily="18" charset="0"/>
                <a:cs typeface="Times New Roman" pitchFamily="18" charset="0"/>
              </a:rPr>
              <a:t>предоставления субсидий, субвенций, иных межбюджетных трансфертов, имеющих целевое назначение, с внесением изменений в сводную бюджетную роспись без внесения изменений в закон (решение) о бюджете на текущий финансовый год (текущий финансовый год и плановый период).</a:t>
            </a:r>
          </a:p>
        </p:txBody>
      </p:sp>
    </p:spTree>
    <p:extLst>
      <p:ext uri="{BB962C8B-B14F-4D97-AF65-F5344CB8AC3E}">
        <p14:creationId xmlns:p14="http://schemas.microsoft.com/office/powerpoint/2010/main" val="169504749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p:nvPr>
        </p:nvSpPr>
        <p:spPr>
          <a:solidFill>
            <a:schemeClr val="accent1">
              <a:lumMod val="20000"/>
              <a:lumOff val="80000"/>
            </a:schemeClr>
          </a:solidFill>
        </p:spPr>
        <p:txBody>
          <a:bodyPr>
            <a:normAutofit fontScale="90000"/>
          </a:bodyPr>
          <a:lstStyle/>
          <a:p>
            <a:r>
              <a:rPr lang="ru-RU" sz="2800" i="1" dirty="0">
                <a:solidFill>
                  <a:srgbClr val="17375E"/>
                </a:solidFill>
                <a:latin typeface="Times New Roman" pitchFamily="18" charset="0"/>
                <a:cs typeface="Times New Roman" pitchFamily="18" charset="0"/>
              </a:rPr>
              <a:t>Статья 217.1. Кассовый </a:t>
            </a:r>
            <a:r>
              <a:rPr lang="ru-RU" sz="2800" i="1" dirty="0" smtClean="0">
                <a:solidFill>
                  <a:srgbClr val="17375E"/>
                </a:solidFill>
                <a:latin typeface="Times New Roman" pitchFamily="18" charset="0"/>
                <a:cs typeface="Times New Roman" pitchFamily="18" charset="0"/>
              </a:rPr>
              <a:t>план</a:t>
            </a:r>
            <a:br>
              <a:rPr lang="ru-RU" sz="2800" i="1" dirty="0" smtClean="0">
                <a:solidFill>
                  <a:srgbClr val="17375E"/>
                </a:solidFill>
                <a:latin typeface="Times New Roman" pitchFamily="18" charset="0"/>
                <a:cs typeface="Times New Roman" pitchFamily="18" charset="0"/>
              </a:rPr>
            </a:br>
            <a:r>
              <a:rPr lang="ru-RU" sz="2800" i="1" dirty="0">
                <a:solidFill>
                  <a:srgbClr val="17375E"/>
                </a:solidFill>
                <a:latin typeface="Times New Roman" pitchFamily="18" charset="0"/>
                <a:cs typeface="Times New Roman" pitchFamily="18" charset="0"/>
              </a:rPr>
              <a:t/>
            </a:r>
            <a:br>
              <a:rPr lang="ru-RU" sz="2800" i="1" dirty="0">
                <a:solidFill>
                  <a:srgbClr val="17375E"/>
                </a:solidFill>
                <a:latin typeface="Times New Roman" pitchFamily="18" charset="0"/>
                <a:cs typeface="Times New Roman" pitchFamily="18" charset="0"/>
              </a:rPr>
            </a:br>
            <a:endParaRPr sz="2800" b="0" i="1" dirty="0" smtClean="0">
              <a:solidFill>
                <a:srgbClr val="17375E"/>
              </a:solidFill>
              <a:latin typeface="Times New Roman" pitchFamily="18" charset="0"/>
              <a:cs typeface="Times New Roman" pitchFamily="18" charset="0"/>
            </a:endParaRPr>
          </a:p>
        </p:txBody>
      </p:sp>
      <p:sp>
        <p:nvSpPr>
          <p:cNvPr id="28674" name="Rectangle 3"/>
          <p:cNvSpPr>
            <a:spLocks noGrp="1"/>
          </p:cNvSpPr>
          <p:nvPr>
            <p:ph type="body" idx="1"/>
          </p:nvPr>
        </p:nvSpPr>
        <p:spPr>
          <a:xfrm>
            <a:off x="457200" y="1600200"/>
            <a:ext cx="8229600" cy="4925144"/>
          </a:xfrm>
        </p:spPr>
        <p:txBody>
          <a:bodyPr>
            <a:normAutofit lnSpcReduction="10000"/>
          </a:bodyPr>
          <a:lstStyle/>
          <a:p>
            <a:r>
              <a:rPr lang="ru-RU" sz="2400" dirty="0" smtClean="0">
                <a:solidFill>
                  <a:srgbClr val="17375E"/>
                </a:solidFill>
                <a:latin typeface="Times New Roman" pitchFamily="18" charset="0"/>
                <a:cs typeface="Times New Roman" pitchFamily="18" charset="0"/>
              </a:rPr>
              <a:t>1</a:t>
            </a:r>
            <a:r>
              <a:rPr lang="ru-RU" sz="2400" dirty="0">
                <a:solidFill>
                  <a:srgbClr val="17375E"/>
                </a:solidFill>
                <a:latin typeface="Times New Roman" pitchFamily="18" charset="0"/>
                <a:cs typeface="Times New Roman" pitchFamily="18" charset="0"/>
              </a:rPr>
              <a:t>. Под кассовым планом понимается </a:t>
            </a:r>
            <a:r>
              <a:rPr lang="ru-RU" sz="2400" u="sng" dirty="0">
                <a:solidFill>
                  <a:srgbClr val="17375E"/>
                </a:solidFill>
                <a:latin typeface="Times New Roman" pitchFamily="18" charset="0"/>
                <a:cs typeface="Times New Roman" pitchFamily="18" charset="0"/>
              </a:rPr>
              <a:t>прогноз кассовых поступлений </a:t>
            </a:r>
            <a:r>
              <a:rPr lang="ru-RU" sz="2400" dirty="0">
                <a:solidFill>
                  <a:srgbClr val="17375E"/>
                </a:solidFill>
                <a:latin typeface="Times New Roman" pitchFamily="18" charset="0"/>
                <a:cs typeface="Times New Roman" pitchFamily="18" charset="0"/>
              </a:rPr>
              <a:t>в бюджет и кассовых выплат из бюджета в текущем финансовом году.</a:t>
            </a:r>
          </a:p>
          <a:p>
            <a:r>
              <a:rPr lang="ru-RU" sz="2400" dirty="0">
                <a:solidFill>
                  <a:srgbClr val="17375E"/>
                </a:solidFill>
                <a:latin typeface="Times New Roman" pitchFamily="18" charset="0"/>
                <a:cs typeface="Times New Roman" pitchFamily="18" charset="0"/>
              </a:rPr>
              <a:t>В кассовом плане устанавливается предельный объем денежных средств, используемых на осуществление операций по управлению остатками средств на едином счете бюджета.</a:t>
            </a:r>
          </a:p>
          <a:p>
            <a:r>
              <a:rPr lang="ru-RU" sz="2400" dirty="0" smtClean="0">
                <a:solidFill>
                  <a:srgbClr val="17375E"/>
                </a:solidFill>
                <a:latin typeface="Times New Roman" pitchFamily="18" charset="0"/>
                <a:cs typeface="Times New Roman" pitchFamily="18" charset="0"/>
              </a:rPr>
              <a:t>2</a:t>
            </a:r>
            <a:r>
              <a:rPr lang="ru-RU" sz="2400" dirty="0">
                <a:solidFill>
                  <a:srgbClr val="17375E"/>
                </a:solidFill>
                <a:latin typeface="Times New Roman" pitchFamily="18" charset="0"/>
                <a:cs typeface="Times New Roman" pitchFamily="18" charset="0"/>
              </a:rPr>
              <a:t>. Финансовый орган (орган управления государственным внебюджетным фондом) устанавливает порядок составления и ведения кассового плана, а также состав и сроки представления </a:t>
            </a:r>
            <a:r>
              <a:rPr lang="ru-RU" sz="2400" dirty="0" smtClean="0">
                <a:solidFill>
                  <a:srgbClr val="17375E"/>
                </a:solidFill>
                <a:latin typeface="Times New Roman" pitchFamily="18" charset="0"/>
                <a:cs typeface="Times New Roman" pitchFamily="18" charset="0"/>
              </a:rPr>
              <a:t>ГРБС, ГАД, ГАИФ бюджета </a:t>
            </a:r>
            <a:r>
              <a:rPr lang="ru-RU" sz="2400" dirty="0">
                <a:solidFill>
                  <a:srgbClr val="17375E"/>
                </a:solidFill>
                <a:latin typeface="Times New Roman" pitchFamily="18" charset="0"/>
                <a:cs typeface="Times New Roman" pitchFamily="18" charset="0"/>
              </a:rPr>
              <a:t>сведений, необходимых для составления и ведения кассового плана</a:t>
            </a:r>
            <a:r>
              <a:rPr lang="ru-RU" sz="2400" dirty="0" smtClean="0">
                <a:solidFill>
                  <a:srgbClr val="17375E"/>
                </a:solidFill>
                <a:latin typeface="Times New Roman" pitchFamily="18" charset="0"/>
                <a:cs typeface="Times New Roman" pitchFamily="18" charset="0"/>
              </a:rPr>
              <a:t>.</a:t>
            </a:r>
          </a:p>
          <a:p>
            <a:r>
              <a:rPr lang="ru-RU" sz="2400" i="1" dirty="0" smtClean="0">
                <a:solidFill>
                  <a:srgbClr val="17375E"/>
                </a:solidFill>
                <a:latin typeface="Times New Roman" pitchFamily="18" charset="0"/>
                <a:cs typeface="Times New Roman" pitchFamily="18" charset="0"/>
              </a:rPr>
              <a:t>Кассовый план  по доходам                          форма 164</a:t>
            </a:r>
          </a:p>
          <a:p>
            <a:endParaRPr lang="ru-RU" sz="2400" dirty="0">
              <a:solidFill>
                <a:srgbClr val="17375E"/>
              </a:solidFill>
              <a:latin typeface="Times New Roman" pitchFamily="18" charset="0"/>
              <a:cs typeface="Times New Roman" pitchFamily="18" charset="0"/>
            </a:endParaRPr>
          </a:p>
          <a:p>
            <a:endParaRPr lang="ru-RU" sz="2400" dirty="0" smtClean="0">
              <a:solidFill>
                <a:srgbClr val="17375E"/>
              </a:solidFill>
              <a:latin typeface="Times New Roman" pitchFamily="18" charset="0"/>
              <a:cs typeface="Times New Roman" pitchFamily="18" charset="0"/>
            </a:endParaRPr>
          </a:p>
        </p:txBody>
      </p:sp>
      <p:sp>
        <p:nvSpPr>
          <p:cNvPr id="2" name="Стрелка вправо 1"/>
          <p:cNvSpPr/>
          <p:nvPr/>
        </p:nvSpPr>
        <p:spPr>
          <a:xfrm>
            <a:off x="4860032" y="602128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96883752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912813"/>
            <a:ext cx="9144000" cy="36512"/>
          </a:xfrm>
          <a:prstGeom prst="rect">
            <a:avLst/>
          </a:prstGeom>
          <a:solidFill>
            <a:srgbClr val="54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ru-RU" dirty="0">
              <a:solidFill>
                <a:prstClr val="white"/>
              </a:solidFill>
            </a:endParaRPr>
          </a:p>
        </p:txBody>
      </p:sp>
      <p:sp>
        <p:nvSpPr>
          <p:cNvPr id="5" name="Заголовок 1"/>
          <p:cNvSpPr txBox="1">
            <a:spLocks/>
          </p:cNvSpPr>
          <p:nvPr/>
        </p:nvSpPr>
        <p:spPr bwMode="auto">
          <a:xfrm>
            <a:off x="1" y="324725"/>
            <a:ext cx="9144000"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ctr" rtl="0" eaLnBrk="0" fontAlgn="base" hangingPunct="0">
              <a:spcBef>
                <a:spcPct val="0"/>
              </a:spcBef>
              <a:spcAft>
                <a:spcPct val="0"/>
              </a:spcAft>
              <a:defRPr sz="3200" kern="1200">
                <a:solidFill>
                  <a:schemeClr val="tx1"/>
                </a:solidFill>
                <a:latin typeface="Times New Roman" pitchFamily="18" charset="0"/>
                <a:ea typeface="+mj-ea"/>
                <a:cs typeface="+mj-cs"/>
              </a:defRPr>
            </a:lvl1pPr>
            <a:lvl2pPr algn="ctr" rtl="0" eaLnBrk="0" fontAlgn="base" hangingPunct="0">
              <a:spcBef>
                <a:spcPct val="0"/>
              </a:spcBef>
              <a:spcAft>
                <a:spcPct val="0"/>
              </a:spcAft>
              <a:defRPr sz="3200">
                <a:solidFill>
                  <a:schemeClr val="tx1"/>
                </a:solidFill>
                <a:latin typeface="Times New Roman" pitchFamily="18" charset="0"/>
              </a:defRPr>
            </a:lvl2pPr>
            <a:lvl3pPr algn="ctr" rtl="0" eaLnBrk="0" fontAlgn="base" hangingPunct="0">
              <a:spcBef>
                <a:spcPct val="0"/>
              </a:spcBef>
              <a:spcAft>
                <a:spcPct val="0"/>
              </a:spcAft>
              <a:defRPr sz="3200">
                <a:solidFill>
                  <a:schemeClr val="tx1"/>
                </a:solidFill>
                <a:latin typeface="Times New Roman" pitchFamily="18" charset="0"/>
              </a:defRPr>
            </a:lvl3pPr>
            <a:lvl4pPr algn="ctr" rtl="0" eaLnBrk="0" fontAlgn="base" hangingPunct="0">
              <a:spcBef>
                <a:spcPct val="0"/>
              </a:spcBef>
              <a:spcAft>
                <a:spcPct val="0"/>
              </a:spcAft>
              <a:defRPr sz="3200">
                <a:solidFill>
                  <a:schemeClr val="tx1"/>
                </a:solidFill>
                <a:latin typeface="Times New Roman" pitchFamily="18" charset="0"/>
              </a:defRPr>
            </a:lvl4pPr>
            <a:lvl5pPr algn="ctr" rtl="0" eaLnBrk="0" fontAlgn="base" hangingPunct="0">
              <a:spcBef>
                <a:spcPct val="0"/>
              </a:spcBef>
              <a:spcAft>
                <a:spcPct val="0"/>
              </a:spcAft>
              <a:defRPr sz="3200">
                <a:solidFill>
                  <a:schemeClr val="tx1"/>
                </a:solidFill>
                <a:latin typeface="Times New Roman" pitchFamily="18"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a:lstStyle>
          <a:p>
            <a:pPr algn="l"/>
            <a:endParaRPr lang="ru-RU" sz="2000" b="1" dirty="0">
              <a:solidFill>
                <a:prstClr val="black"/>
              </a:solidFill>
              <a:latin typeface="Cambria" panose="02040503050406030204" pitchFamily="18" charset="0"/>
            </a:endParaRPr>
          </a:p>
        </p:txBody>
      </p:sp>
      <p:sp>
        <p:nvSpPr>
          <p:cNvPr id="2" name="Прямоугольник 1"/>
          <p:cNvSpPr/>
          <p:nvPr/>
        </p:nvSpPr>
        <p:spPr>
          <a:xfrm>
            <a:off x="319597" y="1124744"/>
            <a:ext cx="8824403" cy="6247864"/>
          </a:xfrm>
          <a:prstGeom prst="rect">
            <a:avLst/>
          </a:prstGeom>
        </p:spPr>
        <p:txBody>
          <a:bodyPr wrap="square">
            <a:spAutoFit/>
          </a:bodyPr>
          <a:lstStyle/>
          <a:p>
            <a:pPr algn="ctr"/>
            <a:r>
              <a:rPr lang="ru-RU" sz="3600" dirty="0" smtClean="0"/>
              <a:t>«</a:t>
            </a:r>
            <a:r>
              <a:rPr lang="ru-RU" sz="3600" dirty="0"/>
              <a:t>О внесении изменений в Бюджетный кодекс Российской </a:t>
            </a:r>
            <a:r>
              <a:rPr lang="ru-RU" sz="3600" dirty="0" smtClean="0"/>
              <a:t>Федерации </a:t>
            </a:r>
          </a:p>
          <a:p>
            <a:pPr algn="ctr"/>
            <a:r>
              <a:rPr lang="ru-RU" sz="3600" dirty="0" smtClean="0"/>
              <a:t>и </a:t>
            </a:r>
            <a:r>
              <a:rPr lang="ru-RU" sz="3600" dirty="0"/>
              <a:t>отдельные законодательные акты </a:t>
            </a:r>
            <a:endParaRPr lang="ru-RU" sz="3600" dirty="0" smtClean="0"/>
          </a:p>
          <a:p>
            <a:pPr algn="ctr"/>
            <a:r>
              <a:rPr lang="ru-RU" sz="3600" dirty="0" smtClean="0"/>
              <a:t>Российской </a:t>
            </a:r>
            <a:r>
              <a:rPr lang="ru-RU" sz="3600" dirty="0"/>
              <a:t>Федерации</a:t>
            </a:r>
            <a:r>
              <a:rPr lang="ru-RU" sz="3600" dirty="0" smtClean="0"/>
              <a:t>»</a:t>
            </a:r>
          </a:p>
          <a:p>
            <a:pPr algn="ctr"/>
            <a:endParaRPr lang="ru-RU" sz="3600" dirty="0"/>
          </a:p>
          <a:p>
            <a:pPr algn="just"/>
            <a:r>
              <a:rPr lang="ru-RU" sz="2000" dirty="0"/>
              <a:t>Статья 79. Бюджетные инвестиции в объекты государственной (муниципальной) </a:t>
            </a:r>
            <a:r>
              <a:rPr lang="ru-RU" sz="2000" dirty="0" smtClean="0"/>
              <a:t>собственности</a:t>
            </a:r>
          </a:p>
          <a:p>
            <a:pPr algn="just"/>
            <a:endParaRPr lang="ru-RU" sz="2000" dirty="0"/>
          </a:p>
          <a:p>
            <a:pPr algn="just"/>
            <a:r>
              <a:rPr lang="ru-RU" sz="2000" dirty="0"/>
              <a:t>Статья 79.1. Особенности осуществления капитальных вложений в объекты государственной (муниципальной) собственности и предоставления субсидий другим бюджетам бюджетной системы Российской Федерации на осуществление капитальных вложений в объекты государственной (муниципальной) собственности</a:t>
            </a:r>
          </a:p>
          <a:p>
            <a:endParaRPr lang="ru-RU" sz="2400" dirty="0"/>
          </a:p>
          <a:p>
            <a:pPr algn="ctr"/>
            <a:endParaRPr lang="ru-RU" sz="3600" dirty="0"/>
          </a:p>
        </p:txBody>
      </p:sp>
      <p:sp>
        <p:nvSpPr>
          <p:cNvPr id="6" name="Прямоугольник 5"/>
          <p:cNvSpPr/>
          <p:nvPr/>
        </p:nvSpPr>
        <p:spPr>
          <a:xfrm>
            <a:off x="179512" y="188640"/>
            <a:ext cx="8784976" cy="646331"/>
          </a:xfrm>
          <a:prstGeom prst="rect">
            <a:avLst/>
          </a:prstGeom>
        </p:spPr>
        <p:txBody>
          <a:bodyPr wrap="square">
            <a:spAutoFit/>
          </a:bodyPr>
          <a:lstStyle/>
          <a:p>
            <a:pPr lvl="0" algn="ctr"/>
            <a:r>
              <a:rPr lang="ru-RU" sz="3600" dirty="0" smtClean="0">
                <a:solidFill>
                  <a:prstClr val="black"/>
                </a:solidFill>
              </a:rPr>
              <a:t>Федеральный закон от 28.12.2013 №418-ФЗ</a:t>
            </a:r>
          </a:p>
        </p:txBody>
      </p:sp>
    </p:spTree>
    <p:extLst>
      <p:ext uri="{BB962C8B-B14F-4D97-AF65-F5344CB8AC3E}">
        <p14:creationId xmlns:p14="http://schemas.microsoft.com/office/powerpoint/2010/main" val="414690532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692696"/>
            <a:ext cx="8784976" cy="492443"/>
          </a:xfrm>
          <a:prstGeom prst="rect">
            <a:avLst/>
          </a:prstGeom>
          <a:noFill/>
        </p:spPr>
        <p:txBody>
          <a:bodyPr wrap="square" rtlCol="0">
            <a:spAutoFit/>
          </a:bodyPr>
          <a:lstStyle/>
          <a:p>
            <a:pPr algn="ctr"/>
            <a:r>
              <a:rPr lang="ru-RU" sz="2600" b="1" i="1" dirty="0" smtClean="0"/>
              <a:t>Изменение способа реализации капитальных вложений</a:t>
            </a:r>
            <a:endParaRPr lang="ru-RU" sz="2600" b="1" i="1" dirty="0"/>
          </a:p>
        </p:txBody>
      </p:sp>
      <p:sp>
        <p:nvSpPr>
          <p:cNvPr id="3" name="TextBox 2"/>
          <p:cNvSpPr txBox="1"/>
          <p:nvPr/>
        </p:nvSpPr>
        <p:spPr>
          <a:xfrm>
            <a:off x="395536" y="1268760"/>
            <a:ext cx="8568952" cy="1754326"/>
          </a:xfrm>
          <a:prstGeom prst="rect">
            <a:avLst/>
          </a:prstGeom>
          <a:noFill/>
        </p:spPr>
        <p:txBody>
          <a:bodyPr wrap="square" rtlCol="0">
            <a:spAutoFit/>
          </a:bodyPr>
          <a:lstStyle/>
          <a:p>
            <a:r>
              <a:rPr lang="ru-RU" b="1" dirty="0" smtClean="0"/>
              <a:t>Не допускается:</a:t>
            </a:r>
          </a:p>
          <a:p>
            <a:pPr marL="285750" indent="-285750">
              <a:buFontTx/>
              <a:buChar char="-"/>
            </a:pPr>
            <a:r>
              <a:rPr lang="ru-RU" dirty="0" smtClean="0"/>
              <a:t>осуществление бюджетных инвестиций в объекты, по которым принято решение о предоставлении субсидий (п. 7 ст. 78.2 БК РФ);</a:t>
            </a:r>
          </a:p>
          <a:p>
            <a:pPr marL="285750" indent="-285750">
              <a:buFontTx/>
              <a:buChar char="-"/>
            </a:pPr>
            <a:r>
              <a:rPr lang="ru-RU" dirty="0"/>
              <a:t>п</a:t>
            </a:r>
            <a:r>
              <a:rPr lang="ru-RU" dirty="0" smtClean="0"/>
              <a:t>редоставление субсидий на осуществление капитальных вложений в объекты, по которым принято решение о подготовке и реализации бюджетных инвестиций</a:t>
            </a:r>
            <a:r>
              <a:rPr lang="en-US" dirty="0" smtClean="0"/>
              <a:t> (</a:t>
            </a:r>
            <a:r>
              <a:rPr lang="ru-RU" dirty="0" smtClean="0"/>
              <a:t>п. 6 ст. 79 БК РФ)</a:t>
            </a:r>
            <a:endParaRPr lang="ru-RU" dirty="0"/>
          </a:p>
        </p:txBody>
      </p:sp>
      <p:sp>
        <p:nvSpPr>
          <p:cNvPr id="5" name="Скругленный прямоугольник 4"/>
          <p:cNvSpPr/>
          <p:nvPr/>
        </p:nvSpPr>
        <p:spPr bwMode="auto">
          <a:xfrm>
            <a:off x="479008" y="3405773"/>
            <a:ext cx="1872208" cy="115212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algn="ctr"/>
            <a:r>
              <a:rPr lang="ru-RU" sz="2000" b="1" dirty="0">
                <a:solidFill>
                  <a:schemeClr val="tx1"/>
                </a:solidFill>
              </a:rPr>
              <a:t>Поправка в ст. 217 БК РФ</a:t>
            </a:r>
          </a:p>
        </p:txBody>
      </p:sp>
      <p:sp>
        <p:nvSpPr>
          <p:cNvPr id="6" name="Штриховая стрелка вправо 5"/>
          <p:cNvSpPr/>
          <p:nvPr/>
        </p:nvSpPr>
        <p:spPr bwMode="auto">
          <a:xfrm>
            <a:off x="2699792" y="3693805"/>
            <a:ext cx="792088" cy="576064"/>
          </a:xfrm>
          <a:prstGeom prst="stripedRightArrow">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33000"/>
              </a:lnSpc>
              <a:spcBef>
                <a:spcPct val="0"/>
              </a:spcBef>
              <a:spcAft>
                <a:spcPct val="0"/>
              </a:spcAft>
              <a:buClr>
                <a:srgbClr val="000000"/>
              </a:buClr>
              <a:buSzPct val="100000"/>
              <a:buFont typeface="Times New Roman" pitchFamily="16" charset="0"/>
              <a:buNone/>
              <a:tabLst/>
            </a:pPr>
            <a:endParaRPr kumimoji="0" lang="ru-RU" sz="2400" b="0" i="0" u="none" strike="noStrike" cap="none" normalizeH="0" baseline="0" dirty="0" smtClean="0">
              <a:ln>
                <a:noFill/>
              </a:ln>
              <a:solidFill>
                <a:schemeClr val="bg1"/>
              </a:solidFill>
              <a:effectLst/>
              <a:latin typeface="Times New Roman" pitchFamily="16" charset="0"/>
              <a:cs typeface="Arial Unicode MS" pitchFamily="32" charset="0"/>
            </a:endParaRPr>
          </a:p>
        </p:txBody>
      </p:sp>
      <p:sp>
        <p:nvSpPr>
          <p:cNvPr id="7" name="Загнутый угол 6"/>
          <p:cNvSpPr/>
          <p:nvPr/>
        </p:nvSpPr>
        <p:spPr bwMode="auto">
          <a:xfrm>
            <a:off x="3995936" y="2901717"/>
            <a:ext cx="4752528" cy="2160240"/>
          </a:xfrm>
          <a:prstGeom prst="foldedCorner">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lang="ru-RU" sz="1850" dirty="0" smtClean="0">
                <a:solidFill>
                  <a:schemeClr val="tx1"/>
                </a:solidFill>
                <a:latin typeface="Times New Roman" pitchFamily="16" charset="0"/>
                <a:cs typeface="Arial Unicode MS" pitchFamily="32" charset="0"/>
              </a:rPr>
              <a:t>Основание для внесения изменений в СБР:</a:t>
            </a:r>
          </a:p>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sz="1850" b="0" i="0" u="none" strike="noStrike" cap="none" normalizeH="0" baseline="0" dirty="0" smtClean="0">
                <a:ln>
                  <a:noFill/>
                </a:ln>
                <a:solidFill>
                  <a:schemeClr val="tx1"/>
                </a:solidFill>
                <a:effectLst/>
                <a:latin typeface="Times New Roman" pitchFamily="16" charset="0"/>
                <a:cs typeface="Arial Unicode MS" pitchFamily="32" charset="0"/>
              </a:rPr>
              <a:t>перераспределение</a:t>
            </a:r>
            <a:r>
              <a:rPr kumimoji="0" lang="ru-RU" sz="1850" b="0" i="0" u="none" strike="noStrike" cap="none" normalizeH="0" dirty="0" smtClean="0">
                <a:ln>
                  <a:noFill/>
                </a:ln>
                <a:solidFill>
                  <a:schemeClr val="tx1"/>
                </a:solidFill>
                <a:effectLst/>
                <a:latin typeface="Times New Roman" pitchFamily="16" charset="0"/>
                <a:cs typeface="Arial Unicode MS" pitchFamily="32" charset="0"/>
              </a:rPr>
              <a:t> БА в связи с изменением способа финансового обеспечения капитальных вложений </a:t>
            </a:r>
            <a:r>
              <a:rPr kumimoji="0" lang="ru-RU" sz="1850" b="1" i="0" u="none" strike="noStrike" cap="none" normalizeH="0" dirty="0" smtClean="0">
                <a:ln>
                  <a:noFill/>
                </a:ln>
                <a:solidFill>
                  <a:schemeClr val="tx1"/>
                </a:solidFill>
                <a:effectLst/>
                <a:latin typeface="Times New Roman" pitchFamily="16" charset="0"/>
                <a:cs typeface="Arial Unicode MS" pitchFamily="32" charset="0"/>
              </a:rPr>
              <a:t>после внесения изменений в акты (решения) </a:t>
            </a:r>
            <a:r>
              <a:rPr kumimoji="0" lang="ru-RU" sz="1850" b="0" i="0" u="none" strike="noStrike" cap="none" normalizeH="0" dirty="0" smtClean="0">
                <a:ln>
                  <a:noFill/>
                </a:ln>
                <a:solidFill>
                  <a:schemeClr val="tx1"/>
                </a:solidFill>
                <a:effectLst/>
                <a:latin typeface="Times New Roman" pitchFamily="16" charset="0"/>
                <a:cs typeface="Arial Unicode MS" pitchFamily="32" charset="0"/>
              </a:rPr>
              <a:t>о предоставлении субсидий либо о подготовке и реализации бюджетных инвестиций</a:t>
            </a:r>
            <a:endParaRPr kumimoji="0" lang="ru-RU" sz="1850" b="0" i="0" u="none" strike="noStrike" cap="none" normalizeH="0" baseline="0" dirty="0" smtClean="0">
              <a:ln>
                <a:noFill/>
              </a:ln>
              <a:solidFill>
                <a:schemeClr val="tx1"/>
              </a:solidFill>
              <a:effectLst/>
              <a:latin typeface="Times New Roman" pitchFamily="16" charset="0"/>
              <a:cs typeface="Arial Unicode MS" pitchFamily="32" charset="0"/>
            </a:endParaRPr>
          </a:p>
        </p:txBody>
      </p:sp>
      <p:sp>
        <p:nvSpPr>
          <p:cNvPr id="8" name="TextBox 7"/>
          <p:cNvSpPr txBox="1"/>
          <p:nvPr/>
        </p:nvSpPr>
        <p:spPr>
          <a:xfrm>
            <a:off x="395536" y="5531874"/>
            <a:ext cx="7056784" cy="1200329"/>
          </a:xfrm>
          <a:prstGeom prst="rect">
            <a:avLst/>
          </a:prstGeom>
          <a:noFill/>
        </p:spPr>
        <p:txBody>
          <a:bodyPr wrap="square" rtlCol="0">
            <a:spAutoFit/>
          </a:bodyPr>
          <a:lstStyle/>
          <a:p>
            <a:r>
              <a:rPr lang="ru-RU" dirty="0" smtClean="0"/>
              <a:t>Требуются изменения в государственный контракт (договор), а также:</a:t>
            </a:r>
          </a:p>
          <a:p>
            <a:pPr marL="285750" indent="-285750">
              <a:buFontTx/>
              <a:buChar char="-"/>
            </a:pPr>
            <a:r>
              <a:rPr lang="ru-RU" dirty="0" smtClean="0"/>
              <a:t>в сведения о принятом к учету бюджетном обязательстве;</a:t>
            </a:r>
          </a:p>
          <a:p>
            <a:pPr marL="285750" indent="-285750">
              <a:buFontTx/>
              <a:buChar char="-"/>
            </a:pPr>
            <a:r>
              <a:rPr lang="ru-RU" dirty="0"/>
              <a:t>в</a:t>
            </a:r>
            <a:r>
              <a:rPr lang="ru-RU" dirty="0" smtClean="0"/>
              <a:t> реестр контрактов, заключенных заказчиками</a:t>
            </a:r>
          </a:p>
          <a:p>
            <a:endParaRPr lang="ru-RU" dirty="0"/>
          </a:p>
        </p:txBody>
      </p:sp>
      <p:sp>
        <p:nvSpPr>
          <p:cNvPr id="9" name="Выгнутая вправо стрелка 8"/>
          <p:cNvSpPr/>
          <p:nvPr/>
        </p:nvSpPr>
        <p:spPr bwMode="auto">
          <a:xfrm>
            <a:off x="8028384" y="5733256"/>
            <a:ext cx="576064" cy="720080"/>
          </a:xfrm>
          <a:prstGeom prst="curvedLeftArrow">
            <a:avLst>
              <a:gd name="adj1" fmla="val 25000"/>
              <a:gd name="adj2" fmla="val 62500"/>
              <a:gd name="adj3" fmla="val 25000"/>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33000"/>
              </a:lnSpc>
              <a:spcBef>
                <a:spcPct val="0"/>
              </a:spcBef>
              <a:spcAft>
                <a:spcPct val="0"/>
              </a:spcAft>
              <a:buClr>
                <a:srgbClr val="000000"/>
              </a:buClr>
              <a:buSzPct val="100000"/>
              <a:buFont typeface="Times New Roman" pitchFamily="16" charset="0"/>
              <a:buNone/>
              <a:tabLst/>
            </a:pPr>
            <a:endParaRPr kumimoji="0" lang="ru-RU" sz="2400" b="0" i="0" u="none" strike="noStrike" cap="none" normalizeH="0" baseline="0" dirty="0" smtClean="0">
              <a:ln>
                <a:noFill/>
              </a:ln>
              <a:solidFill>
                <a:schemeClr val="bg1"/>
              </a:solidFill>
              <a:effectLst/>
              <a:latin typeface="Times New Roman" pitchFamily="16" charset="0"/>
              <a:cs typeface="Arial Unicode MS" pitchFamily="32" charset="0"/>
            </a:endParaRPr>
          </a:p>
        </p:txBody>
      </p:sp>
    </p:spTree>
    <p:extLst>
      <p:ext uri="{BB962C8B-B14F-4D97-AF65-F5344CB8AC3E}">
        <p14:creationId xmlns:p14="http://schemas.microsoft.com/office/powerpoint/2010/main" val="317270148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19FC5620-2336-41C8-B651-548F4437A7B2}" type="slidenum">
              <a:rPr lang="ru-RU" smtClean="0"/>
              <a:pPr>
                <a:defRPr/>
              </a:pPr>
              <a:t>65</a:t>
            </a:fld>
            <a:endParaRPr lang="ru-RU" dirty="0"/>
          </a:p>
        </p:txBody>
      </p:sp>
      <p:sp>
        <p:nvSpPr>
          <p:cNvPr id="4" name="Скругленный прямоугольник 3"/>
          <p:cNvSpPr/>
          <p:nvPr/>
        </p:nvSpPr>
        <p:spPr bwMode="auto">
          <a:xfrm>
            <a:off x="2259292" y="2420889"/>
            <a:ext cx="2232248" cy="1115822"/>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endParaRPr kumimoji="0" lang="ru-RU" sz="500" b="0" i="0" u="none" strike="noStrike" cap="none" normalizeH="0" baseline="0" dirty="0" smtClean="0">
              <a:ln>
                <a:noFill/>
              </a:ln>
              <a:solidFill>
                <a:srgbClr val="002060"/>
              </a:solidFill>
              <a:effectLst/>
              <a:latin typeface="Times New Roman" pitchFamily="16" charset="0"/>
              <a:cs typeface="Arial Unicode MS" pitchFamily="32" charset="0"/>
            </a:endParaRPr>
          </a:p>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sz="1600" b="0" i="0" u="none" strike="noStrike" cap="none" normalizeH="0" baseline="0" dirty="0" smtClean="0">
                <a:ln>
                  <a:noFill/>
                </a:ln>
                <a:solidFill>
                  <a:srgbClr val="002060"/>
                </a:solidFill>
                <a:effectLst/>
                <a:latin typeface="Times New Roman" pitchFamily="16" charset="0"/>
                <a:cs typeface="Arial Unicode MS" pitchFamily="32" charset="0"/>
              </a:rPr>
              <a:t>Государственный (муниципальный)</a:t>
            </a:r>
            <a:r>
              <a:rPr kumimoji="0" lang="ru-RU" sz="1600" b="0" i="0" u="none" strike="noStrike" cap="none" normalizeH="0" dirty="0" smtClean="0">
                <a:ln>
                  <a:noFill/>
                </a:ln>
                <a:solidFill>
                  <a:srgbClr val="002060"/>
                </a:solidFill>
                <a:effectLst/>
                <a:latin typeface="Times New Roman" pitchFamily="16" charset="0"/>
                <a:cs typeface="Arial Unicode MS" pitchFamily="32" charset="0"/>
              </a:rPr>
              <a:t> контракт</a:t>
            </a:r>
            <a:endParaRPr kumimoji="0" lang="ru-RU" sz="1600" b="0" i="0" u="none" strike="noStrike" cap="none" normalizeH="0" baseline="0" dirty="0" smtClean="0">
              <a:ln>
                <a:noFill/>
              </a:ln>
              <a:solidFill>
                <a:srgbClr val="002060"/>
              </a:solidFill>
              <a:effectLst/>
              <a:latin typeface="Times New Roman" pitchFamily="16" charset="0"/>
              <a:cs typeface="Arial Unicode MS" pitchFamily="32" charset="0"/>
            </a:endParaRPr>
          </a:p>
        </p:txBody>
      </p:sp>
      <p:sp>
        <p:nvSpPr>
          <p:cNvPr id="5" name="Скругленный прямоугольник 4"/>
          <p:cNvSpPr/>
          <p:nvPr/>
        </p:nvSpPr>
        <p:spPr bwMode="auto">
          <a:xfrm>
            <a:off x="4604456" y="2420889"/>
            <a:ext cx="2169456" cy="1115821"/>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endParaRPr kumimoji="0" lang="ru-RU" sz="500" b="0" i="0" u="none" strike="noStrike" cap="none" normalizeH="0" baseline="0" dirty="0" smtClean="0">
              <a:ln>
                <a:noFill/>
              </a:ln>
              <a:solidFill>
                <a:srgbClr val="002060"/>
              </a:solidFill>
              <a:effectLst/>
              <a:latin typeface="Times New Roman" pitchFamily="16" charset="0"/>
              <a:cs typeface="Arial Unicode MS" pitchFamily="32" charset="0"/>
            </a:endParaRPr>
          </a:p>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sz="1600" b="0" i="0" u="none" strike="noStrike" cap="none" normalizeH="0" baseline="0" dirty="0" smtClean="0">
                <a:ln>
                  <a:noFill/>
                </a:ln>
                <a:solidFill>
                  <a:srgbClr val="002060"/>
                </a:solidFill>
                <a:effectLst/>
                <a:latin typeface="Times New Roman" pitchFamily="16" charset="0"/>
                <a:cs typeface="Arial Unicode MS" pitchFamily="32" charset="0"/>
              </a:rPr>
              <a:t>Гражданско-правовой договор БУ, АУ, ГУП (МУП)</a:t>
            </a:r>
          </a:p>
        </p:txBody>
      </p:sp>
      <p:sp>
        <p:nvSpPr>
          <p:cNvPr id="7" name="Скругленный прямоугольник 6"/>
          <p:cNvSpPr/>
          <p:nvPr/>
        </p:nvSpPr>
        <p:spPr bwMode="auto">
          <a:xfrm>
            <a:off x="243068" y="2420889"/>
            <a:ext cx="1896413" cy="1115821"/>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endParaRPr kumimoji="0" lang="ru-RU" sz="1500" b="0" i="0" u="none" strike="noStrike" cap="none" normalizeH="0" baseline="0" dirty="0" smtClean="0">
              <a:ln>
                <a:noFill/>
              </a:ln>
              <a:solidFill>
                <a:srgbClr val="002060"/>
              </a:solidFill>
              <a:effectLst/>
              <a:latin typeface="Times New Roman" pitchFamily="16" charset="0"/>
              <a:cs typeface="Arial Unicode MS" pitchFamily="32" charset="0"/>
            </a:endParaRPr>
          </a:p>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b="1" i="0" u="none" strike="noStrike" cap="none" normalizeH="0" baseline="0" dirty="0" smtClean="0">
                <a:ln>
                  <a:noFill/>
                </a:ln>
                <a:solidFill>
                  <a:srgbClr val="002060"/>
                </a:solidFill>
                <a:effectLst/>
                <a:latin typeface="Times New Roman" pitchFamily="16" charset="0"/>
                <a:cs typeface="Arial Unicode MS" pitchFamily="32" charset="0"/>
              </a:rPr>
              <a:t>Форма</a:t>
            </a:r>
          </a:p>
        </p:txBody>
      </p:sp>
      <p:sp>
        <p:nvSpPr>
          <p:cNvPr id="9" name="Скругленный прямоугольник 8"/>
          <p:cNvSpPr/>
          <p:nvPr/>
        </p:nvSpPr>
        <p:spPr bwMode="auto">
          <a:xfrm>
            <a:off x="243067" y="3689110"/>
            <a:ext cx="1896413" cy="118005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b="1" i="0" u="none" strike="noStrike" cap="none" normalizeH="0" baseline="0" dirty="0" smtClean="0">
                <a:ln>
                  <a:noFill/>
                </a:ln>
                <a:solidFill>
                  <a:srgbClr val="002060"/>
                </a:solidFill>
                <a:effectLst/>
                <a:latin typeface="Times New Roman" pitchFamily="16" charset="0"/>
                <a:cs typeface="Arial Unicode MS" pitchFamily="32" charset="0"/>
              </a:rPr>
              <a:t>Способ финансового обеспечения</a:t>
            </a:r>
          </a:p>
        </p:txBody>
      </p:sp>
      <p:sp>
        <p:nvSpPr>
          <p:cNvPr id="10" name="Скругленный прямоугольник 9"/>
          <p:cNvSpPr/>
          <p:nvPr/>
        </p:nvSpPr>
        <p:spPr bwMode="auto">
          <a:xfrm>
            <a:off x="243066" y="5085184"/>
            <a:ext cx="1896413" cy="122413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endParaRPr kumimoji="0" lang="ru-RU" sz="600" b="1" i="0" u="none" strike="noStrike" cap="none" normalizeH="0" baseline="0" dirty="0" smtClean="0">
              <a:ln>
                <a:noFill/>
              </a:ln>
              <a:solidFill>
                <a:srgbClr val="002060"/>
              </a:solidFill>
              <a:effectLst/>
              <a:latin typeface="Times New Roman" pitchFamily="16" charset="0"/>
              <a:cs typeface="Arial Unicode MS" pitchFamily="32" charset="0"/>
            </a:endParaRPr>
          </a:p>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endParaRPr kumimoji="0" lang="ru-RU" sz="600" b="1" i="0" u="none" strike="noStrike" cap="none" normalizeH="0" baseline="0" dirty="0" smtClean="0">
              <a:ln>
                <a:noFill/>
              </a:ln>
              <a:solidFill>
                <a:srgbClr val="002060"/>
              </a:solidFill>
              <a:effectLst/>
              <a:latin typeface="Times New Roman" pitchFamily="16" charset="0"/>
              <a:cs typeface="Arial Unicode MS" pitchFamily="32" charset="0"/>
            </a:endParaRPr>
          </a:p>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b="1" i="0" u="none" strike="noStrike" cap="none" normalizeH="0" baseline="0" dirty="0" smtClean="0">
                <a:ln>
                  <a:noFill/>
                </a:ln>
                <a:solidFill>
                  <a:srgbClr val="002060"/>
                </a:solidFill>
                <a:effectLst/>
                <a:latin typeface="Times New Roman" pitchFamily="16" charset="0"/>
                <a:cs typeface="Arial Unicode MS" pitchFamily="32" charset="0"/>
              </a:rPr>
              <a:t>Основание заключения</a:t>
            </a:r>
          </a:p>
        </p:txBody>
      </p:sp>
      <p:sp>
        <p:nvSpPr>
          <p:cNvPr id="11" name="Скругленный прямоугольник 10"/>
          <p:cNvSpPr/>
          <p:nvPr/>
        </p:nvSpPr>
        <p:spPr bwMode="auto">
          <a:xfrm>
            <a:off x="2259292" y="3676640"/>
            <a:ext cx="2232248" cy="119252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lang="ru-RU" sz="1600" dirty="0" smtClean="0">
                <a:solidFill>
                  <a:srgbClr val="002060"/>
                </a:solidFill>
                <a:latin typeface="Times New Roman" pitchFamily="16" charset="0"/>
                <a:cs typeface="Arial Unicode MS" pitchFamily="32" charset="0"/>
              </a:rPr>
              <a:t>Бюджетные ассигнования соответствующего бюджета</a:t>
            </a:r>
            <a:endParaRPr kumimoji="0" lang="ru-RU" sz="1600" b="0" i="0" u="none" strike="noStrike" cap="none" normalizeH="0" baseline="0" dirty="0" smtClean="0">
              <a:ln>
                <a:noFill/>
              </a:ln>
              <a:solidFill>
                <a:srgbClr val="002060"/>
              </a:solidFill>
              <a:effectLst/>
              <a:latin typeface="Times New Roman" pitchFamily="16" charset="0"/>
              <a:cs typeface="Arial Unicode MS" pitchFamily="32" charset="0"/>
            </a:endParaRPr>
          </a:p>
        </p:txBody>
      </p:sp>
      <p:sp>
        <p:nvSpPr>
          <p:cNvPr id="12" name="Скругленный прямоугольник 11"/>
          <p:cNvSpPr/>
          <p:nvPr/>
        </p:nvSpPr>
        <p:spPr bwMode="auto">
          <a:xfrm>
            <a:off x="4604456" y="3689559"/>
            <a:ext cx="2161004" cy="1179601"/>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sz="1600" b="0" i="0" u="none" strike="noStrike" cap="none" normalizeH="0" baseline="0" dirty="0" smtClean="0">
                <a:ln>
                  <a:noFill/>
                </a:ln>
                <a:solidFill>
                  <a:srgbClr val="002060"/>
                </a:solidFill>
                <a:effectLst/>
                <a:latin typeface="Times New Roman" pitchFamily="16" charset="0"/>
                <a:cs typeface="Arial Unicode MS" pitchFamily="32" charset="0"/>
              </a:rPr>
              <a:t>Субсидия на капитальные</a:t>
            </a:r>
            <a:r>
              <a:rPr kumimoji="0" lang="ru-RU" sz="1600" b="0" i="0" u="none" strike="noStrike" cap="none" normalizeH="0" dirty="0" smtClean="0">
                <a:ln>
                  <a:noFill/>
                </a:ln>
                <a:solidFill>
                  <a:srgbClr val="002060"/>
                </a:solidFill>
                <a:effectLst/>
                <a:latin typeface="Times New Roman" pitchFamily="16" charset="0"/>
                <a:cs typeface="Arial Unicode MS" pitchFamily="32" charset="0"/>
              </a:rPr>
              <a:t> вложения (ст.78.2 Бюджетного кодекса)</a:t>
            </a:r>
            <a:endParaRPr kumimoji="0" lang="ru-RU" sz="1600" b="0" i="0" u="none" strike="noStrike" cap="none" normalizeH="0" baseline="0" dirty="0" smtClean="0">
              <a:ln>
                <a:noFill/>
              </a:ln>
              <a:solidFill>
                <a:srgbClr val="002060"/>
              </a:solidFill>
              <a:effectLst/>
              <a:latin typeface="Times New Roman" pitchFamily="16" charset="0"/>
              <a:cs typeface="Arial Unicode MS" pitchFamily="32" charset="0"/>
            </a:endParaRPr>
          </a:p>
        </p:txBody>
      </p:sp>
      <p:sp>
        <p:nvSpPr>
          <p:cNvPr id="13" name="Скругленный прямоугольник 12"/>
          <p:cNvSpPr/>
          <p:nvPr/>
        </p:nvSpPr>
        <p:spPr bwMode="auto">
          <a:xfrm>
            <a:off x="6867804" y="2420889"/>
            <a:ext cx="2146740" cy="1115821"/>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sz="1600" b="0" i="0" u="none" strike="noStrike" cap="none" normalizeH="0" baseline="0" dirty="0" smtClean="0">
                <a:ln>
                  <a:noFill/>
                </a:ln>
                <a:solidFill>
                  <a:srgbClr val="002060"/>
                </a:solidFill>
                <a:effectLst/>
                <a:latin typeface="Times New Roman" pitchFamily="16" charset="0"/>
                <a:cs typeface="Arial Unicode MS" pitchFamily="32" charset="0"/>
              </a:rPr>
              <a:t>Гражданско-правовой договор хозяйственного общества</a:t>
            </a:r>
          </a:p>
        </p:txBody>
      </p:sp>
      <p:sp>
        <p:nvSpPr>
          <p:cNvPr id="14" name="Скругленный прямоугольник 13"/>
          <p:cNvSpPr/>
          <p:nvPr/>
        </p:nvSpPr>
        <p:spPr bwMode="auto">
          <a:xfrm>
            <a:off x="6867804" y="3685444"/>
            <a:ext cx="2146740" cy="1183716"/>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endParaRPr kumimoji="0" lang="ru-RU" sz="600" b="0" i="0" u="none" strike="noStrike" cap="none" normalizeH="0" baseline="0" dirty="0" smtClean="0">
              <a:ln>
                <a:noFill/>
              </a:ln>
              <a:solidFill>
                <a:srgbClr val="002060"/>
              </a:solidFill>
              <a:effectLst/>
              <a:latin typeface="Times New Roman" pitchFamily="16" charset="0"/>
              <a:cs typeface="Arial Unicode MS" pitchFamily="32" charset="0"/>
            </a:endParaRPr>
          </a:p>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sz="1600" b="0" i="0" u="none" strike="noStrike" cap="none" normalizeH="0" baseline="0" dirty="0" smtClean="0">
                <a:ln>
                  <a:noFill/>
                </a:ln>
                <a:solidFill>
                  <a:srgbClr val="002060"/>
                </a:solidFill>
                <a:effectLst/>
                <a:latin typeface="Times New Roman" pitchFamily="16" charset="0"/>
                <a:cs typeface="Arial Unicode MS" pitchFamily="32" charset="0"/>
              </a:rPr>
              <a:t>Бюджетные инвестиции (ст.80</a:t>
            </a:r>
            <a:r>
              <a:rPr kumimoji="0" lang="ru-RU" sz="1600" b="0" i="0" u="none" strike="noStrike" cap="none" normalizeH="0" dirty="0" smtClean="0">
                <a:ln>
                  <a:noFill/>
                </a:ln>
                <a:solidFill>
                  <a:srgbClr val="002060"/>
                </a:solidFill>
                <a:effectLst/>
                <a:latin typeface="Times New Roman" pitchFamily="16" charset="0"/>
                <a:cs typeface="Arial Unicode MS" pitchFamily="32" charset="0"/>
              </a:rPr>
              <a:t> Бюджетного кодекса)</a:t>
            </a:r>
            <a:endParaRPr kumimoji="0" lang="ru-RU" sz="1600" b="0" i="0" u="none" strike="noStrike" cap="none" normalizeH="0" baseline="0" dirty="0" smtClean="0">
              <a:ln>
                <a:noFill/>
              </a:ln>
              <a:solidFill>
                <a:srgbClr val="002060"/>
              </a:solidFill>
              <a:effectLst/>
              <a:latin typeface="Times New Roman" pitchFamily="16" charset="0"/>
              <a:cs typeface="Arial Unicode MS" pitchFamily="32" charset="0"/>
            </a:endParaRPr>
          </a:p>
        </p:txBody>
      </p:sp>
      <p:sp>
        <p:nvSpPr>
          <p:cNvPr id="15" name="Скругленный прямоугольник 14"/>
          <p:cNvSpPr/>
          <p:nvPr/>
        </p:nvSpPr>
        <p:spPr bwMode="auto">
          <a:xfrm>
            <a:off x="2259292" y="5085184"/>
            <a:ext cx="2232248" cy="1224136"/>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endParaRPr kumimoji="0" lang="ru-RU" sz="500" b="0" i="0" u="none" strike="noStrike" cap="none" normalizeH="0" baseline="0" dirty="0" smtClean="0">
              <a:ln>
                <a:noFill/>
              </a:ln>
              <a:solidFill>
                <a:srgbClr val="002060"/>
              </a:solidFill>
              <a:effectLst/>
              <a:latin typeface="Times New Roman" pitchFamily="16" charset="0"/>
              <a:cs typeface="Arial Unicode MS" pitchFamily="32" charset="0"/>
            </a:endParaRPr>
          </a:p>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sz="1600" b="0" i="0" u="none" strike="noStrike" cap="none" normalizeH="0" baseline="0" dirty="0" smtClean="0">
                <a:ln>
                  <a:noFill/>
                </a:ln>
                <a:solidFill>
                  <a:srgbClr val="002060"/>
                </a:solidFill>
                <a:effectLst/>
                <a:latin typeface="Times New Roman" pitchFamily="16" charset="0"/>
                <a:cs typeface="Arial Unicode MS" pitchFamily="32" charset="0"/>
              </a:rPr>
              <a:t>Решение о подготовке и реализации бюджетных инвестиций</a:t>
            </a:r>
          </a:p>
        </p:txBody>
      </p:sp>
      <p:sp>
        <p:nvSpPr>
          <p:cNvPr id="16" name="Скругленный прямоугольник 15"/>
          <p:cNvSpPr/>
          <p:nvPr/>
        </p:nvSpPr>
        <p:spPr bwMode="auto">
          <a:xfrm>
            <a:off x="4604456" y="5085184"/>
            <a:ext cx="2169456" cy="1228227"/>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endParaRPr kumimoji="0" lang="ru-RU" sz="500" b="0" i="0" u="none" strike="noStrike" cap="none" normalizeH="0" baseline="0" dirty="0" smtClean="0">
              <a:ln>
                <a:noFill/>
              </a:ln>
              <a:solidFill>
                <a:srgbClr val="002060"/>
              </a:solidFill>
              <a:effectLst/>
              <a:latin typeface="Times New Roman" pitchFamily="16" charset="0"/>
              <a:cs typeface="Arial Unicode MS" pitchFamily="32" charset="0"/>
            </a:endParaRPr>
          </a:p>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sz="1600" b="0" i="0" u="none" strike="noStrike" cap="none" normalizeH="0" baseline="0" dirty="0" smtClean="0">
                <a:ln>
                  <a:noFill/>
                </a:ln>
                <a:solidFill>
                  <a:srgbClr val="002060"/>
                </a:solidFill>
                <a:effectLst/>
                <a:latin typeface="Times New Roman" pitchFamily="16" charset="0"/>
                <a:cs typeface="Arial Unicode MS" pitchFamily="32" charset="0"/>
              </a:rPr>
              <a:t>Решение о предоставлении субсидий</a:t>
            </a:r>
          </a:p>
        </p:txBody>
      </p:sp>
      <p:sp>
        <p:nvSpPr>
          <p:cNvPr id="17" name="Скругленный прямоугольник 16"/>
          <p:cNvSpPr/>
          <p:nvPr/>
        </p:nvSpPr>
        <p:spPr bwMode="auto">
          <a:xfrm>
            <a:off x="6867804" y="5085184"/>
            <a:ext cx="2146740" cy="1228227"/>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endParaRPr kumimoji="0" lang="ru-RU" sz="500" b="0" i="0" u="none" strike="noStrike" cap="none" normalizeH="0" baseline="0" dirty="0" smtClean="0">
              <a:ln>
                <a:noFill/>
              </a:ln>
              <a:solidFill>
                <a:srgbClr val="002060"/>
              </a:solidFill>
              <a:effectLst/>
              <a:latin typeface="Times New Roman" pitchFamily="16" charset="0"/>
              <a:cs typeface="Arial Unicode MS" pitchFamily="32" charset="0"/>
            </a:endParaRPr>
          </a:p>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sz="1600" b="0" i="0" u="none" strike="noStrike" cap="none" normalizeH="0" baseline="0" dirty="0" smtClean="0">
                <a:ln>
                  <a:noFill/>
                </a:ln>
                <a:solidFill>
                  <a:srgbClr val="002060"/>
                </a:solidFill>
                <a:effectLst/>
                <a:latin typeface="Times New Roman" pitchFamily="16" charset="0"/>
                <a:cs typeface="Arial Unicode MS" pitchFamily="32" charset="0"/>
              </a:rPr>
              <a:t>Решение о предоставлении бюджетных инвестиций</a:t>
            </a:r>
          </a:p>
        </p:txBody>
      </p:sp>
      <p:sp>
        <p:nvSpPr>
          <p:cNvPr id="18" name="Скругленный прямоугольник 17"/>
          <p:cNvSpPr/>
          <p:nvPr/>
        </p:nvSpPr>
        <p:spPr bwMode="auto">
          <a:xfrm>
            <a:off x="2267744" y="1412776"/>
            <a:ext cx="2232248" cy="936103"/>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b="1" i="0" u="none" strike="noStrike" cap="none" normalizeH="0" baseline="0" dirty="0" smtClean="0">
                <a:ln>
                  <a:noFill/>
                </a:ln>
                <a:solidFill>
                  <a:srgbClr val="002060"/>
                </a:solidFill>
                <a:effectLst/>
                <a:latin typeface="Times New Roman" pitchFamily="16" charset="0"/>
                <a:cs typeface="Arial Unicode MS" pitchFamily="32" charset="0"/>
              </a:rPr>
              <a:t>Статьи</a:t>
            </a:r>
            <a:r>
              <a:rPr kumimoji="0" lang="ru-RU" b="1" i="0" u="none" strike="noStrike" cap="none" normalizeH="0" dirty="0" smtClean="0">
                <a:ln>
                  <a:noFill/>
                </a:ln>
                <a:solidFill>
                  <a:srgbClr val="002060"/>
                </a:solidFill>
                <a:effectLst/>
                <a:latin typeface="Times New Roman" pitchFamily="16" charset="0"/>
                <a:cs typeface="Arial Unicode MS" pitchFamily="32" charset="0"/>
              </a:rPr>
              <a:t> 72 и 79 Бюджетного кодекса</a:t>
            </a:r>
            <a:endParaRPr kumimoji="0" lang="ru-RU" b="1" i="0" u="none" strike="noStrike" cap="none" normalizeH="0" baseline="0" dirty="0" smtClean="0">
              <a:ln>
                <a:noFill/>
              </a:ln>
              <a:solidFill>
                <a:srgbClr val="002060"/>
              </a:solidFill>
              <a:effectLst/>
              <a:latin typeface="Times New Roman" pitchFamily="16" charset="0"/>
              <a:cs typeface="Arial Unicode MS" pitchFamily="32" charset="0"/>
            </a:endParaRPr>
          </a:p>
        </p:txBody>
      </p:sp>
      <p:sp>
        <p:nvSpPr>
          <p:cNvPr id="19" name="Скругленный прямоугольник 18"/>
          <p:cNvSpPr/>
          <p:nvPr/>
        </p:nvSpPr>
        <p:spPr bwMode="auto">
          <a:xfrm>
            <a:off x="4573060" y="1412775"/>
            <a:ext cx="2232248" cy="936103"/>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b="1" i="0" u="none" strike="noStrike" cap="none" normalizeH="0" baseline="0" dirty="0" smtClean="0">
                <a:ln>
                  <a:noFill/>
                </a:ln>
                <a:solidFill>
                  <a:srgbClr val="002060"/>
                </a:solidFill>
                <a:effectLst/>
                <a:latin typeface="Times New Roman" pitchFamily="16" charset="0"/>
                <a:cs typeface="Arial Unicode MS" pitchFamily="32" charset="0"/>
              </a:rPr>
              <a:t>Статья</a:t>
            </a:r>
            <a:r>
              <a:rPr kumimoji="0" lang="ru-RU" b="1" i="0" u="none" strike="noStrike" cap="none" normalizeH="0" dirty="0" smtClean="0">
                <a:ln>
                  <a:noFill/>
                </a:ln>
                <a:solidFill>
                  <a:srgbClr val="002060"/>
                </a:solidFill>
                <a:effectLst/>
                <a:latin typeface="Times New Roman" pitchFamily="16" charset="0"/>
                <a:cs typeface="Arial Unicode MS" pitchFamily="32" charset="0"/>
              </a:rPr>
              <a:t> 78.2 Бюджетного кодекса</a:t>
            </a:r>
            <a:endParaRPr kumimoji="0" lang="ru-RU" b="1" i="0" u="none" strike="noStrike" cap="none" normalizeH="0" baseline="0" dirty="0" smtClean="0">
              <a:ln>
                <a:noFill/>
              </a:ln>
              <a:solidFill>
                <a:srgbClr val="002060"/>
              </a:solidFill>
              <a:effectLst/>
              <a:latin typeface="Times New Roman" pitchFamily="16" charset="0"/>
              <a:cs typeface="Arial Unicode MS" pitchFamily="32" charset="0"/>
            </a:endParaRPr>
          </a:p>
        </p:txBody>
      </p:sp>
      <p:sp>
        <p:nvSpPr>
          <p:cNvPr id="20" name="Скругленный прямоугольник 19"/>
          <p:cNvSpPr/>
          <p:nvPr/>
        </p:nvSpPr>
        <p:spPr bwMode="auto">
          <a:xfrm>
            <a:off x="6867804" y="1412774"/>
            <a:ext cx="2189494" cy="936103"/>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b="1" i="0" u="none" strike="noStrike" cap="none" normalizeH="0" baseline="0" dirty="0" smtClean="0">
                <a:ln>
                  <a:noFill/>
                </a:ln>
                <a:solidFill>
                  <a:srgbClr val="002060"/>
                </a:solidFill>
                <a:effectLst/>
                <a:latin typeface="Times New Roman" pitchFamily="16" charset="0"/>
                <a:cs typeface="Arial Unicode MS" pitchFamily="32" charset="0"/>
              </a:rPr>
              <a:t>Статья</a:t>
            </a:r>
            <a:r>
              <a:rPr kumimoji="0" lang="ru-RU" b="1" i="0" u="none" strike="noStrike" cap="none" normalizeH="0" dirty="0" smtClean="0">
                <a:ln>
                  <a:noFill/>
                </a:ln>
                <a:solidFill>
                  <a:srgbClr val="002060"/>
                </a:solidFill>
                <a:effectLst/>
                <a:latin typeface="Times New Roman" pitchFamily="16" charset="0"/>
                <a:cs typeface="Arial Unicode MS" pitchFamily="32" charset="0"/>
              </a:rPr>
              <a:t> 80 Бюджетного кодекса</a:t>
            </a:r>
            <a:endParaRPr kumimoji="0" lang="ru-RU" b="1" i="0" u="none" strike="noStrike" cap="none" normalizeH="0" baseline="0" dirty="0" smtClean="0">
              <a:ln>
                <a:noFill/>
              </a:ln>
              <a:solidFill>
                <a:srgbClr val="002060"/>
              </a:solidFill>
              <a:effectLst/>
              <a:latin typeface="Times New Roman" pitchFamily="16" charset="0"/>
              <a:cs typeface="Arial Unicode MS" pitchFamily="32" charset="0"/>
            </a:endParaRPr>
          </a:p>
        </p:txBody>
      </p:sp>
      <p:sp>
        <p:nvSpPr>
          <p:cNvPr id="21" name="TextBox 6"/>
          <p:cNvSpPr txBox="1">
            <a:spLocks noChangeArrowheads="1"/>
          </p:cNvSpPr>
          <p:nvPr/>
        </p:nvSpPr>
        <p:spPr bwMode="auto">
          <a:xfrm>
            <a:off x="306162" y="776481"/>
            <a:ext cx="867568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ru-RU" sz="2600" b="1" i="1" kern="0" dirty="0" smtClean="0">
                <a:ea typeface="Arial Unicode MS" pitchFamily="34" charset="-128"/>
                <a:cs typeface="Arial Unicode MS"/>
              </a:rPr>
              <a:t>Формы капитальных вложений</a:t>
            </a:r>
            <a:endParaRPr lang="ru-RU" b="1" i="1" dirty="0"/>
          </a:p>
        </p:txBody>
      </p:sp>
    </p:spTree>
    <p:extLst>
      <p:ext uri="{BB962C8B-B14F-4D97-AF65-F5344CB8AC3E}">
        <p14:creationId xmlns:p14="http://schemas.microsoft.com/office/powerpoint/2010/main" val="416457526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Прямая со стрелкой 41"/>
          <p:cNvCxnSpPr/>
          <p:nvPr/>
        </p:nvCxnSpPr>
        <p:spPr bwMode="auto">
          <a:xfrm flipH="1">
            <a:off x="2555776" y="4581128"/>
            <a:ext cx="371086"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5" name="TextBox 4"/>
          <p:cNvSpPr txBox="1"/>
          <p:nvPr/>
        </p:nvSpPr>
        <p:spPr>
          <a:xfrm>
            <a:off x="251520" y="692696"/>
            <a:ext cx="8784976" cy="492443"/>
          </a:xfrm>
          <a:prstGeom prst="rect">
            <a:avLst/>
          </a:prstGeom>
          <a:noFill/>
        </p:spPr>
        <p:txBody>
          <a:bodyPr wrap="square" rtlCol="0">
            <a:spAutoFit/>
          </a:bodyPr>
          <a:lstStyle/>
          <a:p>
            <a:pPr algn="ctr"/>
            <a:r>
              <a:rPr lang="ru-RU" sz="2600" b="1" i="1" dirty="0" smtClean="0"/>
              <a:t>Осуществление бюджетных инвестиций</a:t>
            </a:r>
            <a:endParaRPr lang="ru-RU" sz="2600" b="1" i="1" dirty="0"/>
          </a:p>
        </p:txBody>
      </p:sp>
      <p:sp>
        <p:nvSpPr>
          <p:cNvPr id="6" name="Скругленный прямоугольник 5"/>
          <p:cNvSpPr/>
          <p:nvPr/>
        </p:nvSpPr>
        <p:spPr bwMode="auto">
          <a:xfrm>
            <a:off x="3755610" y="1308397"/>
            <a:ext cx="4248472" cy="54006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lang="ru-RU" sz="2000" b="1" dirty="0" smtClean="0">
                <a:solidFill>
                  <a:schemeClr val="tx1"/>
                </a:solidFill>
                <a:latin typeface="Times New Roman" pitchFamily="16" charset="0"/>
                <a:cs typeface="Arial Unicode MS" pitchFamily="32" charset="0"/>
              </a:rPr>
              <a:t>Бюджетные инвестиции</a:t>
            </a:r>
            <a:endParaRPr kumimoji="0" lang="ru-RU" sz="2000" b="1" i="0" u="none" strike="noStrike" cap="none" normalizeH="0" baseline="0" dirty="0" smtClean="0">
              <a:ln>
                <a:noFill/>
              </a:ln>
              <a:solidFill>
                <a:schemeClr val="tx1"/>
              </a:solidFill>
              <a:effectLst/>
              <a:latin typeface="Times New Roman" pitchFamily="16" charset="0"/>
              <a:cs typeface="Arial Unicode MS" pitchFamily="32" charset="0"/>
            </a:endParaRPr>
          </a:p>
        </p:txBody>
      </p:sp>
      <p:cxnSp>
        <p:nvCxnSpPr>
          <p:cNvPr id="7" name="Прямая со стрелкой 6"/>
          <p:cNvCxnSpPr/>
          <p:nvPr/>
        </p:nvCxnSpPr>
        <p:spPr bwMode="auto">
          <a:xfrm>
            <a:off x="4205004" y="1848457"/>
            <a:ext cx="0" cy="576064"/>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8" name="Прямоугольник 7"/>
          <p:cNvSpPr/>
          <p:nvPr/>
        </p:nvSpPr>
        <p:spPr bwMode="auto">
          <a:xfrm>
            <a:off x="3041830" y="2424521"/>
            <a:ext cx="2304256" cy="648072"/>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lang="ru-RU" dirty="0" smtClean="0">
                <a:solidFill>
                  <a:schemeClr val="tx1"/>
                </a:solidFill>
                <a:latin typeface="Times New Roman" pitchFamily="16" charset="0"/>
                <a:cs typeface="Arial Unicode MS" pitchFamily="32" charset="0"/>
              </a:rPr>
              <a:t>органами власти</a:t>
            </a:r>
            <a:endParaRPr kumimoji="0" lang="ru-RU" b="0" i="0" u="none" strike="noStrike" cap="none" normalizeH="0" baseline="0" dirty="0" smtClean="0">
              <a:ln>
                <a:noFill/>
              </a:ln>
              <a:solidFill>
                <a:schemeClr val="tx1"/>
              </a:solidFill>
              <a:effectLst/>
              <a:latin typeface="Times New Roman" pitchFamily="16" charset="0"/>
              <a:cs typeface="Arial Unicode MS" pitchFamily="32" charset="0"/>
            </a:endParaRPr>
          </a:p>
        </p:txBody>
      </p:sp>
      <p:sp>
        <p:nvSpPr>
          <p:cNvPr id="9" name="Прямоугольник 8"/>
          <p:cNvSpPr/>
          <p:nvPr/>
        </p:nvSpPr>
        <p:spPr bwMode="auto">
          <a:xfrm>
            <a:off x="6743942" y="2468212"/>
            <a:ext cx="1944216" cy="648072"/>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lang="ru-RU" dirty="0" smtClean="0">
                <a:solidFill>
                  <a:schemeClr val="tx1"/>
                </a:solidFill>
                <a:latin typeface="Times New Roman" pitchFamily="16" charset="0"/>
                <a:cs typeface="Arial Unicode MS" pitchFamily="32" charset="0"/>
              </a:rPr>
              <a:t>казенными учреждениями</a:t>
            </a:r>
            <a:endParaRPr kumimoji="0" lang="ru-RU" b="0" i="0" u="none" strike="noStrike" cap="none" normalizeH="0" baseline="0" dirty="0" smtClean="0">
              <a:ln>
                <a:noFill/>
              </a:ln>
              <a:solidFill>
                <a:schemeClr val="tx1"/>
              </a:solidFill>
              <a:effectLst/>
              <a:latin typeface="Times New Roman" pitchFamily="16" charset="0"/>
              <a:cs typeface="Arial Unicode MS" pitchFamily="32" charset="0"/>
            </a:endParaRPr>
          </a:p>
        </p:txBody>
      </p:sp>
      <p:cxnSp>
        <p:nvCxnSpPr>
          <p:cNvPr id="11" name="Прямая со стрелкой 10"/>
          <p:cNvCxnSpPr/>
          <p:nvPr/>
        </p:nvCxnSpPr>
        <p:spPr bwMode="auto">
          <a:xfrm>
            <a:off x="7716050" y="1855731"/>
            <a:ext cx="0" cy="612481"/>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2" name="Скругленный прямоугольник 11"/>
          <p:cNvSpPr/>
          <p:nvPr/>
        </p:nvSpPr>
        <p:spPr bwMode="auto">
          <a:xfrm>
            <a:off x="2926862" y="4191130"/>
            <a:ext cx="2556284" cy="1152128"/>
          </a:xfrm>
          <a:prstGeom prst="round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sz="1600" b="1" i="0" u="none" strike="noStrike" cap="none" normalizeH="0" baseline="0" dirty="0" smtClean="0">
                <a:ln>
                  <a:noFill/>
                </a:ln>
                <a:solidFill>
                  <a:schemeClr val="tx1"/>
                </a:solidFill>
                <a:effectLst/>
                <a:latin typeface="Times New Roman" pitchFamily="16" charset="0"/>
                <a:cs typeface="Arial Unicode MS" pitchFamily="32" charset="0"/>
              </a:rPr>
              <a:t>право</a:t>
            </a:r>
            <a:r>
              <a:rPr kumimoji="0" lang="ru-RU" sz="1600" b="0" i="0" u="none" strike="noStrike" cap="none" normalizeH="0" baseline="0" dirty="0" smtClean="0">
                <a:ln>
                  <a:noFill/>
                </a:ln>
                <a:solidFill>
                  <a:schemeClr val="tx1"/>
                </a:solidFill>
                <a:effectLst/>
                <a:latin typeface="Times New Roman" pitchFamily="16" charset="0"/>
                <a:cs typeface="Arial Unicode MS" pitchFamily="32" charset="0"/>
              </a:rPr>
              <a:t> передать полномочия </a:t>
            </a:r>
            <a:r>
              <a:rPr kumimoji="0" lang="ru-RU" sz="1600" b="0" i="0" u="none" strike="noStrike" cap="none" normalizeH="0" baseline="0" dirty="0" err="1" smtClean="0">
                <a:ln>
                  <a:noFill/>
                </a:ln>
                <a:solidFill>
                  <a:schemeClr val="tx1"/>
                </a:solidFill>
                <a:effectLst/>
                <a:latin typeface="Times New Roman" pitchFamily="16" charset="0"/>
                <a:cs typeface="Arial Unicode MS" pitchFamily="32" charset="0"/>
              </a:rPr>
              <a:t>госзаказчика</a:t>
            </a:r>
            <a:r>
              <a:rPr kumimoji="0" lang="ru-RU" sz="1600" b="0" i="0" u="none" strike="noStrike" cap="none" normalizeH="0" baseline="0" dirty="0" smtClean="0">
                <a:ln>
                  <a:noFill/>
                </a:ln>
                <a:solidFill>
                  <a:schemeClr val="tx1"/>
                </a:solidFill>
                <a:effectLst/>
                <a:latin typeface="Times New Roman" pitchFamily="16" charset="0"/>
                <a:cs typeface="Arial Unicode MS" pitchFamily="32" charset="0"/>
              </a:rPr>
              <a:t> БУ,</a:t>
            </a:r>
            <a:r>
              <a:rPr kumimoji="0" lang="ru-RU" sz="1600" b="0" i="0" u="none" strike="noStrike" cap="none" normalizeH="0" dirty="0" smtClean="0">
                <a:ln>
                  <a:noFill/>
                </a:ln>
                <a:solidFill>
                  <a:schemeClr val="tx1"/>
                </a:solidFill>
                <a:effectLst/>
                <a:latin typeface="Times New Roman" pitchFamily="16" charset="0"/>
                <a:cs typeface="Arial Unicode MS" pitchFamily="32" charset="0"/>
              </a:rPr>
              <a:t> АУ, ГУП, действующим от их лица</a:t>
            </a:r>
            <a:endParaRPr kumimoji="0" lang="ru-RU" sz="1600" b="0" i="0" u="none" strike="noStrike" cap="none" normalizeH="0" baseline="0" dirty="0" smtClean="0">
              <a:ln>
                <a:noFill/>
              </a:ln>
              <a:solidFill>
                <a:schemeClr val="tx1"/>
              </a:solidFill>
              <a:effectLst/>
              <a:latin typeface="Times New Roman" pitchFamily="16" charset="0"/>
              <a:cs typeface="Arial Unicode MS" pitchFamily="32" charset="0"/>
            </a:endParaRPr>
          </a:p>
        </p:txBody>
      </p:sp>
      <p:sp>
        <p:nvSpPr>
          <p:cNvPr id="13" name="TextBox 12"/>
          <p:cNvSpPr txBox="1"/>
          <p:nvPr/>
        </p:nvSpPr>
        <p:spPr>
          <a:xfrm>
            <a:off x="4511694" y="1948097"/>
            <a:ext cx="2952328" cy="353943"/>
          </a:xfrm>
          <a:prstGeom prst="rect">
            <a:avLst/>
          </a:prstGeom>
          <a:noFill/>
        </p:spPr>
        <p:txBody>
          <a:bodyPr wrap="square" rtlCol="0">
            <a:spAutoFit/>
          </a:bodyPr>
          <a:lstStyle/>
          <a:p>
            <a:r>
              <a:rPr lang="ru-RU" sz="1700" dirty="0" smtClean="0"/>
              <a:t>на основании </a:t>
            </a:r>
            <a:r>
              <a:rPr lang="ru-RU" sz="1700" dirty="0" err="1" smtClean="0"/>
              <a:t>госконтрактов</a:t>
            </a:r>
            <a:endParaRPr lang="ru-RU" sz="1700" dirty="0"/>
          </a:p>
        </p:txBody>
      </p:sp>
      <p:sp>
        <p:nvSpPr>
          <p:cNvPr id="15" name="Стрелка вправо с вырезом 14"/>
          <p:cNvSpPr/>
          <p:nvPr/>
        </p:nvSpPr>
        <p:spPr bwMode="auto">
          <a:xfrm rot="5400000">
            <a:off x="4412832" y="5383118"/>
            <a:ext cx="655758" cy="913487"/>
          </a:xfrm>
          <a:prstGeom prst="notchedRight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33000"/>
              </a:lnSpc>
              <a:spcBef>
                <a:spcPct val="0"/>
              </a:spcBef>
              <a:spcAft>
                <a:spcPct val="0"/>
              </a:spcAft>
              <a:buClr>
                <a:srgbClr val="000000"/>
              </a:buClr>
              <a:buSzPct val="100000"/>
              <a:buFont typeface="Times New Roman" pitchFamily="16" charset="0"/>
              <a:buNone/>
              <a:tabLst/>
            </a:pPr>
            <a:endParaRPr kumimoji="0" lang="ru-RU" sz="2400" b="0" i="0" u="none" strike="noStrike" cap="none" normalizeH="0" baseline="0" smtClean="0">
              <a:ln>
                <a:noFill/>
              </a:ln>
              <a:solidFill>
                <a:schemeClr val="bg1"/>
              </a:solidFill>
              <a:effectLst/>
              <a:latin typeface="Times New Roman" pitchFamily="16" charset="0"/>
              <a:cs typeface="Arial Unicode MS" pitchFamily="32" charset="0"/>
            </a:endParaRPr>
          </a:p>
        </p:txBody>
      </p:sp>
      <p:sp>
        <p:nvSpPr>
          <p:cNvPr id="16" name="TextBox 15"/>
          <p:cNvSpPr txBox="1"/>
          <p:nvPr/>
        </p:nvSpPr>
        <p:spPr>
          <a:xfrm>
            <a:off x="726266" y="6193030"/>
            <a:ext cx="8028889" cy="584775"/>
          </a:xfrm>
          <a:prstGeom prst="rect">
            <a:avLst/>
          </a:prstGeom>
          <a:noFill/>
        </p:spPr>
        <p:txBody>
          <a:bodyPr wrap="square" rtlCol="0">
            <a:spAutoFit/>
          </a:bodyPr>
          <a:lstStyle/>
          <a:p>
            <a:pPr algn="ctr"/>
            <a:r>
              <a:rPr lang="ru-RU" sz="1600" dirty="0" smtClean="0"/>
              <a:t>Закрепление созданного (приобретенного) объекта за органом власти, государственным учреждением, унитарным предприятием, либо включение в</a:t>
            </a:r>
            <a:r>
              <a:rPr lang="en-US" sz="1600" dirty="0" smtClean="0"/>
              <a:t> </a:t>
            </a:r>
            <a:r>
              <a:rPr lang="ru-RU" sz="1600" dirty="0" smtClean="0"/>
              <a:t>государственную казну</a:t>
            </a:r>
            <a:endParaRPr lang="ru-RU" sz="1600" dirty="0"/>
          </a:p>
        </p:txBody>
      </p:sp>
      <p:sp>
        <p:nvSpPr>
          <p:cNvPr id="2" name="Овал 1"/>
          <p:cNvSpPr/>
          <p:nvPr/>
        </p:nvSpPr>
        <p:spPr bwMode="auto">
          <a:xfrm>
            <a:off x="500240" y="2132856"/>
            <a:ext cx="1412645" cy="1224136"/>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spcBef>
                <a:spcPct val="0"/>
              </a:spcBef>
              <a:spcAft>
                <a:spcPct val="0"/>
              </a:spcAft>
              <a:buClr>
                <a:srgbClr val="000000"/>
              </a:buClr>
              <a:buSzPct val="100000"/>
              <a:buFont typeface="Times New Roman" pitchFamily="16" charset="0"/>
              <a:buNone/>
              <a:tabLst/>
            </a:pPr>
            <a:r>
              <a:rPr kumimoji="0" lang="ru-RU" sz="2400" b="1" i="0" u="none" strike="noStrike" cap="none" normalizeH="0" baseline="0" dirty="0" smtClean="0">
                <a:ln>
                  <a:noFill/>
                </a:ln>
                <a:solidFill>
                  <a:srgbClr val="FF0000"/>
                </a:solidFill>
                <a:effectLst/>
                <a:latin typeface="Times New Roman" pitchFamily="16" charset="0"/>
                <a:cs typeface="Arial Unicode MS" pitchFamily="32" charset="0"/>
              </a:rPr>
              <a:t>14 л/с</a:t>
            </a:r>
          </a:p>
        </p:txBody>
      </p:sp>
      <p:cxnSp>
        <p:nvCxnSpPr>
          <p:cNvPr id="21" name="Прямая соединительная линия 20"/>
          <p:cNvCxnSpPr>
            <a:stCxn id="2" idx="6"/>
            <a:endCxn id="8" idx="1"/>
          </p:cNvCxnSpPr>
          <p:nvPr/>
        </p:nvCxnSpPr>
        <p:spPr bwMode="auto">
          <a:xfrm>
            <a:off x="1912885" y="2744924"/>
            <a:ext cx="1128945" cy="3633"/>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 name="Прямая со стрелкой 9"/>
          <p:cNvCxnSpPr>
            <a:stCxn id="8" idx="2"/>
            <a:endCxn id="12" idx="0"/>
          </p:cNvCxnSpPr>
          <p:nvPr/>
        </p:nvCxnSpPr>
        <p:spPr bwMode="auto">
          <a:xfrm>
            <a:off x="4193958" y="3072593"/>
            <a:ext cx="11046" cy="1118537"/>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6" name="Скругленный прямоугольник 25"/>
          <p:cNvSpPr/>
          <p:nvPr/>
        </p:nvSpPr>
        <p:spPr bwMode="auto">
          <a:xfrm>
            <a:off x="2842375" y="3327035"/>
            <a:ext cx="2725258" cy="579104"/>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algn="ctr" defTabSz="449263" eaLnBrk="0" hangingPunct="0">
              <a:buClr>
                <a:srgbClr val="000000"/>
              </a:buClr>
              <a:buSzPct val="100000"/>
            </a:pPr>
            <a:r>
              <a:rPr lang="ru-RU" sz="1600" dirty="0">
                <a:solidFill>
                  <a:srgbClr val="FF0000"/>
                </a:solidFill>
                <a:latin typeface="Times New Roman" pitchFamily="16" charset="0"/>
                <a:cs typeface="Arial Unicode MS" pitchFamily="32" charset="0"/>
              </a:rPr>
              <a:t>соглашение </a:t>
            </a:r>
            <a:r>
              <a:rPr lang="ru-RU" sz="1600" dirty="0" smtClean="0">
                <a:solidFill>
                  <a:srgbClr val="FF0000"/>
                </a:solidFill>
                <a:latin typeface="Times New Roman" pitchFamily="16" charset="0"/>
                <a:cs typeface="Arial Unicode MS" pitchFamily="32" charset="0"/>
              </a:rPr>
              <a:t>о передаче </a:t>
            </a:r>
            <a:r>
              <a:rPr lang="ru-RU" sz="1600" dirty="0">
                <a:solidFill>
                  <a:srgbClr val="FF0000"/>
                </a:solidFill>
                <a:latin typeface="Times New Roman" pitchFamily="16" charset="0"/>
                <a:cs typeface="Arial Unicode MS" pitchFamily="32" charset="0"/>
              </a:rPr>
              <a:t>полномочий</a:t>
            </a:r>
          </a:p>
        </p:txBody>
      </p:sp>
      <p:cxnSp>
        <p:nvCxnSpPr>
          <p:cNvPr id="28" name="Прямая соединительная линия 27"/>
          <p:cNvCxnSpPr>
            <a:stCxn id="26" idx="1"/>
          </p:cNvCxnSpPr>
          <p:nvPr/>
        </p:nvCxnSpPr>
        <p:spPr bwMode="auto">
          <a:xfrm flipH="1" flipV="1">
            <a:off x="1187624" y="3611434"/>
            <a:ext cx="1654751" cy="5153"/>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4" name="Прямая со стрелкой 33"/>
          <p:cNvCxnSpPr/>
          <p:nvPr/>
        </p:nvCxnSpPr>
        <p:spPr bwMode="auto">
          <a:xfrm flipV="1">
            <a:off x="1187624" y="3356992"/>
            <a:ext cx="0" cy="254442"/>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39" name="Прямая соединительная линия 38"/>
          <p:cNvCxnSpPr/>
          <p:nvPr/>
        </p:nvCxnSpPr>
        <p:spPr bwMode="auto">
          <a:xfrm>
            <a:off x="500240" y="5445224"/>
            <a:ext cx="8187918" cy="0"/>
          </a:xfrm>
          <a:prstGeom prst="line">
            <a:avLst/>
          </a:prstGeom>
          <a:ln>
            <a:prstDash val="lgDash"/>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40" name="TextBox 39"/>
          <p:cNvSpPr txBox="1"/>
          <p:nvPr/>
        </p:nvSpPr>
        <p:spPr>
          <a:xfrm>
            <a:off x="128590" y="3844786"/>
            <a:ext cx="2702740" cy="1600438"/>
          </a:xfrm>
          <a:prstGeom prst="rect">
            <a:avLst/>
          </a:prstGeom>
          <a:noFill/>
        </p:spPr>
        <p:txBody>
          <a:bodyPr wrap="square" rtlCol="0">
            <a:spAutoFit/>
          </a:bodyPr>
          <a:lstStyle/>
          <a:p>
            <a:r>
              <a:rPr lang="ru-RU" sz="1400" dirty="0" smtClean="0"/>
              <a:t>от имени органа власти:</a:t>
            </a:r>
          </a:p>
          <a:p>
            <a:r>
              <a:rPr lang="ru-RU" sz="1400" dirty="0" smtClean="0"/>
              <a:t>- планирует и осуществляет закупки;</a:t>
            </a:r>
          </a:p>
          <a:p>
            <a:r>
              <a:rPr lang="ru-RU" sz="1400" dirty="0" smtClean="0"/>
              <a:t>- осуществляет ведение бюджетного учета, составление и представление бюджетной отчетности</a:t>
            </a:r>
            <a:endParaRPr lang="ru-RU" sz="1400" dirty="0"/>
          </a:p>
        </p:txBody>
      </p:sp>
    </p:spTree>
    <p:extLst>
      <p:ext uri="{BB962C8B-B14F-4D97-AF65-F5344CB8AC3E}">
        <p14:creationId xmlns:p14="http://schemas.microsoft.com/office/powerpoint/2010/main" val="227870196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Прямоугольник 31"/>
          <p:cNvSpPr/>
          <p:nvPr/>
        </p:nvSpPr>
        <p:spPr bwMode="auto">
          <a:xfrm>
            <a:off x="587333" y="1558533"/>
            <a:ext cx="2952328" cy="3960440"/>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defTabSz="449263" eaLnBrk="0" fontAlgn="base" hangingPunct="0">
              <a:lnSpc>
                <a:spcPct val="33000"/>
              </a:lnSpc>
              <a:spcBef>
                <a:spcPct val="0"/>
              </a:spcBef>
              <a:spcAft>
                <a:spcPct val="0"/>
              </a:spcAft>
              <a:buClr>
                <a:srgbClr val="000000"/>
              </a:buClr>
              <a:buSzPct val="100000"/>
              <a:buFont typeface="Times New Roman" pitchFamily="16" charset="0"/>
              <a:buNone/>
            </a:pPr>
            <a:endParaRPr lang="ru-RU" sz="2400">
              <a:solidFill>
                <a:srgbClr val="FFFFFF"/>
              </a:solidFill>
            </a:endParaRPr>
          </a:p>
        </p:txBody>
      </p:sp>
      <p:sp>
        <p:nvSpPr>
          <p:cNvPr id="7" name="Скругленный прямоугольник 6"/>
          <p:cNvSpPr/>
          <p:nvPr/>
        </p:nvSpPr>
        <p:spPr bwMode="auto">
          <a:xfrm>
            <a:off x="3808079" y="1369657"/>
            <a:ext cx="2250250" cy="504056"/>
          </a:xfrm>
          <a:prstGeom prst="round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algn="ctr" defTabSz="449263" eaLnBrk="0" fontAlgn="base" hangingPunct="0">
              <a:spcBef>
                <a:spcPct val="0"/>
              </a:spcBef>
              <a:spcAft>
                <a:spcPct val="0"/>
              </a:spcAft>
              <a:buClr>
                <a:srgbClr val="000000"/>
              </a:buClr>
              <a:buSzPct val="100000"/>
              <a:buFont typeface="Times New Roman" pitchFamily="16" charset="0"/>
              <a:buNone/>
            </a:pPr>
            <a:r>
              <a:rPr lang="ru-RU" sz="2400" dirty="0">
                <a:solidFill>
                  <a:srgbClr val="000000"/>
                </a:solidFill>
              </a:rPr>
              <a:t>Ст. 78</a:t>
            </a:r>
            <a:r>
              <a:rPr lang="ru-RU" sz="2400" baseline="30000" dirty="0">
                <a:solidFill>
                  <a:srgbClr val="000000"/>
                </a:solidFill>
              </a:rPr>
              <a:t>2</a:t>
            </a:r>
            <a:r>
              <a:rPr lang="ru-RU" sz="2400" dirty="0">
                <a:solidFill>
                  <a:srgbClr val="000000"/>
                </a:solidFill>
              </a:rPr>
              <a:t> БК РФ</a:t>
            </a:r>
          </a:p>
        </p:txBody>
      </p:sp>
      <p:sp>
        <p:nvSpPr>
          <p:cNvPr id="12" name="TextBox 11"/>
          <p:cNvSpPr txBox="1"/>
          <p:nvPr/>
        </p:nvSpPr>
        <p:spPr>
          <a:xfrm>
            <a:off x="251520" y="692696"/>
            <a:ext cx="8784976" cy="492443"/>
          </a:xfrm>
          <a:prstGeom prst="rect">
            <a:avLst/>
          </a:prstGeom>
          <a:noFill/>
        </p:spPr>
        <p:txBody>
          <a:bodyPr wrap="square" rtlCol="0">
            <a:spAutoFit/>
          </a:bodyPr>
          <a:lstStyle/>
          <a:p>
            <a:pPr algn="ctr" fontAlgn="base">
              <a:spcBef>
                <a:spcPct val="0"/>
              </a:spcBef>
              <a:spcAft>
                <a:spcPct val="0"/>
              </a:spcAft>
            </a:pPr>
            <a:r>
              <a:rPr lang="ru-RU" sz="2600" b="1" i="1" dirty="0">
                <a:solidFill>
                  <a:srgbClr val="000000"/>
                </a:solidFill>
                <a:latin typeface="Calibri" pitchFamily="34" charset="0"/>
                <a:cs typeface="Arial" charset="0"/>
              </a:rPr>
              <a:t>Субсидии на осуществление капитальных вложений</a:t>
            </a:r>
          </a:p>
        </p:txBody>
      </p:sp>
      <p:sp>
        <p:nvSpPr>
          <p:cNvPr id="15" name="Номер слайда 5"/>
          <p:cNvSpPr txBox="1">
            <a:spLocks/>
          </p:cNvSpPr>
          <p:nvPr/>
        </p:nvSpPr>
        <p:spPr>
          <a:xfrm>
            <a:off x="6553200" y="6534150"/>
            <a:ext cx="2565400" cy="323850"/>
          </a:xfrm>
          <a:prstGeom prst="rect">
            <a:avLst/>
          </a:prstGeom>
        </p:spPr>
        <p:txBody>
          <a:bodyPr/>
          <a:lstStyle>
            <a:defPPr>
              <a:defRPr lang="ru-RU"/>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r">
              <a:defRPr/>
            </a:pPr>
            <a:fld id="{7E0598E7-486D-4972-A2A7-BDF0956A8F4E}" type="slidenum">
              <a:rPr lang="ru-RU" sz="1200" smtClean="0">
                <a:solidFill>
                  <a:srgbClr val="000000"/>
                </a:solidFill>
              </a:rPr>
              <a:pPr algn="r">
                <a:defRPr/>
              </a:pPr>
              <a:t>67</a:t>
            </a:fld>
            <a:endParaRPr lang="ru-RU" sz="1200" dirty="0">
              <a:solidFill>
                <a:srgbClr val="000000"/>
              </a:solidFill>
            </a:endParaRPr>
          </a:p>
        </p:txBody>
      </p:sp>
      <p:sp>
        <p:nvSpPr>
          <p:cNvPr id="2" name="Скругленный прямоугольник 1"/>
          <p:cNvSpPr/>
          <p:nvPr/>
        </p:nvSpPr>
        <p:spPr bwMode="auto">
          <a:xfrm>
            <a:off x="875365" y="3862789"/>
            <a:ext cx="2376264" cy="1152128"/>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defTabSz="449263" eaLnBrk="0" fontAlgn="base" hangingPunct="0">
              <a:spcBef>
                <a:spcPct val="0"/>
              </a:spcBef>
              <a:spcAft>
                <a:spcPct val="0"/>
              </a:spcAft>
              <a:buClr>
                <a:srgbClr val="000000"/>
              </a:buClr>
              <a:buSzPct val="100000"/>
              <a:buFont typeface="Times New Roman" pitchFamily="16" charset="0"/>
              <a:buNone/>
            </a:pPr>
            <a:r>
              <a:rPr lang="ru-RU" sz="2400" b="1" dirty="0">
                <a:solidFill>
                  <a:srgbClr val="000000"/>
                </a:solidFill>
              </a:rPr>
              <a:t>Орган власти</a:t>
            </a:r>
          </a:p>
        </p:txBody>
      </p:sp>
      <p:sp>
        <p:nvSpPr>
          <p:cNvPr id="10" name="Скругленный прямоугольник 9"/>
          <p:cNvSpPr/>
          <p:nvPr/>
        </p:nvSpPr>
        <p:spPr bwMode="auto">
          <a:xfrm>
            <a:off x="5987933" y="3862789"/>
            <a:ext cx="2376264" cy="1152128"/>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defTabSz="449263" eaLnBrk="0" fontAlgn="base" hangingPunct="0">
              <a:spcBef>
                <a:spcPct val="0"/>
              </a:spcBef>
              <a:spcAft>
                <a:spcPct val="0"/>
              </a:spcAft>
              <a:buClr>
                <a:srgbClr val="000000"/>
              </a:buClr>
              <a:buSzPct val="100000"/>
              <a:buFont typeface="Times New Roman" pitchFamily="16" charset="0"/>
              <a:buNone/>
            </a:pPr>
            <a:r>
              <a:rPr lang="ru-RU" sz="2400" b="1" dirty="0">
                <a:solidFill>
                  <a:srgbClr val="000000"/>
                </a:solidFill>
              </a:rPr>
              <a:t>БУ, АУ, ГУП (МУП)</a:t>
            </a:r>
          </a:p>
        </p:txBody>
      </p:sp>
      <p:cxnSp>
        <p:nvCxnSpPr>
          <p:cNvPr id="8" name="Прямая со стрелкой 7"/>
          <p:cNvCxnSpPr>
            <a:stCxn id="2" idx="3"/>
            <a:endCxn id="10" idx="1"/>
          </p:cNvCxnSpPr>
          <p:nvPr/>
        </p:nvCxnSpPr>
        <p:spPr bwMode="auto">
          <a:xfrm>
            <a:off x="3251629" y="4438853"/>
            <a:ext cx="2736304" cy="0"/>
          </a:xfrm>
          <a:prstGeom prst="straightConnector1">
            <a:avLst/>
          </a:prstGeom>
          <a:ln>
            <a:headEnd type="arrow"/>
            <a:tailEnd type="arrow"/>
          </a:ln>
        </p:spPr>
        <p:style>
          <a:lnRef idx="3">
            <a:schemeClr val="accent2"/>
          </a:lnRef>
          <a:fillRef idx="0">
            <a:schemeClr val="accent2"/>
          </a:fillRef>
          <a:effectRef idx="2">
            <a:schemeClr val="accent2"/>
          </a:effectRef>
          <a:fontRef idx="minor">
            <a:schemeClr val="tx1"/>
          </a:fontRef>
        </p:style>
      </p:cxnSp>
      <p:sp>
        <p:nvSpPr>
          <p:cNvPr id="9" name="TextBox 8"/>
          <p:cNvSpPr txBox="1"/>
          <p:nvPr/>
        </p:nvSpPr>
        <p:spPr>
          <a:xfrm>
            <a:off x="3248248" y="3842510"/>
            <a:ext cx="2736304" cy="923330"/>
          </a:xfrm>
          <a:prstGeom prst="rect">
            <a:avLst/>
          </a:prstGeom>
          <a:noFill/>
        </p:spPr>
        <p:txBody>
          <a:bodyPr wrap="square" rtlCol="0">
            <a:spAutoFit/>
          </a:bodyPr>
          <a:lstStyle/>
          <a:p>
            <a:pPr algn="ctr" fontAlgn="base">
              <a:spcBef>
                <a:spcPct val="0"/>
              </a:spcBef>
              <a:spcAft>
                <a:spcPct val="0"/>
              </a:spcAft>
            </a:pPr>
            <a:r>
              <a:rPr lang="ru-RU" dirty="0">
                <a:solidFill>
                  <a:srgbClr val="000000"/>
                </a:solidFill>
                <a:latin typeface="Calibri" pitchFamily="34" charset="0"/>
                <a:cs typeface="Arial" charset="0"/>
              </a:rPr>
              <a:t>Соглашение о предоставлении субсидии</a:t>
            </a:r>
          </a:p>
        </p:txBody>
      </p:sp>
      <p:grpSp>
        <p:nvGrpSpPr>
          <p:cNvPr id="3" name="Group 4"/>
          <p:cNvGrpSpPr>
            <a:grpSpLocks/>
          </p:cNvGrpSpPr>
          <p:nvPr/>
        </p:nvGrpSpPr>
        <p:grpSpPr bwMode="auto">
          <a:xfrm>
            <a:off x="1128748" y="1531713"/>
            <a:ext cx="1862735" cy="1919441"/>
            <a:chOff x="543" y="1713"/>
            <a:chExt cx="1497" cy="1249"/>
          </a:xfrm>
        </p:grpSpPr>
        <p:pic>
          <p:nvPicPr>
            <p:cNvPr id="24" name="Picture 5" descr="255966"/>
            <p:cNvPicPr>
              <a:picLocks noChangeAspect="1" noChangeArrowheads="1"/>
            </p:cNvPicPr>
            <p:nvPr/>
          </p:nvPicPr>
          <p:blipFill>
            <a:blip r:embed="rId2" cstate="print">
              <a:clrChange>
                <a:clrFrom>
                  <a:srgbClr val="FFFFFF"/>
                </a:clrFrom>
                <a:clrTo>
                  <a:srgbClr val="FFFFFF">
                    <a:alpha val="0"/>
                  </a:srgbClr>
                </a:clrTo>
              </a:clrChange>
              <a:lum contrast="30000"/>
              <a:extLst>
                <a:ext uri="{28A0092B-C50C-407E-A947-70E740481C1C}">
                  <a14:useLocalDpi xmlns:a14="http://schemas.microsoft.com/office/drawing/2010/main" val="0"/>
                </a:ext>
              </a:extLst>
            </a:blip>
            <a:srcRect l="5469" r="4567"/>
            <a:stretch>
              <a:fillRect/>
            </a:stretch>
          </p:blipFill>
          <p:spPr bwMode="auto">
            <a:xfrm>
              <a:off x="543" y="1713"/>
              <a:ext cx="1497" cy="1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6"/>
            <p:cNvSpPr>
              <a:spLocks noChangeArrowheads="1"/>
            </p:cNvSpPr>
            <p:nvPr/>
          </p:nvSpPr>
          <p:spPr bwMode="auto">
            <a:xfrm>
              <a:off x="702" y="2408"/>
              <a:ext cx="1179"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p>
              <a:pPr algn="ctr" eaLnBrk="0" fontAlgn="base" hangingPunct="0">
                <a:spcBef>
                  <a:spcPct val="0"/>
                </a:spcBef>
                <a:spcAft>
                  <a:spcPct val="0"/>
                </a:spcAft>
              </a:pPr>
              <a:r>
                <a:rPr lang="ru-RU" b="1" dirty="0">
                  <a:solidFill>
                    <a:srgbClr val="000000"/>
                  </a:solidFill>
                  <a:latin typeface="Calibri" pitchFamily="34" charset="0"/>
                  <a:cs typeface="Arial" charset="0"/>
                </a:rPr>
                <a:t>Бюджет</a:t>
              </a:r>
            </a:p>
          </p:txBody>
        </p:sp>
      </p:grpSp>
      <p:sp>
        <p:nvSpPr>
          <p:cNvPr id="26" name="Овал 25"/>
          <p:cNvSpPr/>
          <p:nvPr/>
        </p:nvSpPr>
        <p:spPr bwMode="auto">
          <a:xfrm>
            <a:off x="5804532" y="1928087"/>
            <a:ext cx="2736304" cy="1343377"/>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algn="ctr" defTabSz="449263" eaLnBrk="0" fontAlgn="base" hangingPunct="0">
              <a:spcBef>
                <a:spcPct val="0"/>
              </a:spcBef>
              <a:spcAft>
                <a:spcPct val="0"/>
              </a:spcAft>
              <a:buClr>
                <a:srgbClr val="000000"/>
              </a:buClr>
              <a:buSzPct val="100000"/>
              <a:buFont typeface="Times New Roman" pitchFamily="16" charset="0"/>
              <a:buNone/>
            </a:pPr>
            <a:r>
              <a:rPr lang="ru-RU" sz="2400" dirty="0">
                <a:solidFill>
                  <a:srgbClr val="000000"/>
                </a:solidFill>
              </a:rPr>
              <a:t>л/с для учета операций с субсидиями</a:t>
            </a:r>
          </a:p>
        </p:txBody>
      </p:sp>
      <p:cxnSp>
        <p:nvCxnSpPr>
          <p:cNvPr id="28" name="Прямая со стрелкой 27"/>
          <p:cNvCxnSpPr>
            <a:endCxn id="10" idx="0"/>
          </p:cNvCxnSpPr>
          <p:nvPr/>
        </p:nvCxnSpPr>
        <p:spPr bwMode="auto">
          <a:xfrm>
            <a:off x="7172683" y="3274619"/>
            <a:ext cx="3382" cy="588170"/>
          </a:xfrm>
          <a:prstGeom prst="straightConnector1">
            <a:avLst/>
          </a:prstGeom>
          <a:ln>
            <a:headEnd type="none" w="med" len="med"/>
            <a:tailEnd type="arrow"/>
          </a:ln>
        </p:spPr>
        <p:style>
          <a:lnRef idx="2">
            <a:schemeClr val="accent1"/>
          </a:lnRef>
          <a:fillRef idx="0">
            <a:schemeClr val="accent1"/>
          </a:fillRef>
          <a:effectRef idx="1">
            <a:schemeClr val="accent1"/>
          </a:effectRef>
          <a:fontRef idx="minor">
            <a:schemeClr val="tx1"/>
          </a:fontRef>
        </p:style>
      </p:cxnSp>
      <p:cxnSp>
        <p:nvCxnSpPr>
          <p:cNvPr id="30" name="Прямая со стрелкой 29"/>
          <p:cNvCxnSpPr>
            <a:endCxn id="26" idx="2"/>
          </p:cNvCxnSpPr>
          <p:nvPr/>
        </p:nvCxnSpPr>
        <p:spPr bwMode="auto">
          <a:xfrm flipV="1">
            <a:off x="2991483" y="2599776"/>
            <a:ext cx="2813049" cy="1"/>
          </a:xfrm>
          <a:prstGeom prst="straightConnector1">
            <a:avLst/>
          </a:prstGeom>
          <a:ln>
            <a:headEnd type="none" w="med" len="med"/>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4398008" y="5014917"/>
            <a:ext cx="4470246" cy="646331"/>
          </a:xfrm>
          <a:prstGeom prst="rect">
            <a:avLst/>
          </a:prstGeom>
          <a:noFill/>
        </p:spPr>
        <p:txBody>
          <a:bodyPr wrap="square" rtlCol="0">
            <a:spAutoFit/>
          </a:bodyPr>
          <a:lstStyle/>
          <a:p>
            <a:pPr fontAlgn="base">
              <a:spcBef>
                <a:spcPct val="0"/>
              </a:spcBef>
              <a:spcAft>
                <a:spcPct val="0"/>
              </a:spcAft>
            </a:pPr>
            <a:r>
              <a:rPr lang="ru-RU" dirty="0">
                <a:solidFill>
                  <a:srgbClr val="000000"/>
                </a:solidFill>
                <a:latin typeface="Calibri" pitchFamily="34" charset="0"/>
                <a:cs typeface="Arial" charset="0"/>
              </a:rPr>
              <a:t>- планирование и осуществление закупок;</a:t>
            </a:r>
          </a:p>
          <a:p>
            <a:pPr marL="285750" indent="-285750" fontAlgn="base">
              <a:spcBef>
                <a:spcPct val="0"/>
              </a:spcBef>
              <a:spcAft>
                <a:spcPct val="0"/>
              </a:spcAft>
              <a:buFontTx/>
              <a:buChar char="-"/>
            </a:pPr>
            <a:r>
              <a:rPr lang="ru-RU" dirty="0">
                <a:solidFill>
                  <a:srgbClr val="000000"/>
                </a:solidFill>
                <a:latin typeface="Calibri" pitchFamily="34" charset="0"/>
                <a:cs typeface="Arial" charset="0"/>
              </a:rPr>
              <a:t>бухгалтерский учет и отчетность;</a:t>
            </a:r>
          </a:p>
        </p:txBody>
      </p:sp>
      <p:cxnSp>
        <p:nvCxnSpPr>
          <p:cNvPr id="37" name="Прямая со стрелкой 36"/>
          <p:cNvCxnSpPr/>
          <p:nvPr/>
        </p:nvCxnSpPr>
        <p:spPr bwMode="auto">
          <a:xfrm flipV="1">
            <a:off x="4979821" y="3074731"/>
            <a:ext cx="1004731" cy="788058"/>
          </a:xfrm>
          <a:prstGeom prst="straightConnector1">
            <a:avLst/>
          </a:prstGeom>
          <a:solidFill>
            <a:srgbClr val="00B8FF"/>
          </a:solidFill>
          <a:ln w="9525" cap="flat" cmpd="sng" algn="ctr">
            <a:solidFill>
              <a:schemeClr val="tx1"/>
            </a:solidFill>
            <a:prstDash val="dash"/>
            <a:round/>
            <a:headEnd type="none" w="med" len="med"/>
            <a:tailEnd type="arrow"/>
          </a:ln>
          <a:effectLst/>
        </p:spPr>
      </p:cxnSp>
      <p:sp>
        <p:nvSpPr>
          <p:cNvPr id="41" name="TextBox 40"/>
          <p:cNvSpPr txBox="1"/>
          <p:nvPr/>
        </p:nvSpPr>
        <p:spPr>
          <a:xfrm>
            <a:off x="1326594" y="6317447"/>
            <a:ext cx="6509306" cy="369332"/>
          </a:xfrm>
          <a:prstGeom prst="rect">
            <a:avLst/>
          </a:prstGeom>
          <a:noFill/>
        </p:spPr>
        <p:txBody>
          <a:bodyPr wrap="square" rtlCol="0">
            <a:spAutoFit/>
          </a:bodyPr>
          <a:lstStyle/>
          <a:p>
            <a:pPr algn="ctr" fontAlgn="base">
              <a:spcBef>
                <a:spcPct val="0"/>
              </a:spcBef>
              <a:spcAft>
                <a:spcPct val="0"/>
              </a:spcAft>
            </a:pPr>
            <a:r>
              <a:rPr lang="ru-RU" b="1" dirty="0">
                <a:solidFill>
                  <a:srgbClr val="000000"/>
                </a:solidFill>
                <a:latin typeface="Calibri" pitchFamily="34" charset="0"/>
                <a:cs typeface="Arial" charset="0"/>
              </a:rPr>
              <a:t>Увеличение стоимости основных средств БУ, АУ, ГУП (МУП)</a:t>
            </a:r>
          </a:p>
        </p:txBody>
      </p:sp>
      <p:sp>
        <p:nvSpPr>
          <p:cNvPr id="42" name="Штриховая стрелка вправо 41"/>
          <p:cNvSpPr/>
          <p:nvPr/>
        </p:nvSpPr>
        <p:spPr bwMode="auto">
          <a:xfrm rot="5400000">
            <a:off x="4303429" y="5580853"/>
            <a:ext cx="600291" cy="872902"/>
          </a:xfrm>
          <a:prstGeom prst="stripedRight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algn="ctr" defTabSz="449263" eaLnBrk="0" fontAlgn="base" hangingPunct="0">
              <a:lnSpc>
                <a:spcPct val="33000"/>
              </a:lnSpc>
              <a:spcBef>
                <a:spcPct val="0"/>
              </a:spcBef>
              <a:spcAft>
                <a:spcPct val="0"/>
              </a:spcAft>
              <a:buClr>
                <a:srgbClr val="000000"/>
              </a:buClr>
              <a:buSzPct val="100000"/>
              <a:buFont typeface="Times New Roman" pitchFamily="16" charset="0"/>
              <a:buNone/>
            </a:pPr>
            <a:endParaRPr lang="ru-RU" sz="2400">
              <a:solidFill>
                <a:srgbClr val="FFFFFF"/>
              </a:solidFill>
            </a:endParaRPr>
          </a:p>
        </p:txBody>
      </p:sp>
    </p:spTree>
    <p:extLst>
      <p:ext uri="{BB962C8B-B14F-4D97-AF65-F5344CB8AC3E}">
        <p14:creationId xmlns:p14="http://schemas.microsoft.com/office/powerpoint/2010/main" val="276009473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Box 7"/>
          <p:cNvSpPr txBox="1">
            <a:spLocks noChangeArrowheads="1"/>
          </p:cNvSpPr>
          <p:nvPr/>
        </p:nvSpPr>
        <p:spPr bwMode="auto">
          <a:xfrm>
            <a:off x="1476375" y="188913"/>
            <a:ext cx="6480175" cy="825500"/>
          </a:xfrm>
          <a:prstGeom prst="rect">
            <a:avLst/>
          </a:prstGeom>
          <a:noFill/>
          <a:ln w="9525">
            <a:noFill/>
            <a:miter lim="800000"/>
            <a:headEnd/>
            <a:tailEnd/>
          </a:ln>
        </p:spPr>
        <p:txBody>
          <a:bodyPr>
            <a:spAutoFit/>
          </a:bodyPr>
          <a:lstStyle/>
          <a:p>
            <a:pPr algn="ctr"/>
            <a:r>
              <a:rPr lang="ru-RU" sz="1600" b="1" dirty="0">
                <a:solidFill>
                  <a:srgbClr val="17375E"/>
                </a:solidFill>
                <a:latin typeface="Times New Roman" pitchFamily="18" charset="0"/>
                <a:cs typeface="Times New Roman" pitchFamily="18" charset="0"/>
              </a:rPr>
              <a:t>НОВЫЙ МЕХАНИЗМ. ПЕРЕЧИСЛЕНИЕ МЕЖБЮДЖЕТНЫХ ТРАНСФЕРТОВ ИЗ БЮДЖЕТА СУБЪЕКТА РФ В МЕСТНЫЙ БЮДЖЕТ</a:t>
            </a:r>
          </a:p>
        </p:txBody>
      </p:sp>
      <p:pic>
        <p:nvPicPr>
          <p:cNvPr id="71683" name="Picture 2"/>
          <p:cNvPicPr>
            <a:picLocks noChangeAspect="1" noChangeArrowheads="1"/>
          </p:cNvPicPr>
          <p:nvPr/>
        </p:nvPicPr>
        <p:blipFill>
          <a:blip r:embed="rId2" cstate="print"/>
          <a:srcRect/>
          <a:stretch>
            <a:fillRect/>
          </a:stretch>
        </p:blipFill>
        <p:spPr bwMode="auto">
          <a:xfrm>
            <a:off x="0" y="6553200"/>
            <a:ext cx="9124950" cy="304800"/>
          </a:xfrm>
          <a:prstGeom prst="rect">
            <a:avLst/>
          </a:prstGeom>
          <a:noFill/>
          <a:ln w="9525">
            <a:noFill/>
            <a:miter lim="800000"/>
            <a:headEnd/>
            <a:tailEnd/>
          </a:ln>
        </p:spPr>
      </p:pic>
      <p:sp>
        <p:nvSpPr>
          <p:cNvPr id="71684" name="Номер слайда 16"/>
          <p:cNvSpPr txBox="1">
            <a:spLocks noGrp="1"/>
          </p:cNvSpPr>
          <p:nvPr/>
        </p:nvSpPr>
        <p:spPr bwMode="auto">
          <a:xfrm>
            <a:off x="7010400" y="6492875"/>
            <a:ext cx="2133600" cy="365125"/>
          </a:xfrm>
          <a:prstGeom prst="rect">
            <a:avLst/>
          </a:prstGeom>
          <a:noFill/>
          <a:ln w="9525">
            <a:noFill/>
            <a:miter lim="800000"/>
            <a:headEnd/>
            <a:tailEnd/>
          </a:ln>
        </p:spPr>
        <p:txBody>
          <a:bodyPr anchor="ctr"/>
          <a:lstStyle/>
          <a:p>
            <a:pPr algn="r"/>
            <a:fld id="{177C18A7-A2A3-4A1B-9A9F-22DDF7C4D795}" type="slidenum">
              <a:rPr lang="ru-RU" sz="1200">
                <a:latin typeface="Calibri" pitchFamily="34" charset="0"/>
              </a:rPr>
              <a:pPr algn="r"/>
              <a:t>68</a:t>
            </a:fld>
            <a:endParaRPr lang="ru-RU" sz="1200">
              <a:latin typeface="Calibri" pitchFamily="34" charset="0"/>
            </a:endParaRPr>
          </a:p>
        </p:txBody>
      </p:sp>
      <p:sp>
        <p:nvSpPr>
          <p:cNvPr id="10" name="Скругленный прямоугольник 9"/>
          <p:cNvSpPr/>
          <p:nvPr/>
        </p:nvSpPr>
        <p:spPr>
          <a:xfrm>
            <a:off x="250825" y="1628775"/>
            <a:ext cx="3744913" cy="13684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solidFill>
                  <a:schemeClr val="tx2">
                    <a:lumMod val="75000"/>
                  </a:schemeClr>
                </a:solidFill>
                <a:latin typeface="Times New Roman" pitchFamily="18" charset="0"/>
                <a:cs typeface="Times New Roman" pitchFamily="18" charset="0"/>
              </a:rPr>
              <a:t>14 л/с по переданным полномочиям ГРБС субъекта РФ, открытый УФК</a:t>
            </a:r>
          </a:p>
        </p:txBody>
      </p:sp>
      <p:sp>
        <p:nvSpPr>
          <p:cNvPr id="12" name="Прямоугольник 11"/>
          <p:cNvSpPr/>
          <p:nvPr/>
        </p:nvSpPr>
        <p:spPr>
          <a:xfrm>
            <a:off x="7092950" y="2852738"/>
            <a:ext cx="1852613" cy="461962"/>
          </a:xfrm>
          <a:prstGeom prst="rect">
            <a:avLst/>
          </a:prstGeom>
        </p:spPr>
        <p:txBody>
          <a:bodyPr>
            <a:spAutoFit/>
          </a:bodyPr>
          <a:lstStyle/>
          <a:p>
            <a:pPr algn="ctr" fontAlgn="auto">
              <a:spcBef>
                <a:spcPts val="0"/>
              </a:spcBef>
              <a:spcAft>
                <a:spcPts val="0"/>
              </a:spcAft>
              <a:defRPr/>
            </a:pPr>
            <a:r>
              <a:rPr lang="ru-RU" sz="1200" b="1" dirty="0">
                <a:solidFill>
                  <a:schemeClr val="tx2">
                    <a:lumMod val="50000"/>
                  </a:schemeClr>
                </a:solidFill>
                <a:latin typeface="Times New Roman" pitchFamily="18" charset="0"/>
                <a:cs typeface="Times New Roman" pitchFamily="18" charset="0"/>
              </a:rPr>
              <a:t>ФИНАНСОВЫЙ ОРГАН СУБЪЕКТА РФ</a:t>
            </a:r>
          </a:p>
        </p:txBody>
      </p:sp>
      <p:sp>
        <p:nvSpPr>
          <p:cNvPr id="13" name="Прямоугольник 12"/>
          <p:cNvSpPr/>
          <p:nvPr/>
        </p:nvSpPr>
        <p:spPr>
          <a:xfrm>
            <a:off x="-36513" y="1268413"/>
            <a:ext cx="1655763" cy="369887"/>
          </a:xfrm>
          <a:prstGeom prst="rect">
            <a:avLst/>
          </a:prstGeom>
        </p:spPr>
        <p:txBody>
          <a:bodyPr>
            <a:spAutoFit/>
          </a:bodyPr>
          <a:lstStyle/>
          <a:p>
            <a:pPr algn="ctr" fontAlgn="auto">
              <a:spcBef>
                <a:spcPts val="0"/>
              </a:spcBef>
              <a:spcAft>
                <a:spcPts val="0"/>
              </a:spcAft>
              <a:defRPr/>
            </a:pPr>
            <a:r>
              <a:rPr lang="ru-RU" b="1" dirty="0">
                <a:solidFill>
                  <a:schemeClr val="tx2">
                    <a:lumMod val="50000"/>
                  </a:schemeClr>
                </a:solidFill>
                <a:latin typeface="Times New Roman" pitchFamily="18" charset="0"/>
                <a:cs typeface="Times New Roman" pitchFamily="18" charset="0"/>
              </a:rPr>
              <a:t>СЧЕТ 40201</a:t>
            </a:r>
          </a:p>
        </p:txBody>
      </p:sp>
      <p:sp>
        <p:nvSpPr>
          <p:cNvPr id="14" name="Стрелка влево 13"/>
          <p:cNvSpPr/>
          <p:nvPr/>
        </p:nvSpPr>
        <p:spPr>
          <a:xfrm>
            <a:off x="4211638" y="2565400"/>
            <a:ext cx="2881312" cy="215900"/>
          </a:xfrm>
          <a:prstGeom prst="leftArrow">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1689" name="TextBox 14"/>
          <p:cNvSpPr txBox="1">
            <a:spLocks noChangeArrowheads="1"/>
          </p:cNvSpPr>
          <p:nvPr/>
        </p:nvSpPr>
        <p:spPr bwMode="auto">
          <a:xfrm>
            <a:off x="4787900" y="1773238"/>
            <a:ext cx="2232025" cy="830262"/>
          </a:xfrm>
          <a:prstGeom prst="rect">
            <a:avLst/>
          </a:prstGeom>
          <a:noFill/>
          <a:ln w="9525">
            <a:noFill/>
            <a:miter lim="800000"/>
            <a:headEnd/>
            <a:tailEnd/>
          </a:ln>
        </p:spPr>
        <p:txBody>
          <a:bodyPr>
            <a:spAutoFit/>
          </a:bodyPr>
          <a:lstStyle/>
          <a:p>
            <a:pPr algn="ctr"/>
            <a:r>
              <a:rPr lang="ru-RU" sz="1600">
                <a:latin typeface="Times New Roman" pitchFamily="18" charset="0"/>
                <a:cs typeface="Times New Roman" pitchFamily="18" charset="0"/>
              </a:rPr>
              <a:t>Расходное расписание</a:t>
            </a:r>
          </a:p>
          <a:p>
            <a:pPr algn="ctr"/>
            <a:r>
              <a:rPr lang="ru-RU" sz="1600">
                <a:latin typeface="Times New Roman" pitchFamily="18" charset="0"/>
                <a:cs typeface="Times New Roman" pitchFamily="18" charset="0"/>
              </a:rPr>
              <a:t>(через 01 л/с или напрямую) </a:t>
            </a:r>
          </a:p>
        </p:txBody>
      </p:sp>
      <p:cxnSp>
        <p:nvCxnSpPr>
          <p:cNvPr id="17" name="Прямая соединительная линия 16"/>
          <p:cNvCxnSpPr/>
          <p:nvPr/>
        </p:nvCxnSpPr>
        <p:spPr>
          <a:xfrm>
            <a:off x="179388" y="3500438"/>
            <a:ext cx="8785225" cy="0"/>
          </a:xfrm>
          <a:prstGeom prst="line">
            <a:avLst/>
          </a:prstGeom>
          <a:ln>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Прямоугольник 18"/>
          <p:cNvSpPr/>
          <p:nvPr/>
        </p:nvSpPr>
        <p:spPr>
          <a:xfrm>
            <a:off x="-36513" y="3429000"/>
            <a:ext cx="1655763" cy="369888"/>
          </a:xfrm>
          <a:prstGeom prst="rect">
            <a:avLst/>
          </a:prstGeom>
        </p:spPr>
        <p:txBody>
          <a:bodyPr>
            <a:spAutoFit/>
          </a:bodyPr>
          <a:lstStyle/>
          <a:p>
            <a:pPr algn="ctr" fontAlgn="auto">
              <a:spcBef>
                <a:spcPts val="0"/>
              </a:spcBef>
              <a:spcAft>
                <a:spcPts val="0"/>
              </a:spcAft>
              <a:defRPr/>
            </a:pPr>
            <a:r>
              <a:rPr lang="ru-RU" b="1" dirty="0">
                <a:solidFill>
                  <a:schemeClr val="tx2">
                    <a:lumMod val="50000"/>
                  </a:schemeClr>
                </a:solidFill>
                <a:latin typeface="Times New Roman" pitchFamily="18" charset="0"/>
                <a:cs typeface="Times New Roman" pitchFamily="18" charset="0"/>
              </a:rPr>
              <a:t>СЧЕТ 40204</a:t>
            </a:r>
          </a:p>
        </p:txBody>
      </p:sp>
      <p:sp>
        <p:nvSpPr>
          <p:cNvPr id="20" name="Стрелка влево 19"/>
          <p:cNvSpPr/>
          <p:nvPr/>
        </p:nvSpPr>
        <p:spPr>
          <a:xfrm rot="16200000">
            <a:off x="1620044" y="3283744"/>
            <a:ext cx="647700" cy="217488"/>
          </a:xfrm>
          <a:prstGeom prst="leftArrow">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Прямоугольник 21"/>
          <p:cNvSpPr/>
          <p:nvPr/>
        </p:nvSpPr>
        <p:spPr>
          <a:xfrm>
            <a:off x="7019925" y="5924550"/>
            <a:ext cx="1998663" cy="600075"/>
          </a:xfrm>
          <a:prstGeom prst="rect">
            <a:avLst/>
          </a:prstGeom>
        </p:spPr>
        <p:txBody>
          <a:bodyPr>
            <a:spAutoFit/>
          </a:bodyPr>
          <a:lstStyle/>
          <a:p>
            <a:pPr algn="ctr" fontAlgn="auto">
              <a:spcBef>
                <a:spcPts val="0"/>
              </a:spcBef>
              <a:spcAft>
                <a:spcPts val="0"/>
              </a:spcAft>
              <a:defRPr/>
            </a:pPr>
            <a:r>
              <a:rPr lang="ru-RU" sz="1100" b="1" dirty="0">
                <a:solidFill>
                  <a:schemeClr val="tx2">
                    <a:lumMod val="50000"/>
                  </a:schemeClr>
                </a:solidFill>
                <a:latin typeface="Times New Roman" pitchFamily="18" charset="0"/>
                <a:cs typeface="Times New Roman" pitchFamily="18" charset="0"/>
              </a:rPr>
              <a:t>ФИНАНСОВЫЙ ОРГАН МУНИЦИПАЛЬНОГО ОБРАЗОВАНИЯ</a:t>
            </a:r>
          </a:p>
        </p:txBody>
      </p:sp>
      <p:pic>
        <p:nvPicPr>
          <p:cNvPr id="24" name="Picture 2" descr="C:\Documents and Settings\2741\Рабочий стол\Рисунки для слайдов\1227959469_ohuennoe.info_7_people_3d.jpg"/>
          <p:cNvPicPr>
            <a:picLocks noChangeAspect="1" noChangeArrowheads="1"/>
          </p:cNvPicPr>
          <p:nvPr/>
        </p:nvPicPr>
        <p:blipFill>
          <a:blip r:embed="rId3" cstate="print"/>
          <a:srcRect/>
          <a:stretch>
            <a:fillRect/>
          </a:stretch>
        </p:blipFill>
        <p:spPr bwMode="auto">
          <a:xfrm>
            <a:off x="7452320" y="3740586"/>
            <a:ext cx="1168894" cy="977718"/>
          </a:xfrm>
          <a:prstGeom prst="rect">
            <a:avLst/>
          </a:prstGeom>
          <a:ln>
            <a:noFill/>
          </a:ln>
          <a:effectLst>
            <a:softEdge rad="112500"/>
          </a:effectLst>
        </p:spPr>
      </p:pic>
      <p:sp>
        <p:nvSpPr>
          <p:cNvPr id="25" name="Прямоугольник 24"/>
          <p:cNvSpPr/>
          <p:nvPr/>
        </p:nvSpPr>
        <p:spPr>
          <a:xfrm>
            <a:off x="6983413" y="4724400"/>
            <a:ext cx="2160587" cy="430213"/>
          </a:xfrm>
          <a:prstGeom prst="rect">
            <a:avLst/>
          </a:prstGeom>
        </p:spPr>
        <p:txBody>
          <a:bodyPr>
            <a:spAutoFit/>
          </a:bodyPr>
          <a:lstStyle/>
          <a:p>
            <a:pPr algn="ctr" fontAlgn="auto">
              <a:spcBef>
                <a:spcPts val="0"/>
              </a:spcBef>
              <a:spcAft>
                <a:spcPts val="0"/>
              </a:spcAft>
              <a:defRPr/>
            </a:pPr>
            <a:r>
              <a:rPr lang="ru-RU" sz="1100" b="1" dirty="0">
                <a:solidFill>
                  <a:schemeClr val="tx2">
                    <a:lumMod val="50000"/>
                  </a:schemeClr>
                </a:solidFill>
                <a:latin typeface="Times New Roman" pitchFamily="18" charset="0"/>
                <a:cs typeface="Times New Roman" pitchFamily="18" charset="0"/>
              </a:rPr>
              <a:t>ПБС МУНИЦИПАЛЬНОГО ОБРАЗОВАНИЯ</a:t>
            </a:r>
          </a:p>
        </p:txBody>
      </p:sp>
      <p:sp>
        <p:nvSpPr>
          <p:cNvPr id="26" name="Стрелка влево 25"/>
          <p:cNvSpPr/>
          <p:nvPr/>
        </p:nvSpPr>
        <p:spPr>
          <a:xfrm flipV="1">
            <a:off x="3995738" y="5013325"/>
            <a:ext cx="3097212" cy="144463"/>
          </a:xfrm>
          <a:prstGeom prst="leftArrow">
            <a:avLst/>
          </a:prstGeom>
          <a:solidFill>
            <a:srgbClr val="396921"/>
          </a:solidFill>
          <a:ln>
            <a:solidFill>
              <a:srgbClr val="163A2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27" name="Прямая соединительная линия 26"/>
          <p:cNvCxnSpPr/>
          <p:nvPr/>
        </p:nvCxnSpPr>
        <p:spPr>
          <a:xfrm flipV="1">
            <a:off x="4716463" y="1341438"/>
            <a:ext cx="0" cy="4967287"/>
          </a:xfrm>
          <a:prstGeom prst="line">
            <a:avLst/>
          </a:prstGeom>
          <a:ln>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31" name="Прямоугольник 30"/>
          <p:cNvSpPr/>
          <p:nvPr/>
        </p:nvSpPr>
        <p:spPr>
          <a:xfrm>
            <a:off x="0" y="6165850"/>
            <a:ext cx="1079500" cy="368300"/>
          </a:xfrm>
          <a:prstGeom prst="rect">
            <a:avLst/>
          </a:prstGeom>
        </p:spPr>
        <p:txBody>
          <a:bodyPr>
            <a:spAutoFit/>
          </a:bodyPr>
          <a:lstStyle/>
          <a:p>
            <a:pPr algn="ctr" fontAlgn="auto">
              <a:spcBef>
                <a:spcPts val="0"/>
              </a:spcBef>
              <a:spcAft>
                <a:spcPts val="0"/>
              </a:spcAft>
              <a:defRPr/>
            </a:pPr>
            <a:r>
              <a:rPr lang="ru-RU" b="1" dirty="0">
                <a:solidFill>
                  <a:schemeClr val="tx2">
                    <a:lumMod val="50000"/>
                  </a:schemeClr>
                </a:solidFill>
                <a:latin typeface="Times New Roman" pitchFamily="18" charset="0"/>
                <a:cs typeface="Times New Roman" pitchFamily="18" charset="0"/>
              </a:rPr>
              <a:t>ТОФК</a:t>
            </a:r>
          </a:p>
        </p:txBody>
      </p:sp>
      <p:sp>
        <p:nvSpPr>
          <p:cNvPr id="71699" name="TextBox 31"/>
          <p:cNvSpPr txBox="1">
            <a:spLocks noChangeArrowheads="1"/>
          </p:cNvSpPr>
          <p:nvPr/>
        </p:nvSpPr>
        <p:spPr bwMode="auto">
          <a:xfrm>
            <a:off x="4500563" y="5084763"/>
            <a:ext cx="2663825" cy="739775"/>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ЗКР (для федеральных средств и в случае полного варианта КО)</a:t>
            </a:r>
          </a:p>
        </p:txBody>
      </p:sp>
      <p:sp>
        <p:nvSpPr>
          <p:cNvPr id="33" name="Стрелка влево 32"/>
          <p:cNvSpPr/>
          <p:nvPr/>
        </p:nvSpPr>
        <p:spPr>
          <a:xfrm flipV="1">
            <a:off x="4067175" y="5876925"/>
            <a:ext cx="3068638" cy="144463"/>
          </a:xfrm>
          <a:prstGeom prst="leftArrow">
            <a:avLst/>
          </a:prstGeom>
          <a:solidFill>
            <a:srgbClr val="396921"/>
          </a:solidFill>
          <a:ln>
            <a:solidFill>
              <a:srgbClr val="163A2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1701" name="TextBox 33"/>
          <p:cNvSpPr txBox="1">
            <a:spLocks noChangeArrowheads="1"/>
          </p:cNvSpPr>
          <p:nvPr/>
        </p:nvSpPr>
        <p:spPr bwMode="auto">
          <a:xfrm>
            <a:off x="4643438" y="6021388"/>
            <a:ext cx="2520950" cy="276225"/>
          </a:xfrm>
          <a:prstGeom prst="rect">
            <a:avLst/>
          </a:prstGeom>
          <a:noFill/>
          <a:ln w="9525">
            <a:noFill/>
            <a:miter lim="800000"/>
            <a:headEnd/>
            <a:tailEnd/>
          </a:ln>
        </p:spPr>
        <p:txBody>
          <a:bodyPr>
            <a:spAutoFit/>
          </a:bodyPr>
          <a:lstStyle/>
          <a:p>
            <a:pPr algn="ctr"/>
            <a:r>
              <a:rPr lang="ru-RU" sz="1200" b="1">
                <a:latin typeface="Times New Roman" pitchFamily="18" charset="0"/>
                <a:cs typeface="Times New Roman" pitchFamily="18" charset="0"/>
              </a:rPr>
              <a:t>ПЛАТЕЖНОЕ ПОРУЧЕНИЕ</a:t>
            </a:r>
          </a:p>
        </p:txBody>
      </p:sp>
      <p:sp>
        <p:nvSpPr>
          <p:cNvPr id="71702" name="TextBox 34"/>
          <p:cNvSpPr txBox="1">
            <a:spLocks noChangeArrowheads="1"/>
          </p:cNvSpPr>
          <p:nvPr/>
        </p:nvSpPr>
        <p:spPr bwMode="auto">
          <a:xfrm>
            <a:off x="1908175" y="3141663"/>
            <a:ext cx="2808288" cy="307975"/>
          </a:xfrm>
          <a:prstGeom prst="rect">
            <a:avLst/>
          </a:prstGeom>
          <a:noFill/>
          <a:ln w="9525">
            <a:noFill/>
            <a:miter lim="800000"/>
            <a:headEnd/>
            <a:tailEnd/>
          </a:ln>
        </p:spPr>
        <p:txBody>
          <a:bodyPr>
            <a:spAutoFit/>
          </a:bodyPr>
          <a:lstStyle/>
          <a:p>
            <a:pPr algn="ctr"/>
            <a:r>
              <a:rPr lang="ru-RU" sz="1400" b="1">
                <a:solidFill>
                  <a:srgbClr val="C00000"/>
                </a:solidFill>
                <a:latin typeface="Times New Roman" pitchFamily="18" charset="0"/>
                <a:cs typeface="Times New Roman" pitchFamily="18" charset="0"/>
              </a:rPr>
              <a:t>СУММА ПОДКРЕПЛЕНИЯ </a:t>
            </a:r>
          </a:p>
        </p:txBody>
      </p:sp>
      <p:sp>
        <p:nvSpPr>
          <p:cNvPr id="38" name="Скругленный прямоугольник 37"/>
          <p:cNvSpPr/>
          <p:nvPr/>
        </p:nvSpPr>
        <p:spPr>
          <a:xfrm>
            <a:off x="755650" y="3789363"/>
            <a:ext cx="2879725" cy="719137"/>
          </a:xfrm>
          <a:prstGeom prst="roundRect">
            <a:avLst/>
          </a:prstGeom>
          <a:solidFill>
            <a:schemeClr val="accent1">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solidFill>
                  <a:schemeClr val="tx2">
                    <a:lumMod val="50000"/>
                  </a:schemeClr>
                </a:solidFill>
                <a:latin typeface="Times New Roman" pitchFamily="18" charset="0"/>
                <a:cs typeface="Times New Roman" pitchFamily="18" charset="0"/>
              </a:rPr>
              <a:t>04 л/с Администратора доходов МО</a:t>
            </a:r>
          </a:p>
        </p:txBody>
      </p:sp>
      <p:sp>
        <p:nvSpPr>
          <p:cNvPr id="39" name="Скругленный прямоугольник 38"/>
          <p:cNvSpPr/>
          <p:nvPr/>
        </p:nvSpPr>
        <p:spPr>
          <a:xfrm>
            <a:off x="2195513" y="4652963"/>
            <a:ext cx="1728787" cy="720725"/>
          </a:xfrm>
          <a:prstGeom prst="roundRect">
            <a:avLst/>
          </a:prstGeom>
          <a:solidFill>
            <a:schemeClr val="accent1">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solidFill>
                  <a:schemeClr val="tx2">
                    <a:lumMod val="50000"/>
                  </a:schemeClr>
                </a:solidFill>
                <a:latin typeface="Times New Roman" pitchFamily="18" charset="0"/>
                <a:cs typeface="Times New Roman" pitchFamily="18" charset="0"/>
              </a:rPr>
              <a:t>03 л/с ПБС МО</a:t>
            </a:r>
          </a:p>
        </p:txBody>
      </p:sp>
      <p:sp>
        <p:nvSpPr>
          <p:cNvPr id="40" name="Скругленный прямоугольник 39"/>
          <p:cNvSpPr/>
          <p:nvPr/>
        </p:nvSpPr>
        <p:spPr>
          <a:xfrm>
            <a:off x="2195513" y="5516563"/>
            <a:ext cx="1728787" cy="720725"/>
          </a:xfrm>
          <a:prstGeom prst="roundRect">
            <a:avLst/>
          </a:prstGeom>
          <a:solidFill>
            <a:schemeClr val="accent1">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solidFill>
                  <a:schemeClr val="tx2">
                    <a:lumMod val="50000"/>
                  </a:schemeClr>
                </a:solidFill>
                <a:latin typeface="Times New Roman" pitchFamily="18" charset="0"/>
                <a:cs typeface="Times New Roman" pitchFamily="18" charset="0"/>
              </a:rPr>
              <a:t>02 л/с бюджета МО</a:t>
            </a:r>
          </a:p>
        </p:txBody>
      </p:sp>
      <p:pic>
        <p:nvPicPr>
          <p:cNvPr id="71706" name="Picture 2" descr="M:\OBMEN_FK\05\Коллегия 2013\Человечки\Veltec Kirby Specialist 1.jpg"/>
          <p:cNvPicPr>
            <a:picLocks noChangeAspect="1" noChangeArrowheads="1"/>
          </p:cNvPicPr>
          <p:nvPr/>
        </p:nvPicPr>
        <p:blipFill>
          <a:blip r:embed="rId4" cstate="print"/>
          <a:srcRect/>
          <a:stretch>
            <a:fillRect/>
          </a:stretch>
        </p:blipFill>
        <p:spPr bwMode="auto">
          <a:xfrm>
            <a:off x="7380288" y="1484313"/>
            <a:ext cx="1152525" cy="1341437"/>
          </a:xfrm>
          <a:prstGeom prst="rect">
            <a:avLst/>
          </a:prstGeom>
          <a:noFill/>
          <a:ln w="9525">
            <a:noFill/>
            <a:miter lim="800000"/>
            <a:headEnd/>
            <a:tailEnd/>
          </a:ln>
        </p:spPr>
      </p:pic>
      <p:pic>
        <p:nvPicPr>
          <p:cNvPr id="71707" name="Picture 7" descr="M:\OBMEN_FK\05\Коллегия 2013\Человечки\figure-pointing-to-page-300x300.jpg"/>
          <p:cNvPicPr>
            <a:picLocks noChangeAspect="1" noChangeArrowheads="1"/>
          </p:cNvPicPr>
          <p:nvPr/>
        </p:nvPicPr>
        <p:blipFill>
          <a:blip r:embed="rId5" cstate="print"/>
          <a:srcRect/>
          <a:stretch>
            <a:fillRect/>
          </a:stretch>
        </p:blipFill>
        <p:spPr bwMode="auto">
          <a:xfrm>
            <a:off x="7667625" y="5146675"/>
            <a:ext cx="720725" cy="719138"/>
          </a:xfrm>
          <a:prstGeom prst="rect">
            <a:avLst/>
          </a:prstGeom>
          <a:noFill/>
          <a:ln w="9525">
            <a:noFill/>
            <a:miter lim="800000"/>
            <a:headEnd/>
            <a:tailEnd/>
          </a:ln>
        </p:spPr>
      </p:pic>
      <p:pic>
        <p:nvPicPr>
          <p:cNvPr id="34" name="Picture 160"/>
          <p:cNvPicPr>
            <a:picLocks noChangeAspect="1" noChangeArrowheads="1"/>
          </p:cNvPicPr>
          <p:nvPr/>
        </p:nvPicPr>
        <p:blipFill>
          <a:blip r:embed="rId6" cstate="print"/>
          <a:srcRect/>
          <a:stretch>
            <a:fillRect/>
          </a:stretch>
        </p:blipFill>
        <p:spPr bwMode="auto">
          <a:xfrm>
            <a:off x="35496" y="4831060"/>
            <a:ext cx="1872208" cy="1190228"/>
          </a:xfrm>
          <a:prstGeom prst="rect">
            <a:avLst/>
          </a:prstGeom>
          <a:ln>
            <a:noFill/>
          </a:ln>
          <a:effectLst>
            <a:softEdge rad="112500"/>
          </a:effectLst>
        </p:spPr>
      </p:pic>
      <p:pic>
        <p:nvPicPr>
          <p:cNvPr id="32" name="Рисунок 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6659" y="183558"/>
            <a:ext cx="520420" cy="94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33157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912813"/>
            <a:ext cx="9144000" cy="36512"/>
          </a:xfrm>
          <a:prstGeom prst="rect">
            <a:avLst/>
          </a:prstGeom>
          <a:solidFill>
            <a:srgbClr val="54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ru-RU"/>
          </a:p>
        </p:txBody>
      </p:sp>
      <p:sp>
        <p:nvSpPr>
          <p:cNvPr id="5" name="Заголовок 1"/>
          <p:cNvSpPr txBox="1">
            <a:spLocks/>
          </p:cNvSpPr>
          <p:nvPr/>
        </p:nvSpPr>
        <p:spPr bwMode="auto">
          <a:xfrm>
            <a:off x="1" y="373261"/>
            <a:ext cx="9144000"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ctr" rtl="0" eaLnBrk="0" fontAlgn="base" hangingPunct="0">
              <a:spcBef>
                <a:spcPct val="0"/>
              </a:spcBef>
              <a:spcAft>
                <a:spcPct val="0"/>
              </a:spcAft>
              <a:defRPr sz="3200" kern="1200">
                <a:solidFill>
                  <a:schemeClr val="tx1"/>
                </a:solidFill>
                <a:latin typeface="Times New Roman" pitchFamily="18" charset="0"/>
                <a:ea typeface="+mj-ea"/>
                <a:cs typeface="+mj-cs"/>
              </a:defRPr>
            </a:lvl1pPr>
            <a:lvl2pPr algn="ctr" rtl="0" eaLnBrk="0" fontAlgn="base" hangingPunct="0">
              <a:spcBef>
                <a:spcPct val="0"/>
              </a:spcBef>
              <a:spcAft>
                <a:spcPct val="0"/>
              </a:spcAft>
              <a:defRPr sz="3200">
                <a:solidFill>
                  <a:schemeClr val="tx1"/>
                </a:solidFill>
                <a:latin typeface="Times New Roman" pitchFamily="18" charset="0"/>
              </a:defRPr>
            </a:lvl2pPr>
            <a:lvl3pPr algn="ctr" rtl="0" eaLnBrk="0" fontAlgn="base" hangingPunct="0">
              <a:spcBef>
                <a:spcPct val="0"/>
              </a:spcBef>
              <a:spcAft>
                <a:spcPct val="0"/>
              </a:spcAft>
              <a:defRPr sz="3200">
                <a:solidFill>
                  <a:schemeClr val="tx1"/>
                </a:solidFill>
                <a:latin typeface="Times New Roman" pitchFamily="18" charset="0"/>
              </a:defRPr>
            </a:lvl3pPr>
            <a:lvl4pPr algn="ctr" rtl="0" eaLnBrk="0" fontAlgn="base" hangingPunct="0">
              <a:spcBef>
                <a:spcPct val="0"/>
              </a:spcBef>
              <a:spcAft>
                <a:spcPct val="0"/>
              </a:spcAft>
              <a:defRPr sz="3200">
                <a:solidFill>
                  <a:schemeClr val="tx1"/>
                </a:solidFill>
                <a:latin typeface="Times New Roman" pitchFamily="18" charset="0"/>
              </a:defRPr>
            </a:lvl4pPr>
            <a:lvl5pPr algn="ctr" rtl="0" eaLnBrk="0" fontAlgn="base" hangingPunct="0">
              <a:spcBef>
                <a:spcPct val="0"/>
              </a:spcBef>
              <a:spcAft>
                <a:spcPct val="0"/>
              </a:spcAft>
              <a:defRPr sz="3200">
                <a:solidFill>
                  <a:schemeClr val="tx1"/>
                </a:solidFill>
                <a:latin typeface="Times New Roman" pitchFamily="18"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a:lstStyle>
          <a:p>
            <a:pPr algn="l"/>
            <a:r>
              <a:rPr lang="ru-RU" sz="2800" b="1" dirty="0" smtClean="0">
                <a:latin typeface="Cambria" panose="02040503050406030204" pitchFamily="18" charset="0"/>
              </a:rPr>
              <a:t>Изменения в положения Инструкции 157н</a:t>
            </a:r>
            <a:endParaRPr lang="ru-RU" sz="2800" b="1" dirty="0">
              <a:latin typeface="Cambria" panose="02040503050406030204" pitchFamily="18" charset="0"/>
            </a:endParaRPr>
          </a:p>
        </p:txBody>
      </p:sp>
      <p:sp>
        <p:nvSpPr>
          <p:cNvPr id="7" name="Заголовок 6"/>
          <p:cNvSpPr>
            <a:spLocks noGrp="1"/>
          </p:cNvSpPr>
          <p:nvPr>
            <p:ph type="title"/>
          </p:nvPr>
        </p:nvSpPr>
        <p:spPr>
          <a:xfrm>
            <a:off x="122464" y="1028700"/>
            <a:ext cx="8948057" cy="783771"/>
          </a:xfrm>
        </p:spPr>
        <p:txBody>
          <a:bodyPr/>
          <a:lstStyle/>
          <a:p>
            <a:r>
              <a:rPr lang="ru-RU" sz="2800" b="1" dirty="0">
                <a:solidFill>
                  <a:srgbClr val="076F2F"/>
                </a:solidFill>
                <a:latin typeface="Trebuchet MS"/>
                <a:hlinkClick r:id="rId2"/>
              </a:rPr>
              <a:t>Приказ Минфина России от 29.08.2014 № </a:t>
            </a:r>
            <a:r>
              <a:rPr lang="ru-RU" sz="2800" b="1" dirty="0" smtClean="0">
                <a:solidFill>
                  <a:srgbClr val="076F2F"/>
                </a:solidFill>
                <a:latin typeface="Trebuchet MS"/>
                <a:hlinkClick r:id="rId2"/>
              </a:rPr>
              <a:t>89н</a:t>
            </a:r>
            <a:endParaRPr lang="ru-RU" sz="2800" dirty="0"/>
          </a:p>
        </p:txBody>
      </p:sp>
      <p:sp>
        <p:nvSpPr>
          <p:cNvPr id="8" name="Объект 7"/>
          <p:cNvSpPr>
            <a:spLocks noGrp="1"/>
          </p:cNvSpPr>
          <p:nvPr>
            <p:ph idx="1"/>
          </p:nvPr>
        </p:nvSpPr>
        <p:spPr>
          <a:xfrm>
            <a:off x="1" y="1836965"/>
            <a:ext cx="9143999" cy="4898572"/>
          </a:xfrm>
        </p:spPr>
        <p:txBody>
          <a:bodyPr>
            <a:normAutofit fontScale="92500" lnSpcReduction="20000"/>
          </a:bodyPr>
          <a:lstStyle/>
          <a:p>
            <a:pPr marL="109537" indent="0" algn="ctr">
              <a:buNone/>
            </a:pPr>
            <a:r>
              <a:rPr lang="ru-RU" b="1" dirty="0" smtClean="0">
                <a:latin typeface="Trebuchet MS"/>
                <a:hlinkClick r:id="rId2"/>
              </a:rPr>
              <a:t>О </a:t>
            </a:r>
            <a:r>
              <a:rPr lang="ru-RU" b="1" dirty="0">
                <a:latin typeface="Trebuchet MS"/>
                <a:hlinkClick r:id="rId2"/>
              </a:rPr>
              <a:t>внесении изменений в приказ Министерства финансов Российской Федерации от 1 декабря 2010 г. № 157н </a:t>
            </a:r>
            <a:r>
              <a:rPr lang="ru-RU" b="1" dirty="0" smtClean="0">
                <a:latin typeface="Trebuchet MS"/>
                <a:hlinkClick r:id="rId2"/>
              </a:rPr>
              <a:t>«Об </a:t>
            </a:r>
            <a:r>
              <a:rPr lang="ru-RU" b="1" dirty="0">
                <a:latin typeface="Trebuchet MS"/>
                <a:hlinkClick r:id="rId2"/>
              </a:rPr>
              <a:t>утверждении Единого плана счетов бухгалтерского учета для органов государственной власти (государственных органов), органов местного самоуправления, органов управления государственными внебюджетными фондами, государственных академий наук, государственных (муниципальных) учреждений и Инструкции по его </a:t>
            </a:r>
            <a:r>
              <a:rPr lang="ru-RU" b="1" dirty="0" smtClean="0">
                <a:latin typeface="Trebuchet MS"/>
                <a:hlinkClick r:id="rId2"/>
              </a:rPr>
              <a:t>применению</a:t>
            </a:r>
            <a:r>
              <a:rPr lang="ru-RU" b="1" dirty="0" smtClean="0">
                <a:latin typeface="Trebuchet MS"/>
              </a:rPr>
              <a:t>»</a:t>
            </a:r>
            <a:endParaRPr lang="ru-RU" dirty="0"/>
          </a:p>
        </p:txBody>
      </p:sp>
    </p:spTree>
    <p:extLst>
      <p:ext uri="{BB962C8B-B14F-4D97-AF65-F5344CB8AC3E}">
        <p14:creationId xmlns:p14="http://schemas.microsoft.com/office/powerpoint/2010/main" val="4425174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Вступление в силу </a:t>
            </a:r>
            <a:endParaRPr lang="ru-RU" b="1" dirty="0"/>
          </a:p>
        </p:txBody>
      </p:sp>
      <p:sp>
        <p:nvSpPr>
          <p:cNvPr id="3" name="Объект 2"/>
          <p:cNvSpPr>
            <a:spLocks noGrp="1"/>
          </p:cNvSpPr>
          <p:nvPr>
            <p:ph idx="1"/>
          </p:nvPr>
        </p:nvSpPr>
        <p:spPr>
          <a:xfrm>
            <a:off x="160338" y="1371601"/>
            <a:ext cx="8788400" cy="5339442"/>
          </a:xfrm>
          <a:ln>
            <a:solidFill>
              <a:schemeClr val="accent1"/>
            </a:solidFill>
          </a:ln>
        </p:spPr>
        <p:txBody>
          <a:bodyPr/>
          <a:lstStyle/>
          <a:p>
            <a:pPr indent="0" algn="ctr">
              <a:lnSpc>
                <a:spcPct val="100000"/>
              </a:lnSpc>
              <a:spcAft>
                <a:spcPts val="0"/>
              </a:spcAft>
              <a:buNone/>
            </a:pPr>
            <a:r>
              <a:rPr lang="ru-RU" sz="2800" dirty="0" smtClean="0">
                <a:ea typeface="Times New Roman"/>
              </a:rPr>
              <a:t>Настоящий </a:t>
            </a:r>
            <a:r>
              <a:rPr lang="ru-RU" sz="2800" dirty="0">
                <a:ea typeface="Times New Roman"/>
              </a:rPr>
              <a:t>приказ применяется при формировании показателей объектов учета </a:t>
            </a:r>
            <a:r>
              <a:rPr lang="ru-RU" sz="2800" b="1" dirty="0">
                <a:ea typeface="Times New Roman"/>
              </a:rPr>
              <a:t>на последний день отчетного периода 2014 года</a:t>
            </a:r>
            <a:r>
              <a:rPr lang="ru-RU" sz="2800" dirty="0">
                <a:ea typeface="Times New Roman"/>
              </a:rPr>
              <a:t>, если иное не предусмотрено учетной политикой учреждения. </a:t>
            </a:r>
            <a:endParaRPr lang="ru-RU" sz="2800" dirty="0" smtClean="0">
              <a:ea typeface="Times New Roman"/>
            </a:endParaRPr>
          </a:p>
          <a:p>
            <a:pPr indent="0" algn="ctr">
              <a:lnSpc>
                <a:spcPct val="100000"/>
              </a:lnSpc>
              <a:spcAft>
                <a:spcPts val="0"/>
              </a:spcAft>
              <a:buNone/>
            </a:pPr>
            <a:endParaRPr lang="ru-RU" sz="2800" dirty="0">
              <a:ea typeface="Times New Roman"/>
            </a:endParaRPr>
          </a:p>
          <a:p>
            <a:pPr indent="0" algn="ctr">
              <a:lnSpc>
                <a:spcPct val="100000"/>
              </a:lnSpc>
              <a:spcAft>
                <a:spcPts val="0"/>
              </a:spcAft>
              <a:buNone/>
            </a:pPr>
            <a:r>
              <a:rPr lang="ru-RU" sz="2800" dirty="0" smtClean="0">
                <a:ea typeface="Times New Roman"/>
              </a:rPr>
              <a:t>Переход </a:t>
            </a:r>
            <a:r>
              <a:rPr lang="ru-RU" sz="2800" dirty="0">
                <a:ea typeface="Times New Roman"/>
              </a:rPr>
              <a:t>на применение учетной политики с учетом положений настоящего приказа в части рабочего плана счетов бухгалтерского (бюджетного) учета государственных (муниципальных) учреждений осуществляется по мере организационно-технической готовности субъектов </a:t>
            </a:r>
            <a:r>
              <a:rPr lang="ru-RU" sz="2800" dirty="0" smtClean="0">
                <a:ea typeface="Times New Roman"/>
              </a:rPr>
              <a:t>учета</a:t>
            </a:r>
            <a:endParaRPr lang="ru-RU" sz="2800" dirty="0">
              <a:ea typeface="Times New Roman"/>
            </a:endParaRPr>
          </a:p>
          <a:p>
            <a:pPr indent="0" algn="ctr">
              <a:lnSpc>
                <a:spcPct val="100000"/>
              </a:lnSpc>
              <a:spcAft>
                <a:spcPts val="0"/>
              </a:spcAft>
              <a:buNone/>
            </a:pPr>
            <a:endParaRPr lang="ru-RU" sz="2000" dirty="0">
              <a:effectLst/>
              <a:latin typeface="Calibri"/>
              <a:ea typeface="Calibri"/>
              <a:cs typeface="Times New Roman"/>
            </a:endParaRPr>
          </a:p>
        </p:txBody>
      </p:sp>
    </p:spTree>
    <p:extLst>
      <p:ext uri="{BB962C8B-B14F-4D97-AF65-F5344CB8AC3E}">
        <p14:creationId xmlns:p14="http://schemas.microsoft.com/office/powerpoint/2010/main" val="2919528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912813"/>
            <a:ext cx="9144000" cy="36512"/>
          </a:xfrm>
          <a:prstGeom prst="rect">
            <a:avLst/>
          </a:prstGeom>
          <a:solidFill>
            <a:srgbClr val="54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ru-RU">
              <a:solidFill>
                <a:prstClr val="white"/>
              </a:solidFill>
            </a:endParaRPr>
          </a:p>
        </p:txBody>
      </p:sp>
      <p:sp>
        <p:nvSpPr>
          <p:cNvPr id="5" name="Заголовок 1"/>
          <p:cNvSpPr txBox="1">
            <a:spLocks/>
          </p:cNvSpPr>
          <p:nvPr/>
        </p:nvSpPr>
        <p:spPr bwMode="auto">
          <a:xfrm>
            <a:off x="1" y="324725"/>
            <a:ext cx="9144000"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ctr" rtl="0" eaLnBrk="0" fontAlgn="base" hangingPunct="0">
              <a:spcBef>
                <a:spcPct val="0"/>
              </a:spcBef>
              <a:spcAft>
                <a:spcPct val="0"/>
              </a:spcAft>
              <a:defRPr sz="3200" kern="1200">
                <a:solidFill>
                  <a:schemeClr val="tx1"/>
                </a:solidFill>
                <a:latin typeface="Times New Roman" pitchFamily="18" charset="0"/>
                <a:ea typeface="+mj-ea"/>
                <a:cs typeface="+mj-cs"/>
              </a:defRPr>
            </a:lvl1pPr>
            <a:lvl2pPr algn="ctr" rtl="0" eaLnBrk="0" fontAlgn="base" hangingPunct="0">
              <a:spcBef>
                <a:spcPct val="0"/>
              </a:spcBef>
              <a:spcAft>
                <a:spcPct val="0"/>
              </a:spcAft>
              <a:defRPr sz="3200">
                <a:solidFill>
                  <a:schemeClr val="tx1"/>
                </a:solidFill>
                <a:latin typeface="Times New Roman" pitchFamily="18" charset="0"/>
              </a:defRPr>
            </a:lvl2pPr>
            <a:lvl3pPr algn="ctr" rtl="0" eaLnBrk="0" fontAlgn="base" hangingPunct="0">
              <a:spcBef>
                <a:spcPct val="0"/>
              </a:spcBef>
              <a:spcAft>
                <a:spcPct val="0"/>
              </a:spcAft>
              <a:defRPr sz="3200">
                <a:solidFill>
                  <a:schemeClr val="tx1"/>
                </a:solidFill>
                <a:latin typeface="Times New Roman" pitchFamily="18" charset="0"/>
              </a:defRPr>
            </a:lvl3pPr>
            <a:lvl4pPr algn="ctr" rtl="0" eaLnBrk="0" fontAlgn="base" hangingPunct="0">
              <a:spcBef>
                <a:spcPct val="0"/>
              </a:spcBef>
              <a:spcAft>
                <a:spcPct val="0"/>
              </a:spcAft>
              <a:defRPr sz="3200">
                <a:solidFill>
                  <a:schemeClr val="tx1"/>
                </a:solidFill>
                <a:latin typeface="Times New Roman" pitchFamily="18" charset="0"/>
              </a:defRPr>
            </a:lvl4pPr>
            <a:lvl5pPr algn="ctr" rtl="0" eaLnBrk="0" fontAlgn="base" hangingPunct="0">
              <a:spcBef>
                <a:spcPct val="0"/>
              </a:spcBef>
              <a:spcAft>
                <a:spcPct val="0"/>
              </a:spcAft>
              <a:defRPr sz="3200">
                <a:solidFill>
                  <a:schemeClr val="tx1"/>
                </a:solidFill>
                <a:latin typeface="Times New Roman" pitchFamily="18"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a:lstStyle>
          <a:p>
            <a:pPr algn="l"/>
            <a:endParaRPr lang="ru-RU" sz="2000" b="1" dirty="0">
              <a:solidFill>
                <a:prstClr val="black"/>
              </a:solidFill>
              <a:latin typeface="Cambria" panose="02040503050406030204" pitchFamily="18" charset="0"/>
            </a:endParaRPr>
          </a:p>
        </p:txBody>
      </p:sp>
      <p:sp>
        <p:nvSpPr>
          <p:cNvPr id="2" name="Прямоугольник 1"/>
          <p:cNvSpPr/>
          <p:nvPr/>
        </p:nvSpPr>
        <p:spPr>
          <a:xfrm>
            <a:off x="1" y="333603"/>
            <a:ext cx="9037319" cy="6063198"/>
          </a:xfrm>
          <a:prstGeom prst="rect">
            <a:avLst/>
          </a:prstGeom>
          <a:solidFill>
            <a:schemeClr val="tx2">
              <a:lumMod val="20000"/>
              <a:lumOff val="80000"/>
            </a:schemeClr>
          </a:solidFill>
        </p:spPr>
        <p:txBody>
          <a:bodyPr wrap="square">
            <a:spAutoFit/>
          </a:bodyPr>
          <a:lstStyle/>
          <a:p>
            <a:pPr algn="ctr"/>
            <a:r>
              <a:rPr lang="ru-RU" sz="3600" dirty="0"/>
              <a:t>Федеральный закон от 21.12.2013 № 357-ФЗ </a:t>
            </a:r>
            <a:endParaRPr lang="ru-RU" sz="3600" dirty="0" smtClean="0"/>
          </a:p>
          <a:p>
            <a:pPr algn="ctr"/>
            <a:r>
              <a:rPr lang="ru-RU" sz="2400" dirty="0" smtClean="0">
                <a:latin typeface="Times New Roman" pitchFamily="18" charset="0"/>
                <a:cs typeface="Times New Roman" pitchFamily="18" charset="0"/>
              </a:rPr>
              <a:t>«</a:t>
            </a:r>
            <a:r>
              <a:rPr lang="ru-RU" sz="2400" dirty="0">
                <a:latin typeface="Times New Roman" pitchFamily="18" charset="0"/>
                <a:cs typeface="Times New Roman" pitchFamily="18" charset="0"/>
              </a:rPr>
              <a:t>О внесении изменений в Федеральный закон </a:t>
            </a:r>
            <a:endParaRPr lang="ru-RU" sz="2400"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a:t>
            </a:r>
            <a:r>
              <a:rPr lang="ru-RU" sz="2400" b="1" dirty="0">
                <a:latin typeface="Times New Roman" pitchFamily="18" charset="0"/>
                <a:cs typeface="Times New Roman" pitchFamily="18" charset="0"/>
              </a:rPr>
              <a:t>О бухгалтерском учете» </a:t>
            </a:r>
            <a:r>
              <a:rPr lang="ru-RU" sz="2400" b="1"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pPr algn="ctr"/>
            <a:r>
              <a:rPr lang="ru-RU" sz="2400" dirty="0" smtClean="0">
                <a:latin typeface="Times New Roman"/>
              </a:rPr>
              <a:t>В части отсутствия ответственности бухгалтера за </a:t>
            </a:r>
            <a:r>
              <a:rPr lang="ru-RU" sz="2400" dirty="0">
                <a:latin typeface="Times New Roman"/>
              </a:rPr>
              <a:t>соответствие составленных другими лицами первичных учетных документов свершившимся фактам хозяйственной </a:t>
            </a:r>
            <a:r>
              <a:rPr lang="ru-RU" sz="2400" dirty="0" smtClean="0">
                <a:latin typeface="Times New Roman"/>
              </a:rPr>
              <a:t>жизни:</a:t>
            </a:r>
          </a:p>
          <a:p>
            <a:pPr algn="ctr"/>
            <a:r>
              <a:rPr lang="ru-RU" sz="2400" u="sng" dirty="0" smtClean="0">
                <a:solidFill>
                  <a:schemeClr val="tx2">
                    <a:lumMod val="75000"/>
                  </a:schemeClr>
                </a:solidFill>
                <a:latin typeface="Times New Roman"/>
              </a:rPr>
              <a:t>Пункт 3 приложения №2 к Приказу 157н</a:t>
            </a:r>
          </a:p>
          <a:p>
            <a:pPr algn="ctr"/>
            <a:endParaRPr lang="ru-RU" sz="2400" u="sng" dirty="0" smtClean="0">
              <a:solidFill>
                <a:schemeClr val="tx2">
                  <a:lumMod val="75000"/>
                </a:schemeClr>
              </a:solidFill>
              <a:latin typeface="Times New Roman"/>
            </a:endParaRPr>
          </a:p>
          <a:p>
            <a:pPr algn="ctr"/>
            <a:r>
              <a:rPr lang="ru-RU" sz="2400" dirty="0" smtClean="0">
                <a:latin typeface="Times New Roman Cyr"/>
                <a:ea typeface="Calibri"/>
                <a:cs typeface="Times New Roman"/>
              </a:rPr>
              <a:t>Лицо, на которое возложено ведение бухгалтерского учета, и лицо, с которым заключен договор об оказании услуг (соглашение о передаче полномочий) по ведению бухгалтерского (бюджетного) учета, </a:t>
            </a:r>
            <a:r>
              <a:rPr lang="ru-RU" sz="2400" b="1" u="sng" dirty="0" smtClean="0">
                <a:latin typeface="Times New Roman Cyr"/>
                <a:ea typeface="Calibri"/>
                <a:cs typeface="Times New Roman"/>
              </a:rPr>
              <a:t>не несут ответственность </a:t>
            </a:r>
            <a:r>
              <a:rPr lang="ru-RU" sz="2400" dirty="0" smtClean="0">
                <a:latin typeface="Times New Roman Cyr"/>
                <a:ea typeface="Calibri"/>
                <a:cs typeface="Times New Roman"/>
              </a:rPr>
              <a:t>за соответствие составленных </a:t>
            </a:r>
            <a:r>
              <a:rPr lang="ru-RU" sz="2400" b="1" u="sng" dirty="0" smtClean="0">
                <a:latin typeface="Times New Roman Cyr"/>
                <a:ea typeface="Calibri"/>
                <a:cs typeface="Times New Roman"/>
              </a:rPr>
              <a:t>другими лицами</a:t>
            </a:r>
            <a:r>
              <a:rPr lang="ru-RU" sz="2400" dirty="0" smtClean="0">
                <a:latin typeface="Times New Roman Cyr"/>
                <a:ea typeface="Calibri"/>
                <a:cs typeface="Times New Roman"/>
              </a:rPr>
              <a:t> первичных учетных документов свершившимся фактам хозяйственной жизни</a:t>
            </a:r>
            <a:endParaRPr lang="ru-RU" sz="2400" dirty="0" smtClean="0">
              <a:ea typeface="Calibri"/>
              <a:cs typeface="Times New Roman"/>
            </a:endParaRPr>
          </a:p>
          <a:p>
            <a:pPr algn="ctr"/>
            <a:endParaRPr lang="ru-RU" sz="2000" dirty="0" smtClean="0">
              <a:latin typeface="Times New Roman"/>
            </a:endParaRPr>
          </a:p>
          <a:p>
            <a:pPr algn="ctr"/>
            <a:endParaRPr lang="ru-RU" sz="2000" dirty="0"/>
          </a:p>
        </p:txBody>
      </p:sp>
    </p:spTree>
    <p:extLst>
      <p:ext uri="{BB962C8B-B14F-4D97-AF65-F5344CB8AC3E}">
        <p14:creationId xmlns:p14="http://schemas.microsoft.com/office/powerpoint/2010/main" val="70981833"/>
      </p:ext>
    </p:extLst>
  </p:cSld>
  <p:clrMapOvr>
    <a:masterClrMapping/>
  </p:clrMapOvr>
  <p:timing>
    <p:tnLst>
      <p:par>
        <p:cTn id="1" dur="indefinite" restart="never" nodeType="tmRoot"/>
      </p:par>
    </p:tnLst>
  </p:timing>
</p:sld>
</file>

<file path=ppt/theme/theme1.xml><?xml version="1.0" encoding="utf-8"?>
<a:theme xmlns:a="http://schemas.openxmlformats.org/drawingml/2006/main" name="шаблон МФ">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Times New Roman"/>
        <a:ea typeface=""/>
        <a:cs typeface="Arial Unicode MS"/>
      </a:majorFont>
      <a:minorFont>
        <a:latin typeface="Times New Roman"/>
        <a:ea typeface=""/>
        <a:cs typeface="Arial Unicode MS"/>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33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cs typeface="Arial Unicode MS"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33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cs typeface="Arial Unicode MS"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357</TotalTime>
  <Words>5083</Words>
  <Application>Microsoft Office PowerPoint</Application>
  <PresentationFormat>Экран (4:3)</PresentationFormat>
  <Paragraphs>660</Paragraphs>
  <Slides>68</Slides>
  <Notes>4</Notes>
  <HiddenSlides>0</HiddenSlides>
  <MMClips>0</MMClips>
  <ScaleCrop>false</ScaleCrop>
  <HeadingPairs>
    <vt:vector size="6" baseType="variant">
      <vt:variant>
        <vt:lpstr>Тема</vt:lpstr>
      </vt:variant>
      <vt:variant>
        <vt:i4>5</vt:i4>
      </vt:variant>
      <vt:variant>
        <vt:lpstr>Внедренные серверы OLE</vt:lpstr>
      </vt:variant>
      <vt:variant>
        <vt:i4>1</vt:i4>
      </vt:variant>
      <vt:variant>
        <vt:lpstr>Заголовки слайдов</vt:lpstr>
      </vt:variant>
      <vt:variant>
        <vt:i4>68</vt:i4>
      </vt:variant>
    </vt:vector>
  </HeadingPairs>
  <TitlesOfParts>
    <vt:vector size="74" baseType="lpstr">
      <vt:lpstr>шаблон МФ</vt:lpstr>
      <vt:lpstr>1_Тема Office</vt:lpstr>
      <vt:lpstr>2_Тема Office</vt:lpstr>
      <vt:lpstr>3_Тема Office</vt:lpstr>
      <vt:lpstr>4_Тема Office</vt:lpstr>
      <vt:lpstr>Photo Editor Photo</vt:lpstr>
      <vt:lpstr>Изменения в бухгалтерском (бюджетном) учете, внесенные приказом Министерства финансов РФ от 29.08.2014 г. № 89н</vt:lpstr>
      <vt:lpstr>Указания о применении бюджетной классификации Российской Федерации  (приказ Минфина России от 01.07.2014 № 65н) </vt:lpstr>
      <vt:lpstr>Методологическое обеспечение бюджетного процесса</vt:lpstr>
      <vt:lpstr>Методологическое обеспечение бюджетного процесса</vt:lpstr>
      <vt:lpstr>Приказ Минфина России от 29.08.2014 № 88н</vt:lpstr>
      <vt:lpstr>Приказ Минфина России от 26.05.2014 № 38н</vt:lpstr>
      <vt:lpstr>Приказ Минфина России от 29.08.2014 № 89н</vt:lpstr>
      <vt:lpstr>Вступление в силу </vt:lpstr>
      <vt:lpstr>Презентация PowerPoint</vt:lpstr>
      <vt:lpstr>  </vt:lpstr>
      <vt:lpstr>Презентация PowerPoint</vt:lpstr>
      <vt:lpstr>Учетная политика </vt:lpstr>
      <vt:lpstr>Преимущественное использование электронных  регистров</vt:lpstr>
      <vt:lpstr>Презентация PowerPoint</vt:lpstr>
      <vt:lpstr> </vt:lpstr>
      <vt:lpstr>Учет земельных участков в пользовании на балансе</vt:lpstr>
      <vt:lpstr>Детализация счета 401 60 000</vt:lpstr>
      <vt:lpstr>209 30 000   «Расчеты по компенсации затрат (ущербу) 209 40 000   «Расчеты по суммам принудительного изъятия»</vt:lpstr>
      <vt:lpstr>Применение счета</vt:lpstr>
      <vt:lpstr>На последний день отчетного периода 2014</vt:lpstr>
      <vt:lpstr>Обязательства</vt:lpstr>
      <vt:lpstr>Изменения в 157н </vt:lpstr>
      <vt:lpstr>Изменения в 157н </vt:lpstr>
      <vt:lpstr>Планируемые изменения в 162н,174н,183н в части:</vt:lpstr>
      <vt:lpstr>Презентация PowerPoint</vt:lpstr>
      <vt:lpstr>ВХОДЯЩИЕ ОСТАТКИ ПО СЧЕТА ДОЛЖНЫ СОДЕРЖАТЬ  (1-17 РАЗРЯДАХ НОМЕРА СЧЕТА) ДЕЙСТВУЮЩИЙ КБК</vt:lpstr>
      <vt:lpstr>ВХОДЯЩИЕ ОСТАТКИ ПО СЧЕТА ДОЛЖНЫ СОДЕРЖАТЬ  (1-17 РАЗРЯДАХ НОМЕРА СЧЕТА) ДЕЙСТВУЮЩИЙ КБК</vt:lpstr>
      <vt:lpstr>ВХОДЯЩИЕ ОСТАТКИ ПО СЧЕТА ДОЛЖНЫ СОДЕРЖАТЬ  (1-17 РАЗРЯДАХ НОМЕРА СЧЕТА) ДЕЙСТВУЮЩИЙ КБК</vt:lpstr>
      <vt:lpstr>ВХОДЯЩИЕ ОСТАТКИ ПО СЧЕТА ДОЛЖНЫ СОДЕРЖАТЬ  (1-17 РАЗРЯДАХ НОМЕРА СЧЕТА) ДЕЙСТВУЮЩИЙ КБК</vt:lpstr>
      <vt:lpstr> ПРИКАЗ МИНФИНА РОССИИ ОТ 31.12.2010 №199Н»</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Проект федерального закона № 529548-6  «О внесении изменений в Бюджетный кодекс Российской Федерации»</vt:lpstr>
      <vt:lpstr> Проект федерального закона № 529548-6  «О внесении изменений в Бюджетный кодекс Российской Федерации»    </vt:lpstr>
      <vt:lpstr>                     Изменения в БК РФ: - ст. 160.1 «Бюджетные полномочия главного администратора (администратора) доходов бюджета»  1.Главный администратор доходов бюджета обладает следующими бюджетными полномочиями:       …. устанавливает методику прогнозирования поступлений доходов в бюджет   - ст. 160.2 «Бюджетные полномочия главного администратора (администратора) источников финансирования дефицита бюджета»  …. 1. Главный администратор источников финансирования дефицита бюджета обладает следующими бюджетными полномочиями: устанавливает методику прогнозирования поступлений по источникам финансирования дефицита бюджета </vt:lpstr>
      <vt:lpstr>Презентация PowerPoint</vt:lpstr>
      <vt:lpstr>Презентация PowerPoint</vt:lpstr>
      <vt:lpstr>Критерии раскрытия информации в бюджетной отчетности</vt:lpstr>
      <vt:lpstr>Презентация PowerPoint</vt:lpstr>
      <vt:lpstr>Презентация PowerPoint</vt:lpstr>
      <vt:lpstr> Статья 217. Сводная бюджетная роспись  </vt:lpstr>
      <vt:lpstr> Статья 217. Сводная бюджетная роспись  </vt:lpstr>
      <vt:lpstr> Статья 217. Сводная бюджетная роспись  </vt:lpstr>
      <vt:lpstr>Статья 217. Сводная бюджетная роспись  </vt:lpstr>
      <vt:lpstr> Статья 217. Сводная бюджетная роспись  </vt:lpstr>
      <vt:lpstr>  Статья 232. Использование доходов, фактически полученных при исполнении бюджета сверх утвержденных законом (решением) о бюджете   </vt:lpstr>
      <vt:lpstr>Статья 217.1. Кассовый план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Департамент финансов ЯО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Гусева Марина Анатольевна</dc:creator>
  <cp:lastModifiedBy>Гусева Марина Анатольевна</cp:lastModifiedBy>
  <cp:revision>21</cp:revision>
  <dcterms:created xsi:type="dcterms:W3CDTF">2014-11-21T10:53:15Z</dcterms:created>
  <dcterms:modified xsi:type="dcterms:W3CDTF">2014-11-24T08:40:56Z</dcterms:modified>
</cp:coreProperties>
</file>