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74" r:id="rId10"/>
    <p:sldId id="264" r:id="rId11"/>
    <p:sldId id="265" r:id="rId12"/>
    <p:sldId id="266" r:id="rId13"/>
    <p:sldId id="267" r:id="rId14"/>
    <p:sldId id="268" r:id="rId15"/>
    <p:sldId id="269" r:id="rId16"/>
    <p:sldId id="270" r:id="rId17"/>
    <p:sldId id="271" r:id="rId18"/>
    <p:sldId id="272" r:id="rId19"/>
    <p:sldId id="275" r:id="rId20"/>
  </p:sldIdLst>
  <p:sldSz cx="7556500" cy="10693400"/>
  <p:notesSz cx="7556500" cy="10693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varScale="1">
        <p:scale>
          <a:sx n="70" d="100"/>
          <a:sy n="70" d="100"/>
        </p:scale>
        <p:origin x="-3288" y="-12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3930" y="-102"/>
      </p:cViewPr>
      <p:guideLst>
        <p:guide orient="horz" pos="3368"/>
        <p:guide pos="238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275013" cy="5349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4279900" y="0"/>
            <a:ext cx="3275013" cy="534988"/>
          </a:xfrm>
          <a:prstGeom prst="rect">
            <a:avLst/>
          </a:prstGeom>
        </p:spPr>
        <p:txBody>
          <a:bodyPr vert="horz" lIns="91440" tIns="45720" rIns="91440" bIns="45720" rtlCol="0"/>
          <a:lstStyle>
            <a:lvl1pPr algn="r">
              <a:defRPr sz="1200"/>
            </a:lvl1pPr>
          </a:lstStyle>
          <a:p>
            <a:fld id="{B66D3CA9-F5AA-4F0C-9E99-AD2521CD8A3E}" type="datetimeFigureOut">
              <a:rPr lang="ru-RU" smtClean="0"/>
              <a:pPr/>
              <a:t>10.11.2021</a:t>
            </a:fld>
            <a:endParaRPr lang="ru-RU"/>
          </a:p>
        </p:txBody>
      </p:sp>
      <p:sp>
        <p:nvSpPr>
          <p:cNvPr id="4" name="Образ слайда 3"/>
          <p:cNvSpPr>
            <a:spLocks noGrp="1" noRot="1" noChangeAspect="1"/>
          </p:cNvSpPr>
          <p:nvPr>
            <p:ph type="sldImg" idx="2"/>
          </p:nvPr>
        </p:nvSpPr>
        <p:spPr>
          <a:xfrm>
            <a:off x="2360613" y="801688"/>
            <a:ext cx="2835275" cy="40100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755650" y="5080000"/>
            <a:ext cx="6045200" cy="481171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10156825"/>
            <a:ext cx="3275013" cy="5349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4279900" y="10156825"/>
            <a:ext cx="3275013" cy="534988"/>
          </a:xfrm>
          <a:prstGeom prst="rect">
            <a:avLst/>
          </a:prstGeom>
        </p:spPr>
        <p:txBody>
          <a:bodyPr vert="horz" lIns="91440" tIns="45720" rIns="91440" bIns="45720" rtlCol="0" anchor="b"/>
          <a:lstStyle>
            <a:lvl1pPr algn="r">
              <a:defRPr sz="1200"/>
            </a:lvl1pPr>
          </a:lstStyle>
          <a:p>
            <a:fld id="{D9ACE60A-71D1-41B2-B34A-7E8B0B66B7E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9ACE60A-71D1-41B2-B34A-7E8B0B66B7EB}"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9ACE60A-71D1-41B2-B34A-7E8B0B66B7EB}"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600" b="0" i="1">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11/10/2021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11/10/2021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11/10/2021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65250" y="270763"/>
            <a:ext cx="4937760" cy="861694"/>
          </a:xfrm>
          <a:prstGeom prst="rect">
            <a:avLst/>
          </a:prstGeom>
        </p:spPr>
        <p:txBody>
          <a:bodyPr wrap="square" lIns="0" tIns="0" rIns="0" bIns="0">
            <a:spAutoFit/>
          </a:bodyPr>
          <a:lstStyle>
            <a:lvl1pPr>
              <a:defRPr sz="2800" b="1"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346963" y="2851149"/>
            <a:ext cx="6863715" cy="2519045"/>
          </a:xfrm>
          <a:prstGeom prst="rect">
            <a:avLst/>
          </a:prstGeom>
        </p:spPr>
        <p:txBody>
          <a:bodyPr wrap="square" lIns="0" tIns="0" rIns="0" bIns="0">
            <a:spAutoFit/>
          </a:bodyPr>
          <a:lstStyle>
            <a:lvl1pPr>
              <a:defRPr sz="1600" b="0" i="1">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11/10/2021</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consultantplus://offline/ref=B0C01D875196C9397E4F342C964021E7FEAFBFA27919C5901645B0A0578730F8B54D9A4F831AFBF323E7E38F8B8958B4C8230AF66DF22748z2F7M" TargetMode="External"/><Relationship Id="rId2" Type="http://schemas.openxmlformats.org/officeDocument/2006/relationships/hyperlink" Target="consultantplus://offline/ref=B0C01D875196C9397E4F342C964021E7F4ACB1AB7714989A1E1CBCA250886FEFB204964E8318FCF82FB8E69A9AD155BCDE3C0AE971F025z4FBM" TargetMode="External"/><Relationship Id="rId1" Type="http://schemas.openxmlformats.org/officeDocument/2006/relationships/slideLayout" Target="../slideLayouts/slideLayout2.xml"/><Relationship Id="rId4" Type="http://schemas.openxmlformats.org/officeDocument/2006/relationships/hyperlink" Target="consultantplus://offline/ref=B0C01D875196C9397E4F342C964021E7FEA2B4AF7C1BC5901645B0A0578730F8B54D9A4F831AF8F020E7E38F8B8958B4C8230AF66DF22748z2F7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 Id="rId9"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5.xml"/><Relationship Id="rId6" Type="http://schemas.openxmlformats.org/officeDocument/2006/relationships/hyperlink" Target="consultantplus://offline/ref=19AA9D9319E22DBC76AF1F99DA22DAE48AF4BDF782C943D7C6C00EDCB6C378177D9CB1B1D484E282AED4CB46C5425494227FD37D0D07i5L" TargetMode="External"/><Relationship Id="rId5" Type="http://schemas.openxmlformats.org/officeDocument/2006/relationships/image" Target="../media/image41.jpe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consultantplus://offline/ref=E8EC90F0F8C80E66BD966D85A223313035D17AD36816D7265A676F565FF044BD21830305522B5AE41AF41F3253C12CA8D50CF87CFFC8fBi6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55625" y="365124"/>
            <a:ext cx="6680200" cy="9575800"/>
            <a:chOff x="555625" y="365124"/>
            <a:chExt cx="6680200" cy="9575800"/>
          </a:xfrm>
          <a:solidFill>
            <a:schemeClr val="accent3">
              <a:lumMod val="60000"/>
              <a:lumOff val="40000"/>
            </a:schemeClr>
          </a:solidFill>
        </p:grpSpPr>
        <p:sp>
          <p:nvSpPr>
            <p:cNvPr id="3" name="object 3"/>
            <p:cNvSpPr/>
            <p:nvPr/>
          </p:nvSpPr>
          <p:spPr>
            <a:xfrm>
              <a:off x="561975" y="371474"/>
              <a:ext cx="6667500" cy="9563100"/>
            </a:xfrm>
            <a:prstGeom prst="rect">
              <a:avLst/>
            </a:prstGeom>
            <a:grpFill/>
          </p:spPr>
          <p:txBody>
            <a:bodyPr wrap="square" lIns="0" tIns="0" rIns="0" bIns="0" rtlCol="0"/>
            <a:lstStyle/>
            <a:p>
              <a:endParaRPr/>
            </a:p>
          </p:txBody>
        </p:sp>
        <p:sp>
          <p:nvSpPr>
            <p:cNvPr id="4" name="object 4"/>
            <p:cNvSpPr/>
            <p:nvPr/>
          </p:nvSpPr>
          <p:spPr>
            <a:xfrm>
              <a:off x="561975" y="371474"/>
              <a:ext cx="6667500" cy="9563100"/>
            </a:xfrm>
            <a:custGeom>
              <a:avLst/>
              <a:gdLst/>
              <a:ahLst/>
              <a:cxnLst/>
              <a:rect l="l" t="t" r="r" b="b"/>
              <a:pathLst>
                <a:path w="6667500" h="9563100">
                  <a:moveTo>
                    <a:pt x="0" y="9563100"/>
                  </a:moveTo>
                  <a:lnTo>
                    <a:pt x="6667500" y="9563100"/>
                  </a:lnTo>
                  <a:lnTo>
                    <a:pt x="6667500" y="0"/>
                  </a:lnTo>
                  <a:lnTo>
                    <a:pt x="0" y="0"/>
                  </a:lnTo>
                  <a:lnTo>
                    <a:pt x="0" y="9563100"/>
                  </a:lnTo>
                  <a:close/>
                </a:path>
              </a:pathLst>
            </a:custGeom>
            <a:grpFill/>
            <a:ln w="12700">
              <a:solidFill>
                <a:srgbClr val="41709C"/>
              </a:solidFill>
            </a:ln>
          </p:spPr>
          <p:txBody>
            <a:bodyPr wrap="square" lIns="0" tIns="0" rIns="0" bIns="0" rtlCol="0"/>
            <a:lstStyle/>
            <a:p>
              <a:endParaRPr/>
            </a:p>
          </p:txBody>
        </p:sp>
      </p:grpSp>
      <p:sp>
        <p:nvSpPr>
          <p:cNvPr id="5" name="object 5"/>
          <p:cNvSpPr txBox="1">
            <a:spLocks noGrp="1"/>
          </p:cNvSpPr>
          <p:nvPr>
            <p:ph type="title"/>
          </p:nvPr>
        </p:nvSpPr>
        <p:spPr>
          <a:xfrm>
            <a:off x="1740154" y="3054812"/>
            <a:ext cx="4400296" cy="3052118"/>
          </a:xfrm>
          <a:prstGeom prst="rect">
            <a:avLst/>
          </a:prstGeom>
        </p:spPr>
        <p:txBody>
          <a:bodyPr vert="horz" wrap="square" lIns="0" tIns="12700" rIns="0" bIns="0" rtlCol="0" anchor="ctr">
            <a:spAutoFit/>
          </a:bodyPr>
          <a:lstStyle/>
          <a:p>
            <a:pPr algn="ctr">
              <a:lnSpc>
                <a:spcPts val="5720"/>
              </a:lnSpc>
            </a:pPr>
            <a:r>
              <a:rPr sz="4800" dirty="0" smtClean="0"/>
              <a:t>П</a:t>
            </a:r>
            <a:r>
              <a:rPr lang="ru-RU" sz="4800" dirty="0" smtClean="0"/>
              <a:t>амятка</a:t>
            </a:r>
            <a:endParaRPr sz="4800" dirty="0" smtClean="0"/>
          </a:p>
          <a:p>
            <a:pPr marR="5080" indent="-370840" algn="ctr">
              <a:lnSpc>
                <a:spcPts val="2990"/>
              </a:lnSpc>
            </a:pPr>
            <a:r>
              <a:rPr lang="ru-RU" sz="2600" spc="-5" dirty="0" smtClean="0"/>
              <a:t/>
            </a:r>
            <a:br>
              <a:rPr lang="ru-RU" sz="2600" spc="-5" dirty="0" smtClean="0"/>
            </a:br>
            <a:r>
              <a:rPr lang="ru-RU" sz="2600" spc="-5" dirty="0" smtClean="0"/>
              <a:t>«Минимум, </a:t>
            </a:r>
            <a:br>
              <a:rPr lang="ru-RU" sz="2600" spc="-5" dirty="0" smtClean="0"/>
            </a:br>
            <a:r>
              <a:rPr lang="ru-RU" sz="2600" spc="-5" dirty="0" smtClean="0"/>
              <a:t>который должен знать каждый муниципальный служащий»</a:t>
            </a:r>
            <a:br>
              <a:rPr lang="ru-RU" sz="2600" spc="-5" dirty="0" smtClean="0"/>
            </a:br>
            <a:endParaRPr sz="2600" dirty="0">
              <a:solidFill>
                <a:srgbClr val="FF0000"/>
              </a:solidFill>
            </a:endParaRPr>
          </a:p>
        </p:txBody>
      </p:sp>
      <p:sp>
        <p:nvSpPr>
          <p:cNvPr id="6" name="object 6"/>
          <p:cNvSpPr txBox="1"/>
          <p:nvPr/>
        </p:nvSpPr>
        <p:spPr>
          <a:xfrm>
            <a:off x="2787650" y="9156700"/>
            <a:ext cx="2438399" cy="583942"/>
          </a:xfrm>
          <a:prstGeom prst="rect">
            <a:avLst/>
          </a:prstGeom>
        </p:spPr>
        <p:txBody>
          <a:bodyPr vert="horz" wrap="square" lIns="0" tIns="31750" rIns="0" bIns="0" rtlCol="0">
            <a:spAutoFit/>
          </a:bodyPr>
          <a:lstStyle/>
          <a:p>
            <a:pPr marL="514984" marR="5080" indent="-502920" algn="ctr">
              <a:lnSpc>
                <a:spcPts val="2060"/>
              </a:lnSpc>
              <a:spcBef>
                <a:spcPts val="250"/>
              </a:spcBef>
            </a:pPr>
            <a:r>
              <a:rPr lang="ru-RU" sz="1400" dirty="0" smtClean="0">
                <a:latin typeface="Times New Roman"/>
                <a:cs typeface="Times New Roman"/>
              </a:rPr>
              <a:t>Переславль-Залесский</a:t>
            </a:r>
          </a:p>
          <a:p>
            <a:pPr marL="514984" marR="5080" indent="-502920" algn="ctr">
              <a:lnSpc>
                <a:spcPts val="2060"/>
              </a:lnSpc>
              <a:spcBef>
                <a:spcPts val="250"/>
              </a:spcBef>
            </a:pPr>
            <a:r>
              <a:rPr lang="ru-RU" sz="1400" dirty="0" smtClean="0">
                <a:latin typeface="Times New Roman"/>
                <a:cs typeface="Times New Roman"/>
              </a:rPr>
              <a:t> 2021 год</a:t>
            </a:r>
            <a:endParaRPr sz="1400" dirty="0">
              <a:latin typeface="Times New Roman"/>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17525" y="504824"/>
            <a:ext cx="6680200" cy="1793875"/>
            <a:chOff x="517525" y="504824"/>
            <a:chExt cx="6680200" cy="1793875"/>
          </a:xfrm>
        </p:grpSpPr>
        <p:sp>
          <p:nvSpPr>
            <p:cNvPr id="3" name="object 3"/>
            <p:cNvSpPr/>
            <p:nvPr/>
          </p:nvSpPr>
          <p:spPr>
            <a:xfrm>
              <a:off x="523875" y="511174"/>
              <a:ext cx="6667500" cy="1781175"/>
            </a:xfrm>
            <a:custGeom>
              <a:avLst/>
              <a:gdLst/>
              <a:ahLst/>
              <a:cxnLst/>
              <a:rect l="l" t="t" r="r" b="b"/>
              <a:pathLst>
                <a:path w="6667500" h="1781175">
                  <a:moveTo>
                    <a:pt x="5776976" y="0"/>
                  </a:moveTo>
                  <a:lnTo>
                    <a:pt x="0" y="0"/>
                  </a:lnTo>
                  <a:lnTo>
                    <a:pt x="0" y="1781175"/>
                  </a:lnTo>
                  <a:lnTo>
                    <a:pt x="5776976" y="1781175"/>
                  </a:lnTo>
                  <a:lnTo>
                    <a:pt x="6667500" y="890651"/>
                  </a:lnTo>
                  <a:lnTo>
                    <a:pt x="5776976" y="0"/>
                  </a:lnTo>
                  <a:close/>
                </a:path>
              </a:pathLst>
            </a:custGeom>
            <a:solidFill>
              <a:srgbClr val="5B9BD4"/>
            </a:solidFill>
          </p:spPr>
          <p:txBody>
            <a:bodyPr wrap="square" lIns="0" tIns="0" rIns="0" bIns="0" rtlCol="0"/>
            <a:lstStyle/>
            <a:p>
              <a:endParaRPr/>
            </a:p>
          </p:txBody>
        </p:sp>
        <p:sp>
          <p:nvSpPr>
            <p:cNvPr id="4" name="object 4"/>
            <p:cNvSpPr/>
            <p:nvPr/>
          </p:nvSpPr>
          <p:spPr>
            <a:xfrm>
              <a:off x="523875" y="511174"/>
              <a:ext cx="6667500" cy="1781175"/>
            </a:xfrm>
            <a:custGeom>
              <a:avLst/>
              <a:gdLst/>
              <a:ahLst/>
              <a:cxnLst/>
              <a:rect l="l" t="t" r="r" b="b"/>
              <a:pathLst>
                <a:path w="6667500" h="1781175">
                  <a:moveTo>
                    <a:pt x="0" y="0"/>
                  </a:moveTo>
                  <a:lnTo>
                    <a:pt x="5776976" y="0"/>
                  </a:lnTo>
                  <a:lnTo>
                    <a:pt x="6667500" y="890651"/>
                  </a:lnTo>
                  <a:lnTo>
                    <a:pt x="5776976" y="1781175"/>
                  </a:lnTo>
                  <a:lnTo>
                    <a:pt x="0" y="1781175"/>
                  </a:lnTo>
                  <a:lnTo>
                    <a:pt x="0" y="0"/>
                  </a:lnTo>
                  <a:close/>
                </a:path>
              </a:pathLst>
            </a:custGeom>
            <a:ln w="12700">
              <a:solidFill>
                <a:srgbClr val="41709C"/>
              </a:solidFill>
            </a:ln>
          </p:spPr>
          <p:txBody>
            <a:bodyPr wrap="square" lIns="0" tIns="0" rIns="0" bIns="0" rtlCol="0"/>
            <a:lstStyle/>
            <a:p>
              <a:endParaRPr/>
            </a:p>
          </p:txBody>
        </p:sp>
      </p:grpSp>
      <p:sp>
        <p:nvSpPr>
          <p:cNvPr id="5" name="object 5"/>
          <p:cNvSpPr/>
          <p:nvPr/>
        </p:nvSpPr>
        <p:spPr>
          <a:xfrm>
            <a:off x="3443604" y="3107054"/>
            <a:ext cx="2599181" cy="2252217"/>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619500" y="7053071"/>
            <a:ext cx="3275076" cy="2618200"/>
          </a:xfrm>
          <a:prstGeom prst="rect">
            <a:avLst/>
          </a:prstGeom>
          <a:blipFill>
            <a:blip r:embed="rId3" cstate="print"/>
            <a:stretch>
              <a:fillRect/>
            </a:stretch>
          </a:blipFill>
        </p:spPr>
        <p:txBody>
          <a:bodyPr wrap="square" lIns="0" tIns="0" rIns="0" bIns="0" rtlCol="0"/>
          <a:lstStyle/>
          <a:p>
            <a:endParaRPr/>
          </a:p>
        </p:txBody>
      </p:sp>
      <p:graphicFrame>
        <p:nvGraphicFramePr>
          <p:cNvPr id="7" name="object 7"/>
          <p:cNvGraphicFramePr>
            <a:graphicFrameLocks noGrp="1"/>
          </p:cNvGraphicFramePr>
          <p:nvPr/>
        </p:nvGraphicFramePr>
        <p:xfrm>
          <a:off x="353695" y="71754"/>
          <a:ext cx="6953250" cy="10437990"/>
        </p:xfrm>
        <a:graphic>
          <a:graphicData uri="http://schemas.openxmlformats.org/drawingml/2006/table">
            <a:tbl>
              <a:tblPr firstRow="1" bandRow="1">
                <a:tableStyleId>{2D5ABB26-0587-4C30-8999-92F81FD0307C}</a:tableStyleId>
              </a:tblPr>
              <a:tblGrid>
                <a:gridCol w="97155"/>
                <a:gridCol w="3479800"/>
                <a:gridCol w="3376295"/>
              </a:tblGrid>
              <a:tr h="2317610">
                <a:tc gridSpan="3">
                  <a:txBody>
                    <a:bodyPr/>
                    <a:lstStyle/>
                    <a:p>
                      <a:pPr algn="ctr">
                        <a:lnSpc>
                          <a:spcPct val="100000"/>
                        </a:lnSpc>
                        <a:spcBef>
                          <a:spcPts val="220"/>
                        </a:spcBef>
                      </a:pPr>
                      <a:endParaRPr lang="ru-RU" sz="1800" b="1" spc="-5" dirty="0" smtClean="0">
                        <a:latin typeface="Times New Roman"/>
                        <a:cs typeface="Times New Roman"/>
                      </a:endParaRPr>
                    </a:p>
                    <a:p>
                      <a:pPr algn="ctr">
                        <a:lnSpc>
                          <a:spcPct val="100000"/>
                        </a:lnSpc>
                        <a:spcBef>
                          <a:spcPts val="220"/>
                        </a:spcBef>
                      </a:pPr>
                      <a:r>
                        <a:rPr sz="2800" b="1" spc="-5" dirty="0" err="1" smtClean="0">
                          <a:latin typeface="Times New Roman"/>
                          <a:cs typeface="Times New Roman"/>
                        </a:rPr>
                        <a:t>Должностная</a:t>
                      </a:r>
                      <a:r>
                        <a:rPr sz="2800" b="1" spc="5" dirty="0" smtClean="0">
                          <a:latin typeface="Times New Roman"/>
                          <a:cs typeface="Times New Roman"/>
                        </a:rPr>
                        <a:t> </a:t>
                      </a:r>
                      <a:r>
                        <a:rPr sz="2800" b="1" spc="-5" dirty="0" err="1" smtClean="0">
                          <a:latin typeface="Times New Roman"/>
                          <a:cs typeface="Times New Roman"/>
                        </a:rPr>
                        <a:t>инструкция</a:t>
                      </a:r>
                      <a:r>
                        <a:rPr lang="ru-RU" sz="2800" b="1" spc="-5" dirty="0" smtClean="0">
                          <a:latin typeface="Times New Roman"/>
                          <a:cs typeface="Times New Roman"/>
                        </a:rPr>
                        <a:t>:</a:t>
                      </a:r>
                    </a:p>
                    <a:p>
                      <a:pPr algn="ctr">
                        <a:lnSpc>
                          <a:spcPct val="100000"/>
                        </a:lnSpc>
                        <a:spcBef>
                          <a:spcPts val="220"/>
                        </a:spcBef>
                      </a:pPr>
                      <a:endParaRPr sz="800" dirty="0">
                        <a:latin typeface="Times New Roman"/>
                        <a:cs typeface="Times New Roman"/>
                      </a:endParaRPr>
                    </a:p>
                    <a:p>
                      <a:pPr marL="261620">
                        <a:lnSpc>
                          <a:spcPts val="2110"/>
                        </a:lnSpc>
                        <a:spcBef>
                          <a:spcPts val="75"/>
                        </a:spcBef>
                      </a:pPr>
                      <a:r>
                        <a:rPr sz="1800" i="1" spc="-5" dirty="0" err="1">
                          <a:latin typeface="Times New Roman"/>
                          <a:cs typeface="Times New Roman"/>
                        </a:rPr>
                        <a:t>организационно-распорядительный</a:t>
                      </a:r>
                      <a:r>
                        <a:rPr sz="1800" i="1" dirty="0">
                          <a:latin typeface="Times New Roman"/>
                          <a:cs typeface="Times New Roman"/>
                        </a:rPr>
                        <a:t> </a:t>
                      </a:r>
                      <a:r>
                        <a:rPr sz="1800" i="1" spc="-5" dirty="0" err="1" smtClean="0">
                          <a:latin typeface="Times New Roman"/>
                          <a:cs typeface="Times New Roman"/>
                        </a:rPr>
                        <a:t>документ</a:t>
                      </a:r>
                      <a:r>
                        <a:rPr sz="1800" i="1" spc="-5" dirty="0" smtClean="0">
                          <a:latin typeface="Times New Roman"/>
                          <a:cs typeface="Times New Roman"/>
                        </a:rPr>
                        <a:t>,</a:t>
                      </a:r>
                      <a:r>
                        <a:rPr lang="ru-RU" sz="1800" i="1" spc="-5" dirty="0" smtClean="0">
                          <a:latin typeface="Times New Roman"/>
                          <a:cs typeface="Times New Roman"/>
                        </a:rPr>
                        <a:t> </a:t>
                      </a:r>
                      <a:r>
                        <a:rPr sz="1800" i="1" dirty="0" err="1" smtClean="0">
                          <a:latin typeface="Times New Roman"/>
                          <a:cs typeface="Times New Roman"/>
                        </a:rPr>
                        <a:t>содержащий</a:t>
                      </a:r>
                      <a:r>
                        <a:rPr lang="ru-RU" sz="1800" i="1" dirty="0" smtClean="0">
                          <a:latin typeface="Times New Roman"/>
                          <a:cs typeface="Times New Roman"/>
                        </a:rPr>
                        <a:t> </a:t>
                      </a:r>
                      <a:r>
                        <a:rPr sz="1800" i="1" spc="-5" dirty="0" err="1" smtClean="0">
                          <a:latin typeface="Times New Roman"/>
                          <a:cs typeface="Times New Roman"/>
                        </a:rPr>
                        <a:t>определение</a:t>
                      </a:r>
                      <a:r>
                        <a:rPr sz="1800" i="1" spc="-5" dirty="0" smtClean="0">
                          <a:latin typeface="Times New Roman"/>
                          <a:cs typeface="Times New Roman"/>
                        </a:rPr>
                        <a:t> </a:t>
                      </a:r>
                      <a:r>
                        <a:rPr sz="1800" i="1" spc="-5" dirty="0" err="1">
                          <a:latin typeface="Times New Roman"/>
                          <a:cs typeface="Times New Roman"/>
                        </a:rPr>
                        <a:t>трудовой</a:t>
                      </a:r>
                      <a:r>
                        <a:rPr sz="1800" i="1" spc="-5" dirty="0">
                          <a:latin typeface="Times New Roman"/>
                          <a:cs typeface="Times New Roman"/>
                        </a:rPr>
                        <a:t> </a:t>
                      </a:r>
                      <a:r>
                        <a:rPr sz="1800" i="1" spc="-5" dirty="0" err="1" smtClean="0">
                          <a:latin typeface="Times New Roman"/>
                          <a:cs typeface="Times New Roman"/>
                        </a:rPr>
                        <a:t>функции</a:t>
                      </a:r>
                      <a:r>
                        <a:rPr lang="ru-RU" sz="1800" i="1" spc="-5" dirty="0" smtClean="0">
                          <a:latin typeface="Times New Roman"/>
                          <a:cs typeface="Times New Roman"/>
                        </a:rPr>
                        <a:t> работника</a:t>
                      </a:r>
                      <a:r>
                        <a:rPr sz="1800" i="1" spc="-5" dirty="0" smtClean="0">
                          <a:latin typeface="Times New Roman"/>
                          <a:cs typeface="Times New Roman"/>
                        </a:rPr>
                        <a:t>,  </a:t>
                      </a:r>
                      <a:r>
                        <a:rPr sz="1800" i="1" dirty="0">
                          <a:latin typeface="Times New Roman"/>
                          <a:cs typeface="Times New Roman"/>
                        </a:rPr>
                        <a:t>круг </a:t>
                      </a:r>
                      <a:r>
                        <a:rPr sz="1800" i="1" spc="-5" dirty="0" err="1">
                          <a:latin typeface="Times New Roman"/>
                          <a:cs typeface="Times New Roman"/>
                        </a:rPr>
                        <a:t>должностных</a:t>
                      </a:r>
                      <a:r>
                        <a:rPr sz="1800" i="1" spc="10" dirty="0">
                          <a:latin typeface="Times New Roman"/>
                          <a:cs typeface="Times New Roman"/>
                        </a:rPr>
                        <a:t> </a:t>
                      </a:r>
                      <a:r>
                        <a:rPr sz="1800" i="1" spc="-5" dirty="0" err="1" smtClean="0">
                          <a:latin typeface="Times New Roman"/>
                          <a:cs typeface="Times New Roman"/>
                        </a:rPr>
                        <a:t>обязанностей</a:t>
                      </a:r>
                      <a:r>
                        <a:rPr sz="1800" i="1" spc="-5" dirty="0" smtClean="0">
                          <a:latin typeface="Times New Roman"/>
                          <a:cs typeface="Times New Roman"/>
                        </a:rPr>
                        <a:t>,</a:t>
                      </a:r>
                      <a:r>
                        <a:rPr lang="ru-RU" sz="1800" i="1" spc="-5" dirty="0" smtClean="0">
                          <a:latin typeface="Times New Roman"/>
                          <a:cs typeface="Times New Roman"/>
                        </a:rPr>
                        <a:t> </a:t>
                      </a:r>
                      <a:r>
                        <a:rPr lang="ru-RU" sz="1800" i="1" spc="-5" dirty="0" err="1" smtClean="0">
                          <a:latin typeface="Times New Roman"/>
                          <a:cs typeface="Times New Roman"/>
                        </a:rPr>
                        <a:t>ответственнсть</a:t>
                      </a:r>
                      <a:r>
                        <a:rPr lang="ru-RU" sz="1800" i="1" spc="-5" dirty="0" smtClean="0">
                          <a:latin typeface="Times New Roman"/>
                          <a:cs typeface="Times New Roman"/>
                        </a:rPr>
                        <a:t>, </a:t>
                      </a:r>
                      <a:r>
                        <a:rPr sz="1800" i="1" spc="-5" dirty="0" err="1" smtClean="0">
                          <a:latin typeface="Times New Roman"/>
                          <a:cs typeface="Times New Roman"/>
                        </a:rPr>
                        <a:t>квалификационные</a:t>
                      </a:r>
                      <a:r>
                        <a:rPr sz="1800" i="1" spc="-5" dirty="0" smtClean="0">
                          <a:latin typeface="Times New Roman"/>
                          <a:cs typeface="Times New Roman"/>
                        </a:rPr>
                        <a:t> </a:t>
                      </a:r>
                      <a:r>
                        <a:rPr sz="1800" i="1" spc="-5" dirty="0">
                          <a:latin typeface="Times New Roman"/>
                          <a:cs typeface="Times New Roman"/>
                        </a:rPr>
                        <a:t>требования*, предъявляемые  </a:t>
                      </a:r>
                      <a:r>
                        <a:rPr sz="1800" i="1" dirty="0">
                          <a:latin typeface="Times New Roman"/>
                          <a:cs typeface="Times New Roman"/>
                        </a:rPr>
                        <a:t>к занимаемой</a:t>
                      </a:r>
                      <a:r>
                        <a:rPr sz="1800" i="1" spc="-15" dirty="0">
                          <a:latin typeface="Times New Roman"/>
                          <a:cs typeface="Times New Roman"/>
                        </a:rPr>
                        <a:t> </a:t>
                      </a:r>
                      <a:r>
                        <a:rPr sz="1800" i="1" spc="-5" dirty="0">
                          <a:latin typeface="Times New Roman"/>
                          <a:cs typeface="Times New Roman"/>
                        </a:rPr>
                        <a:t>должности.</a:t>
                      </a:r>
                      <a:endParaRPr sz="1800" dirty="0">
                        <a:latin typeface="Times New Roman"/>
                        <a:cs typeface="Times New Roman"/>
                      </a:endParaRPr>
                    </a:p>
                  </a:txBody>
                  <a:tcPr marL="0" marR="0" marT="27940" marB="0">
                    <a:lnL w="12700">
                      <a:solidFill>
                        <a:srgbClr val="4471C4"/>
                      </a:solidFill>
                      <a:prstDash val="solid"/>
                    </a:lnL>
                    <a:lnR w="12700">
                      <a:solidFill>
                        <a:srgbClr val="4471C4"/>
                      </a:solidFill>
                      <a:prstDash val="solid"/>
                    </a:lnR>
                    <a:lnT w="12700">
                      <a:solidFill>
                        <a:srgbClr val="4471C4"/>
                      </a:solidFill>
                      <a:prstDash val="solid"/>
                    </a:lnT>
                    <a:solidFill>
                      <a:schemeClr val="accent3">
                        <a:lumMod val="60000"/>
                        <a:lumOff val="40000"/>
                      </a:schemeClr>
                    </a:solidFill>
                  </a:tcPr>
                </a:tc>
                <a:tc hMerge="1">
                  <a:txBody>
                    <a:bodyPr/>
                    <a:lstStyle/>
                    <a:p>
                      <a:endParaRPr/>
                    </a:p>
                  </a:txBody>
                  <a:tcPr marL="0" marR="0" marT="0" marB="0"/>
                </a:tc>
                <a:tc hMerge="1">
                  <a:txBody>
                    <a:bodyPr/>
                    <a:lstStyle/>
                    <a:p>
                      <a:endParaRPr/>
                    </a:p>
                  </a:txBody>
                  <a:tcPr marL="0" marR="0" marT="0" marB="0"/>
                </a:tc>
              </a:tr>
              <a:tr h="7407414">
                <a:tc>
                  <a:txBody>
                    <a:bodyPr/>
                    <a:lstStyle/>
                    <a:p>
                      <a:pPr>
                        <a:lnSpc>
                          <a:spcPct val="100000"/>
                        </a:lnSpc>
                      </a:pPr>
                      <a:endParaRPr sz="1400">
                        <a:latin typeface="Times New Roman"/>
                        <a:cs typeface="Times New Roman"/>
                      </a:endParaRPr>
                    </a:p>
                  </a:txBody>
                  <a:tcPr marL="0" marR="0" marT="0" marB="0">
                    <a:lnL w="12700">
                      <a:solidFill>
                        <a:srgbClr val="4471C4"/>
                      </a:solidFill>
                      <a:prstDash val="solid"/>
                    </a:lnL>
                    <a:lnR w="12700">
                      <a:solidFill>
                        <a:srgbClr val="41709C"/>
                      </a:solidFill>
                      <a:prstDash val="solid"/>
                    </a:lnR>
                    <a:lnB w="12700">
                      <a:solidFill>
                        <a:srgbClr val="4471C4"/>
                      </a:solidFill>
                      <a:prstDash val="solid"/>
                    </a:lnB>
                    <a:solidFill>
                      <a:schemeClr val="accent3">
                        <a:lumMod val="60000"/>
                        <a:lumOff val="40000"/>
                      </a:schemeClr>
                    </a:solidFill>
                  </a:tcPr>
                </a:tc>
                <a:tc>
                  <a:txBody>
                    <a:bodyPr/>
                    <a:lstStyle/>
                    <a:p>
                      <a:pPr>
                        <a:lnSpc>
                          <a:spcPct val="100000"/>
                        </a:lnSpc>
                      </a:pPr>
                      <a:endParaRPr sz="1400" dirty="0">
                        <a:latin typeface="Times New Roman"/>
                        <a:cs typeface="Times New Roman"/>
                      </a:endParaRPr>
                    </a:p>
                    <a:p>
                      <a:pPr marL="108000" algn="just">
                        <a:lnSpc>
                          <a:spcPts val="1405"/>
                        </a:lnSpc>
                        <a:spcBef>
                          <a:spcPts val="5"/>
                        </a:spcBef>
                      </a:pPr>
                      <a:r>
                        <a:rPr lang="ru-RU" sz="1400" b="1" i="1" spc="-5" dirty="0" smtClean="0">
                          <a:latin typeface="Times New Roman"/>
                          <a:cs typeface="Times New Roman"/>
                        </a:rPr>
                        <a:t>К</a:t>
                      </a:r>
                      <a:r>
                        <a:rPr sz="1400" b="1" i="1" spc="-5" dirty="0" err="1" smtClean="0">
                          <a:latin typeface="Times New Roman"/>
                          <a:cs typeface="Times New Roman"/>
                        </a:rPr>
                        <a:t>валификационные</a:t>
                      </a:r>
                      <a:r>
                        <a:rPr sz="1400" b="1" i="1" spc="20" dirty="0" smtClean="0">
                          <a:latin typeface="Times New Roman"/>
                          <a:cs typeface="Times New Roman"/>
                        </a:rPr>
                        <a:t> </a:t>
                      </a:r>
                      <a:r>
                        <a:rPr sz="1400" b="1" i="1" spc="-5" dirty="0" err="1" smtClean="0">
                          <a:latin typeface="Times New Roman"/>
                          <a:cs typeface="Times New Roman"/>
                        </a:rPr>
                        <a:t>требования</a:t>
                      </a:r>
                      <a:r>
                        <a:rPr lang="ru-RU" sz="1400" b="1" i="1" spc="-5" dirty="0" smtClean="0">
                          <a:latin typeface="Times New Roman"/>
                          <a:cs typeface="Times New Roman"/>
                        </a:rPr>
                        <a:t>:</a:t>
                      </a:r>
                      <a:endParaRPr sz="1400" dirty="0">
                        <a:latin typeface="Times New Roman"/>
                        <a:cs typeface="Times New Roman"/>
                      </a:endParaRPr>
                    </a:p>
                    <a:p>
                      <a:pPr marL="108000" marR="90805" indent="0" algn="just" defTabSz="914400" eaLnBrk="1" fontAlgn="auto" latinLnBrk="0" hangingPunct="1">
                        <a:lnSpc>
                          <a:spcPct val="81500"/>
                        </a:lnSpc>
                        <a:spcBef>
                          <a:spcPts val="130"/>
                        </a:spcBef>
                        <a:spcAft>
                          <a:spcPts val="0"/>
                        </a:spcAft>
                        <a:buClrTx/>
                        <a:buSzTx/>
                        <a:buFontTx/>
                        <a:buChar char="-"/>
                        <a:tabLst>
                          <a:tab pos="200025" algn="l"/>
                          <a:tab pos="1696720" algn="l"/>
                          <a:tab pos="2299970" algn="l"/>
                        </a:tabLst>
                        <a:defRPr/>
                      </a:pPr>
                      <a:r>
                        <a:rPr lang="ru-RU" sz="1400" i="1" spc="-5" dirty="0" smtClean="0">
                          <a:latin typeface="Times New Roman"/>
                          <a:cs typeface="Times New Roman"/>
                        </a:rPr>
                        <a:t>В</a:t>
                      </a:r>
                      <a:r>
                        <a:rPr sz="1400" i="1" spc="-5" dirty="0" err="1" smtClean="0">
                          <a:latin typeface="Times New Roman"/>
                          <a:cs typeface="Times New Roman"/>
                        </a:rPr>
                        <a:t>ысш</a:t>
                      </a:r>
                      <a:r>
                        <a:rPr lang="ru-RU" sz="1400" i="1" spc="-5" dirty="0" err="1" smtClean="0">
                          <a:latin typeface="Times New Roman"/>
                          <a:cs typeface="Times New Roman"/>
                        </a:rPr>
                        <a:t>ая</a:t>
                      </a:r>
                      <a:r>
                        <a:rPr lang="ru-RU" sz="1400" i="1" spc="-5" baseline="0" dirty="0" smtClean="0">
                          <a:latin typeface="Times New Roman"/>
                          <a:cs typeface="Times New Roman"/>
                        </a:rPr>
                        <a:t> группа </a:t>
                      </a:r>
                      <a:r>
                        <a:rPr sz="1400" i="1" spc="-5" dirty="0" err="1" smtClean="0">
                          <a:latin typeface="Times New Roman"/>
                          <a:cs typeface="Times New Roman"/>
                        </a:rPr>
                        <a:t>должност</a:t>
                      </a:r>
                      <a:r>
                        <a:rPr lang="ru-RU" sz="1400" i="1" spc="-5" dirty="0" smtClean="0">
                          <a:latin typeface="Times New Roman"/>
                          <a:cs typeface="Times New Roman"/>
                        </a:rPr>
                        <a:t>ей</a:t>
                      </a:r>
                      <a:r>
                        <a:rPr sz="1400" i="1" spc="-5" dirty="0" smtClean="0">
                          <a:latin typeface="Times New Roman"/>
                          <a:cs typeface="Times New Roman"/>
                        </a:rPr>
                        <a:t> </a:t>
                      </a:r>
                      <a:r>
                        <a:rPr sz="1400" i="1" spc="-5" dirty="0">
                          <a:latin typeface="Times New Roman"/>
                          <a:cs typeface="Times New Roman"/>
                        </a:rPr>
                        <a:t>муниципальной  службы - </a:t>
                      </a:r>
                      <a:r>
                        <a:rPr lang="ru-RU" sz="1400" i="1" baseline="0" dirty="0" smtClean="0">
                          <a:solidFill>
                            <a:schemeClr val="tx1"/>
                          </a:solidFill>
                          <a:latin typeface="Times New Roman" pitchFamily="18" charset="0"/>
                          <a:ea typeface="+mn-ea"/>
                          <a:cs typeface="Times New Roman" pitchFamily="18" charset="0"/>
                        </a:rPr>
                        <a:t>наличие высшего образования не ниже уровня специалитета, магистратуры; не менее четырех лет стажа муниципальной службы или стажа работы по специальности, направлению подготовки</a:t>
                      </a:r>
                      <a:r>
                        <a:rPr sz="1400" i="1" spc="-5" dirty="0" smtClean="0">
                          <a:latin typeface="Times New Roman"/>
                          <a:cs typeface="Times New Roman"/>
                        </a:rPr>
                        <a:t>;</a:t>
                      </a:r>
                      <a:endParaRPr lang="ru-RU" sz="1400" i="1" spc="-5" dirty="0" smtClean="0">
                        <a:latin typeface="Times New Roman"/>
                        <a:cs typeface="Times New Roman"/>
                      </a:endParaRPr>
                    </a:p>
                    <a:p>
                      <a:pPr marL="108000" marR="90805" indent="0" algn="just" defTabSz="914400" eaLnBrk="1" fontAlgn="auto" latinLnBrk="0" hangingPunct="1">
                        <a:lnSpc>
                          <a:spcPct val="81500"/>
                        </a:lnSpc>
                        <a:spcBef>
                          <a:spcPts val="130"/>
                        </a:spcBef>
                        <a:spcAft>
                          <a:spcPts val="0"/>
                        </a:spcAft>
                        <a:buClrTx/>
                        <a:buSzTx/>
                        <a:buFontTx/>
                        <a:buChar char="-"/>
                        <a:tabLst>
                          <a:tab pos="200025" algn="l"/>
                          <a:tab pos="1696720" algn="l"/>
                          <a:tab pos="2299970" algn="l"/>
                        </a:tabLst>
                        <a:defRPr/>
                      </a:pPr>
                      <a:endParaRPr sz="1400" dirty="0">
                        <a:latin typeface="Times New Roman"/>
                        <a:cs typeface="Times New Roman"/>
                      </a:endParaRPr>
                    </a:p>
                    <a:p>
                      <a:pPr marL="108000" marR="90805" indent="0" algn="just" defTabSz="914400" eaLnBrk="1" fontAlgn="auto" latinLnBrk="0" hangingPunct="1">
                        <a:lnSpc>
                          <a:spcPct val="81400"/>
                        </a:lnSpc>
                        <a:spcBef>
                          <a:spcPts val="5"/>
                        </a:spcBef>
                        <a:spcAft>
                          <a:spcPts val="0"/>
                        </a:spcAft>
                        <a:buClrTx/>
                        <a:buSzTx/>
                        <a:buFontTx/>
                        <a:buChar char="-"/>
                        <a:tabLst>
                          <a:tab pos="193675" algn="l"/>
                          <a:tab pos="1696720" algn="l"/>
                          <a:tab pos="1820545" algn="l"/>
                          <a:tab pos="2299970" algn="l"/>
                        </a:tabLst>
                        <a:defRPr/>
                      </a:pPr>
                      <a:r>
                        <a:rPr lang="ru-RU" sz="1400" i="1" spc="-10" dirty="0" smtClean="0">
                          <a:latin typeface="Times New Roman"/>
                          <a:cs typeface="Times New Roman"/>
                        </a:rPr>
                        <a:t>Г</a:t>
                      </a:r>
                      <a:r>
                        <a:rPr sz="1400" i="1" spc="-10" dirty="0" err="1" smtClean="0">
                          <a:latin typeface="Times New Roman"/>
                          <a:cs typeface="Times New Roman"/>
                        </a:rPr>
                        <a:t>лавн</a:t>
                      </a:r>
                      <a:r>
                        <a:rPr lang="ru-RU" sz="1400" i="1" spc="-10" dirty="0" err="1" smtClean="0">
                          <a:latin typeface="Times New Roman"/>
                          <a:cs typeface="Times New Roman"/>
                        </a:rPr>
                        <a:t>ая</a:t>
                      </a:r>
                      <a:r>
                        <a:rPr lang="ru-RU" sz="1400" i="1" spc="-10" dirty="0" smtClean="0">
                          <a:latin typeface="Times New Roman"/>
                          <a:cs typeface="Times New Roman"/>
                        </a:rPr>
                        <a:t> группа</a:t>
                      </a:r>
                      <a:r>
                        <a:rPr sz="1400" i="1" spc="-10" dirty="0" smtClean="0">
                          <a:latin typeface="Times New Roman"/>
                          <a:cs typeface="Times New Roman"/>
                        </a:rPr>
                        <a:t> </a:t>
                      </a:r>
                      <a:r>
                        <a:rPr sz="1400" i="1" spc="-5" dirty="0" err="1" smtClean="0">
                          <a:latin typeface="Times New Roman"/>
                          <a:cs typeface="Times New Roman"/>
                        </a:rPr>
                        <a:t>должност</a:t>
                      </a:r>
                      <a:r>
                        <a:rPr lang="ru-RU" sz="1400" i="1" spc="-5" dirty="0" smtClean="0">
                          <a:latin typeface="Times New Roman"/>
                          <a:cs typeface="Times New Roman"/>
                        </a:rPr>
                        <a:t>ей</a:t>
                      </a:r>
                      <a:r>
                        <a:rPr sz="1400" i="1" spc="-5" dirty="0" smtClean="0">
                          <a:latin typeface="Times New Roman"/>
                          <a:cs typeface="Times New Roman"/>
                        </a:rPr>
                        <a:t> </a:t>
                      </a:r>
                      <a:r>
                        <a:rPr sz="1400" i="1" spc="-5" dirty="0">
                          <a:latin typeface="Times New Roman"/>
                          <a:cs typeface="Times New Roman"/>
                        </a:rPr>
                        <a:t>муниципальной  </a:t>
                      </a:r>
                      <a:r>
                        <a:rPr sz="1400" i="1" spc="-5" dirty="0">
                          <a:latin typeface="Times New Roman" pitchFamily="18" charset="0"/>
                          <a:cs typeface="Times New Roman" pitchFamily="18" charset="0"/>
                        </a:rPr>
                        <a:t>службы - </a:t>
                      </a:r>
                      <a:r>
                        <a:rPr lang="ru-RU" sz="1400" i="1" baseline="0" dirty="0" smtClean="0">
                          <a:solidFill>
                            <a:schemeClr val="tx1"/>
                          </a:solidFill>
                          <a:latin typeface="Times New Roman" pitchFamily="18" charset="0"/>
                          <a:ea typeface="+mn-ea"/>
                          <a:cs typeface="Times New Roman" pitchFamily="18" charset="0"/>
                        </a:rPr>
                        <a:t>наличие высшего образования не ниже уровня специалитета, магистратуры; не менее двух лет стажа муниципальной службы или стажа работы по специальности, направлению подготовки </a:t>
                      </a:r>
                      <a:r>
                        <a:rPr sz="1400" i="1" spc="-5" dirty="0" err="1" smtClean="0">
                          <a:latin typeface="Times New Roman" pitchFamily="18" charset="0"/>
                          <a:cs typeface="Times New Roman" pitchFamily="18" charset="0"/>
                        </a:rPr>
                        <a:t>либо</a:t>
                      </a:r>
                      <a:r>
                        <a:rPr sz="1400" i="1" spc="-5" dirty="0" smtClean="0">
                          <a:latin typeface="Times New Roman" pitchFamily="18" charset="0"/>
                          <a:cs typeface="Times New Roman" pitchFamily="18" charset="0"/>
                        </a:rPr>
                        <a:t> </a:t>
                      </a:r>
                      <a:r>
                        <a:rPr lang="ru-RU" sz="1400" i="1" baseline="0" dirty="0" smtClean="0">
                          <a:solidFill>
                            <a:schemeClr val="tx1"/>
                          </a:solidFill>
                          <a:latin typeface="Times New Roman" pitchFamily="18" charset="0"/>
                          <a:ea typeface="+mn-ea"/>
                          <a:cs typeface="Times New Roman" pitchFamily="18" charset="0"/>
                        </a:rPr>
                        <a:t>наличие высшего образования не ниже уровня специалитета, магистратуры; не менее одного года стажа муниципальной службы или стажа работы по специальности, направлению подготовки </a:t>
                      </a:r>
                      <a:r>
                        <a:rPr sz="1400" i="1" spc="-10" dirty="0" smtClean="0">
                          <a:latin typeface="Times New Roman" pitchFamily="18" charset="0"/>
                          <a:cs typeface="Times New Roman" pitchFamily="18" charset="0"/>
                        </a:rPr>
                        <a:t>(</a:t>
                      </a:r>
                      <a:r>
                        <a:rPr sz="1400" i="1" spc="-10" dirty="0" err="1" smtClean="0">
                          <a:latin typeface="Times New Roman" pitchFamily="18" charset="0"/>
                          <a:cs typeface="Times New Roman" pitchFamily="18" charset="0"/>
                        </a:rPr>
                        <a:t>для</a:t>
                      </a:r>
                      <a:r>
                        <a:rPr sz="1400" i="1" spc="-10" dirty="0" smtClean="0">
                          <a:latin typeface="Times New Roman" pitchFamily="18" charset="0"/>
                          <a:cs typeface="Times New Roman" pitchFamily="18" charset="0"/>
                        </a:rPr>
                        <a:t>  </a:t>
                      </a:r>
                      <a:r>
                        <a:rPr sz="1400" i="1" spc="-10" dirty="0">
                          <a:latin typeface="Times New Roman" pitchFamily="18" charset="0"/>
                          <a:cs typeface="Times New Roman" pitchFamily="18" charset="0"/>
                        </a:rPr>
                        <a:t>лиц, </a:t>
                      </a:r>
                      <a:r>
                        <a:rPr sz="1400" i="1" spc="-5" dirty="0" err="1">
                          <a:latin typeface="Times New Roman" pitchFamily="18" charset="0"/>
                          <a:cs typeface="Times New Roman" pitchFamily="18" charset="0"/>
                        </a:rPr>
                        <a:t>имеющих</a:t>
                      </a:r>
                      <a:r>
                        <a:rPr sz="1400" i="1" spc="-5" dirty="0">
                          <a:latin typeface="Times New Roman" pitchFamily="18" charset="0"/>
                          <a:cs typeface="Times New Roman" pitchFamily="18" charset="0"/>
                        </a:rPr>
                        <a:t> </a:t>
                      </a:r>
                      <a:r>
                        <a:rPr lang="ru-RU" sz="1400" i="1" baseline="0" dirty="0" smtClean="0">
                          <a:solidFill>
                            <a:schemeClr val="tx1"/>
                          </a:solidFill>
                          <a:latin typeface="Times New Roman" pitchFamily="18" charset="0"/>
                          <a:ea typeface="+mn-ea"/>
                          <a:cs typeface="Times New Roman" pitchFamily="18" charset="0"/>
                        </a:rPr>
                        <a:t>дипломы специалиста или магистра с отличием, в течение трех лет со дня выдачи диплома</a:t>
                      </a:r>
                      <a:r>
                        <a:rPr sz="1400" i="1" spc="-5" dirty="0" smtClean="0">
                          <a:latin typeface="Times New Roman" pitchFamily="18" charset="0"/>
                          <a:cs typeface="Times New Roman" pitchFamily="18" charset="0"/>
                        </a:rPr>
                        <a:t>);</a:t>
                      </a:r>
                      <a:endParaRPr sz="1400" i="1" dirty="0">
                        <a:latin typeface="Times New Roman" pitchFamily="18" charset="0"/>
                        <a:cs typeface="Times New Roman" pitchFamily="18" charset="0"/>
                      </a:endParaRPr>
                    </a:p>
                    <a:p>
                      <a:pPr marL="108000">
                        <a:lnSpc>
                          <a:spcPct val="100000"/>
                        </a:lnSpc>
                        <a:spcBef>
                          <a:spcPts val="5"/>
                        </a:spcBef>
                        <a:buFont typeface="Times New Roman"/>
                        <a:buChar char="-"/>
                      </a:pPr>
                      <a:endParaRPr sz="1400" dirty="0">
                        <a:latin typeface="Times New Roman"/>
                        <a:cs typeface="Times New Roman"/>
                      </a:endParaRPr>
                    </a:p>
                    <a:p>
                      <a:pPr marL="108000" marR="90805" indent="0" algn="just" defTabSz="914400" eaLnBrk="1" fontAlgn="auto" latinLnBrk="0" hangingPunct="1">
                        <a:lnSpc>
                          <a:spcPct val="81400"/>
                        </a:lnSpc>
                        <a:spcBef>
                          <a:spcPts val="0"/>
                        </a:spcBef>
                        <a:spcAft>
                          <a:spcPts val="0"/>
                        </a:spcAft>
                        <a:buClrTx/>
                        <a:buSzTx/>
                        <a:buFontTx/>
                        <a:buChar char="-"/>
                        <a:tabLst>
                          <a:tab pos="264160" algn="l"/>
                          <a:tab pos="1820545" algn="l"/>
                        </a:tabLst>
                        <a:defRPr/>
                      </a:pPr>
                      <a:r>
                        <a:rPr lang="ru-RU" sz="1400" i="1" spc="-5" dirty="0" smtClean="0">
                          <a:latin typeface="Times New Roman"/>
                          <a:cs typeface="Times New Roman"/>
                        </a:rPr>
                        <a:t>В</a:t>
                      </a:r>
                      <a:r>
                        <a:rPr sz="1400" i="1" spc="-5" dirty="0" err="1" smtClean="0">
                          <a:latin typeface="Times New Roman"/>
                          <a:cs typeface="Times New Roman"/>
                        </a:rPr>
                        <a:t>едущ</a:t>
                      </a:r>
                      <a:r>
                        <a:rPr lang="ru-RU" sz="1400" i="1" spc="-5" dirty="0" err="1" smtClean="0">
                          <a:latin typeface="Times New Roman"/>
                          <a:cs typeface="Times New Roman"/>
                        </a:rPr>
                        <a:t>ая</a:t>
                      </a:r>
                      <a:r>
                        <a:rPr lang="ru-RU" sz="1400" i="1" spc="-5" dirty="0" smtClean="0">
                          <a:latin typeface="Times New Roman"/>
                          <a:cs typeface="Times New Roman"/>
                        </a:rPr>
                        <a:t> группа должностей муниципальной службы </a:t>
                      </a:r>
                      <a:r>
                        <a:rPr lang="ru-RU" sz="1400" i="1" spc="-5" dirty="0" smtClean="0">
                          <a:latin typeface="Times New Roman" pitchFamily="18" charset="0"/>
                          <a:cs typeface="Times New Roman" pitchFamily="18" charset="0"/>
                        </a:rPr>
                        <a:t>- </a:t>
                      </a:r>
                      <a:r>
                        <a:rPr lang="ru-RU" sz="1400" i="1" baseline="0" dirty="0" smtClean="0">
                          <a:solidFill>
                            <a:schemeClr val="tx1"/>
                          </a:solidFill>
                          <a:latin typeface="Times New Roman" pitchFamily="18" charset="0"/>
                          <a:ea typeface="+mn-ea"/>
                          <a:cs typeface="Times New Roman" pitchFamily="18" charset="0"/>
                        </a:rPr>
                        <a:t>наличие высшего образования; квалификационные требования к стажу муниципальной службы или работы по специальности, направлению подготовки, необходимому для замещения указанных должностей, не предъявляются;</a:t>
                      </a:r>
                      <a:r>
                        <a:rPr sz="1400" i="1" spc="-5" dirty="0" smtClean="0">
                          <a:latin typeface="Times New Roman"/>
                          <a:cs typeface="Times New Roman"/>
                        </a:rPr>
                        <a:t> </a:t>
                      </a:r>
                      <a:endParaRPr lang="ru-RU" sz="1400" i="1" spc="-5" dirty="0" smtClean="0">
                        <a:latin typeface="Times New Roman"/>
                        <a:cs typeface="Times New Roman"/>
                      </a:endParaRPr>
                    </a:p>
                    <a:p>
                      <a:pPr marL="108000" marR="90805" algn="just">
                        <a:lnSpc>
                          <a:spcPct val="81400"/>
                        </a:lnSpc>
                        <a:buChar char="-"/>
                        <a:tabLst>
                          <a:tab pos="264160" algn="l"/>
                          <a:tab pos="1820545" algn="l"/>
                        </a:tabLst>
                      </a:pPr>
                      <a:endParaRPr lang="ru-RU" sz="1400" i="1" spc="-5" dirty="0" smtClean="0">
                        <a:latin typeface="Times New Roman"/>
                        <a:cs typeface="Times New Roman"/>
                      </a:endParaRPr>
                    </a:p>
                    <a:p>
                      <a:pPr marL="108000" marR="90805" indent="0" algn="just" defTabSz="914400" eaLnBrk="1" fontAlgn="auto" latinLnBrk="0" hangingPunct="1">
                        <a:lnSpc>
                          <a:spcPct val="81400"/>
                        </a:lnSpc>
                        <a:spcBef>
                          <a:spcPts val="0"/>
                        </a:spcBef>
                        <a:spcAft>
                          <a:spcPts val="0"/>
                        </a:spcAft>
                        <a:buClrTx/>
                        <a:buSzTx/>
                        <a:buFontTx/>
                        <a:buChar char="-"/>
                        <a:tabLst>
                          <a:tab pos="264160" algn="l"/>
                          <a:tab pos="1820545" algn="l"/>
                        </a:tabLst>
                        <a:defRPr/>
                      </a:pPr>
                      <a:r>
                        <a:rPr lang="ru-RU" sz="1400" i="1" spc="-5" dirty="0" smtClean="0">
                          <a:latin typeface="Times New Roman"/>
                          <a:cs typeface="Times New Roman"/>
                        </a:rPr>
                        <a:t>С</a:t>
                      </a:r>
                      <a:r>
                        <a:rPr sz="1400" i="1" spc="-5" dirty="0" err="1" smtClean="0">
                          <a:latin typeface="Times New Roman"/>
                          <a:cs typeface="Times New Roman"/>
                        </a:rPr>
                        <a:t>тарш</a:t>
                      </a:r>
                      <a:r>
                        <a:rPr lang="ru-RU" sz="1400" i="1" spc="-5" dirty="0" err="1" smtClean="0">
                          <a:latin typeface="Times New Roman"/>
                          <a:cs typeface="Times New Roman"/>
                        </a:rPr>
                        <a:t>ая</a:t>
                      </a:r>
                      <a:r>
                        <a:rPr lang="ru-RU" sz="1400" i="1" spc="-5" dirty="0" smtClean="0">
                          <a:latin typeface="Times New Roman"/>
                          <a:cs typeface="Times New Roman"/>
                        </a:rPr>
                        <a:t> и младшая</a:t>
                      </a:r>
                      <a:r>
                        <a:rPr lang="ru-RU" sz="1400" i="1" spc="-5" baseline="0" dirty="0" smtClean="0">
                          <a:latin typeface="Times New Roman"/>
                          <a:cs typeface="Times New Roman"/>
                        </a:rPr>
                        <a:t> группа</a:t>
                      </a:r>
                      <a:r>
                        <a:rPr sz="1400" i="1" spc="-5" dirty="0" smtClean="0">
                          <a:latin typeface="Times New Roman"/>
                          <a:cs typeface="Times New Roman"/>
                        </a:rPr>
                        <a:t> </a:t>
                      </a:r>
                      <a:r>
                        <a:rPr sz="1400" i="1" spc="-5" dirty="0" err="1" smtClean="0">
                          <a:latin typeface="Times New Roman"/>
                          <a:cs typeface="Times New Roman"/>
                        </a:rPr>
                        <a:t>должност</a:t>
                      </a:r>
                      <a:r>
                        <a:rPr lang="ru-RU" sz="1400" i="1" spc="-5" dirty="0" smtClean="0">
                          <a:latin typeface="Times New Roman"/>
                          <a:cs typeface="Times New Roman"/>
                        </a:rPr>
                        <a:t>ей</a:t>
                      </a:r>
                      <a:r>
                        <a:rPr sz="1400" i="1" spc="-5" dirty="0" smtClean="0">
                          <a:latin typeface="Times New Roman"/>
                          <a:cs typeface="Times New Roman"/>
                        </a:rPr>
                        <a:t>  </a:t>
                      </a:r>
                      <a:r>
                        <a:rPr sz="1400" i="1" spc="-5" dirty="0">
                          <a:latin typeface="Times New Roman"/>
                          <a:cs typeface="Times New Roman"/>
                        </a:rPr>
                        <a:t>муниципальной службы - </a:t>
                      </a:r>
                      <a:r>
                        <a:rPr lang="ru-RU" sz="1400" i="1" baseline="0" dirty="0" smtClean="0">
                          <a:solidFill>
                            <a:schemeClr val="tx1"/>
                          </a:solidFill>
                          <a:latin typeface="Times New Roman" pitchFamily="18" charset="0"/>
                          <a:ea typeface="+mn-ea"/>
                          <a:cs typeface="Times New Roman" pitchFamily="18" charset="0"/>
                        </a:rPr>
                        <a:t>наличие профессионального образования; квалификационные требования к стажу муниципальной службы или работы по специальности, направлению подготовки, необходимому для замещения указанных должностей, не предъявляются.</a:t>
                      </a:r>
                      <a:endParaRPr sz="1400" dirty="0">
                        <a:latin typeface="Times New Roman"/>
                        <a:cs typeface="Times New Roman"/>
                      </a:endParaRPr>
                    </a:p>
                    <a:p>
                      <a:pPr>
                        <a:lnSpc>
                          <a:spcPct val="100000"/>
                        </a:lnSpc>
                        <a:spcBef>
                          <a:spcPts val="10"/>
                        </a:spcBef>
                        <a:buFont typeface="Times New Roman"/>
                        <a:buChar char="-"/>
                      </a:pPr>
                      <a:endParaRPr sz="1400" dirty="0">
                        <a:latin typeface="Times New Roman"/>
                        <a:cs typeface="Times New Roman"/>
                      </a:endParaRPr>
                    </a:p>
                    <a:p>
                      <a:pPr marL="97155" marR="90805" algn="just">
                        <a:lnSpc>
                          <a:spcPct val="81400"/>
                        </a:lnSpc>
                        <a:buNone/>
                        <a:tabLst>
                          <a:tab pos="713105" algn="l"/>
                          <a:tab pos="713740" algn="l"/>
                          <a:tab pos="1635760" algn="l"/>
                          <a:tab pos="1898014" algn="l"/>
                          <a:tab pos="2674620" algn="l"/>
                        </a:tabLst>
                      </a:pPr>
                      <a:endParaRPr sz="1400" dirty="0">
                        <a:latin typeface="Times New Roman"/>
                        <a:cs typeface="Times New Roman"/>
                      </a:endParaRPr>
                    </a:p>
                  </a:txBody>
                  <a:tcPr marL="0" marR="0" marT="0" marB="0">
                    <a:lnL w="12700">
                      <a:solidFill>
                        <a:srgbClr val="41709C"/>
                      </a:solidFill>
                      <a:prstDash val="solid"/>
                    </a:lnL>
                    <a:lnR w="12700">
                      <a:solidFill>
                        <a:srgbClr val="41709C"/>
                      </a:solidFill>
                      <a:prstDash val="solid"/>
                    </a:lnR>
                    <a:lnT w="12700">
                      <a:solidFill>
                        <a:srgbClr val="41709C"/>
                      </a:solidFill>
                      <a:prstDash val="solid"/>
                    </a:lnT>
                    <a:lnB w="28575">
                      <a:solidFill>
                        <a:srgbClr val="41709C"/>
                      </a:solidFill>
                      <a:prstDash val="solid"/>
                    </a:lnB>
                    <a:solidFill>
                      <a:schemeClr val="accent5">
                        <a:lumMod val="60000"/>
                        <a:lumOff val="40000"/>
                      </a:schemeClr>
                    </a:solidFill>
                  </a:tcPr>
                </a:tc>
                <a:tc>
                  <a:txBody>
                    <a:bodyPr/>
                    <a:lstStyle/>
                    <a:p>
                      <a:pPr marL="222250" marR="318770" algn="ctr">
                        <a:lnSpc>
                          <a:spcPct val="100000"/>
                        </a:lnSpc>
                        <a:spcBef>
                          <a:spcPts val="5"/>
                        </a:spcBef>
                      </a:pPr>
                      <a:endParaRPr lang="ru-RU" sz="1400" i="1" dirty="0" smtClean="0">
                        <a:latin typeface="Times New Roman"/>
                        <a:cs typeface="Times New Roman"/>
                      </a:endParaRPr>
                    </a:p>
                    <a:p>
                      <a:pPr marL="108000" marR="318770" indent="0" algn="just">
                        <a:lnSpc>
                          <a:spcPct val="100000"/>
                        </a:lnSpc>
                        <a:spcBef>
                          <a:spcPts val="5"/>
                        </a:spcBef>
                      </a:pPr>
                      <a:r>
                        <a:rPr sz="1400" i="1" dirty="0" smtClean="0">
                          <a:latin typeface="Times New Roman"/>
                          <a:cs typeface="Times New Roman"/>
                        </a:rPr>
                        <a:t>В </a:t>
                      </a:r>
                      <a:r>
                        <a:rPr sz="1400" i="1" spc="-5" dirty="0">
                          <a:latin typeface="Times New Roman"/>
                          <a:cs typeface="Times New Roman"/>
                        </a:rPr>
                        <a:t>целях определения соответствия  муниципального</a:t>
                      </a:r>
                      <a:r>
                        <a:rPr sz="1400" i="1" dirty="0">
                          <a:latin typeface="Times New Roman"/>
                          <a:cs typeface="Times New Roman"/>
                        </a:rPr>
                        <a:t> </a:t>
                      </a:r>
                      <a:r>
                        <a:rPr sz="1400" i="1" spc="-5" dirty="0">
                          <a:latin typeface="Times New Roman"/>
                          <a:cs typeface="Times New Roman"/>
                        </a:rPr>
                        <a:t>служащего</a:t>
                      </a:r>
                      <a:endParaRPr sz="1400" dirty="0">
                        <a:latin typeface="Times New Roman"/>
                        <a:cs typeface="Times New Roman"/>
                      </a:endParaRPr>
                    </a:p>
                    <a:p>
                      <a:pPr marL="108000" marR="97790" indent="0" algn="just">
                        <a:lnSpc>
                          <a:spcPct val="100000"/>
                        </a:lnSpc>
                      </a:pPr>
                      <a:r>
                        <a:rPr sz="1400" i="1" spc="-5" dirty="0">
                          <a:latin typeface="Times New Roman"/>
                          <a:cs typeface="Times New Roman"/>
                        </a:rPr>
                        <a:t>замещаемой</a:t>
                      </a:r>
                      <a:r>
                        <a:rPr sz="1400" i="1" dirty="0">
                          <a:latin typeface="Times New Roman"/>
                          <a:cs typeface="Times New Roman"/>
                        </a:rPr>
                        <a:t> </a:t>
                      </a:r>
                      <a:r>
                        <a:rPr sz="1400" i="1" spc="-10" dirty="0">
                          <a:latin typeface="Times New Roman"/>
                          <a:cs typeface="Times New Roman"/>
                        </a:rPr>
                        <a:t>должности</a:t>
                      </a:r>
                      <a:endParaRPr sz="1400" dirty="0">
                        <a:latin typeface="Times New Roman"/>
                        <a:cs typeface="Times New Roman"/>
                      </a:endParaRPr>
                    </a:p>
                    <a:p>
                      <a:pPr marL="108000" marR="291465" indent="0" algn="just">
                        <a:lnSpc>
                          <a:spcPct val="100000"/>
                        </a:lnSpc>
                        <a:spcBef>
                          <a:spcPts val="110"/>
                        </a:spcBef>
                      </a:pPr>
                      <a:r>
                        <a:rPr sz="1400" i="1" spc="-5" dirty="0">
                          <a:latin typeface="Times New Roman"/>
                          <a:cs typeface="Times New Roman"/>
                        </a:rPr>
                        <a:t>муниципальной службы проводится  аттестация</a:t>
                      </a:r>
                      <a:endParaRPr sz="1400" dirty="0">
                        <a:latin typeface="Times New Roman"/>
                        <a:cs typeface="Times New Roman"/>
                      </a:endParaRPr>
                    </a:p>
                    <a:p>
                      <a:pPr marL="108000" marR="96520" indent="0" algn="just">
                        <a:lnSpc>
                          <a:spcPct val="100000"/>
                        </a:lnSpc>
                      </a:pPr>
                      <a:r>
                        <a:rPr sz="1400" b="0" i="1" spc="-5" dirty="0">
                          <a:latin typeface="Times New Roman"/>
                          <a:cs typeface="Times New Roman"/>
                        </a:rPr>
                        <a:t>один </a:t>
                      </a:r>
                      <a:r>
                        <a:rPr sz="1400" b="0" i="1" dirty="0">
                          <a:latin typeface="Times New Roman"/>
                          <a:cs typeface="Times New Roman"/>
                        </a:rPr>
                        <a:t>раз в три</a:t>
                      </a:r>
                      <a:r>
                        <a:rPr sz="1400" b="0" i="1" spc="-25" dirty="0">
                          <a:latin typeface="Times New Roman"/>
                          <a:cs typeface="Times New Roman"/>
                        </a:rPr>
                        <a:t> </a:t>
                      </a:r>
                      <a:r>
                        <a:rPr sz="1400" b="0" i="1" spc="-5" dirty="0">
                          <a:latin typeface="Times New Roman"/>
                          <a:cs typeface="Times New Roman"/>
                        </a:rPr>
                        <a:t>года.</a:t>
                      </a:r>
                      <a:endParaRPr sz="1400" b="0" dirty="0">
                        <a:latin typeface="Times New Roman"/>
                        <a:cs typeface="Times New Roman"/>
                      </a:endParaRPr>
                    </a:p>
                    <a:p>
                      <a:pPr marL="108000" indent="0" algn="just">
                        <a:lnSpc>
                          <a:spcPct val="100000"/>
                        </a:lnSpc>
                      </a:pPr>
                      <a:r>
                        <a:rPr lang="ru-RU" sz="1400" i="1" baseline="0" dirty="0" smtClean="0">
                          <a:solidFill>
                            <a:schemeClr val="tx1"/>
                          </a:solidFill>
                          <a:latin typeface="Times New Roman" pitchFamily="18" charset="0"/>
                          <a:ea typeface="+mn-ea"/>
                          <a:cs typeface="Times New Roman" pitchFamily="18" charset="0"/>
                        </a:rPr>
                        <a:t>По результатам аттестации муниципального служащего аттестационная комиссия выносит решение о том, соответствует муниципальный служащий замещаемой должности муниципальной службы или не соответствует</a:t>
                      </a:r>
                      <a:r>
                        <a:rPr sz="1400" i="1" spc="-5" dirty="0" smtClean="0">
                          <a:latin typeface="Times New Roman" pitchFamily="18" charset="0"/>
                          <a:cs typeface="Times New Roman" pitchFamily="18" charset="0"/>
                        </a:rPr>
                        <a:t>.</a:t>
                      </a:r>
                      <a:endParaRPr lang="ru-RU" sz="1400" i="1" spc="-5" dirty="0" smtClean="0">
                        <a:latin typeface="Times New Roman" pitchFamily="18" charset="0"/>
                        <a:cs typeface="Times New Roman" pitchFamily="18" charset="0"/>
                      </a:endParaRPr>
                    </a:p>
                    <a:p>
                      <a:pPr marL="108000" marR="0" indent="0" algn="just" defTabSz="914400" eaLnBrk="1" fontAlgn="auto" latinLnBrk="0" hangingPunct="1">
                        <a:lnSpc>
                          <a:spcPct val="100000"/>
                        </a:lnSpc>
                        <a:spcBef>
                          <a:spcPts val="0"/>
                        </a:spcBef>
                        <a:spcAft>
                          <a:spcPts val="0"/>
                        </a:spcAft>
                        <a:buClrTx/>
                        <a:buSzTx/>
                        <a:buFontTx/>
                        <a:buNone/>
                        <a:tabLst/>
                        <a:defRPr/>
                      </a:pPr>
                      <a:r>
                        <a:rPr lang="ru-RU" sz="1400" i="1" baseline="0" dirty="0" smtClean="0">
                          <a:solidFill>
                            <a:schemeClr val="tx1"/>
                          </a:solidFill>
                          <a:latin typeface="Times New Roman" pitchFamily="18" charset="0"/>
                          <a:ea typeface="+mn-ea"/>
                          <a:cs typeface="Times New Roman" pitchFamily="18" charset="0"/>
                        </a:rPr>
                        <a:t>По результатам аттестации представитель нанимателя (работодатель) принимает решение о поощрении отдельных муниципальных служащих за достигнутые ими успехи в работе или в срок не более одного месяца со дня аттестации о понижении муниципального служащего в должности с его согласия.</a:t>
                      </a:r>
                    </a:p>
                    <a:p>
                      <a:pPr marL="108000" marR="0" indent="0" algn="just" defTabSz="914400" eaLnBrk="1" fontAlgn="auto" latinLnBrk="0" hangingPunct="1">
                        <a:lnSpc>
                          <a:spcPct val="100000"/>
                        </a:lnSpc>
                        <a:spcBef>
                          <a:spcPts val="0"/>
                        </a:spcBef>
                        <a:spcAft>
                          <a:spcPts val="0"/>
                        </a:spcAft>
                        <a:buClrTx/>
                        <a:buSzTx/>
                        <a:buFontTx/>
                        <a:buNone/>
                        <a:tabLst/>
                        <a:defRPr/>
                      </a:pPr>
                      <a:r>
                        <a:rPr lang="ru-RU" sz="1400" i="1" baseline="0" dirty="0" smtClean="0">
                          <a:solidFill>
                            <a:schemeClr val="tx1"/>
                          </a:solidFill>
                          <a:latin typeface="Times New Roman" pitchFamily="18" charset="0"/>
                          <a:ea typeface="+mn-ea"/>
                          <a:cs typeface="Times New Roman" pitchFamily="18" charset="0"/>
                        </a:rPr>
                        <a:t>В случае несогласия муниципального служащего с понижением в должности или невозможности перевода с его согласия на другую должность муниципальной службы представитель нанимателя (работодатель) может в срок не более одного месяца со дня аттестации уволить его с муниципальной службы в связи с несоответствием замещаемой должности вследствие недостаточной квалификации, подтвержденной результатами аттестации.</a:t>
                      </a:r>
                    </a:p>
                    <a:p>
                      <a:pPr marL="0" marR="0" indent="0" algn="ctr" defTabSz="914400" eaLnBrk="1" fontAlgn="auto" latinLnBrk="0" hangingPunct="1">
                        <a:lnSpc>
                          <a:spcPct val="100000"/>
                        </a:lnSpc>
                        <a:spcBef>
                          <a:spcPts val="0"/>
                        </a:spcBef>
                        <a:spcAft>
                          <a:spcPts val="0"/>
                        </a:spcAft>
                        <a:buClrTx/>
                        <a:buSzTx/>
                        <a:buFontTx/>
                        <a:buNone/>
                        <a:tabLst/>
                        <a:defRPr/>
                      </a:pPr>
                      <a:endParaRPr lang="ru-RU" sz="1400" i="1" baseline="0" dirty="0" smtClean="0">
                        <a:solidFill>
                          <a:schemeClr val="tx1"/>
                        </a:solidFill>
                        <a:latin typeface="Times New Roman" pitchFamily="18" charset="0"/>
                        <a:ea typeface="+mn-ea"/>
                        <a:cs typeface="Times New Roman" pitchFamily="18" charset="0"/>
                      </a:endParaRPr>
                    </a:p>
                    <a:p>
                      <a:pPr algn="ctr"/>
                      <a:endParaRPr sz="1400" dirty="0">
                        <a:latin typeface="Times New Roman"/>
                        <a:cs typeface="Times New Roman"/>
                      </a:endParaRPr>
                    </a:p>
                  </a:txBody>
                  <a:tcPr marL="0" marR="0" marT="0" marB="0">
                    <a:lnL w="12700">
                      <a:solidFill>
                        <a:srgbClr val="41709C"/>
                      </a:solidFill>
                      <a:prstDash val="solid"/>
                    </a:lnL>
                    <a:lnR w="12700">
                      <a:solidFill>
                        <a:srgbClr val="4471C4"/>
                      </a:solidFill>
                      <a:prstDash val="solid"/>
                    </a:lnR>
                    <a:lnB w="12700">
                      <a:solidFill>
                        <a:srgbClr val="4471C4"/>
                      </a:solidFill>
                      <a:prstDash val="solid"/>
                    </a:lnB>
                    <a:solidFill>
                      <a:schemeClr val="accent4">
                        <a:lumMod val="60000"/>
                        <a:lumOff val="40000"/>
                      </a:schemeClr>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49250" y="241300"/>
            <a:ext cx="6965950" cy="9737725"/>
            <a:chOff x="353695" y="55244"/>
            <a:chExt cx="6965950" cy="9737725"/>
          </a:xfrm>
          <a:solidFill>
            <a:schemeClr val="accent3">
              <a:lumMod val="60000"/>
              <a:lumOff val="40000"/>
            </a:schemeClr>
          </a:solidFill>
        </p:grpSpPr>
        <p:sp>
          <p:nvSpPr>
            <p:cNvPr id="3" name="object 3"/>
            <p:cNvSpPr/>
            <p:nvPr/>
          </p:nvSpPr>
          <p:spPr>
            <a:xfrm>
              <a:off x="360045" y="61594"/>
              <a:ext cx="6953250" cy="9725025"/>
            </a:xfrm>
            <a:prstGeom prst="rect">
              <a:avLst/>
            </a:prstGeom>
            <a:grpFill/>
          </p:spPr>
          <p:txBody>
            <a:bodyPr wrap="square" lIns="0" tIns="0" rIns="0" bIns="0" rtlCol="0"/>
            <a:lstStyle/>
            <a:p>
              <a:endParaRPr/>
            </a:p>
          </p:txBody>
        </p:sp>
        <p:sp>
          <p:nvSpPr>
            <p:cNvPr id="4" name="object 4"/>
            <p:cNvSpPr/>
            <p:nvPr/>
          </p:nvSpPr>
          <p:spPr>
            <a:xfrm>
              <a:off x="360045" y="61594"/>
              <a:ext cx="6953250" cy="9725025"/>
            </a:xfrm>
            <a:custGeom>
              <a:avLst/>
              <a:gdLst/>
              <a:ahLst/>
              <a:cxnLst/>
              <a:rect l="l" t="t" r="r" b="b"/>
              <a:pathLst>
                <a:path w="6953250" h="9725025">
                  <a:moveTo>
                    <a:pt x="0" y="9725025"/>
                  </a:moveTo>
                  <a:lnTo>
                    <a:pt x="6953250" y="9725025"/>
                  </a:lnTo>
                  <a:lnTo>
                    <a:pt x="6953250" y="0"/>
                  </a:lnTo>
                  <a:lnTo>
                    <a:pt x="0" y="0"/>
                  </a:lnTo>
                  <a:lnTo>
                    <a:pt x="0" y="9725025"/>
                  </a:lnTo>
                  <a:close/>
                </a:path>
              </a:pathLst>
            </a:custGeom>
            <a:grpFill/>
            <a:ln w="12700">
              <a:solidFill>
                <a:srgbClr val="41709C"/>
              </a:solidFill>
            </a:ln>
          </p:spPr>
          <p:txBody>
            <a:bodyPr wrap="square" lIns="0" tIns="0" rIns="0" bIns="0" rtlCol="0"/>
            <a:lstStyle/>
            <a:p>
              <a:endParaRPr/>
            </a:p>
          </p:txBody>
        </p:sp>
      </p:grpSp>
      <p:sp>
        <p:nvSpPr>
          <p:cNvPr id="5" name="object 5"/>
          <p:cNvSpPr txBox="1">
            <a:spLocks noGrp="1"/>
          </p:cNvSpPr>
          <p:nvPr>
            <p:ph type="title"/>
          </p:nvPr>
        </p:nvSpPr>
        <p:spPr>
          <a:xfrm>
            <a:off x="577850" y="241300"/>
            <a:ext cx="6591934" cy="443070"/>
          </a:xfrm>
          <a:prstGeom prst="rect">
            <a:avLst/>
          </a:prstGeom>
        </p:spPr>
        <p:txBody>
          <a:bodyPr vert="horz" wrap="square" lIns="0" tIns="12065" rIns="0" bIns="0" rtlCol="0">
            <a:spAutoFit/>
          </a:bodyPr>
          <a:lstStyle/>
          <a:p>
            <a:pPr marL="12700" algn="ctr">
              <a:lnSpc>
                <a:spcPct val="100000"/>
              </a:lnSpc>
              <a:spcBef>
                <a:spcPts val="95"/>
              </a:spcBef>
            </a:pPr>
            <a:r>
              <a:rPr spc="-5" dirty="0" err="1" smtClean="0"/>
              <a:t>Поощрени</a:t>
            </a:r>
            <a:r>
              <a:rPr lang="ru-RU" spc="-5" dirty="0" smtClean="0"/>
              <a:t>е</a:t>
            </a:r>
            <a:r>
              <a:rPr spc="-5" dirty="0" smtClean="0"/>
              <a:t> </a:t>
            </a:r>
            <a:r>
              <a:rPr spc="-5" dirty="0"/>
              <a:t>муниципального</a:t>
            </a:r>
            <a:r>
              <a:rPr spc="-20" dirty="0"/>
              <a:t> </a:t>
            </a:r>
            <a:r>
              <a:rPr spc="-5" dirty="0"/>
              <a:t>служащего</a:t>
            </a:r>
          </a:p>
        </p:txBody>
      </p:sp>
      <p:sp>
        <p:nvSpPr>
          <p:cNvPr id="6" name="object 6"/>
          <p:cNvSpPr/>
          <p:nvPr/>
        </p:nvSpPr>
        <p:spPr>
          <a:xfrm>
            <a:off x="2983992" y="576071"/>
            <a:ext cx="2061972" cy="2875787"/>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3321050" y="2298700"/>
            <a:ext cx="1371600" cy="1206869"/>
          </a:xfrm>
          <a:prstGeom prst="rect">
            <a:avLst/>
          </a:prstGeom>
        </p:spPr>
        <p:txBody>
          <a:bodyPr vert="horz" wrap="square" lIns="0" tIns="12065" rIns="0" bIns="0" rtlCol="0">
            <a:spAutoFit/>
          </a:bodyPr>
          <a:lstStyle/>
          <a:p>
            <a:pPr marR="5080" algn="ctr">
              <a:lnSpc>
                <a:spcPct val="80000"/>
              </a:lnSpc>
              <a:spcBef>
                <a:spcPts val="95"/>
              </a:spcBef>
            </a:pPr>
            <a:r>
              <a:rPr lang="ru-RU" sz="1200" i="1" dirty="0" smtClean="0"/>
              <a:t>благодарственное письмо Переславль-Залесской городской Думы;</a:t>
            </a:r>
            <a:endParaRPr lang="ru-RU" sz="1200" i="1" dirty="0" smtClean="0">
              <a:latin typeface="Times New Roman"/>
              <a:cs typeface="Times New Roman"/>
            </a:endParaRPr>
          </a:p>
          <a:p>
            <a:pPr marR="5080" algn="ctr">
              <a:lnSpc>
                <a:spcPct val="80000"/>
              </a:lnSpc>
              <a:spcBef>
                <a:spcPts val="95"/>
              </a:spcBef>
            </a:pPr>
            <a:r>
              <a:rPr lang="ru-RU" sz="1200" i="1" dirty="0" smtClean="0"/>
              <a:t>благодарственное письмо Главы города Переславля-Залесског</a:t>
            </a:r>
            <a:r>
              <a:rPr lang="ru-RU" sz="1200" dirty="0" smtClean="0"/>
              <a:t>о</a:t>
            </a:r>
          </a:p>
        </p:txBody>
      </p:sp>
      <p:grpSp>
        <p:nvGrpSpPr>
          <p:cNvPr id="8" name="object 8"/>
          <p:cNvGrpSpPr/>
          <p:nvPr/>
        </p:nvGrpSpPr>
        <p:grpSpPr>
          <a:xfrm>
            <a:off x="835152" y="3444239"/>
            <a:ext cx="6361430" cy="6169661"/>
            <a:chOff x="835152" y="3444239"/>
            <a:chExt cx="6361430" cy="6007735"/>
          </a:xfrm>
        </p:grpSpPr>
        <p:sp>
          <p:nvSpPr>
            <p:cNvPr id="9" name="object 9"/>
            <p:cNvSpPr/>
            <p:nvPr/>
          </p:nvSpPr>
          <p:spPr>
            <a:xfrm>
              <a:off x="2625852" y="3444239"/>
              <a:ext cx="2779776" cy="1007364"/>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2267712" y="4443983"/>
              <a:ext cx="3496055" cy="1007363"/>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1909572" y="5443727"/>
              <a:ext cx="4212336" cy="1007363"/>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551432" y="6443471"/>
              <a:ext cx="4928616" cy="1007363"/>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193292" y="7443215"/>
              <a:ext cx="5644896" cy="1008888"/>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835152" y="8444483"/>
              <a:ext cx="6361176" cy="1007363"/>
            </a:xfrm>
            <a:prstGeom prst="rect">
              <a:avLst/>
            </a:prstGeom>
            <a:blipFill>
              <a:blip r:embed="rId8" cstate="print"/>
              <a:stretch>
                <a:fillRect/>
              </a:stretch>
            </a:blipFill>
          </p:spPr>
          <p:txBody>
            <a:bodyPr wrap="square" lIns="0" tIns="0" rIns="0" bIns="0" rtlCol="0"/>
            <a:lstStyle/>
            <a:p>
              <a:endParaRPr/>
            </a:p>
          </p:txBody>
        </p:sp>
      </p:grpSp>
      <p:sp>
        <p:nvSpPr>
          <p:cNvPr id="15" name="object 15"/>
          <p:cNvSpPr txBox="1"/>
          <p:nvPr/>
        </p:nvSpPr>
        <p:spPr>
          <a:xfrm>
            <a:off x="2084577" y="3627196"/>
            <a:ext cx="3863340" cy="6340838"/>
          </a:xfrm>
          <a:prstGeom prst="rect">
            <a:avLst/>
          </a:prstGeom>
        </p:spPr>
        <p:txBody>
          <a:bodyPr vert="horz" wrap="square" lIns="0" tIns="13335" rIns="0" bIns="0" rtlCol="0">
            <a:spAutoFit/>
          </a:bodyPr>
          <a:lstStyle/>
          <a:p>
            <a:pPr algn="ctr">
              <a:lnSpc>
                <a:spcPts val="1560"/>
              </a:lnSpc>
              <a:spcBef>
                <a:spcPts val="105"/>
              </a:spcBef>
            </a:pPr>
            <a:r>
              <a:rPr lang="ru-RU" sz="1400" dirty="0" smtClean="0">
                <a:latin typeface="Times New Roman" pitchFamily="18" charset="0"/>
                <a:cs typeface="Times New Roman" pitchFamily="18" charset="0"/>
              </a:rPr>
              <a:t>почетная грамота </a:t>
            </a:r>
          </a:p>
          <a:p>
            <a:pPr algn="ctr">
              <a:lnSpc>
                <a:spcPts val="1560"/>
              </a:lnSpc>
              <a:spcBef>
                <a:spcPts val="105"/>
              </a:spcBef>
            </a:pPr>
            <a:r>
              <a:rPr lang="ru-RU" sz="1400" dirty="0" smtClean="0">
                <a:latin typeface="Times New Roman" pitchFamily="18" charset="0"/>
                <a:cs typeface="Times New Roman" pitchFamily="18" charset="0"/>
              </a:rPr>
              <a:t>Переславль-Залесской </a:t>
            </a:r>
          </a:p>
          <a:p>
            <a:pPr algn="ctr">
              <a:lnSpc>
                <a:spcPts val="1560"/>
              </a:lnSpc>
              <a:spcBef>
                <a:spcPts val="105"/>
              </a:spcBef>
            </a:pPr>
            <a:r>
              <a:rPr lang="ru-RU" sz="1400" dirty="0" smtClean="0">
                <a:latin typeface="Times New Roman" pitchFamily="18" charset="0"/>
                <a:cs typeface="Times New Roman" pitchFamily="18" charset="0"/>
              </a:rPr>
              <a:t>городской Думы</a:t>
            </a:r>
            <a:endParaRPr sz="1500" dirty="0">
              <a:latin typeface="Times New Roman" pitchFamily="18" charset="0"/>
              <a:cs typeface="Times New Roman" pitchFamily="18" charset="0"/>
            </a:endParaRPr>
          </a:p>
          <a:p>
            <a:pPr>
              <a:lnSpc>
                <a:spcPct val="100000"/>
              </a:lnSpc>
              <a:spcBef>
                <a:spcPts val="45"/>
              </a:spcBef>
            </a:pPr>
            <a:endParaRPr sz="2000" dirty="0">
              <a:latin typeface="Times New Roman"/>
              <a:cs typeface="Times New Roman"/>
            </a:endParaRPr>
          </a:p>
          <a:p>
            <a:pPr marL="822325" marR="815340" algn="ctr">
              <a:lnSpc>
                <a:spcPts val="1860"/>
              </a:lnSpc>
            </a:pPr>
            <a:r>
              <a:rPr lang="ru-RU" sz="1400" dirty="0" smtClean="0">
                <a:latin typeface="Times New Roman" pitchFamily="18" charset="0"/>
                <a:cs typeface="Times New Roman" pitchFamily="18" charset="0"/>
              </a:rPr>
              <a:t>почетная грамота Главы города Переславля-Залесского</a:t>
            </a:r>
            <a:endParaRPr sz="1400" dirty="0">
              <a:latin typeface="Times New Roman" pitchFamily="18" charset="0"/>
              <a:cs typeface="Times New Roman" pitchFamily="18" charset="0"/>
            </a:endParaRPr>
          </a:p>
          <a:p>
            <a:pPr marR="768350" algn="ctr"/>
            <a:endParaRPr lang="ru-RU" sz="1200" dirty="0" smtClean="0">
              <a:latin typeface="Times New Roman" pitchFamily="18" charset="0"/>
              <a:cs typeface="Times New Roman" pitchFamily="18" charset="0"/>
            </a:endParaRPr>
          </a:p>
          <a:p>
            <a:pPr marR="768350" algn="ctr"/>
            <a:endParaRPr lang="ru-RU" sz="1200" dirty="0" smtClean="0">
              <a:latin typeface="Times New Roman" pitchFamily="18" charset="0"/>
              <a:cs typeface="Times New Roman" pitchFamily="18" charset="0"/>
            </a:endParaRPr>
          </a:p>
          <a:p>
            <a:pPr marR="768350" algn="ctr"/>
            <a:r>
              <a:rPr lang="ru-RU" sz="1400" dirty="0" smtClean="0">
                <a:latin typeface="Times New Roman" pitchFamily="18" charset="0"/>
                <a:cs typeface="Times New Roman" pitchFamily="18" charset="0"/>
              </a:rPr>
              <a:t>               выплата единовременного</a:t>
            </a:r>
          </a:p>
          <a:p>
            <a:pPr marR="768350" algn="ctr"/>
            <a:r>
              <a:rPr lang="ru-RU" sz="1400" dirty="0" smtClean="0">
                <a:latin typeface="Times New Roman" pitchFamily="18" charset="0"/>
                <a:cs typeface="Times New Roman" pitchFamily="18" charset="0"/>
              </a:rPr>
              <a:t>              поощрения в связи с выходом</a:t>
            </a:r>
          </a:p>
          <a:p>
            <a:pPr marR="768350" algn="ctr"/>
            <a:r>
              <a:rPr lang="ru-RU" sz="1400" dirty="0" smtClean="0">
                <a:latin typeface="Times New Roman" pitchFamily="18" charset="0"/>
                <a:cs typeface="Times New Roman" pitchFamily="18" charset="0"/>
              </a:rPr>
              <a:t>             на пенсию за выслугу лет</a:t>
            </a:r>
            <a:endParaRPr sz="1400" dirty="0">
              <a:latin typeface="Times New Roman" pitchFamily="18" charset="0"/>
              <a:cs typeface="Times New Roman" pitchFamily="18" charset="0"/>
            </a:endParaRPr>
          </a:p>
          <a:p>
            <a:pPr marL="465455" marR="459105" indent="238760"/>
            <a:endParaRPr lang="ru-RU" sz="1400" dirty="0" smtClean="0"/>
          </a:p>
          <a:p>
            <a:pPr marL="465455" marR="459105" indent="238760"/>
            <a:endParaRPr lang="ru-RU" sz="600" dirty="0" smtClean="0"/>
          </a:p>
          <a:p>
            <a:pPr marR="459105" algn="ctr"/>
            <a:r>
              <a:rPr lang="ru-RU" sz="1400" dirty="0" smtClean="0">
                <a:latin typeface="Times New Roman" pitchFamily="18" charset="0"/>
                <a:cs typeface="Times New Roman" pitchFamily="18" charset="0"/>
              </a:rPr>
              <a:t>           выплата единовременного поощрения     </a:t>
            </a:r>
          </a:p>
          <a:p>
            <a:pPr marR="459105" algn="ctr"/>
            <a:r>
              <a:rPr lang="ru-RU" sz="1400" dirty="0" smtClean="0">
                <a:latin typeface="Times New Roman" pitchFamily="18" charset="0"/>
                <a:cs typeface="Times New Roman" pitchFamily="18" charset="0"/>
              </a:rPr>
              <a:t>          в связи с юбилейными датами   </a:t>
            </a:r>
          </a:p>
          <a:p>
            <a:pPr marR="459105" algn="ctr"/>
            <a:r>
              <a:rPr lang="ru-RU" sz="1400" dirty="0" smtClean="0">
                <a:latin typeface="Times New Roman" pitchFamily="18" charset="0"/>
                <a:cs typeface="Times New Roman" pitchFamily="18" charset="0"/>
              </a:rPr>
              <a:t>          муниципальных служащих </a:t>
            </a:r>
          </a:p>
          <a:p>
            <a:pPr marR="459105" algn="ctr"/>
            <a:r>
              <a:rPr lang="ru-RU" sz="1400" dirty="0" smtClean="0">
                <a:latin typeface="Times New Roman" pitchFamily="18" charset="0"/>
                <a:cs typeface="Times New Roman" pitchFamily="18" charset="0"/>
              </a:rPr>
              <a:t>           (50, 55, 60, 65 лет)</a:t>
            </a:r>
            <a:endParaRPr sz="1400" dirty="0">
              <a:latin typeface="Times New Roman" pitchFamily="18" charset="0"/>
              <a:cs typeface="Times New Roman" pitchFamily="18" charset="0"/>
            </a:endParaRPr>
          </a:p>
          <a:p>
            <a:pPr algn="ctr"/>
            <a:endParaRPr lang="ru-RU" sz="20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поощрение Губернатора Ярославской области,</a:t>
            </a:r>
          </a:p>
          <a:p>
            <a:pPr algn="ctr">
              <a:lnSpc>
                <a:spcPts val="1760"/>
              </a:lnSpc>
            </a:pPr>
            <a:r>
              <a:rPr lang="ru-RU" sz="1400" dirty="0" smtClean="0">
                <a:latin typeface="Times New Roman" pitchFamily="18" charset="0"/>
                <a:cs typeface="Times New Roman" pitchFamily="18" charset="0"/>
              </a:rPr>
              <a:t> награждение наградами Ярославской области</a:t>
            </a:r>
          </a:p>
          <a:p>
            <a:pPr algn="ctr"/>
            <a:endParaRPr lang="ru-RU" sz="28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поощрение Правительства Российской Федерации</a:t>
            </a:r>
          </a:p>
          <a:p>
            <a:pPr algn="ctr">
              <a:lnSpc>
                <a:spcPts val="1760"/>
              </a:lnSpc>
            </a:pPr>
            <a:r>
              <a:rPr lang="ru-RU" sz="1400" dirty="0" smtClean="0">
                <a:latin typeface="Times New Roman" pitchFamily="18" charset="0"/>
                <a:cs typeface="Times New Roman" pitchFamily="18" charset="0"/>
              </a:rPr>
              <a:t>поощрение Президента Российской Федерации,</a:t>
            </a:r>
          </a:p>
          <a:p>
            <a:pPr algn="ctr">
              <a:lnSpc>
                <a:spcPts val="1760"/>
              </a:lnSpc>
            </a:pPr>
            <a:r>
              <a:rPr lang="ru-RU" sz="1400" dirty="0" smtClean="0">
                <a:latin typeface="Times New Roman" pitchFamily="18" charset="0"/>
                <a:cs typeface="Times New Roman" pitchFamily="18" charset="0"/>
              </a:rPr>
              <a:t>награждение государственными наградами Российской Федерации</a:t>
            </a:r>
          </a:p>
          <a:p>
            <a:pPr algn="ctr">
              <a:lnSpc>
                <a:spcPct val="100000"/>
              </a:lnSpc>
            </a:pPr>
            <a:endParaRPr sz="2400" dirty="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53695" y="380364"/>
            <a:ext cx="6965950" cy="9737725"/>
            <a:chOff x="353695" y="380364"/>
            <a:chExt cx="6965950" cy="9737725"/>
          </a:xfrm>
          <a:solidFill>
            <a:schemeClr val="accent3">
              <a:lumMod val="60000"/>
              <a:lumOff val="40000"/>
            </a:schemeClr>
          </a:solidFill>
        </p:grpSpPr>
        <p:sp>
          <p:nvSpPr>
            <p:cNvPr id="3" name="object 3"/>
            <p:cNvSpPr/>
            <p:nvPr/>
          </p:nvSpPr>
          <p:spPr>
            <a:xfrm>
              <a:off x="360045" y="386714"/>
              <a:ext cx="6953250" cy="9725025"/>
            </a:xfrm>
            <a:prstGeom prst="rect">
              <a:avLst/>
            </a:prstGeom>
            <a:grpFill/>
          </p:spPr>
          <p:txBody>
            <a:bodyPr wrap="square" lIns="0" tIns="0" rIns="0" bIns="0" rtlCol="0"/>
            <a:lstStyle/>
            <a:p>
              <a:endParaRPr/>
            </a:p>
          </p:txBody>
        </p:sp>
        <p:sp>
          <p:nvSpPr>
            <p:cNvPr id="4" name="object 4"/>
            <p:cNvSpPr/>
            <p:nvPr/>
          </p:nvSpPr>
          <p:spPr>
            <a:xfrm>
              <a:off x="360045" y="386714"/>
              <a:ext cx="6953250" cy="9725025"/>
            </a:xfrm>
            <a:custGeom>
              <a:avLst/>
              <a:gdLst/>
              <a:ahLst/>
              <a:cxnLst/>
              <a:rect l="l" t="t" r="r" b="b"/>
              <a:pathLst>
                <a:path w="6953250" h="9725025">
                  <a:moveTo>
                    <a:pt x="0" y="9725025"/>
                  </a:moveTo>
                  <a:lnTo>
                    <a:pt x="6953250" y="9725025"/>
                  </a:lnTo>
                  <a:lnTo>
                    <a:pt x="6953250" y="0"/>
                  </a:lnTo>
                  <a:lnTo>
                    <a:pt x="0" y="0"/>
                  </a:lnTo>
                  <a:lnTo>
                    <a:pt x="0" y="9725025"/>
                  </a:lnTo>
                  <a:close/>
                </a:path>
              </a:pathLst>
            </a:custGeom>
            <a:grpFill/>
            <a:ln w="12700">
              <a:solidFill>
                <a:srgbClr val="4471C4"/>
              </a:solidFill>
            </a:ln>
          </p:spPr>
          <p:txBody>
            <a:bodyPr wrap="square" lIns="0" tIns="0" rIns="0" bIns="0" rtlCol="0"/>
            <a:lstStyle/>
            <a:p>
              <a:endParaRPr/>
            </a:p>
          </p:txBody>
        </p:sp>
      </p:grpSp>
      <p:sp>
        <p:nvSpPr>
          <p:cNvPr id="5" name="object 5"/>
          <p:cNvSpPr txBox="1">
            <a:spLocks noGrp="1"/>
          </p:cNvSpPr>
          <p:nvPr>
            <p:ph type="title"/>
          </p:nvPr>
        </p:nvSpPr>
        <p:spPr>
          <a:xfrm>
            <a:off x="785876" y="811784"/>
            <a:ext cx="6097905" cy="452120"/>
          </a:xfrm>
          <a:prstGeom prst="rect">
            <a:avLst/>
          </a:prstGeom>
        </p:spPr>
        <p:txBody>
          <a:bodyPr vert="horz" wrap="square" lIns="0" tIns="12065" rIns="0" bIns="0" rtlCol="0">
            <a:spAutoFit/>
          </a:bodyPr>
          <a:lstStyle/>
          <a:p>
            <a:pPr marL="12700">
              <a:lnSpc>
                <a:spcPct val="100000"/>
              </a:lnSpc>
              <a:spcBef>
                <a:spcPts val="95"/>
              </a:spcBef>
            </a:pPr>
            <a:r>
              <a:rPr spc="-5" dirty="0"/>
              <a:t>Требования к служебному</a:t>
            </a:r>
            <a:r>
              <a:rPr spc="-30" dirty="0"/>
              <a:t> </a:t>
            </a:r>
            <a:r>
              <a:rPr spc="-5" dirty="0"/>
              <a:t>поведению</a:t>
            </a:r>
          </a:p>
        </p:txBody>
      </p:sp>
      <p:sp>
        <p:nvSpPr>
          <p:cNvPr id="6" name="object 6"/>
          <p:cNvSpPr txBox="1"/>
          <p:nvPr/>
        </p:nvSpPr>
        <p:spPr>
          <a:xfrm>
            <a:off x="444500" y="1763014"/>
            <a:ext cx="6784975" cy="7230826"/>
          </a:xfrm>
          <a:prstGeom prst="rect">
            <a:avLst/>
          </a:prstGeom>
        </p:spPr>
        <p:txBody>
          <a:bodyPr vert="horz" wrap="square" lIns="0" tIns="28575" rIns="0" bIns="0" rtlCol="0">
            <a:spAutoFit/>
          </a:bodyPr>
          <a:lstStyle/>
          <a:p>
            <a:pPr marR="9525" indent="360000" algn="just">
              <a:buAutoNum type="arabicParenR"/>
              <a:tabLst>
                <a:tab pos="680720" algn="l"/>
              </a:tabLst>
            </a:pPr>
            <a:r>
              <a:rPr i="1" spc="-5" dirty="0">
                <a:latin typeface="Times New Roman"/>
                <a:cs typeface="Times New Roman"/>
              </a:rPr>
              <a:t>исполнять должностные обязанности добросовестно, на высоком  профессиональном</a:t>
            </a:r>
            <a:r>
              <a:rPr i="1" spc="-15" dirty="0">
                <a:latin typeface="Times New Roman"/>
                <a:cs typeface="Times New Roman"/>
              </a:rPr>
              <a:t> </a:t>
            </a:r>
            <a:r>
              <a:rPr i="1" spc="-5" dirty="0">
                <a:latin typeface="Times New Roman"/>
                <a:cs typeface="Times New Roman"/>
              </a:rPr>
              <a:t>уровне;</a:t>
            </a:r>
            <a:endParaRPr dirty="0">
              <a:latin typeface="Times New Roman"/>
              <a:cs typeface="Times New Roman"/>
            </a:endParaRPr>
          </a:p>
          <a:p>
            <a:pPr marR="5080" indent="360000" algn="just">
              <a:buAutoNum type="arabicParenR"/>
              <a:tabLst>
                <a:tab pos="579755" algn="l"/>
              </a:tabLst>
            </a:pPr>
            <a:r>
              <a:rPr i="1" spc="-5" dirty="0">
                <a:latin typeface="Times New Roman"/>
                <a:cs typeface="Times New Roman"/>
              </a:rPr>
              <a:t>обеспечивать равное, беспристрастное отношение ко всем физическим </a:t>
            </a:r>
            <a:r>
              <a:rPr i="1" dirty="0">
                <a:latin typeface="Times New Roman"/>
                <a:cs typeface="Times New Roman"/>
              </a:rPr>
              <a:t>и  </a:t>
            </a:r>
            <a:r>
              <a:rPr i="1" spc="-5" dirty="0">
                <a:latin typeface="Times New Roman"/>
                <a:cs typeface="Times New Roman"/>
              </a:rPr>
              <a:t>юридическим лицам </a:t>
            </a:r>
            <a:r>
              <a:rPr i="1" dirty="0">
                <a:latin typeface="Times New Roman"/>
                <a:cs typeface="Times New Roman"/>
              </a:rPr>
              <a:t>и </a:t>
            </a:r>
            <a:r>
              <a:rPr i="1" spc="-5" dirty="0">
                <a:latin typeface="Times New Roman"/>
                <a:cs typeface="Times New Roman"/>
              </a:rPr>
              <a:t>организациям, не оказывать предпочтение </a:t>
            </a:r>
            <a:r>
              <a:rPr i="1" dirty="0">
                <a:latin typeface="Times New Roman"/>
                <a:cs typeface="Times New Roman"/>
              </a:rPr>
              <a:t>каким-либо  </a:t>
            </a:r>
            <a:r>
              <a:rPr i="1" spc="-5" dirty="0">
                <a:latin typeface="Times New Roman"/>
                <a:cs typeface="Times New Roman"/>
              </a:rPr>
              <a:t>общественным </a:t>
            </a:r>
            <a:r>
              <a:rPr i="1" dirty="0">
                <a:latin typeface="Times New Roman"/>
                <a:cs typeface="Times New Roman"/>
              </a:rPr>
              <a:t>или </a:t>
            </a:r>
            <a:r>
              <a:rPr i="1" spc="-5" dirty="0">
                <a:latin typeface="Times New Roman"/>
                <a:cs typeface="Times New Roman"/>
              </a:rPr>
              <a:t>религиозным объединениям, профессиональным </a:t>
            </a:r>
            <a:r>
              <a:rPr i="1" spc="-10" dirty="0">
                <a:latin typeface="Times New Roman"/>
                <a:cs typeface="Times New Roman"/>
              </a:rPr>
              <a:t>или  </a:t>
            </a:r>
            <a:r>
              <a:rPr i="1" spc="-5" dirty="0">
                <a:latin typeface="Times New Roman"/>
                <a:cs typeface="Times New Roman"/>
              </a:rPr>
              <a:t>социальным группам, гражданам </a:t>
            </a:r>
            <a:r>
              <a:rPr i="1" dirty="0">
                <a:latin typeface="Times New Roman"/>
                <a:cs typeface="Times New Roman"/>
              </a:rPr>
              <a:t>и </a:t>
            </a:r>
            <a:r>
              <a:rPr i="1" spc="-5" dirty="0">
                <a:latin typeface="Times New Roman"/>
                <a:cs typeface="Times New Roman"/>
              </a:rPr>
              <a:t>организациям </a:t>
            </a:r>
            <a:r>
              <a:rPr i="1" dirty="0">
                <a:latin typeface="Times New Roman"/>
                <a:cs typeface="Times New Roman"/>
              </a:rPr>
              <a:t>и </a:t>
            </a:r>
            <a:r>
              <a:rPr i="1" spc="-5" dirty="0">
                <a:latin typeface="Times New Roman"/>
                <a:cs typeface="Times New Roman"/>
              </a:rPr>
              <a:t>не допускать предвзятости </a:t>
            </a:r>
            <a:r>
              <a:rPr i="1" dirty="0">
                <a:latin typeface="Times New Roman"/>
                <a:cs typeface="Times New Roman"/>
              </a:rPr>
              <a:t>в  </a:t>
            </a:r>
            <a:r>
              <a:rPr i="1" spc="-5" dirty="0">
                <a:latin typeface="Times New Roman"/>
                <a:cs typeface="Times New Roman"/>
              </a:rPr>
              <a:t>отношении таких объединений, групп, организаций </a:t>
            </a:r>
            <a:r>
              <a:rPr i="1" dirty="0">
                <a:latin typeface="Times New Roman"/>
                <a:cs typeface="Times New Roman"/>
              </a:rPr>
              <a:t>и</a:t>
            </a:r>
            <a:r>
              <a:rPr i="1" spc="-25" dirty="0">
                <a:latin typeface="Times New Roman"/>
                <a:cs typeface="Times New Roman"/>
              </a:rPr>
              <a:t> </a:t>
            </a:r>
            <a:r>
              <a:rPr i="1" spc="-5" dirty="0">
                <a:latin typeface="Times New Roman"/>
                <a:cs typeface="Times New Roman"/>
              </a:rPr>
              <a:t>граждан;</a:t>
            </a:r>
            <a:endParaRPr dirty="0">
              <a:latin typeface="Times New Roman"/>
              <a:cs typeface="Times New Roman"/>
            </a:endParaRPr>
          </a:p>
          <a:p>
            <a:pPr marR="7620" indent="360000" algn="just">
              <a:buAutoNum type="arabicParenR"/>
              <a:tabLst>
                <a:tab pos="661670" algn="l"/>
              </a:tabLst>
            </a:pPr>
            <a:r>
              <a:rPr i="1" spc="-5" dirty="0">
                <a:latin typeface="Times New Roman"/>
                <a:cs typeface="Times New Roman"/>
              </a:rPr>
              <a:t>не совершать действия, связанные </a:t>
            </a:r>
            <a:r>
              <a:rPr i="1" dirty="0">
                <a:latin typeface="Times New Roman"/>
                <a:cs typeface="Times New Roman"/>
              </a:rPr>
              <a:t>с </a:t>
            </a:r>
            <a:r>
              <a:rPr i="1" spc="-5" dirty="0">
                <a:latin typeface="Times New Roman"/>
                <a:cs typeface="Times New Roman"/>
              </a:rPr>
              <a:t>влиянием </a:t>
            </a:r>
            <a:r>
              <a:rPr i="1" dirty="0">
                <a:latin typeface="Times New Roman"/>
                <a:cs typeface="Times New Roman"/>
              </a:rPr>
              <a:t>каких-либо </a:t>
            </a:r>
            <a:r>
              <a:rPr i="1" spc="-5" dirty="0">
                <a:latin typeface="Times New Roman"/>
                <a:cs typeface="Times New Roman"/>
              </a:rPr>
              <a:t>личных,  имущественных (финансовых) </a:t>
            </a:r>
            <a:r>
              <a:rPr i="1" dirty="0">
                <a:latin typeface="Times New Roman"/>
                <a:cs typeface="Times New Roman"/>
              </a:rPr>
              <a:t>и </a:t>
            </a:r>
            <a:r>
              <a:rPr i="1" spc="-5" dirty="0">
                <a:latin typeface="Times New Roman"/>
                <a:cs typeface="Times New Roman"/>
              </a:rPr>
              <a:t>иных интересов, препятствующих  добросовестному исполнению </a:t>
            </a:r>
            <a:r>
              <a:rPr i="1" spc="-10" dirty="0">
                <a:latin typeface="Times New Roman"/>
                <a:cs typeface="Times New Roman"/>
              </a:rPr>
              <a:t>должностных</a:t>
            </a:r>
            <a:r>
              <a:rPr i="1" spc="-15" dirty="0">
                <a:latin typeface="Times New Roman"/>
                <a:cs typeface="Times New Roman"/>
              </a:rPr>
              <a:t> </a:t>
            </a:r>
            <a:r>
              <a:rPr i="1" spc="-5" dirty="0">
                <a:latin typeface="Times New Roman"/>
                <a:cs typeface="Times New Roman"/>
              </a:rPr>
              <a:t>обязанностей;</a:t>
            </a:r>
            <a:endParaRPr dirty="0">
              <a:latin typeface="Times New Roman"/>
              <a:cs typeface="Times New Roman"/>
            </a:endParaRPr>
          </a:p>
          <a:p>
            <a:pPr marR="8890" indent="360000" algn="just">
              <a:buAutoNum type="arabicParenR"/>
              <a:tabLst>
                <a:tab pos="585470" algn="l"/>
              </a:tabLst>
            </a:pPr>
            <a:r>
              <a:rPr i="1" spc="-5" dirty="0">
                <a:latin typeface="Times New Roman"/>
                <a:cs typeface="Times New Roman"/>
              </a:rPr>
              <a:t>соблюдать нейтральность, исключающую возможность влияния </a:t>
            </a:r>
            <a:r>
              <a:rPr i="1" spc="-10" dirty="0">
                <a:latin typeface="Times New Roman"/>
                <a:cs typeface="Times New Roman"/>
              </a:rPr>
              <a:t>на свою  </a:t>
            </a:r>
            <a:r>
              <a:rPr i="1" spc="-5" dirty="0">
                <a:latin typeface="Times New Roman"/>
                <a:cs typeface="Times New Roman"/>
              </a:rPr>
              <a:t>профессиональную служебную деятельность решений политических партий,  </a:t>
            </a:r>
            <a:r>
              <a:rPr i="1" dirty="0">
                <a:latin typeface="Times New Roman"/>
                <a:cs typeface="Times New Roman"/>
              </a:rPr>
              <a:t>других </a:t>
            </a:r>
            <a:r>
              <a:rPr i="1" spc="-5" dirty="0">
                <a:latin typeface="Times New Roman"/>
                <a:cs typeface="Times New Roman"/>
              </a:rPr>
              <a:t>общественных </a:t>
            </a:r>
            <a:r>
              <a:rPr i="1" dirty="0">
                <a:latin typeface="Times New Roman"/>
                <a:cs typeface="Times New Roman"/>
              </a:rPr>
              <a:t>и </a:t>
            </a:r>
            <a:r>
              <a:rPr i="1" spc="-5" dirty="0">
                <a:latin typeface="Times New Roman"/>
                <a:cs typeface="Times New Roman"/>
              </a:rPr>
              <a:t>религиозных объединений </a:t>
            </a:r>
            <a:r>
              <a:rPr i="1" dirty="0">
                <a:latin typeface="Times New Roman"/>
                <a:cs typeface="Times New Roman"/>
              </a:rPr>
              <a:t>и </a:t>
            </a:r>
            <a:r>
              <a:rPr i="1" spc="-10" dirty="0">
                <a:latin typeface="Times New Roman"/>
                <a:cs typeface="Times New Roman"/>
              </a:rPr>
              <a:t>иных</a:t>
            </a:r>
            <a:r>
              <a:rPr i="1" spc="-30" dirty="0">
                <a:latin typeface="Times New Roman"/>
                <a:cs typeface="Times New Roman"/>
              </a:rPr>
              <a:t> </a:t>
            </a:r>
            <a:r>
              <a:rPr i="1" spc="-5" dirty="0">
                <a:latin typeface="Times New Roman"/>
                <a:cs typeface="Times New Roman"/>
              </a:rPr>
              <a:t>организаций;</a:t>
            </a:r>
            <a:endParaRPr dirty="0">
              <a:latin typeface="Times New Roman"/>
              <a:cs typeface="Times New Roman"/>
            </a:endParaRPr>
          </a:p>
          <a:p>
            <a:pPr indent="360000" algn="just">
              <a:buAutoNum type="arabicParenR"/>
              <a:tabLst>
                <a:tab pos="560070" algn="l"/>
              </a:tabLst>
            </a:pPr>
            <a:r>
              <a:rPr i="1" dirty="0">
                <a:latin typeface="Times New Roman"/>
                <a:cs typeface="Times New Roman"/>
              </a:rPr>
              <a:t>проявлять </a:t>
            </a:r>
            <a:r>
              <a:rPr i="1" spc="-5" dirty="0">
                <a:latin typeface="Times New Roman"/>
                <a:cs typeface="Times New Roman"/>
              </a:rPr>
              <a:t>корректность </a:t>
            </a:r>
            <a:r>
              <a:rPr i="1" dirty="0">
                <a:latin typeface="Times New Roman"/>
                <a:cs typeface="Times New Roman"/>
              </a:rPr>
              <a:t>в </a:t>
            </a:r>
            <a:r>
              <a:rPr i="1" spc="-5" dirty="0">
                <a:latin typeface="Times New Roman"/>
                <a:cs typeface="Times New Roman"/>
              </a:rPr>
              <a:t>обращении </a:t>
            </a:r>
            <a:r>
              <a:rPr i="1" dirty="0">
                <a:latin typeface="Times New Roman"/>
                <a:cs typeface="Times New Roman"/>
              </a:rPr>
              <a:t>с</a:t>
            </a:r>
            <a:r>
              <a:rPr i="1" spc="-25" dirty="0">
                <a:latin typeface="Times New Roman"/>
                <a:cs typeface="Times New Roman"/>
              </a:rPr>
              <a:t> </a:t>
            </a:r>
            <a:r>
              <a:rPr i="1" spc="-5" dirty="0">
                <a:latin typeface="Times New Roman"/>
                <a:cs typeface="Times New Roman"/>
              </a:rPr>
              <a:t>гражданами;</a:t>
            </a:r>
            <a:endParaRPr dirty="0">
              <a:latin typeface="Times New Roman"/>
              <a:cs typeface="Times New Roman"/>
            </a:endParaRPr>
          </a:p>
          <a:p>
            <a:pPr marR="5080" indent="360000" algn="just">
              <a:buAutoNum type="arabicParenR"/>
              <a:tabLst>
                <a:tab pos="629920" algn="l"/>
              </a:tabLst>
            </a:pPr>
            <a:r>
              <a:rPr i="1" dirty="0">
                <a:latin typeface="Times New Roman"/>
                <a:cs typeface="Times New Roman"/>
              </a:rPr>
              <a:t>проявлять </a:t>
            </a:r>
            <a:r>
              <a:rPr i="1" spc="-5" dirty="0">
                <a:latin typeface="Times New Roman"/>
                <a:cs typeface="Times New Roman"/>
              </a:rPr>
              <a:t>уважение </a:t>
            </a:r>
            <a:r>
              <a:rPr i="1" dirty="0">
                <a:latin typeface="Times New Roman"/>
                <a:cs typeface="Times New Roman"/>
              </a:rPr>
              <a:t>к </a:t>
            </a:r>
            <a:r>
              <a:rPr i="1" spc="-5" dirty="0">
                <a:latin typeface="Times New Roman"/>
                <a:cs typeface="Times New Roman"/>
              </a:rPr>
              <a:t>нравственным </a:t>
            </a:r>
            <a:r>
              <a:rPr i="1" dirty="0">
                <a:latin typeface="Times New Roman"/>
                <a:cs typeface="Times New Roman"/>
              </a:rPr>
              <a:t>обычаям и </a:t>
            </a:r>
            <a:r>
              <a:rPr i="1" spc="-5" dirty="0">
                <a:latin typeface="Times New Roman"/>
                <a:cs typeface="Times New Roman"/>
              </a:rPr>
              <a:t>традициям народов  Российской Федерации;</a:t>
            </a:r>
            <a:endParaRPr dirty="0">
              <a:latin typeface="Times New Roman"/>
              <a:cs typeface="Times New Roman"/>
            </a:endParaRPr>
          </a:p>
          <a:p>
            <a:pPr marR="12700" indent="360000" algn="just">
              <a:buAutoNum type="arabicParenR"/>
              <a:tabLst>
                <a:tab pos="628015" algn="l"/>
              </a:tabLst>
            </a:pPr>
            <a:r>
              <a:rPr i="1" spc="-5" dirty="0">
                <a:latin typeface="Times New Roman"/>
                <a:cs typeface="Times New Roman"/>
              </a:rPr>
              <a:t>учитывать культурные </a:t>
            </a:r>
            <a:r>
              <a:rPr i="1" dirty="0">
                <a:latin typeface="Times New Roman"/>
                <a:cs typeface="Times New Roman"/>
              </a:rPr>
              <a:t>и </a:t>
            </a:r>
            <a:r>
              <a:rPr i="1" spc="-5" dirty="0">
                <a:latin typeface="Times New Roman"/>
                <a:cs typeface="Times New Roman"/>
              </a:rPr>
              <a:t>иные особенности различных этнических </a:t>
            </a:r>
            <a:r>
              <a:rPr i="1" dirty="0">
                <a:latin typeface="Times New Roman"/>
                <a:cs typeface="Times New Roman"/>
              </a:rPr>
              <a:t>и  </a:t>
            </a:r>
            <a:r>
              <a:rPr i="1" spc="-5" dirty="0">
                <a:latin typeface="Times New Roman"/>
                <a:cs typeface="Times New Roman"/>
              </a:rPr>
              <a:t>социальных групп, </a:t>
            </a:r>
            <a:r>
              <a:rPr i="1" dirty="0">
                <a:latin typeface="Times New Roman"/>
                <a:cs typeface="Times New Roman"/>
              </a:rPr>
              <a:t>а </a:t>
            </a:r>
            <a:r>
              <a:rPr i="1" spc="-5" dirty="0">
                <a:latin typeface="Times New Roman"/>
                <a:cs typeface="Times New Roman"/>
              </a:rPr>
              <a:t>также</a:t>
            </a:r>
            <a:r>
              <a:rPr i="1" spc="-20" dirty="0">
                <a:latin typeface="Times New Roman"/>
                <a:cs typeface="Times New Roman"/>
              </a:rPr>
              <a:t> </a:t>
            </a:r>
            <a:r>
              <a:rPr i="1" spc="-5" dirty="0">
                <a:latin typeface="Times New Roman"/>
                <a:cs typeface="Times New Roman"/>
              </a:rPr>
              <a:t>конфессий;</a:t>
            </a:r>
            <a:endParaRPr dirty="0">
              <a:latin typeface="Times New Roman"/>
              <a:cs typeface="Times New Roman"/>
            </a:endParaRPr>
          </a:p>
          <a:p>
            <a:pPr indent="360000" algn="just">
              <a:buAutoNum type="arabicParenR"/>
              <a:tabLst>
                <a:tab pos="561340" algn="l"/>
              </a:tabLst>
            </a:pPr>
            <a:r>
              <a:rPr i="1" spc="-5" dirty="0">
                <a:latin typeface="Times New Roman"/>
                <a:cs typeface="Times New Roman"/>
              </a:rPr>
              <a:t>способствовать межнациональному </a:t>
            </a:r>
            <a:r>
              <a:rPr i="1" dirty="0">
                <a:latin typeface="Times New Roman"/>
                <a:cs typeface="Times New Roman"/>
              </a:rPr>
              <a:t>и </a:t>
            </a:r>
            <a:r>
              <a:rPr i="1" spc="-5" dirty="0">
                <a:latin typeface="Times New Roman"/>
                <a:cs typeface="Times New Roman"/>
              </a:rPr>
              <a:t>межконфессиональному</a:t>
            </a:r>
            <a:r>
              <a:rPr i="1" spc="-20" dirty="0">
                <a:latin typeface="Times New Roman"/>
                <a:cs typeface="Times New Roman"/>
              </a:rPr>
              <a:t> </a:t>
            </a:r>
            <a:r>
              <a:rPr i="1" spc="-10" dirty="0">
                <a:latin typeface="Times New Roman"/>
                <a:cs typeface="Times New Roman"/>
              </a:rPr>
              <a:t>согласию;</a:t>
            </a:r>
            <a:endParaRPr dirty="0">
              <a:latin typeface="Times New Roman"/>
              <a:cs typeface="Times New Roman"/>
            </a:endParaRPr>
          </a:p>
          <a:p>
            <a:pPr marR="6350" indent="360000" algn="just">
              <a:buAutoNum type="arabicParenR"/>
              <a:tabLst>
                <a:tab pos="631190" algn="l"/>
              </a:tabLst>
            </a:pPr>
            <a:r>
              <a:rPr i="1" spc="5" dirty="0">
                <a:latin typeface="Times New Roman"/>
                <a:cs typeface="Times New Roman"/>
              </a:rPr>
              <a:t>не </a:t>
            </a:r>
            <a:r>
              <a:rPr i="1" spc="-5" dirty="0">
                <a:latin typeface="Times New Roman"/>
                <a:cs typeface="Times New Roman"/>
              </a:rPr>
              <a:t>допускать конфликтных ситуаций, </a:t>
            </a:r>
            <a:r>
              <a:rPr i="1" dirty="0">
                <a:latin typeface="Times New Roman"/>
                <a:cs typeface="Times New Roman"/>
              </a:rPr>
              <a:t>способных </a:t>
            </a:r>
            <a:r>
              <a:rPr i="1" spc="-5" dirty="0">
                <a:latin typeface="Times New Roman"/>
                <a:cs typeface="Times New Roman"/>
              </a:rPr>
              <a:t>нанести </a:t>
            </a:r>
            <a:r>
              <a:rPr i="1" spc="-5" dirty="0" err="1">
                <a:latin typeface="Times New Roman"/>
                <a:cs typeface="Times New Roman"/>
              </a:rPr>
              <a:t>ущерб</a:t>
            </a:r>
            <a:r>
              <a:rPr i="1" spc="-5" dirty="0">
                <a:latin typeface="Times New Roman"/>
                <a:cs typeface="Times New Roman"/>
              </a:rPr>
              <a:t> </a:t>
            </a:r>
            <a:r>
              <a:rPr i="1" spc="-5" dirty="0" err="1" smtClean="0">
                <a:latin typeface="Times New Roman"/>
                <a:cs typeface="Times New Roman"/>
              </a:rPr>
              <a:t>репутации</a:t>
            </a:r>
            <a:r>
              <a:rPr lang="ru-RU" i="1" spc="-5" dirty="0" smtClean="0">
                <a:latin typeface="Times New Roman"/>
                <a:cs typeface="Times New Roman"/>
              </a:rPr>
              <a:t> муниципального служащего</a:t>
            </a:r>
            <a:r>
              <a:rPr i="1" spc="-5" dirty="0" smtClean="0">
                <a:latin typeface="Times New Roman"/>
                <a:cs typeface="Times New Roman"/>
              </a:rPr>
              <a:t> </a:t>
            </a:r>
            <a:r>
              <a:rPr i="1" dirty="0">
                <a:latin typeface="Times New Roman"/>
                <a:cs typeface="Times New Roman"/>
              </a:rPr>
              <a:t>или </a:t>
            </a:r>
            <a:r>
              <a:rPr i="1" spc="-5" dirty="0">
                <a:latin typeface="Times New Roman"/>
                <a:cs typeface="Times New Roman"/>
              </a:rPr>
              <a:t>авторитету муниципального органа.</a:t>
            </a:r>
            <a:endParaRPr dirty="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53695" y="381634"/>
            <a:ext cx="6965950" cy="9737725"/>
            <a:chOff x="353695" y="381634"/>
            <a:chExt cx="6965950" cy="9737725"/>
          </a:xfrm>
          <a:solidFill>
            <a:schemeClr val="accent3">
              <a:lumMod val="60000"/>
              <a:lumOff val="40000"/>
            </a:schemeClr>
          </a:solidFill>
        </p:grpSpPr>
        <p:sp>
          <p:nvSpPr>
            <p:cNvPr id="3" name="object 3"/>
            <p:cNvSpPr/>
            <p:nvPr/>
          </p:nvSpPr>
          <p:spPr>
            <a:xfrm>
              <a:off x="360045" y="387984"/>
              <a:ext cx="6953250" cy="9725025"/>
            </a:xfrm>
            <a:prstGeom prst="rect">
              <a:avLst/>
            </a:prstGeom>
            <a:grpFill/>
          </p:spPr>
          <p:txBody>
            <a:bodyPr wrap="square" lIns="0" tIns="0" rIns="0" bIns="0" rtlCol="0"/>
            <a:lstStyle/>
            <a:p>
              <a:endParaRPr/>
            </a:p>
          </p:txBody>
        </p:sp>
        <p:sp>
          <p:nvSpPr>
            <p:cNvPr id="4" name="object 4"/>
            <p:cNvSpPr/>
            <p:nvPr/>
          </p:nvSpPr>
          <p:spPr>
            <a:xfrm>
              <a:off x="360045" y="387984"/>
              <a:ext cx="6953250" cy="9725025"/>
            </a:xfrm>
            <a:custGeom>
              <a:avLst/>
              <a:gdLst/>
              <a:ahLst/>
              <a:cxnLst/>
              <a:rect l="l" t="t" r="r" b="b"/>
              <a:pathLst>
                <a:path w="6953250" h="9725025">
                  <a:moveTo>
                    <a:pt x="0" y="9725025"/>
                  </a:moveTo>
                  <a:lnTo>
                    <a:pt x="6953250" y="9725025"/>
                  </a:lnTo>
                  <a:lnTo>
                    <a:pt x="6953250" y="0"/>
                  </a:lnTo>
                  <a:lnTo>
                    <a:pt x="0" y="0"/>
                  </a:lnTo>
                  <a:lnTo>
                    <a:pt x="0" y="9725025"/>
                  </a:lnTo>
                  <a:close/>
                </a:path>
              </a:pathLst>
            </a:custGeom>
            <a:grpFill/>
            <a:ln w="12700">
              <a:solidFill>
                <a:srgbClr val="4471C4"/>
              </a:solidFill>
            </a:ln>
          </p:spPr>
          <p:txBody>
            <a:bodyPr wrap="square" lIns="0" tIns="0" rIns="0" bIns="0" rtlCol="0"/>
            <a:lstStyle/>
            <a:p>
              <a:endParaRPr/>
            </a:p>
          </p:txBody>
        </p:sp>
      </p:grpSp>
      <p:sp>
        <p:nvSpPr>
          <p:cNvPr id="5" name="object 5"/>
          <p:cNvSpPr txBox="1">
            <a:spLocks noGrp="1"/>
          </p:cNvSpPr>
          <p:nvPr>
            <p:ph type="title"/>
          </p:nvPr>
        </p:nvSpPr>
        <p:spPr>
          <a:xfrm>
            <a:off x="1328674" y="813308"/>
            <a:ext cx="5011420" cy="860425"/>
          </a:xfrm>
          <a:prstGeom prst="rect">
            <a:avLst/>
          </a:prstGeom>
        </p:spPr>
        <p:txBody>
          <a:bodyPr vert="horz" wrap="square" lIns="0" tIns="40640" rIns="0" bIns="0" rtlCol="0">
            <a:spAutoFit/>
          </a:bodyPr>
          <a:lstStyle/>
          <a:p>
            <a:pPr marL="1622425" marR="5080" indent="-1609725">
              <a:lnSpc>
                <a:spcPts val="3220"/>
              </a:lnSpc>
              <a:spcBef>
                <a:spcPts val="320"/>
              </a:spcBef>
            </a:pPr>
            <a:r>
              <a:rPr spc="-5" dirty="0"/>
              <a:t>Кодекс этики муниципального  служащего</a:t>
            </a:r>
          </a:p>
        </p:txBody>
      </p:sp>
      <p:sp>
        <p:nvSpPr>
          <p:cNvPr id="6" name="object 6"/>
          <p:cNvSpPr txBox="1"/>
          <p:nvPr/>
        </p:nvSpPr>
        <p:spPr>
          <a:xfrm>
            <a:off x="425450" y="1765300"/>
            <a:ext cx="6785609" cy="967829"/>
          </a:xfrm>
          <a:prstGeom prst="rect">
            <a:avLst/>
          </a:prstGeom>
        </p:spPr>
        <p:txBody>
          <a:bodyPr vert="horz" wrap="square" lIns="0" tIns="22225" rIns="0" bIns="0" rtlCol="0">
            <a:spAutoFit/>
          </a:bodyPr>
          <a:lstStyle/>
          <a:p>
            <a:pPr marL="12700" marR="5080" algn="just">
              <a:lnSpc>
                <a:spcPct val="95900"/>
              </a:lnSpc>
              <a:spcBef>
                <a:spcPts val="175"/>
              </a:spcBef>
            </a:pPr>
            <a:r>
              <a:rPr lang="ru-RU" sz="1600" i="1" dirty="0" smtClean="0">
                <a:latin typeface="Times New Roman" pitchFamily="18" charset="0"/>
                <a:cs typeface="Times New Roman" pitchFamily="18" charset="0"/>
              </a:rPr>
              <a:t>Постановление Администрации города Переславля-Залесского от 09.12.2014 № ПОС. 03-1877/14 «Об утверждении Кодекса этики и служебного поведения муниципальных служащих Администрации г. Переславля-Залесского»</a:t>
            </a:r>
            <a:endParaRPr sz="1600" i="1" dirty="0">
              <a:latin typeface="Times New Roman" pitchFamily="18" charset="0"/>
              <a:cs typeface="Times New Roman" pitchFamily="18" charset="0"/>
            </a:endParaRPr>
          </a:p>
        </p:txBody>
      </p:sp>
      <p:sp>
        <p:nvSpPr>
          <p:cNvPr id="7" name="object 7"/>
          <p:cNvSpPr/>
          <p:nvPr/>
        </p:nvSpPr>
        <p:spPr>
          <a:xfrm>
            <a:off x="661669" y="2793040"/>
            <a:ext cx="2822575" cy="6880935"/>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770636" y="3279394"/>
            <a:ext cx="2550414" cy="820096"/>
          </a:xfrm>
          <a:prstGeom prst="rect">
            <a:avLst/>
          </a:prstGeom>
        </p:spPr>
        <p:txBody>
          <a:bodyPr vert="horz" wrap="square" lIns="0" tIns="12065" rIns="0" bIns="0" rtlCol="0">
            <a:spAutoFit/>
          </a:bodyPr>
          <a:lstStyle/>
          <a:p>
            <a:pPr marL="12700" algn="just">
              <a:lnSpc>
                <a:spcPct val="100000"/>
              </a:lnSpc>
              <a:spcBef>
                <a:spcPts val="95"/>
              </a:spcBef>
            </a:pPr>
            <a:r>
              <a:rPr sz="1050" spc="-5" dirty="0" smtClean="0">
                <a:latin typeface="Times New Roman" pitchFamily="18" charset="0"/>
                <a:cs typeface="Times New Roman" pitchFamily="18" charset="0"/>
              </a:rPr>
              <a:t>Муниципальный</a:t>
            </a:r>
            <a:r>
              <a:rPr lang="ru-RU" sz="1050" spc="-5" dirty="0" smtClean="0">
                <a:latin typeface="Times New Roman" pitchFamily="18" charset="0"/>
                <a:cs typeface="Times New Roman" pitchFamily="18" charset="0"/>
              </a:rPr>
              <a:t> служащий должен с</a:t>
            </a:r>
            <a:r>
              <a:rPr lang="ru-RU" sz="1050" dirty="0" smtClean="0">
                <a:latin typeface="Times New Roman" pitchFamily="18" charset="0"/>
                <a:cs typeface="Times New Roman" pitchFamily="18" charset="0"/>
              </a:rPr>
              <a:t>облюдать установленные федеральными законами ограничения и запреты, исполнять обязанности, связанные с прохождением муниципальной службы</a:t>
            </a:r>
            <a:endParaRPr sz="1050" dirty="0">
              <a:latin typeface="Times New Roman" pitchFamily="18" charset="0"/>
              <a:cs typeface="Times New Roman" pitchFamily="18" charset="0"/>
            </a:endParaRPr>
          </a:p>
        </p:txBody>
      </p:sp>
      <p:sp>
        <p:nvSpPr>
          <p:cNvPr id="14" name="object 14"/>
          <p:cNvSpPr txBox="1"/>
          <p:nvPr/>
        </p:nvSpPr>
        <p:spPr>
          <a:xfrm>
            <a:off x="806450" y="4813300"/>
            <a:ext cx="2539746" cy="1292662"/>
          </a:xfrm>
          <a:prstGeom prst="rect">
            <a:avLst/>
          </a:prstGeom>
        </p:spPr>
        <p:txBody>
          <a:bodyPr vert="horz" wrap="square" lIns="0" tIns="22860" rIns="0" bIns="0" rtlCol="0">
            <a:spAutoFit/>
          </a:bodyPr>
          <a:lstStyle/>
          <a:p>
            <a:pPr marL="12700" marR="5080" algn="just">
              <a:lnSpc>
                <a:spcPts val="1100"/>
              </a:lnSpc>
              <a:spcBef>
                <a:spcPts val="180"/>
              </a:spcBef>
              <a:tabLst>
                <a:tab pos="1134745" algn="l"/>
              </a:tabLst>
            </a:pPr>
            <a:r>
              <a:rPr sz="1050" spc="-5" dirty="0" smtClean="0">
                <a:latin typeface="Times New Roman" pitchFamily="18" charset="0"/>
                <a:cs typeface="Times New Roman" pitchFamily="18" charset="0"/>
              </a:rPr>
              <a:t>Муниципальный</a:t>
            </a:r>
            <a:r>
              <a:rPr lang="ru-RU" sz="1050" spc="-5" dirty="0" smtClean="0">
                <a:latin typeface="Times New Roman" pitchFamily="18" charset="0"/>
                <a:cs typeface="Times New Roman" pitchFamily="18" charset="0"/>
              </a:rPr>
              <a:t> служащий должен в</a:t>
            </a:r>
            <a:r>
              <a:rPr lang="ru-RU" sz="1050" dirty="0" smtClean="0">
                <a:latin typeface="Times New Roman" pitchFamily="18" charset="0"/>
                <a:cs typeface="Times New Roman" pitchFamily="18" charset="0"/>
              </a:rPr>
              <a:t>оздерживаться от поведения, которое могло бы вызвать сомнение в добросовестном исполнении им должностных обязанностей, а также не допускать конфликтных ситуаций, способных нанести ущерб его репутации или авторитету органа местного самоуправления</a:t>
            </a:r>
            <a:endParaRPr sz="1050" dirty="0">
              <a:latin typeface="Times New Roman" pitchFamily="18" charset="0"/>
              <a:cs typeface="Times New Roman" pitchFamily="18" charset="0"/>
            </a:endParaRPr>
          </a:p>
        </p:txBody>
      </p:sp>
      <p:sp>
        <p:nvSpPr>
          <p:cNvPr id="21" name="object 21"/>
          <p:cNvSpPr/>
          <p:nvPr/>
        </p:nvSpPr>
        <p:spPr>
          <a:xfrm>
            <a:off x="4270375" y="2987024"/>
            <a:ext cx="2933700" cy="7114197"/>
          </a:xfrm>
          <a:prstGeom prst="rect">
            <a:avLst/>
          </a:prstGeom>
          <a:blipFill>
            <a:blip r:embed="rId3" cstate="print"/>
            <a:stretch>
              <a:fillRect/>
            </a:stretch>
          </a:blipFill>
        </p:spPr>
        <p:txBody>
          <a:bodyPr wrap="square" lIns="0" tIns="0" rIns="0" bIns="0" rtlCol="0"/>
          <a:lstStyle/>
          <a:p>
            <a:endParaRPr/>
          </a:p>
        </p:txBody>
      </p:sp>
      <p:sp>
        <p:nvSpPr>
          <p:cNvPr id="22" name="object 22"/>
          <p:cNvSpPr txBox="1"/>
          <p:nvPr/>
        </p:nvSpPr>
        <p:spPr>
          <a:xfrm>
            <a:off x="4362069" y="3427222"/>
            <a:ext cx="2692781" cy="820096"/>
          </a:xfrm>
          <a:prstGeom prst="rect">
            <a:avLst/>
          </a:prstGeom>
        </p:spPr>
        <p:txBody>
          <a:bodyPr vert="horz" wrap="square" lIns="0" tIns="12065" rIns="0" bIns="0" rtlCol="0">
            <a:spAutoFit/>
          </a:bodyPr>
          <a:lstStyle/>
          <a:p>
            <a:pPr marL="12700" algn="just">
              <a:lnSpc>
                <a:spcPct val="100000"/>
              </a:lnSpc>
              <a:spcBef>
                <a:spcPts val="95"/>
              </a:spcBef>
              <a:tabLst>
                <a:tab pos="1278890" algn="l"/>
                <a:tab pos="2207260" algn="l"/>
              </a:tabLst>
            </a:pPr>
            <a:r>
              <a:rPr sz="1050" spc="-5" dirty="0" smtClean="0">
                <a:latin typeface="Times New Roman" pitchFamily="18" charset="0"/>
                <a:cs typeface="Times New Roman" pitchFamily="18" charset="0"/>
              </a:rPr>
              <a:t>Муниципальному</a:t>
            </a:r>
            <a:r>
              <a:rPr lang="ru-RU" sz="1050" spc="-5" dirty="0" smtClean="0">
                <a:latin typeface="Times New Roman" pitchFamily="18" charset="0"/>
                <a:cs typeface="Times New Roman" pitchFamily="18" charset="0"/>
              </a:rPr>
              <a:t> </a:t>
            </a:r>
            <a:r>
              <a:rPr sz="1050" spc="-5" dirty="0" smtClean="0">
                <a:latin typeface="Times New Roman" pitchFamily="18" charset="0"/>
                <a:cs typeface="Times New Roman" pitchFamily="18" charset="0"/>
              </a:rPr>
              <a:t>служащему</a:t>
            </a:r>
            <a:r>
              <a:rPr lang="ru-RU" sz="1050" spc="-5" dirty="0" smtClean="0">
                <a:latin typeface="Times New Roman" pitchFamily="18" charset="0"/>
                <a:cs typeface="Times New Roman" pitchFamily="18" charset="0"/>
              </a:rPr>
              <a:t> следует </a:t>
            </a:r>
            <a:r>
              <a:rPr lang="ru-RU" sz="1050" dirty="0" smtClean="0">
                <a:latin typeface="Times New Roman" pitchFamily="18" charset="0"/>
                <a:cs typeface="Times New Roman" pitchFamily="18" charset="0"/>
              </a:rPr>
              <a:t>постоянно стремиться к обеспечению как можно более эффективного распоряжения ресурсами, находящимися в сфере его ответственности</a:t>
            </a:r>
            <a:endParaRPr sz="1050" dirty="0">
              <a:latin typeface="Times New Roman" pitchFamily="18" charset="0"/>
              <a:cs typeface="Times New Roman" pitchFamily="18" charset="0"/>
            </a:endParaRPr>
          </a:p>
        </p:txBody>
      </p:sp>
      <p:sp>
        <p:nvSpPr>
          <p:cNvPr id="25" name="object 25"/>
          <p:cNvSpPr txBox="1"/>
          <p:nvPr/>
        </p:nvSpPr>
        <p:spPr>
          <a:xfrm>
            <a:off x="4387850" y="8318500"/>
            <a:ext cx="2747645" cy="1292020"/>
          </a:xfrm>
          <a:prstGeom prst="rect">
            <a:avLst/>
          </a:prstGeom>
        </p:spPr>
        <p:txBody>
          <a:bodyPr vert="horz" wrap="square" lIns="0" tIns="22225" rIns="0" bIns="0" rtlCol="0">
            <a:spAutoFit/>
          </a:bodyPr>
          <a:lstStyle/>
          <a:p>
            <a:pPr algn="just">
              <a:lnSpc>
                <a:spcPts val="1100"/>
              </a:lnSpc>
            </a:pPr>
            <a:r>
              <a:rPr lang="ru-RU" sz="1050" dirty="0" smtClean="0">
                <a:latin typeface="Times New Roman" pitchFamily="18" charset="0"/>
                <a:cs typeface="Times New Roman" pitchFamily="18" charset="0"/>
              </a:rPr>
              <a:t>В служебном поведении муниципальный служащий должен воздерживаться от грубости, проявлений пренебрежительного тона, заносчивости, предвзятых замечаний, предъявления неправомерных обвинений, угроз, оскорбительных выражений, реплик, действий, препятствующих нормальному общению или провоцирующих противоправное поведение</a:t>
            </a:r>
            <a:endParaRPr sz="1050" dirty="0">
              <a:latin typeface="Times New Roman" pitchFamily="18" charset="0"/>
              <a:cs typeface="Times New Roman" pitchFamily="18" charset="0"/>
            </a:endParaRPr>
          </a:p>
        </p:txBody>
      </p:sp>
      <p:sp>
        <p:nvSpPr>
          <p:cNvPr id="28" name="object 28"/>
          <p:cNvSpPr txBox="1"/>
          <p:nvPr/>
        </p:nvSpPr>
        <p:spPr>
          <a:xfrm>
            <a:off x="784350" y="6727317"/>
            <a:ext cx="2612899" cy="794128"/>
          </a:xfrm>
          <a:prstGeom prst="rect">
            <a:avLst/>
          </a:prstGeom>
        </p:spPr>
        <p:txBody>
          <a:bodyPr vert="horz" wrap="square" lIns="0" tIns="18415" rIns="0" bIns="0" rtlCol="0">
            <a:spAutoFit/>
          </a:bodyPr>
          <a:lstStyle/>
          <a:p>
            <a:pPr marL="12700" marR="5080" algn="just">
              <a:lnSpc>
                <a:spcPct val="95800"/>
              </a:lnSpc>
              <a:spcBef>
                <a:spcPts val="145"/>
              </a:spcBef>
            </a:pPr>
            <a:r>
              <a:rPr sz="1050" spc="-5" dirty="0">
                <a:latin typeface="Times New Roman" pitchFamily="18" charset="0"/>
                <a:cs typeface="Times New Roman" pitchFamily="18" charset="0"/>
              </a:rPr>
              <a:t>Муниципальный </a:t>
            </a:r>
            <a:r>
              <a:rPr lang="ru-RU" sz="1050" spc="-5" dirty="0" smtClean="0">
                <a:latin typeface="Times New Roman" pitchFamily="18" charset="0"/>
                <a:cs typeface="Times New Roman" pitchFamily="18" charset="0"/>
              </a:rPr>
              <a:t> с</a:t>
            </a:r>
            <a:r>
              <a:rPr lang="ru-RU" sz="1050" dirty="0" smtClean="0">
                <a:latin typeface="Times New Roman" pitchFamily="18" charset="0"/>
                <a:cs typeface="Times New Roman" pitchFamily="18" charset="0"/>
              </a:rPr>
              <a:t>лужащий при исполнении  должностных обязанностей не должен допускать личную заинтересованность, которая приводит или может привести к конфликту интересов</a:t>
            </a:r>
            <a:endParaRPr sz="1050" dirty="0">
              <a:latin typeface="Times New Roman" pitchFamily="18" charset="0"/>
              <a:cs typeface="Times New Roman" pitchFamily="18" charset="0"/>
            </a:endParaRPr>
          </a:p>
        </p:txBody>
      </p:sp>
      <p:sp>
        <p:nvSpPr>
          <p:cNvPr id="29" name="object 29"/>
          <p:cNvSpPr txBox="1"/>
          <p:nvPr/>
        </p:nvSpPr>
        <p:spPr>
          <a:xfrm>
            <a:off x="4387850" y="6718300"/>
            <a:ext cx="2667000" cy="999633"/>
          </a:xfrm>
          <a:prstGeom prst="rect">
            <a:avLst/>
          </a:prstGeom>
        </p:spPr>
        <p:txBody>
          <a:bodyPr vert="horz" wrap="square" lIns="0" tIns="12065" rIns="0" bIns="0" rtlCol="0">
            <a:spAutoFit/>
          </a:bodyPr>
          <a:lstStyle/>
          <a:p>
            <a:pPr marL="12700" algn="just">
              <a:lnSpc>
                <a:spcPts val="1100"/>
              </a:lnSpc>
              <a:spcBef>
                <a:spcPts val="95"/>
              </a:spcBef>
              <a:tabLst>
                <a:tab pos="1146175" algn="l"/>
                <a:tab pos="1919605" algn="l"/>
                <a:tab pos="2232025" algn="l"/>
              </a:tabLst>
            </a:pPr>
            <a:r>
              <a:rPr sz="1050" spc="-5" dirty="0" smtClean="0">
                <a:latin typeface="Times New Roman" pitchFamily="18" charset="0"/>
                <a:cs typeface="Times New Roman" pitchFamily="18" charset="0"/>
              </a:rPr>
              <a:t>Муниципальный</a:t>
            </a:r>
            <a:r>
              <a:rPr lang="ru-RU" sz="1050" spc="-5" dirty="0" smtClean="0">
                <a:latin typeface="Times New Roman" pitchFamily="18" charset="0"/>
                <a:cs typeface="Times New Roman" pitchFamily="18" charset="0"/>
              </a:rPr>
              <a:t> </a:t>
            </a:r>
            <a:r>
              <a:rPr sz="1050" spc="-5" dirty="0" smtClean="0">
                <a:latin typeface="Times New Roman" pitchFamily="18" charset="0"/>
                <a:cs typeface="Times New Roman" pitchFamily="18" charset="0"/>
              </a:rPr>
              <a:t>служащий</a:t>
            </a:r>
            <a:r>
              <a:rPr lang="ru-RU" sz="1050" spc="-5" dirty="0" smtClean="0">
                <a:latin typeface="Times New Roman" pitchFamily="18" charset="0"/>
                <a:cs typeface="Times New Roman" pitchFamily="18" charset="0"/>
              </a:rPr>
              <a:t> должен в</a:t>
            </a:r>
            <a:r>
              <a:rPr lang="ru-RU" sz="1050" dirty="0" smtClean="0">
                <a:latin typeface="Times New Roman" pitchFamily="18" charset="0"/>
                <a:cs typeface="Times New Roman" pitchFamily="18" charset="0"/>
              </a:rPr>
              <a:t>оздерживаться от публичных высказываний, суждений и оценок в отношении деятельности органа местного самоуправления, его руководителей, если это не входит в должностные обязанности муниципального служащего</a:t>
            </a:r>
            <a:endParaRPr sz="1050" dirty="0">
              <a:latin typeface="Times New Roman" pitchFamily="18" charset="0"/>
              <a:cs typeface="Times New Roman" pitchFamily="18" charset="0"/>
            </a:endParaRPr>
          </a:p>
        </p:txBody>
      </p:sp>
      <p:sp>
        <p:nvSpPr>
          <p:cNvPr id="35" name="object 35"/>
          <p:cNvSpPr txBox="1"/>
          <p:nvPr/>
        </p:nvSpPr>
        <p:spPr>
          <a:xfrm>
            <a:off x="753872" y="8365997"/>
            <a:ext cx="2643378" cy="794769"/>
          </a:xfrm>
          <a:prstGeom prst="rect">
            <a:avLst/>
          </a:prstGeom>
        </p:spPr>
        <p:txBody>
          <a:bodyPr vert="horz" wrap="square" lIns="0" tIns="19050" rIns="0" bIns="0" rtlCol="0">
            <a:spAutoFit/>
          </a:bodyPr>
          <a:lstStyle/>
          <a:p>
            <a:pPr marL="12700" marR="5080" algn="just">
              <a:lnSpc>
                <a:spcPct val="95500"/>
              </a:lnSpc>
              <a:spcBef>
                <a:spcPts val="150"/>
              </a:spcBef>
            </a:pPr>
            <a:r>
              <a:rPr lang="ru-RU" sz="1050" dirty="0" smtClean="0">
                <a:latin typeface="Times New Roman" pitchFamily="18" charset="0"/>
                <a:cs typeface="Times New Roman" pitchFamily="18" charset="0"/>
              </a:rPr>
              <a:t>Муниципальный служащий обязан противодействовать проявлениям коррупции и предпринимать меры по ее профилактике в порядке, установленном законодательством Российской Федерации</a:t>
            </a:r>
            <a:endParaRPr sz="1050" dirty="0">
              <a:latin typeface="Times New Roman" pitchFamily="18" charset="0"/>
              <a:cs typeface="Times New Roman" pitchFamily="18" charset="0"/>
            </a:endParaRPr>
          </a:p>
        </p:txBody>
      </p:sp>
      <p:sp>
        <p:nvSpPr>
          <p:cNvPr id="41" name="object 41"/>
          <p:cNvSpPr txBox="1"/>
          <p:nvPr/>
        </p:nvSpPr>
        <p:spPr>
          <a:xfrm>
            <a:off x="4387850" y="5194300"/>
            <a:ext cx="2708275" cy="668773"/>
          </a:xfrm>
          <a:prstGeom prst="rect">
            <a:avLst/>
          </a:prstGeom>
        </p:spPr>
        <p:txBody>
          <a:bodyPr vert="horz" wrap="square" lIns="0" tIns="22225" rIns="0" bIns="0" rtlCol="0">
            <a:spAutoFit/>
          </a:bodyPr>
          <a:lstStyle/>
          <a:p>
            <a:pPr marL="12700" marR="5080" algn="just">
              <a:spcBef>
                <a:spcPts val="175"/>
              </a:spcBef>
            </a:pPr>
            <a:r>
              <a:rPr lang="ru-RU" sz="1050" dirty="0" smtClean="0">
                <a:latin typeface="Times New Roman" pitchFamily="18" charset="0"/>
                <a:cs typeface="Times New Roman" pitchFamily="18" charset="0"/>
              </a:rPr>
              <a:t>Муниципальный служащий должен быть вежливым, доброжелательным, корректным, внимательным и проявлять терпимость в общении с гражданами и коллегами</a:t>
            </a:r>
            <a:endParaRPr sz="105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53695" y="353694"/>
            <a:ext cx="6965950" cy="9946006"/>
            <a:chOff x="353695" y="353694"/>
            <a:chExt cx="6965950" cy="9737725"/>
          </a:xfrm>
          <a:solidFill>
            <a:schemeClr val="accent3">
              <a:lumMod val="60000"/>
              <a:lumOff val="40000"/>
            </a:schemeClr>
          </a:solidFill>
        </p:grpSpPr>
        <p:sp>
          <p:nvSpPr>
            <p:cNvPr id="3" name="object 3"/>
            <p:cNvSpPr/>
            <p:nvPr/>
          </p:nvSpPr>
          <p:spPr>
            <a:xfrm>
              <a:off x="360045" y="360044"/>
              <a:ext cx="6953250" cy="9725025"/>
            </a:xfrm>
            <a:prstGeom prst="rect">
              <a:avLst/>
            </a:prstGeom>
            <a:grpFill/>
          </p:spPr>
          <p:txBody>
            <a:bodyPr wrap="square" lIns="0" tIns="0" rIns="0" bIns="0" rtlCol="0"/>
            <a:lstStyle/>
            <a:p>
              <a:endParaRPr/>
            </a:p>
          </p:txBody>
        </p:sp>
        <p:sp>
          <p:nvSpPr>
            <p:cNvPr id="4" name="object 4"/>
            <p:cNvSpPr/>
            <p:nvPr/>
          </p:nvSpPr>
          <p:spPr>
            <a:xfrm>
              <a:off x="360045" y="360044"/>
              <a:ext cx="6953250" cy="9725025"/>
            </a:xfrm>
            <a:custGeom>
              <a:avLst/>
              <a:gdLst/>
              <a:ahLst/>
              <a:cxnLst/>
              <a:rect l="l" t="t" r="r" b="b"/>
              <a:pathLst>
                <a:path w="6953250" h="9725025">
                  <a:moveTo>
                    <a:pt x="0" y="9725025"/>
                  </a:moveTo>
                  <a:lnTo>
                    <a:pt x="6953250" y="9725025"/>
                  </a:lnTo>
                  <a:lnTo>
                    <a:pt x="6953250" y="0"/>
                  </a:lnTo>
                  <a:lnTo>
                    <a:pt x="0" y="0"/>
                  </a:lnTo>
                  <a:lnTo>
                    <a:pt x="0" y="9725025"/>
                  </a:lnTo>
                  <a:close/>
                </a:path>
              </a:pathLst>
            </a:custGeom>
            <a:grpFill/>
            <a:ln w="12700">
              <a:solidFill>
                <a:srgbClr val="4471C4"/>
              </a:solidFill>
            </a:ln>
          </p:spPr>
          <p:txBody>
            <a:bodyPr wrap="square" lIns="0" tIns="0" rIns="0" bIns="0" rtlCol="0"/>
            <a:lstStyle/>
            <a:p>
              <a:endParaRPr/>
            </a:p>
          </p:txBody>
        </p:sp>
      </p:grpSp>
      <p:sp>
        <p:nvSpPr>
          <p:cNvPr id="25" name="Заголовок 24"/>
          <p:cNvSpPr>
            <a:spLocks noGrp="1"/>
          </p:cNvSpPr>
          <p:nvPr>
            <p:ph type="title"/>
          </p:nvPr>
        </p:nvSpPr>
        <p:spPr>
          <a:xfrm>
            <a:off x="501650" y="317500"/>
            <a:ext cx="6629400" cy="861774"/>
          </a:xfrm>
        </p:spPr>
        <p:txBody>
          <a:bodyPr/>
          <a:lstStyle/>
          <a:p>
            <a:pPr algn="ctr"/>
            <a:r>
              <a:rPr lang="ru-RU" dirty="0" smtClean="0"/>
              <a:t>Ограничения, связанные с муниципальной службой</a:t>
            </a:r>
            <a:endParaRPr lang="ru-RU" dirty="0"/>
          </a:p>
        </p:txBody>
      </p:sp>
      <p:sp>
        <p:nvSpPr>
          <p:cNvPr id="26" name="Прямоугольник 25"/>
          <p:cNvSpPr/>
          <p:nvPr/>
        </p:nvSpPr>
        <p:spPr>
          <a:xfrm>
            <a:off x="425450" y="1231900"/>
            <a:ext cx="6858000" cy="89916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000" algn="just">
              <a:lnSpc>
                <a:spcPts val="1300"/>
              </a:lnSpc>
            </a:pPr>
            <a:endParaRPr lang="ru-RU" sz="1300" i="1" dirty="0" smtClean="0">
              <a:solidFill>
                <a:schemeClr val="tx1"/>
              </a:solidFill>
              <a:latin typeface="Times New Roman" pitchFamily="18" charset="0"/>
              <a:cs typeface="Times New Roman" pitchFamily="18" charset="0"/>
            </a:endParaRPr>
          </a:p>
          <a:p>
            <a:pPr indent="360000" algn="just">
              <a:lnSpc>
                <a:spcPts val="1300"/>
              </a:lnSpc>
            </a:pPr>
            <a:endParaRPr lang="ru-RU" sz="1500" i="1" dirty="0" smtClean="0">
              <a:solidFill>
                <a:schemeClr val="tx1"/>
              </a:solidFill>
              <a:latin typeface="Times New Roman" pitchFamily="18" charset="0"/>
              <a:cs typeface="Times New Roman" pitchFamily="18" charset="0"/>
            </a:endParaRPr>
          </a:p>
          <a:p>
            <a:pPr indent="360000" algn="just">
              <a:lnSpc>
                <a:spcPts val="1350"/>
              </a:lnSpc>
            </a:pPr>
            <a:r>
              <a:rPr lang="ru-RU" sz="1500" i="1" dirty="0" smtClean="0">
                <a:solidFill>
                  <a:schemeClr val="tx1"/>
                </a:solidFill>
                <a:latin typeface="Times New Roman" pitchFamily="18" charset="0"/>
                <a:cs typeface="Times New Roman" pitchFamily="18" charset="0"/>
              </a:rPr>
              <a:t>Гражданин не может быть принят на муниципальную службу, а муниципальный служащий не может находиться на муниципальной службе в случае:</a:t>
            </a:r>
          </a:p>
          <a:p>
            <a:pPr indent="360000" algn="just">
              <a:lnSpc>
                <a:spcPts val="1350"/>
              </a:lnSpc>
              <a:buFont typeface="+mj-lt"/>
              <a:buAutoNum type="arabicParenR"/>
            </a:pPr>
            <a:r>
              <a:rPr lang="ru-RU" sz="1500" i="1" dirty="0" smtClean="0">
                <a:solidFill>
                  <a:schemeClr val="tx1"/>
                </a:solidFill>
                <a:latin typeface="Times New Roman" pitchFamily="18" charset="0"/>
                <a:cs typeface="Times New Roman" pitchFamily="18" charset="0"/>
              </a:rPr>
              <a:t>признания его недееспособным или ограниченно дееспособным решением суда, вступившим в законную силу;</a:t>
            </a:r>
          </a:p>
          <a:p>
            <a:pPr indent="360000" algn="just">
              <a:lnSpc>
                <a:spcPts val="1350"/>
              </a:lnSpc>
              <a:buFont typeface="+mj-lt"/>
              <a:buAutoNum type="arabicParenR"/>
            </a:pPr>
            <a:r>
              <a:rPr lang="ru-RU" sz="1500" i="1" dirty="0" smtClean="0">
                <a:solidFill>
                  <a:schemeClr val="tx1"/>
                </a:solidFill>
                <a:latin typeface="Times New Roman" pitchFamily="18" charset="0"/>
                <a:cs typeface="Times New Roman" pitchFamily="18" charset="0"/>
              </a:rPr>
              <a:t>осуждения его к наказанию, исключающему возможность исполнения должностных обязанностей по должности муниципальной службы, по приговору суда, вступившему в законную силу;</a:t>
            </a:r>
          </a:p>
          <a:p>
            <a:pPr indent="360000" algn="just">
              <a:lnSpc>
                <a:spcPts val="1350"/>
              </a:lnSpc>
              <a:buFont typeface="+mj-lt"/>
              <a:buAutoNum type="arabicParenR"/>
            </a:pPr>
            <a:r>
              <a:rPr lang="ru-RU" sz="1500" i="1" dirty="0" smtClean="0">
                <a:solidFill>
                  <a:schemeClr val="tx1"/>
                </a:solidFill>
                <a:latin typeface="Times New Roman" pitchFamily="18" charset="0"/>
                <a:cs typeface="Times New Roman" pitchFamily="18" charset="0"/>
              </a:rPr>
              <a:t>отказа от прохождения процедуры оформления допуска к сведениям, составляющим государственную и иную охраняемую федеральными законами тайну, если исполнение должностных обязанностей по должности муниципальной службы, на замещение которой претендует гражданин, или по замещаемой муниципальным служащим должности муниципальной службы связано с использованием таких сведений;</a:t>
            </a:r>
          </a:p>
          <a:p>
            <a:pPr indent="360000" algn="just">
              <a:lnSpc>
                <a:spcPts val="1350"/>
              </a:lnSpc>
              <a:buFont typeface="+mj-lt"/>
              <a:buAutoNum type="arabicParenR"/>
            </a:pPr>
            <a:r>
              <a:rPr lang="ru-RU" sz="1500" i="1" dirty="0" smtClean="0">
                <a:solidFill>
                  <a:schemeClr val="tx1"/>
                </a:solidFill>
                <a:latin typeface="Times New Roman" pitchFamily="18" charset="0"/>
                <a:cs typeface="Times New Roman" pitchFamily="18" charset="0"/>
              </a:rPr>
              <a:t>наличия заболевания, препятствующего поступлению на муниципальную службу или ее прохождению и подтвержденного заключением медицинской организации</a:t>
            </a:r>
            <a:r>
              <a:rPr lang="ru-RU" sz="1500" i="1" dirty="0" smtClean="0">
                <a:solidFill>
                  <a:schemeClr val="tx1"/>
                </a:solidFill>
                <a:latin typeface="Times New Roman" pitchFamily="18" charset="0"/>
                <a:cs typeface="Times New Roman" pitchFamily="18" charset="0"/>
                <a:hlinkClick r:id="rId2"/>
              </a:rPr>
              <a:t>;</a:t>
            </a:r>
          </a:p>
          <a:p>
            <a:pPr indent="360000" algn="just">
              <a:lnSpc>
                <a:spcPts val="1350"/>
              </a:lnSpc>
              <a:buFont typeface="+mj-lt"/>
              <a:buAutoNum type="arabicParenR"/>
            </a:pPr>
            <a:r>
              <a:rPr lang="ru-RU" sz="1500" i="1" dirty="0" smtClean="0">
                <a:solidFill>
                  <a:schemeClr val="tx1"/>
                </a:solidFill>
                <a:latin typeface="Times New Roman" pitchFamily="18" charset="0"/>
                <a:cs typeface="Times New Roman" pitchFamily="18" charset="0"/>
              </a:rPr>
              <a:t>близкого родства или свойства (родители, супруги, дети, братья, сестры, а также братья, сестры, родители, дети супругов и супруги детей) с главой муниципального образования, который возглавляет администрацию, если замещение должности муниципальной службы связано с непосредственной подчиненностью или подконтрольностью этому должностному лицу, или с муниципальным служащим, если замещение должности муниципальной службы связано с непосредственной подчиненностью или подконтрольностью одного из них другому;</a:t>
            </a:r>
          </a:p>
          <a:p>
            <a:pPr indent="360000" algn="just">
              <a:lnSpc>
                <a:spcPts val="1350"/>
              </a:lnSpc>
              <a:buFont typeface="+mj-lt"/>
              <a:buAutoNum type="arabicParenR"/>
            </a:pPr>
            <a:r>
              <a:rPr lang="ru-RU" sz="1500" i="1" dirty="0" smtClean="0">
                <a:solidFill>
                  <a:schemeClr val="tx1"/>
                </a:solidFill>
                <a:latin typeface="Times New Roman" pitchFamily="18" charset="0"/>
                <a:cs typeface="Times New Roman" pitchFamily="18" charset="0"/>
              </a:rPr>
              <a:t>прекращения гражданства Российской Федерации либо гражданства (подданства) иностранного государства - участника международного договора Российской Федерации, в соответствии с которым иностранный гражданин имеет право находиться на муниципальной службе;</a:t>
            </a:r>
          </a:p>
          <a:p>
            <a:pPr indent="360000" algn="just">
              <a:lnSpc>
                <a:spcPts val="1350"/>
              </a:lnSpc>
              <a:buFont typeface="+mj-lt"/>
              <a:buAutoNum type="arabicParenR"/>
            </a:pPr>
            <a:r>
              <a:rPr lang="ru-RU" sz="1500" i="1" dirty="0" smtClean="0">
                <a:solidFill>
                  <a:schemeClr val="tx1"/>
                </a:solidFill>
                <a:latin typeface="Times New Roman" pitchFamily="18" charset="0"/>
                <a:cs typeface="Times New Roman" pitchFamily="18" charset="0"/>
              </a:rPr>
              <a:t>наличия гражданства (подданства) иностранного государства либо вида на жительство или иного документа, подтверждающего право на постоянное проживание гражданина на территории иностранного государства, если иное не предусмотрено международным договором Российской Федерации;</a:t>
            </a:r>
          </a:p>
          <a:p>
            <a:pPr indent="360000" algn="just">
              <a:lnSpc>
                <a:spcPts val="1350"/>
              </a:lnSpc>
              <a:buFont typeface="+mj-lt"/>
              <a:buAutoNum type="arabicParenR"/>
            </a:pPr>
            <a:r>
              <a:rPr lang="ru-RU" sz="1500" i="1" dirty="0" smtClean="0">
                <a:solidFill>
                  <a:schemeClr val="tx1"/>
                </a:solidFill>
                <a:latin typeface="Times New Roman" pitchFamily="18" charset="0"/>
                <a:cs typeface="Times New Roman" pitchFamily="18" charset="0"/>
              </a:rPr>
              <a:t>представления подложных документов или заведомо ложных сведений при поступлении на муниципальную службу;</a:t>
            </a:r>
          </a:p>
          <a:p>
            <a:pPr indent="360000" algn="just">
              <a:lnSpc>
                <a:spcPts val="1350"/>
              </a:lnSpc>
              <a:buFont typeface="+mj-lt"/>
              <a:buAutoNum type="arabicParenR"/>
            </a:pPr>
            <a:r>
              <a:rPr lang="ru-RU" sz="1500" i="1" dirty="0" smtClean="0">
                <a:solidFill>
                  <a:schemeClr val="tx1"/>
                </a:solidFill>
                <a:latin typeface="Times New Roman" pitchFamily="18" charset="0"/>
                <a:cs typeface="Times New Roman" pitchFamily="18" charset="0"/>
              </a:rPr>
              <a:t>непредставления предусмотренных Федеральным законом от 02.03.2007 № 25-ФЗ «О муниципальной службе в Российской Федерации», Федеральным законом от 25.12.2008 № 273-ФЗ «О противодействии коррупции» и другими федеральными законами сведений или представления заведомо недостоверных или неполных сведений при поступлении на муниципальную службу;</a:t>
            </a:r>
            <a:endParaRPr lang="ru-RU" sz="1500" i="1" dirty="0" smtClean="0">
              <a:solidFill>
                <a:schemeClr val="tx1"/>
              </a:solidFill>
              <a:latin typeface="Times New Roman" pitchFamily="18" charset="0"/>
              <a:cs typeface="Times New Roman" pitchFamily="18" charset="0"/>
              <a:hlinkClick r:id="rId3"/>
            </a:endParaRPr>
          </a:p>
          <a:p>
            <a:pPr indent="360000" algn="just">
              <a:lnSpc>
                <a:spcPts val="1350"/>
              </a:lnSpc>
              <a:buFont typeface="+mj-lt"/>
              <a:buAutoNum type="arabicParenR"/>
            </a:pPr>
            <a:r>
              <a:rPr lang="ru-RU" sz="1500" i="1" dirty="0" smtClean="0">
                <a:solidFill>
                  <a:schemeClr val="tx1"/>
                </a:solidFill>
                <a:latin typeface="Times New Roman" pitchFamily="18" charset="0"/>
                <a:cs typeface="Times New Roman" pitchFamily="18" charset="0"/>
              </a:rPr>
              <a:t>непредставления сведений об адресах сайтов и (или) страниц сайтов в информационно-телекоммуникационной сети "Интернет", на которых гражданин, претендующий на замещение должности муниципальной службы, муниципальный служащий размещали общедоступную информацию, а также данные, позволяющие их идентифицировать;</a:t>
            </a:r>
            <a:endParaRPr lang="ru-RU" sz="1500" i="1" dirty="0" smtClean="0">
              <a:solidFill>
                <a:schemeClr val="tx1"/>
              </a:solidFill>
              <a:latin typeface="Times New Roman" pitchFamily="18" charset="0"/>
              <a:cs typeface="Times New Roman" pitchFamily="18" charset="0"/>
              <a:hlinkClick r:id="rId4"/>
            </a:endParaRPr>
          </a:p>
          <a:p>
            <a:pPr indent="360000" algn="just">
              <a:lnSpc>
                <a:spcPts val="1350"/>
              </a:lnSpc>
              <a:buFont typeface="+mj-lt"/>
              <a:buAutoNum type="arabicParenR"/>
            </a:pPr>
            <a:r>
              <a:rPr lang="ru-RU" sz="1500" i="1" dirty="0" smtClean="0">
                <a:solidFill>
                  <a:schemeClr val="tx1"/>
                </a:solidFill>
                <a:latin typeface="Times New Roman" pitchFamily="18" charset="0"/>
                <a:cs typeface="Times New Roman" pitchFamily="18" charset="0"/>
              </a:rPr>
              <a:t>признания его не прошедшим военную службу по призыву, не имея на то законных оснований, в соответствии с заключением призывной комиссии (за исключением граждан, прошедших военную службу по контракту).</a:t>
            </a:r>
          </a:p>
          <a:p>
            <a:pPr indent="360000" algn="just">
              <a:lnSpc>
                <a:spcPts val="1350"/>
              </a:lnSpc>
            </a:pPr>
            <a:r>
              <a:rPr lang="ru-RU" sz="1500" i="1" dirty="0" smtClean="0">
                <a:solidFill>
                  <a:schemeClr val="tx1"/>
                </a:solidFill>
                <a:latin typeface="Times New Roman" pitchFamily="18" charset="0"/>
                <a:cs typeface="Times New Roman" pitchFamily="18" charset="0"/>
              </a:rPr>
              <a:t>Гражданин не может быть принят на муниципальную службу после достижения им возраста 65 лет - предельного возраста, установленного для замещения должности муниципальной службы.</a:t>
            </a:r>
          </a:p>
          <a:p>
            <a:pPr indent="360000" algn="just"/>
            <a:endParaRPr lang="ru-RU" sz="1500" dirty="0" smtClean="0">
              <a:solidFill>
                <a:schemeClr val="tx1"/>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0045" y="359409"/>
            <a:ext cx="6953250" cy="9725025"/>
          </a:xfrm>
          <a:custGeom>
            <a:avLst/>
            <a:gdLst/>
            <a:ahLst/>
            <a:cxnLst/>
            <a:rect l="l" t="t" r="r" b="b"/>
            <a:pathLst>
              <a:path w="6953250" h="9725025">
                <a:moveTo>
                  <a:pt x="0" y="9725025"/>
                </a:moveTo>
                <a:lnTo>
                  <a:pt x="6953250" y="9725025"/>
                </a:lnTo>
                <a:lnTo>
                  <a:pt x="6953250" y="0"/>
                </a:lnTo>
                <a:lnTo>
                  <a:pt x="0" y="0"/>
                </a:lnTo>
                <a:lnTo>
                  <a:pt x="0" y="9725025"/>
                </a:lnTo>
                <a:close/>
              </a:path>
            </a:pathLst>
          </a:custGeom>
          <a:solidFill>
            <a:schemeClr val="accent3">
              <a:lumMod val="60000"/>
              <a:lumOff val="40000"/>
            </a:schemeClr>
          </a:solidFill>
          <a:ln w="12700">
            <a:solidFill>
              <a:srgbClr val="4471C4"/>
            </a:solidFill>
          </a:ln>
        </p:spPr>
        <p:txBody>
          <a:bodyPr wrap="square" lIns="0" tIns="0" rIns="0" bIns="0" rtlCol="0"/>
          <a:lstStyle/>
          <a:p>
            <a:endParaRPr/>
          </a:p>
        </p:txBody>
      </p:sp>
      <p:sp>
        <p:nvSpPr>
          <p:cNvPr id="3" name="object 3"/>
          <p:cNvSpPr txBox="1">
            <a:spLocks noGrp="1"/>
          </p:cNvSpPr>
          <p:nvPr>
            <p:ph type="title"/>
          </p:nvPr>
        </p:nvSpPr>
        <p:spPr>
          <a:xfrm>
            <a:off x="1476502" y="375919"/>
            <a:ext cx="4715510" cy="452120"/>
          </a:xfrm>
          <a:prstGeom prst="rect">
            <a:avLst/>
          </a:prstGeom>
        </p:spPr>
        <p:txBody>
          <a:bodyPr vert="horz" wrap="square" lIns="0" tIns="12065" rIns="0" bIns="0" rtlCol="0">
            <a:spAutoFit/>
          </a:bodyPr>
          <a:lstStyle/>
          <a:p>
            <a:pPr marL="12700">
              <a:lnSpc>
                <a:spcPct val="100000"/>
              </a:lnSpc>
              <a:spcBef>
                <a:spcPts val="95"/>
              </a:spcBef>
            </a:pPr>
            <a:r>
              <a:rPr spc="-5" dirty="0"/>
              <a:t>Дисциплинарные</a:t>
            </a:r>
            <a:r>
              <a:rPr spc="-40" dirty="0"/>
              <a:t> </a:t>
            </a:r>
            <a:r>
              <a:rPr spc="-5" dirty="0"/>
              <a:t>взыскания</a:t>
            </a:r>
          </a:p>
        </p:txBody>
      </p:sp>
      <p:sp>
        <p:nvSpPr>
          <p:cNvPr id="4" name="object 4"/>
          <p:cNvSpPr/>
          <p:nvPr/>
        </p:nvSpPr>
        <p:spPr>
          <a:xfrm>
            <a:off x="817244" y="1676272"/>
            <a:ext cx="6029325" cy="1880235"/>
          </a:xfrm>
          <a:custGeom>
            <a:avLst/>
            <a:gdLst/>
            <a:ahLst/>
            <a:cxnLst/>
            <a:rect l="l" t="t" r="r" b="b"/>
            <a:pathLst>
              <a:path w="6029325" h="1880235">
                <a:moveTo>
                  <a:pt x="6029325" y="0"/>
                </a:moveTo>
                <a:lnTo>
                  <a:pt x="0" y="0"/>
                </a:lnTo>
                <a:lnTo>
                  <a:pt x="0" y="1880235"/>
                </a:lnTo>
                <a:lnTo>
                  <a:pt x="6029325" y="1880235"/>
                </a:lnTo>
                <a:lnTo>
                  <a:pt x="6029325" y="0"/>
                </a:lnTo>
                <a:close/>
              </a:path>
            </a:pathLst>
          </a:custGeom>
          <a:solidFill>
            <a:schemeClr val="accent2">
              <a:lumMod val="60000"/>
              <a:lumOff val="40000"/>
            </a:schemeClr>
          </a:solidFill>
        </p:spPr>
        <p:txBody>
          <a:bodyPr wrap="square" lIns="0" tIns="0" rIns="0" bIns="0" rtlCol="0"/>
          <a:lstStyle/>
          <a:p>
            <a:endParaRPr/>
          </a:p>
        </p:txBody>
      </p:sp>
      <p:sp>
        <p:nvSpPr>
          <p:cNvPr id="5" name="object 5"/>
          <p:cNvSpPr txBox="1"/>
          <p:nvPr/>
        </p:nvSpPr>
        <p:spPr>
          <a:xfrm>
            <a:off x="914501" y="1629021"/>
            <a:ext cx="5835015" cy="1848485"/>
          </a:xfrm>
          <a:prstGeom prst="rect">
            <a:avLst/>
          </a:prstGeom>
        </p:spPr>
        <p:txBody>
          <a:bodyPr vert="horz" wrap="square" lIns="0" tIns="92710" rIns="0" bIns="0" rtlCol="0">
            <a:spAutoFit/>
          </a:bodyPr>
          <a:lstStyle/>
          <a:p>
            <a:pPr marL="1270" algn="ctr">
              <a:lnSpc>
                <a:spcPct val="100000"/>
              </a:lnSpc>
              <a:spcBef>
                <a:spcPts val="730"/>
              </a:spcBef>
            </a:pPr>
            <a:r>
              <a:rPr sz="2000" b="1" dirty="0">
                <a:solidFill>
                  <a:srgbClr val="FFFFFF"/>
                </a:solidFill>
                <a:latin typeface="Times New Roman"/>
                <a:cs typeface="Times New Roman"/>
              </a:rPr>
              <a:t>За </a:t>
            </a:r>
            <a:r>
              <a:rPr sz="2000" b="1" spc="-10" dirty="0">
                <a:solidFill>
                  <a:srgbClr val="FFFFFF"/>
                </a:solidFill>
                <a:latin typeface="Times New Roman"/>
                <a:cs typeface="Times New Roman"/>
              </a:rPr>
              <a:t>совершение дисциплинарного проступка</a:t>
            </a:r>
            <a:r>
              <a:rPr sz="2000" b="1" spc="-50" dirty="0">
                <a:solidFill>
                  <a:srgbClr val="FFFFFF"/>
                </a:solidFill>
                <a:latin typeface="Times New Roman"/>
                <a:cs typeface="Times New Roman"/>
              </a:rPr>
              <a:t> </a:t>
            </a:r>
            <a:r>
              <a:rPr sz="2000" dirty="0">
                <a:solidFill>
                  <a:srgbClr val="FFFFFF"/>
                </a:solidFill>
                <a:latin typeface="Carlito"/>
                <a:cs typeface="Carlito"/>
              </a:rPr>
              <a:t>-</a:t>
            </a:r>
            <a:endParaRPr sz="2000" dirty="0">
              <a:latin typeface="Carlito"/>
              <a:cs typeface="Carlito"/>
            </a:endParaRPr>
          </a:p>
          <a:p>
            <a:pPr marL="1270" algn="ctr">
              <a:lnSpc>
                <a:spcPts val="2235"/>
              </a:lnSpc>
              <a:spcBef>
                <a:spcPts val="635"/>
              </a:spcBef>
            </a:pPr>
            <a:r>
              <a:rPr sz="2000" spc="-5" dirty="0">
                <a:solidFill>
                  <a:srgbClr val="FFFFFF"/>
                </a:solidFill>
                <a:latin typeface="Times New Roman"/>
                <a:cs typeface="Times New Roman"/>
              </a:rPr>
              <a:t>неисполнение или </a:t>
            </a:r>
            <a:r>
              <a:rPr sz="2000" dirty="0">
                <a:solidFill>
                  <a:srgbClr val="FFFFFF"/>
                </a:solidFill>
                <a:latin typeface="Times New Roman"/>
                <a:cs typeface="Times New Roman"/>
              </a:rPr>
              <a:t>ненадлежащее</a:t>
            </a:r>
            <a:r>
              <a:rPr sz="2000" spc="-25" dirty="0">
                <a:solidFill>
                  <a:srgbClr val="FFFFFF"/>
                </a:solidFill>
                <a:latin typeface="Times New Roman"/>
                <a:cs typeface="Times New Roman"/>
              </a:rPr>
              <a:t> </a:t>
            </a:r>
            <a:r>
              <a:rPr sz="2000" spc="-5" dirty="0">
                <a:solidFill>
                  <a:srgbClr val="FFFFFF"/>
                </a:solidFill>
                <a:latin typeface="Times New Roman"/>
                <a:cs typeface="Times New Roman"/>
              </a:rPr>
              <a:t>исполнение</a:t>
            </a:r>
            <a:endParaRPr sz="2000" dirty="0">
              <a:latin typeface="Times New Roman"/>
              <a:cs typeface="Times New Roman"/>
            </a:endParaRPr>
          </a:p>
          <a:p>
            <a:pPr marL="12700" marR="5080" algn="ctr">
              <a:lnSpc>
                <a:spcPct val="86300"/>
              </a:lnSpc>
              <a:spcBef>
                <a:spcPts val="165"/>
              </a:spcBef>
            </a:pPr>
            <a:r>
              <a:rPr sz="2000" spc="-5" dirty="0">
                <a:solidFill>
                  <a:srgbClr val="FFFFFF"/>
                </a:solidFill>
                <a:latin typeface="Times New Roman"/>
                <a:cs typeface="Times New Roman"/>
              </a:rPr>
              <a:t>муниципальным </a:t>
            </a:r>
            <a:r>
              <a:rPr sz="2000" spc="-10" dirty="0">
                <a:solidFill>
                  <a:srgbClr val="FFFFFF"/>
                </a:solidFill>
                <a:latin typeface="Times New Roman"/>
                <a:cs typeface="Times New Roman"/>
              </a:rPr>
              <a:t>служащим </a:t>
            </a:r>
            <a:r>
              <a:rPr sz="2000" spc="-5" dirty="0">
                <a:solidFill>
                  <a:srgbClr val="FFFFFF"/>
                </a:solidFill>
                <a:latin typeface="Times New Roman"/>
                <a:cs typeface="Times New Roman"/>
              </a:rPr>
              <a:t>по </a:t>
            </a:r>
            <a:r>
              <a:rPr sz="2000" spc="-20" dirty="0">
                <a:solidFill>
                  <a:srgbClr val="FFFFFF"/>
                </a:solidFill>
                <a:latin typeface="Times New Roman"/>
                <a:cs typeface="Times New Roman"/>
              </a:rPr>
              <a:t>его </a:t>
            </a:r>
            <a:r>
              <a:rPr sz="2000" spc="-5" dirty="0">
                <a:solidFill>
                  <a:srgbClr val="FFFFFF"/>
                </a:solidFill>
                <a:latin typeface="Times New Roman"/>
                <a:cs typeface="Times New Roman"/>
              </a:rPr>
              <a:t>вине </a:t>
            </a:r>
            <a:r>
              <a:rPr sz="2000" spc="-10" dirty="0">
                <a:solidFill>
                  <a:srgbClr val="FFFFFF"/>
                </a:solidFill>
                <a:latin typeface="Times New Roman"/>
                <a:cs typeface="Times New Roman"/>
              </a:rPr>
              <a:t>возложенных  </a:t>
            </a:r>
            <a:r>
              <a:rPr sz="2000" spc="-5" dirty="0">
                <a:solidFill>
                  <a:srgbClr val="FFFFFF"/>
                </a:solidFill>
                <a:latin typeface="Times New Roman"/>
                <a:cs typeface="Times New Roman"/>
              </a:rPr>
              <a:t>на </a:t>
            </a:r>
            <a:r>
              <a:rPr sz="2000" spc="-20" dirty="0">
                <a:solidFill>
                  <a:srgbClr val="FFFFFF"/>
                </a:solidFill>
                <a:latin typeface="Times New Roman"/>
                <a:cs typeface="Times New Roman"/>
              </a:rPr>
              <a:t>него </a:t>
            </a:r>
            <a:r>
              <a:rPr sz="2000" spc="-10" dirty="0">
                <a:solidFill>
                  <a:srgbClr val="FFFFFF"/>
                </a:solidFill>
                <a:latin typeface="Times New Roman"/>
                <a:cs typeface="Times New Roman"/>
              </a:rPr>
              <a:t>служебных </a:t>
            </a:r>
            <a:r>
              <a:rPr sz="2000" dirty="0">
                <a:solidFill>
                  <a:srgbClr val="FFFFFF"/>
                </a:solidFill>
                <a:latin typeface="Times New Roman"/>
                <a:cs typeface="Times New Roman"/>
              </a:rPr>
              <a:t>обязанностей - </a:t>
            </a:r>
            <a:r>
              <a:rPr sz="2000" spc="-15" dirty="0">
                <a:solidFill>
                  <a:srgbClr val="FFFFFF"/>
                </a:solidFill>
                <a:latin typeface="Times New Roman"/>
                <a:cs typeface="Times New Roman"/>
              </a:rPr>
              <a:t>работодатель  </a:t>
            </a:r>
            <a:r>
              <a:rPr sz="2000" spc="-5" dirty="0">
                <a:solidFill>
                  <a:srgbClr val="FFFFFF"/>
                </a:solidFill>
                <a:latin typeface="Times New Roman"/>
                <a:cs typeface="Times New Roman"/>
              </a:rPr>
              <a:t>имеет право применить следующие дисциплинарные  взыскания*:</a:t>
            </a:r>
            <a:endParaRPr sz="2000" dirty="0">
              <a:latin typeface="Times New Roman"/>
              <a:cs typeface="Times New Roman"/>
            </a:endParaRPr>
          </a:p>
        </p:txBody>
      </p:sp>
      <p:grpSp>
        <p:nvGrpSpPr>
          <p:cNvPr id="6" name="object 6"/>
          <p:cNvGrpSpPr/>
          <p:nvPr/>
        </p:nvGrpSpPr>
        <p:grpSpPr>
          <a:xfrm>
            <a:off x="813841" y="3550284"/>
            <a:ext cx="2020570" cy="3961129"/>
            <a:chOff x="813841" y="3550284"/>
            <a:chExt cx="2020570" cy="3961129"/>
          </a:xfrm>
          <a:solidFill>
            <a:schemeClr val="accent6">
              <a:lumMod val="60000"/>
              <a:lumOff val="40000"/>
            </a:schemeClr>
          </a:solidFill>
        </p:grpSpPr>
        <p:sp>
          <p:nvSpPr>
            <p:cNvPr id="7" name="object 7"/>
            <p:cNvSpPr/>
            <p:nvPr/>
          </p:nvSpPr>
          <p:spPr>
            <a:xfrm>
              <a:off x="820191" y="3556634"/>
              <a:ext cx="2007870" cy="3948429"/>
            </a:xfrm>
            <a:custGeom>
              <a:avLst/>
              <a:gdLst/>
              <a:ahLst/>
              <a:cxnLst/>
              <a:rect l="l" t="t" r="r" b="b"/>
              <a:pathLst>
                <a:path w="2007870" h="3948429">
                  <a:moveTo>
                    <a:pt x="2007870" y="0"/>
                  </a:moveTo>
                  <a:lnTo>
                    <a:pt x="0" y="0"/>
                  </a:lnTo>
                  <a:lnTo>
                    <a:pt x="0" y="3948429"/>
                  </a:lnTo>
                  <a:lnTo>
                    <a:pt x="2007870" y="3948429"/>
                  </a:lnTo>
                  <a:lnTo>
                    <a:pt x="2007870" y="0"/>
                  </a:lnTo>
                  <a:close/>
                </a:path>
              </a:pathLst>
            </a:custGeom>
            <a:grpFill/>
          </p:spPr>
          <p:txBody>
            <a:bodyPr wrap="square" lIns="0" tIns="0" rIns="0" bIns="0" rtlCol="0"/>
            <a:lstStyle/>
            <a:p>
              <a:endParaRPr/>
            </a:p>
          </p:txBody>
        </p:sp>
        <p:sp>
          <p:nvSpPr>
            <p:cNvPr id="8" name="object 8"/>
            <p:cNvSpPr/>
            <p:nvPr/>
          </p:nvSpPr>
          <p:spPr>
            <a:xfrm>
              <a:off x="820191" y="3556634"/>
              <a:ext cx="2007870" cy="3948429"/>
            </a:xfrm>
            <a:custGeom>
              <a:avLst/>
              <a:gdLst/>
              <a:ahLst/>
              <a:cxnLst/>
              <a:rect l="l" t="t" r="r" b="b"/>
              <a:pathLst>
                <a:path w="2007870" h="3948429">
                  <a:moveTo>
                    <a:pt x="0" y="3948429"/>
                  </a:moveTo>
                  <a:lnTo>
                    <a:pt x="2007870" y="3948429"/>
                  </a:lnTo>
                  <a:lnTo>
                    <a:pt x="2007870" y="0"/>
                  </a:lnTo>
                  <a:lnTo>
                    <a:pt x="0" y="0"/>
                  </a:lnTo>
                  <a:lnTo>
                    <a:pt x="0" y="3948429"/>
                  </a:lnTo>
                  <a:close/>
                </a:path>
              </a:pathLst>
            </a:custGeom>
            <a:grpFill/>
            <a:ln w="12699">
              <a:solidFill>
                <a:srgbClr val="FFFFFF"/>
              </a:solidFill>
            </a:ln>
          </p:spPr>
          <p:txBody>
            <a:bodyPr wrap="square" lIns="0" tIns="0" rIns="0" bIns="0" rtlCol="0"/>
            <a:lstStyle/>
            <a:p>
              <a:endParaRPr/>
            </a:p>
          </p:txBody>
        </p:sp>
      </p:grpSp>
      <p:sp>
        <p:nvSpPr>
          <p:cNvPr id="9" name="object 9"/>
          <p:cNvSpPr txBox="1"/>
          <p:nvPr/>
        </p:nvSpPr>
        <p:spPr>
          <a:xfrm>
            <a:off x="1187450" y="5363717"/>
            <a:ext cx="1295400" cy="275075"/>
          </a:xfrm>
          <a:prstGeom prst="rect">
            <a:avLst/>
          </a:prstGeom>
        </p:spPr>
        <p:txBody>
          <a:bodyPr vert="horz" wrap="square" lIns="0" tIns="13335" rIns="0" bIns="0" rtlCol="0">
            <a:spAutoFit/>
          </a:bodyPr>
          <a:lstStyle/>
          <a:p>
            <a:pPr marL="12700" algn="ctr">
              <a:lnSpc>
                <a:spcPct val="100000"/>
              </a:lnSpc>
              <a:spcBef>
                <a:spcPts val="105"/>
              </a:spcBef>
            </a:pPr>
            <a:r>
              <a:rPr sz="1700" dirty="0">
                <a:latin typeface="Carlito"/>
                <a:cs typeface="Carlito"/>
              </a:rPr>
              <a:t>заме</a:t>
            </a:r>
            <a:r>
              <a:rPr sz="1700" spc="5" dirty="0">
                <a:latin typeface="Carlito"/>
                <a:cs typeface="Carlito"/>
              </a:rPr>
              <a:t>ч</a:t>
            </a:r>
            <a:r>
              <a:rPr sz="1700" dirty="0">
                <a:latin typeface="Carlito"/>
                <a:cs typeface="Carlito"/>
              </a:rPr>
              <a:t>ание</a:t>
            </a:r>
          </a:p>
        </p:txBody>
      </p:sp>
      <p:grpSp>
        <p:nvGrpSpPr>
          <p:cNvPr id="10" name="object 10"/>
          <p:cNvGrpSpPr/>
          <p:nvPr/>
        </p:nvGrpSpPr>
        <p:grpSpPr>
          <a:xfrm>
            <a:off x="2821685" y="3550284"/>
            <a:ext cx="2020570" cy="3961129"/>
            <a:chOff x="2821685" y="3550284"/>
            <a:chExt cx="2020570" cy="3961129"/>
          </a:xfrm>
          <a:solidFill>
            <a:schemeClr val="accent1">
              <a:lumMod val="60000"/>
              <a:lumOff val="40000"/>
            </a:schemeClr>
          </a:solidFill>
        </p:grpSpPr>
        <p:sp>
          <p:nvSpPr>
            <p:cNvPr id="11" name="object 11"/>
            <p:cNvSpPr/>
            <p:nvPr/>
          </p:nvSpPr>
          <p:spPr>
            <a:xfrm>
              <a:off x="2828035" y="3556634"/>
              <a:ext cx="2007870" cy="3948429"/>
            </a:xfrm>
            <a:custGeom>
              <a:avLst/>
              <a:gdLst/>
              <a:ahLst/>
              <a:cxnLst/>
              <a:rect l="l" t="t" r="r" b="b"/>
              <a:pathLst>
                <a:path w="2007870" h="3948429">
                  <a:moveTo>
                    <a:pt x="2007869" y="0"/>
                  </a:moveTo>
                  <a:lnTo>
                    <a:pt x="0" y="0"/>
                  </a:lnTo>
                  <a:lnTo>
                    <a:pt x="0" y="3948429"/>
                  </a:lnTo>
                  <a:lnTo>
                    <a:pt x="2007869" y="3948429"/>
                  </a:lnTo>
                  <a:lnTo>
                    <a:pt x="2007869" y="0"/>
                  </a:lnTo>
                  <a:close/>
                </a:path>
              </a:pathLst>
            </a:custGeom>
            <a:grpFill/>
          </p:spPr>
          <p:txBody>
            <a:bodyPr wrap="square" lIns="0" tIns="0" rIns="0" bIns="0" rtlCol="0"/>
            <a:lstStyle/>
            <a:p>
              <a:endParaRPr/>
            </a:p>
          </p:txBody>
        </p:sp>
        <p:sp>
          <p:nvSpPr>
            <p:cNvPr id="12" name="object 12"/>
            <p:cNvSpPr/>
            <p:nvPr/>
          </p:nvSpPr>
          <p:spPr>
            <a:xfrm>
              <a:off x="2828035" y="3556634"/>
              <a:ext cx="2007870" cy="3948429"/>
            </a:xfrm>
            <a:custGeom>
              <a:avLst/>
              <a:gdLst/>
              <a:ahLst/>
              <a:cxnLst/>
              <a:rect l="l" t="t" r="r" b="b"/>
              <a:pathLst>
                <a:path w="2007870" h="3948429">
                  <a:moveTo>
                    <a:pt x="0" y="3948429"/>
                  </a:moveTo>
                  <a:lnTo>
                    <a:pt x="2007869" y="3948429"/>
                  </a:lnTo>
                  <a:lnTo>
                    <a:pt x="2007869" y="0"/>
                  </a:lnTo>
                  <a:lnTo>
                    <a:pt x="0" y="0"/>
                  </a:lnTo>
                  <a:lnTo>
                    <a:pt x="0" y="3948429"/>
                  </a:lnTo>
                  <a:close/>
                </a:path>
              </a:pathLst>
            </a:custGeom>
            <a:grpFill/>
            <a:ln w="12700">
              <a:solidFill>
                <a:srgbClr val="FFFFFF"/>
              </a:solidFill>
            </a:ln>
          </p:spPr>
          <p:txBody>
            <a:bodyPr wrap="square" lIns="0" tIns="0" rIns="0" bIns="0" rtlCol="0"/>
            <a:lstStyle/>
            <a:p>
              <a:endParaRPr/>
            </a:p>
          </p:txBody>
        </p:sp>
      </p:grpSp>
      <p:sp>
        <p:nvSpPr>
          <p:cNvPr id="13" name="object 13"/>
          <p:cNvSpPr txBox="1"/>
          <p:nvPr/>
        </p:nvSpPr>
        <p:spPr>
          <a:xfrm>
            <a:off x="3016250" y="5363717"/>
            <a:ext cx="1600199" cy="275075"/>
          </a:xfrm>
          <a:prstGeom prst="rect">
            <a:avLst/>
          </a:prstGeom>
        </p:spPr>
        <p:txBody>
          <a:bodyPr vert="horz" wrap="square" lIns="0" tIns="13335" rIns="0" bIns="0" rtlCol="0">
            <a:spAutoFit/>
          </a:bodyPr>
          <a:lstStyle/>
          <a:p>
            <a:pPr marL="12700" algn="ctr">
              <a:lnSpc>
                <a:spcPct val="100000"/>
              </a:lnSpc>
              <a:spcBef>
                <a:spcPts val="105"/>
              </a:spcBef>
            </a:pPr>
            <a:r>
              <a:rPr sz="1700" dirty="0">
                <a:latin typeface="Carlito"/>
                <a:cs typeface="Carlito"/>
              </a:rPr>
              <a:t>вы</a:t>
            </a:r>
            <a:r>
              <a:rPr sz="1700" spc="-25" dirty="0">
                <a:latin typeface="Carlito"/>
                <a:cs typeface="Carlito"/>
              </a:rPr>
              <a:t>г</a:t>
            </a:r>
            <a:r>
              <a:rPr sz="1700" spc="-5" dirty="0">
                <a:latin typeface="Carlito"/>
                <a:cs typeface="Carlito"/>
              </a:rPr>
              <a:t>овор</a:t>
            </a:r>
            <a:endParaRPr sz="1700" dirty="0">
              <a:latin typeface="Carlito"/>
              <a:cs typeface="Carlito"/>
            </a:endParaRPr>
          </a:p>
        </p:txBody>
      </p:sp>
      <p:grpSp>
        <p:nvGrpSpPr>
          <p:cNvPr id="14" name="object 14"/>
          <p:cNvGrpSpPr/>
          <p:nvPr/>
        </p:nvGrpSpPr>
        <p:grpSpPr>
          <a:xfrm>
            <a:off x="4829428" y="3550284"/>
            <a:ext cx="2020570" cy="3961129"/>
            <a:chOff x="4829428" y="3550284"/>
            <a:chExt cx="2020570" cy="3961129"/>
          </a:xfrm>
          <a:solidFill>
            <a:schemeClr val="accent2">
              <a:lumMod val="75000"/>
            </a:schemeClr>
          </a:solidFill>
        </p:grpSpPr>
        <p:sp>
          <p:nvSpPr>
            <p:cNvPr id="15" name="object 15"/>
            <p:cNvSpPr/>
            <p:nvPr/>
          </p:nvSpPr>
          <p:spPr>
            <a:xfrm>
              <a:off x="4835778" y="3556634"/>
              <a:ext cx="2007870" cy="3948429"/>
            </a:xfrm>
            <a:custGeom>
              <a:avLst/>
              <a:gdLst/>
              <a:ahLst/>
              <a:cxnLst/>
              <a:rect l="l" t="t" r="r" b="b"/>
              <a:pathLst>
                <a:path w="2007870" h="3948429">
                  <a:moveTo>
                    <a:pt x="2007870" y="0"/>
                  </a:moveTo>
                  <a:lnTo>
                    <a:pt x="0" y="0"/>
                  </a:lnTo>
                  <a:lnTo>
                    <a:pt x="0" y="3948429"/>
                  </a:lnTo>
                  <a:lnTo>
                    <a:pt x="2007870" y="3948429"/>
                  </a:lnTo>
                  <a:lnTo>
                    <a:pt x="2007870" y="0"/>
                  </a:lnTo>
                  <a:close/>
                </a:path>
              </a:pathLst>
            </a:custGeom>
            <a:grpFill/>
          </p:spPr>
          <p:txBody>
            <a:bodyPr wrap="square" lIns="0" tIns="0" rIns="0" bIns="0" rtlCol="0"/>
            <a:lstStyle/>
            <a:p>
              <a:endParaRPr/>
            </a:p>
          </p:txBody>
        </p:sp>
        <p:sp>
          <p:nvSpPr>
            <p:cNvPr id="16" name="object 16"/>
            <p:cNvSpPr/>
            <p:nvPr/>
          </p:nvSpPr>
          <p:spPr>
            <a:xfrm>
              <a:off x="4835778" y="3556634"/>
              <a:ext cx="2007870" cy="3948429"/>
            </a:xfrm>
            <a:custGeom>
              <a:avLst/>
              <a:gdLst/>
              <a:ahLst/>
              <a:cxnLst/>
              <a:rect l="l" t="t" r="r" b="b"/>
              <a:pathLst>
                <a:path w="2007870" h="3948429">
                  <a:moveTo>
                    <a:pt x="0" y="3948429"/>
                  </a:moveTo>
                  <a:lnTo>
                    <a:pt x="2007870" y="3948429"/>
                  </a:lnTo>
                  <a:lnTo>
                    <a:pt x="2007870" y="0"/>
                  </a:lnTo>
                  <a:lnTo>
                    <a:pt x="0" y="0"/>
                  </a:lnTo>
                  <a:lnTo>
                    <a:pt x="0" y="3948429"/>
                  </a:lnTo>
                  <a:close/>
                </a:path>
              </a:pathLst>
            </a:custGeom>
            <a:grpFill/>
            <a:ln w="12700">
              <a:solidFill>
                <a:srgbClr val="FFFFFF"/>
              </a:solidFill>
            </a:ln>
          </p:spPr>
          <p:txBody>
            <a:bodyPr wrap="square" lIns="0" tIns="0" rIns="0" bIns="0" rtlCol="0"/>
            <a:lstStyle/>
            <a:p>
              <a:endParaRPr/>
            </a:p>
          </p:txBody>
        </p:sp>
      </p:grpSp>
      <p:sp>
        <p:nvSpPr>
          <p:cNvPr id="17" name="object 17"/>
          <p:cNvSpPr txBox="1"/>
          <p:nvPr/>
        </p:nvSpPr>
        <p:spPr>
          <a:xfrm>
            <a:off x="4903978" y="4493513"/>
            <a:ext cx="1871980" cy="2427652"/>
          </a:xfrm>
          <a:prstGeom prst="rect">
            <a:avLst/>
          </a:prstGeom>
        </p:spPr>
        <p:txBody>
          <a:bodyPr vert="horz" wrap="square" lIns="0" tIns="13335" rIns="0" bIns="0" rtlCol="0">
            <a:spAutoFit/>
          </a:bodyPr>
          <a:lstStyle/>
          <a:p>
            <a:pPr marL="1270" algn="ctr">
              <a:lnSpc>
                <a:spcPct val="100000"/>
              </a:lnSpc>
              <a:spcBef>
                <a:spcPts val="105"/>
              </a:spcBef>
            </a:pPr>
            <a:r>
              <a:rPr sz="1600" spc="-5" dirty="0">
                <a:latin typeface="Carlito"/>
                <a:cs typeface="Carlito"/>
              </a:rPr>
              <a:t>увольнение</a:t>
            </a:r>
            <a:endParaRPr sz="1600" dirty="0">
              <a:latin typeface="Carlito"/>
              <a:cs typeface="Carlito"/>
            </a:endParaRPr>
          </a:p>
          <a:p>
            <a:pPr marL="121920" marR="114935" algn="ctr">
              <a:lnSpc>
                <a:spcPct val="101800"/>
              </a:lnSpc>
            </a:pPr>
            <a:r>
              <a:rPr sz="1600" dirty="0">
                <a:latin typeface="Carlito"/>
                <a:cs typeface="Carlito"/>
              </a:rPr>
              <a:t>с</a:t>
            </a:r>
            <a:r>
              <a:rPr sz="1600" spc="-85" dirty="0">
                <a:latin typeface="Carlito"/>
                <a:cs typeface="Carlito"/>
              </a:rPr>
              <a:t> </a:t>
            </a:r>
            <a:r>
              <a:rPr sz="1600" dirty="0">
                <a:latin typeface="Carlito"/>
                <a:cs typeface="Carlito"/>
              </a:rPr>
              <a:t>муниципальной  службы</a:t>
            </a:r>
            <a:r>
              <a:rPr sz="1600" spc="-25" dirty="0">
                <a:latin typeface="Carlito"/>
                <a:cs typeface="Carlito"/>
              </a:rPr>
              <a:t> </a:t>
            </a:r>
            <a:r>
              <a:rPr sz="1600" dirty="0">
                <a:latin typeface="Carlito"/>
                <a:cs typeface="Carlito"/>
              </a:rPr>
              <a:t>по</a:t>
            </a:r>
          </a:p>
          <a:p>
            <a:pPr marL="12700" marR="5080" indent="-635" algn="ctr">
              <a:lnSpc>
                <a:spcPct val="94000"/>
              </a:lnSpc>
              <a:spcBef>
                <a:spcPts val="155"/>
              </a:spcBef>
            </a:pPr>
            <a:r>
              <a:rPr sz="1600" spc="-5" dirty="0">
                <a:latin typeface="Carlito"/>
                <a:cs typeface="Carlito"/>
              </a:rPr>
              <a:t>соответствующим  </a:t>
            </a:r>
            <a:r>
              <a:rPr sz="1600" dirty="0">
                <a:latin typeface="Carlito"/>
                <a:cs typeface="Carlito"/>
              </a:rPr>
              <a:t>основаниям  </a:t>
            </a:r>
            <a:r>
              <a:rPr sz="1600" spc="-5" dirty="0">
                <a:latin typeface="Carlito"/>
                <a:cs typeface="Carlito"/>
              </a:rPr>
              <a:t>(предусмотренным  </a:t>
            </a:r>
            <a:r>
              <a:rPr sz="1600" spc="-30" dirty="0">
                <a:latin typeface="Carlito"/>
                <a:cs typeface="Carlito"/>
              </a:rPr>
              <a:t>Трудовым</a:t>
            </a:r>
            <a:r>
              <a:rPr sz="1600" spc="-90" dirty="0">
                <a:latin typeface="Carlito"/>
                <a:cs typeface="Carlito"/>
              </a:rPr>
              <a:t> </a:t>
            </a:r>
            <a:r>
              <a:rPr sz="1600" spc="-15" dirty="0" err="1">
                <a:latin typeface="Carlito"/>
                <a:cs typeface="Carlito"/>
              </a:rPr>
              <a:t>кодексом</a:t>
            </a:r>
            <a:r>
              <a:rPr sz="1600" spc="-15" dirty="0">
                <a:latin typeface="Carlito"/>
                <a:cs typeface="Carlito"/>
              </a:rPr>
              <a:t>  </a:t>
            </a:r>
            <a:r>
              <a:rPr sz="1600" dirty="0" smtClean="0">
                <a:latin typeface="Carlito"/>
                <a:cs typeface="Carlito"/>
              </a:rPr>
              <a:t>Р</a:t>
            </a:r>
            <a:r>
              <a:rPr lang="ru-RU" sz="1600" dirty="0" err="1" smtClean="0">
                <a:latin typeface="Carlito"/>
                <a:cs typeface="Carlito"/>
              </a:rPr>
              <a:t>оссийской</a:t>
            </a:r>
            <a:r>
              <a:rPr lang="ru-RU" sz="1600" dirty="0" smtClean="0">
                <a:latin typeface="Carlito"/>
                <a:cs typeface="Carlito"/>
              </a:rPr>
              <a:t> Федерации</a:t>
            </a:r>
            <a:r>
              <a:rPr sz="1600" dirty="0" smtClean="0">
                <a:latin typeface="Carlito"/>
                <a:cs typeface="Carlito"/>
              </a:rPr>
              <a:t>)</a:t>
            </a:r>
            <a:endParaRPr sz="1600" dirty="0">
              <a:latin typeface="Carlito"/>
              <a:cs typeface="Carlito"/>
            </a:endParaRPr>
          </a:p>
        </p:txBody>
      </p:sp>
      <p:sp>
        <p:nvSpPr>
          <p:cNvPr id="18" name="object 18"/>
          <p:cNvSpPr/>
          <p:nvPr/>
        </p:nvSpPr>
        <p:spPr>
          <a:xfrm>
            <a:off x="817244" y="7505001"/>
            <a:ext cx="6029325" cy="438784"/>
          </a:xfrm>
          <a:custGeom>
            <a:avLst/>
            <a:gdLst/>
            <a:ahLst/>
            <a:cxnLst/>
            <a:rect l="l" t="t" r="r" b="b"/>
            <a:pathLst>
              <a:path w="6029325" h="438784">
                <a:moveTo>
                  <a:pt x="6029325" y="0"/>
                </a:moveTo>
                <a:lnTo>
                  <a:pt x="0" y="0"/>
                </a:lnTo>
                <a:lnTo>
                  <a:pt x="0" y="438721"/>
                </a:lnTo>
                <a:lnTo>
                  <a:pt x="6029325" y="438721"/>
                </a:lnTo>
                <a:lnTo>
                  <a:pt x="6029325" y="0"/>
                </a:lnTo>
                <a:close/>
              </a:path>
            </a:pathLst>
          </a:custGeom>
          <a:solidFill>
            <a:schemeClr val="accent2">
              <a:lumMod val="60000"/>
              <a:lumOff val="40000"/>
            </a:schemeClr>
          </a:solidFill>
        </p:spPr>
        <p:txBody>
          <a:bodyPr wrap="square" lIns="0" tIns="0" rIns="0" bIns="0" rtlCol="0"/>
          <a:lstStyle/>
          <a:p>
            <a:endParaRPr/>
          </a:p>
        </p:txBody>
      </p:sp>
      <p:sp>
        <p:nvSpPr>
          <p:cNvPr id="19" name="object 19"/>
          <p:cNvSpPr txBox="1"/>
          <p:nvPr/>
        </p:nvSpPr>
        <p:spPr>
          <a:xfrm>
            <a:off x="1162050" y="8239734"/>
            <a:ext cx="5581650" cy="1788310"/>
          </a:xfrm>
          <a:prstGeom prst="rect">
            <a:avLst/>
          </a:prstGeom>
          <a:ln w="9525">
            <a:noFill/>
          </a:ln>
        </p:spPr>
        <p:txBody>
          <a:bodyPr vert="horz" wrap="square" lIns="0" tIns="33655" rIns="0" bIns="0" rtlCol="0">
            <a:spAutoFit/>
          </a:bodyPr>
          <a:lstStyle/>
          <a:p>
            <a:pPr algn="ctr"/>
            <a:r>
              <a:rPr sz="1400" b="1" i="1" spc="-5" dirty="0">
                <a:latin typeface="Times New Roman" pitchFamily="18" charset="0"/>
                <a:cs typeface="Times New Roman" pitchFamily="18" charset="0"/>
              </a:rPr>
              <a:t>Утрата доверия</a:t>
            </a:r>
            <a:endParaRPr sz="1400" b="1" i="1" dirty="0">
              <a:latin typeface="Times New Roman" pitchFamily="18" charset="0"/>
              <a:cs typeface="Times New Roman" pitchFamily="18" charset="0"/>
            </a:endParaRPr>
          </a:p>
          <a:p>
            <a:pPr algn="ctr"/>
            <a:r>
              <a:rPr lang="ru-RU" sz="1200" i="1" dirty="0" smtClean="0">
                <a:latin typeface="Times New Roman" pitchFamily="18" charset="0"/>
                <a:cs typeface="Times New Roman" pitchFamily="18" charset="0"/>
              </a:rPr>
              <a:t>Муниципальный служащий подлежит увольнению с муниципальной службы в связи с утратой доверия в случаях совершения правонарушений, установленных статьями 14.1 и 15 Федерального закона от 02.03.2007 № 25-ФЗ «О муниципальной службе в Российской Федерации»:</a:t>
            </a:r>
          </a:p>
          <a:p>
            <a:pPr algn="ctr"/>
            <a:r>
              <a:rPr sz="1200" i="1" dirty="0" err="1" smtClean="0">
                <a:latin typeface="Times New Roman" pitchFamily="18" charset="0"/>
                <a:cs typeface="Times New Roman" pitchFamily="18" charset="0"/>
              </a:rPr>
              <a:t>за</a:t>
            </a:r>
            <a:r>
              <a:rPr sz="1200" i="1" dirty="0" smtClean="0">
                <a:latin typeface="Times New Roman" pitchFamily="18" charset="0"/>
                <a:cs typeface="Times New Roman" pitchFamily="18" charset="0"/>
              </a:rPr>
              <a:t> </a:t>
            </a:r>
            <a:r>
              <a:rPr sz="1200" i="1" spc="-5" dirty="0">
                <a:latin typeface="Times New Roman" pitchFamily="18" charset="0"/>
                <a:cs typeface="Times New Roman" pitchFamily="18" charset="0"/>
              </a:rPr>
              <a:t>совершение коррупционного</a:t>
            </a:r>
            <a:r>
              <a:rPr sz="1200" i="1" spc="15" dirty="0">
                <a:latin typeface="Times New Roman" pitchFamily="18" charset="0"/>
                <a:cs typeface="Times New Roman" pitchFamily="18" charset="0"/>
              </a:rPr>
              <a:t> </a:t>
            </a:r>
            <a:r>
              <a:rPr sz="1200" i="1" spc="-5" dirty="0">
                <a:latin typeface="Times New Roman" pitchFamily="18" charset="0"/>
                <a:cs typeface="Times New Roman" pitchFamily="18" charset="0"/>
              </a:rPr>
              <a:t>правонарушения:</a:t>
            </a:r>
            <a:endParaRPr sz="1200" i="1" dirty="0">
              <a:latin typeface="Times New Roman" pitchFamily="18" charset="0"/>
              <a:cs typeface="Times New Roman" pitchFamily="18" charset="0"/>
            </a:endParaRPr>
          </a:p>
          <a:p>
            <a:pPr marR="464184" algn="ctr"/>
            <a:r>
              <a:rPr sz="1200" i="1" spc="-5" dirty="0">
                <a:latin typeface="Times New Roman" pitchFamily="18" charset="0"/>
                <a:cs typeface="Times New Roman" pitchFamily="18" charset="0"/>
              </a:rPr>
              <a:t>непредставление сведений </a:t>
            </a:r>
            <a:r>
              <a:rPr sz="1200" i="1" dirty="0">
                <a:latin typeface="Times New Roman" pitchFamily="18" charset="0"/>
                <a:cs typeface="Times New Roman" pitchFamily="18" charset="0"/>
              </a:rPr>
              <a:t>о доходах, </a:t>
            </a:r>
            <a:r>
              <a:rPr sz="1200" i="1" spc="-5" dirty="0">
                <a:latin typeface="Times New Roman" pitchFamily="18" charset="0"/>
                <a:cs typeface="Times New Roman" pitchFamily="18" charset="0"/>
              </a:rPr>
              <a:t>либо представление  </a:t>
            </a:r>
            <a:r>
              <a:rPr sz="1200" i="1" spc="-5" dirty="0" err="1">
                <a:latin typeface="Times New Roman" pitchFamily="18" charset="0"/>
                <a:cs typeface="Times New Roman" pitchFamily="18" charset="0"/>
              </a:rPr>
              <a:t>заведомо</a:t>
            </a:r>
            <a:r>
              <a:rPr sz="1200" i="1" spc="-5" dirty="0">
                <a:latin typeface="Times New Roman" pitchFamily="18" charset="0"/>
                <a:cs typeface="Times New Roman" pitchFamily="18" charset="0"/>
              </a:rPr>
              <a:t> </a:t>
            </a:r>
            <a:r>
              <a:rPr sz="1200" i="1" spc="-5" dirty="0" err="1" smtClean="0">
                <a:latin typeface="Times New Roman" pitchFamily="18" charset="0"/>
                <a:cs typeface="Times New Roman" pitchFamily="18" charset="0"/>
              </a:rPr>
              <a:t>ложных</a:t>
            </a:r>
            <a:r>
              <a:rPr lang="ru-RU" sz="1200" i="1" spc="-5" dirty="0" smtClean="0">
                <a:latin typeface="Times New Roman" pitchFamily="18" charset="0"/>
                <a:cs typeface="Times New Roman" pitchFamily="18" charset="0"/>
              </a:rPr>
              <a:t> </a:t>
            </a:r>
            <a:r>
              <a:rPr sz="1200" i="1" dirty="0" err="1" smtClean="0">
                <a:latin typeface="Times New Roman" pitchFamily="18" charset="0"/>
                <a:cs typeface="Times New Roman" pitchFamily="18" charset="0"/>
              </a:rPr>
              <a:t>или</a:t>
            </a:r>
            <a:r>
              <a:rPr sz="1200" i="1" dirty="0" smtClean="0">
                <a:latin typeface="Times New Roman" pitchFamily="18" charset="0"/>
                <a:cs typeface="Times New Roman" pitchFamily="18" charset="0"/>
              </a:rPr>
              <a:t> </a:t>
            </a:r>
            <a:r>
              <a:rPr sz="1200" i="1" dirty="0">
                <a:latin typeface="Times New Roman" pitchFamily="18" charset="0"/>
                <a:cs typeface="Times New Roman" pitchFamily="18" charset="0"/>
              </a:rPr>
              <a:t>неполных</a:t>
            </a:r>
            <a:r>
              <a:rPr sz="1200" i="1" spc="10" dirty="0">
                <a:latin typeface="Times New Roman" pitchFamily="18" charset="0"/>
                <a:cs typeface="Times New Roman" pitchFamily="18" charset="0"/>
              </a:rPr>
              <a:t> </a:t>
            </a:r>
            <a:r>
              <a:rPr sz="1200" i="1" spc="-5" dirty="0">
                <a:latin typeface="Times New Roman" pitchFamily="18" charset="0"/>
                <a:cs typeface="Times New Roman" pitchFamily="18" charset="0"/>
              </a:rPr>
              <a:t>сведений;</a:t>
            </a:r>
            <a:endParaRPr sz="1200" i="1" dirty="0">
              <a:latin typeface="Times New Roman" pitchFamily="18" charset="0"/>
              <a:cs typeface="Times New Roman" pitchFamily="18" charset="0"/>
            </a:endParaRPr>
          </a:p>
          <a:p>
            <a:pPr algn="ctr"/>
            <a:r>
              <a:rPr sz="1200" i="1" dirty="0">
                <a:latin typeface="Times New Roman" pitchFamily="18" charset="0"/>
                <a:cs typeface="Times New Roman" pitchFamily="18" charset="0"/>
              </a:rPr>
              <a:t>непринятие </a:t>
            </a:r>
            <a:r>
              <a:rPr sz="1200" i="1" spc="-5" dirty="0">
                <a:latin typeface="Times New Roman" pitchFamily="18" charset="0"/>
                <a:cs typeface="Times New Roman" pitchFamily="18" charset="0"/>
              </a:rPr>
              <a:t>мер по урегулированию конфликта</a:t>
            </a:r>
            <a:r>
              <a:rPr sz="1200" i="1" spc="5" dirty="0">
                <a:latin typeface="Times New Roman" pitchFamily="18" charset="0"/>
                <a:cs typeface="Times New Roman" pitchFamily="18" charset="0"/>
              </a:rPr>
              <a:t> </a:t>
            </a:r>
            <a:r>
              <a:rPr sz="1200" i="1" spc="-5" dirty="0">
                <a:latin typeface="Times New Roman" pitchFamily="18" charset="0"/>
                <a:cs typeface="Times New Roman" pitchFamily="18" charset="0"/>
              </a:rPr>
              <a:t>интересов</a:t>
            </a:r>
            <a:endParaRPr sz="1200" i="1"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Прямоугольник 12"/>
          <p:cNvSpPr/>
          <p:nvPr/>
        </p:nvSpPr>
        <p:spPr>
          <a:xfrm>
            <a:off x="425450" y="241300"/>
            <a:ext cx="6781800" cy="101346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object 2"/>
          <p:cNvSpPr txBox="1"/>
          <p:nvPr/>
        </p:nvSpPr>
        <p:spPr>
          <a:xfrm>
            <a:off x="501650" y="393700"/>
            <a:ext cx="6629400" cy="636072"/>
          </a:xfrm>
          <a:prstGeom prst="rect">
            <a:avLst/>
          </a:prstGeom>
          <a:solidFill>
            <a:schemeClr val="accent3">
              <a:lumMod val="60000"/>
              <a:lumOff val="40000"/>
            </a:schemeClr>
          </a:solidFill>
        </p:spPr>
        <p:txBody>
          <a:bodyPr vert="horz" wrap="square" lIns="0" tIns="0" rIns="0" bIns="0" rtlCol="0">
            <a:spAutoFit/>
          </a:bodyPr>
          <a:lstStyle/>
          <a:p>
            <a:pPr algn="ctr"/>
            <a:r>
              <a:rPr sz="2800" b="1" spc="-5" dirty="0" smtClean="0">
                <a:latin typeface="Times New Roman"/>
                <a:cs typeface="Times New Roman"/>
              </a:rPr>
              <a:t>М</a:t>
            </a:r>
            <a:r>
              <a:rPr lang="ru-RU" sz="2800" b="1" spc="-5" dirty="0" err="1" smtClean="0">
                <a:latin typeface="Times New Roman"/>
                <a:cs typeface="Times New Roman"/>
              </a:rPr>
              <a:t>униципальный</a:t>
            </a:r>
            <a:r>
              <a:rPr lang="ru-RU" sz="2800" b="1" spc="-5" dirty="0" smtClean="0">
                <a:latin typeface="Times New Roman"/>
                <a:cs typeface="Times New Roman"/>
              </a:rPr>
              <a:t> служащий обязан</a:t>
            </a:r>
            <a:endParaRPr lang="ru-RU" sz="2800" b="1" dirty="0" smtClean="0">
              <a:latin typeface="Times New Roman"/>
              <a:cs typeface="Times New Roman"/>
            </a:endParaRPr>
          </a:p>
          <a:p>
            <a:pPr>
              <a:lnSpc>
                <a:spcPts val="1575"/>
              </a:lnSpc>
            </a:pPr>
            <a:endParaRPr sz="1400" dirty="0">
              <a:latin typeface="Times New Roman"/>
              <a:cs typeface="Times New Roman"/>
            </a:endParaRPr>
          </a:p>
        </p:txBody>
      </p:sp>
      <p:sp>
        <p:nvSpPr>
          <p:cNvPr id="4" name="object 4"/>
          <p:cNvSpPr txBox="1"/>
          <p:nvPr/>
        </p:nvSpPr>
        <p:spPr>
          <a:xfrm>
            <a:off x="577850" y="927100"/>
            <a:ext cx="4267200" cy="1751120"/>
          </a:xfrm>
          <a:prstGeom prst="rect">
            <a:avLst/>
          </a:prstGeom>
        </p:spPr>
        <p:txBody>
          <a:bodyPr vert="horz" wrap="square" lIns="0" tIns="27305" rIns="0" bIns="0" rtlCol="0">
            <a:spAutoFit/>
          </a:bodyPr>
          <a:lstStyle/>
          <a:p>
            <a:pPr marR="5080" algn="just"/>
            <a:r>
              <a:rPr lang="ru-RU" sz="1400" b="1" dirty="0" smtClean="0">
                <a:latin typeface="Times New Roman" pitchFamily="18" charset="0"/>
                <a:cs typeface="Times New Roman" pitchFamily="18" charset="0"/>
              </a:rPr>
              <a:t>муниципальный служащий, замещающий должность муниципальной службы, включенную в соответствующий перечень, обязан представлять сведения о своих доходах, расходах, об имуществе и обязательствах имущественного характера, а также о доходах, расходах, об имуществе и обязательствах имущественного характера своих супруги (супруга) и несовершеннолетних детей</a:t>
            </a:r>
          </a:p>
        </p:txBody>
      </p:sp>
      <p:sp>
        <p:nvSpPr>
          <p:cNvPr id="5" name="object 5"/>
          <p:cNvSpPr txBox="1"/>
          <p:nvPr/>
        </p:nvSpPr>
        <p:spPr>
          <a:xfrm>
            <a:off x="1263650" y="2908300"/>
            <a:ext cx="5412105" cy="463588"/>
          </a:xfrm>
          <a:prstGeom prst="rect">
            <a:avLst/>
          </a:prstGeom>
        </p:spPr>
        <p:txBody>
          <a:bodyPr vert="horz" wrap="square" lIns="0" tIns="27305" rIns="0" bIns="0" rtlCol="0">
            <a:spAutoFit/>
          </a:bodyPr>
          <a:lstStyle/>
          <a:p>
            <a:pPr marL="664845" marR="5080" indent="-652780">
              <a:lnSpc>
                <a:spcPts val="1610"/>
              </a:lnSpc>
              <a:spcBef>
                <a:spcPts val="215"/>
              </a:spcBef>
            </a:pPr>
            <a:r>
              <a:rPr sz="1400" b="1" spc="-5" dirty="0">
                <a:latin typeface="Times New Roman"/>
                <a:cs typeface="Times New Roman"/>
              </a:rPr>
              <a:t>представлять сведения </a:t>
            </a:r>
            <a:r>
              <a:rPr sz="1400" b="1" dirty="0">
                <a:latin typeface="Times New Roman"/>
                <a:cs typeface="Times New Roman"/>
              </a:rPr>
              <a:t>о </a:t>
            </a:r>
            <a:r>
              <a:rPr sz="1400" b="1" spc="-5" dirty="0">
                <a:latin typeface="Times New Roman"/>
                <a:cs typeface="Times New Roman"/>
              </a:rPr>
              <a:t>сайтах, на которых размещены сведения,  </a:t>
            </a:r>
            <a:r>
              <a:rPr lang="ru-RU" sz="1400" b="1" spc="-5" dirty="0" smtClean="0">
                <a:latin typeface="Times New Roman"/>
                <a:cs typeface="Times New Roman"/>
              </a:rPr>
              <a:t>  </a:t>
            </a:r>
          </a:p>
          <a:p>
            <a:pPr marL="664845" marR="5080" indent="-652780">
              <a:lnSpc>
                <a:spcPts val="1610"/>
              </a:lnSpc>
              <a:spcBef>
                <a:spcPts val="215"/>
              </a:spcBef>
            </a:pPr>
            <a:r>
              <a:rPr lang="ru-RU" sz="1400" b="1" spc="-5" dirty="0" smtClean="0">
                <a:latin typeface="Times New Roman"/>
                <a:cs typeface="Times New Roman"/>
              </a:rPr>
              <a:t>                           </a:t>
            </a:r>
            <a:r>
              <a:rPr sz="1400" b="1" spc="-5" dirty="0" err="1" smtClean="0">
                <a:latin typeface="Times New Roman"/>
                <a:cs typeface="Times New Roman"/>
              </a:rPr>
              <a:t>позволяющие</a:t>
            </a:r>
            <a:r>
              <a:rPr sz="1400" b="1" spc="-5" dirty="0" smtClean="0">
                <a:latin typeface="Times New Roman"/>
                <a:cs typeface="Times New Roman"/>
              </a:rPr>
              <a:t> </a:t>
            </a:r>
            <a:r>
              <a:rPr lang="ru-RU" sz="1400" b="1" spc="-5" dirty="0" smtClean="0">
                <a:latin typeface="Times New Roman"/>
                <a:cs typeface="Times New Roman"/>
              </a:rPr>
              <a:t>его </a:t>
            </a:r>
            <a:r>
              <a:rPr sz="1400" b="1" spc="-5" dirty="0" err="1" smtClean="0">
                <a:latin typeface="Times New Roman"/>
                <a:cs typeface="Times New Roman"/>
              </a:rPr>
              <a:t>идентифицировать</a:t>
            </a:r>
            <a:endParaRPr sz="1400" dirty="0">
              <a:latin typeface="Times New Roman"/>
              <a:cs typeface="Times New Roman"/>
            </a:endParaRPr>
          </a:p>
        </p:txBody>
      </p:sp>
      <p:sp>
        <p:nvSpPr>
          <p:cNvPr id="6" name="object 6"/>
          <p:cNvSpPr txBox="1"/>
          <p:nvPr/>
        </p:nvSpPr>
        <p:spPr>
          <a:xfrm>
            <a:off x="882650" y="4584700"/>
            <a:ext cx="6132830" cy="239395"/>
          </a:xfrm>
          <a:prstGeom prst="rect">
            <a:avLst/>
          </a:prstGeom>
        </p:spPr>
        <p:txBody>
          <a:bodyPr vert="horz" wrap="square" lIns="0" tIns="13335" rIns="0" bIns="0" rtlCol="0">
            <a:spAutoFit/>
          </a:bodyPr>
          <a:lstStyle/>
          <a:p>
            <a:pPr marL="12700">
              <a:lnSpc>
                <a:spcPct val="100000"/>
              </a:lnSpc>
              <a:spcBef>
                <a:spcPts val="105"/>
              </a:spcBef>
            </a:pPr>
            <a:r>
              <a:rPr sz="1400" b="1" spc="-5" dirty="0">
                <a:latin typeface="Times New Roman"/>
                <a:cs typeface="Times New Roman"/>
              </a:rPr>
              <a:t>подавать уведомление </a:t>
            </a:r>
            <a:r>
              <a:rPr sz="1400" b="1" dirty="0">
                <a:latin typeface="Times New Roman"/>
                <a:cs typeface="Times New Roman"/>
              </a:rPr>
              <a:t>о </a:t>
            </a:r>
            <a:r>
              <a:rPr sz="1400" b="1" spc="-5" dirty="0">
                <a:latin typeface="Times New Roman"/>
                <a:cs typeface="Times New Roman"/>
              </a:rPr>
              <a:t>намерении выполнять иную оплачиваемую</a:t>
            </a:r>
            <a:r>
              <a:rPr sz="1400" b="1" spc="75" dirty="0">
                <a:latin typeface="Times New Roman"/>
                <a:cs typeface="Times New Roman"/>
              </a:rPr>
              <a:t> </a:t>
            </a:r>
            <a:r>
              <a:rPr sz="1400" b="1" spc="-10" dirty="0">
                <a:latin typeface="Times New Roman"/>
                <a:cs typeface="Times New Roman"/>
              </a:rPr>
              <a:t>работу</a:t>
            </a:r>
            <a:endParaRPr sz="1400" dirty="0">
              <a:latin typeface="Times New Roman"/>
              <a:cs typeface="Times New Roman"/>
            </a:endParaRPr>
          </a:p>
        </p:txBody>
      </p:sp>
      <p:sp>
        <p:nvSpPr>
          <p:cNvPr id="7" name="object 7"/>
          <p:cNvSpPr txBox="1"/>
          <p:nvPr/>
        </p:nvSpPr>
        <p:spPr>
          <a:xfrm>
            <a:off x="882650" y="6489700"/>
            <a:ext cx="6040755" cy="3301545"/>
          </a:xfrm>
          <a:prstGeom prst="rect">
            <a:avLst/>
          </a:prstGeom>
        </p:spPr>
        <p:txBody>
          <a:bodyPr vert="horz" wrap="square" lIns="0" tIns="13335" rIns="0" bIns="0" rtlCol="0">
            <a:spAutoFit/>
          </a:bodyPr>
          <a:lstStyle/>
          <a:p>
            <a:pPr algn="ctr">
              <a:lnSpc>
                <a:spcPts val="1645"/>
              </a:lnSpc>
            </a:pPr>
            <a:r>
              <a:rPr lang="ru-RU" sz="1400" b="1" spc="-5" dirty="0" smtClean="0">
                <a:latin typeface="Times New Roman"/>
                <a:cs typeface="Times New Roman"/>
              </a:rPr>
              <a:t>принимать </a:t>
            </a:r>
            <a:r>
              <a:rPr lang="ru-RU" sz="1400" b="1" dirty="0" smtClean="0">
                <a:latin typeface="Times New Roman"/>
                <a:cs typeface="Times New Roman"/>
              </a:rPr>
              <a:t>меры </a:t>
            </a:r>
            <a:r>
              <a:rPr lang="ru-RU" sz="1400" b="1" spc="-10" dirty="0" smtClean="0">
                <a:latin typeface="Times New Roman"/>
                <a:cs typeface="Times New Roman"/>
              </a:rPr>
              <a:t>по </a:t>
            </a:r>
            <a:r>
              <a:rPr lang="ru-RU" sz="1400" b="1" spc="-5" dirty="0" smtClean="0">
                <a:latin typeface="Times New Roman"/>
                <a:cs typeface="Times New Roman"/>
              </a:rPr>
              <a:t>предотвращению </a:t>
            </a:r>
            <a:r>
              <a:rPr lang="ru-RU" sz="1400" b="1" dirty="0" smtClean="0">
                <a:latin typeface="Times New Roman"/>
                <a:cs typeface="Times New Roman"/>
              </a:rPr>
              <a:t>и </a:t>
            </a:r>
            <a:r>
              <a:rPr lang="ru-RU" sz="1400" b="1" spc="-5" dirty="0" smtClean="0">
                <a:latin typeface="Times New Roman"/>
                <a:cs typeface="Times New Roman"/>
              </a:rPr>
              <a:t>урегулированию</a:t>
            </a:r>
            <a:r>
              <a:rPr lang="ru-RU" sz="1400" b="1" spc="25" dirty="0" smtClean="0">
                <a:latin typeface="Times New Roman"/>
                <a:cs typeface="Times New Roman"/>
              </a:rPr>
              <a:t> </a:t>
            </a:r>
            <a:r>
              <a:rPr lang="ru-RU" sz="1400" b="1" spc="-5" dirty="0" smtClean="0">
                <a:latin typeface="Times New Roman"/>
                <a:cs typeface="Times New Roman"/>
              </a:rPr>
              <a:t>конфликта</a:t>
            </a:r>
            <a:r>
              <a:rPr lang="ru-RU" sz="1400" dirty="0" smtClean="0">
                <a:latin typeface="Times New Roman"/>
                <a:cs typeface="Times New Roman"/>
              </a:rPr>
              <a:t> </a:t>
            </a:r>
            <a:r>
              <a:rPr lang="ru-RU" sz="1400" b="1" spc="-5" dirty="0" smtClean="0">
                <a:latin typeface="Times New Roman"/>
                <a:cs typeface="Times New Roman"/>
              </a:rPr>
              <a:t>интересов</a:t>
            </a:r>
          </a:p>
          <a:p>
            <a:pPr algn="ctr">
              <a:lnSpc>
                <a:spcPts val="1645"/>
              </a:lnSpc>
            </a:pPr>
            <a:endParaRPr sz="1400" dirty="0">
              <a:latin typeface="Times New Roman"/>
              <a:cs typeface="Times New Roman"/>
            </a:endParaRPr>
          </a:p>
          <a:p>
            <a:pPr marR="77470" algn="ctr">
              <a:lnSpc>
                <a:spcPts val="1610"/>
              </a:lnSpc>
            </a:pPr>
            <a:r>
              <a:rPr sz="1400" b="1" spc="-5" dirty="0">
                <a:latin typeface="Times New Roman"/>
                <a:cs typeface="Times New Roman"/>
              </a:rPr>
              <a:t>подавать уведомление </a:t>
            </a:r>
            <a:r>
              <a:rPr sz="1400" b="1" dirty="0">
                <a:latin typeface="Times New Roman"/>
                <a:cs typeface="Times New Roman"/>
              </a:rPr>
              <a:t>о </a:t>
            </a:r>
            <a:r>
              <a:rPr sz="1400" b="1" spc="-5" dirty="0">
                <a:latin typeface="Times New Roman"/>
                <a:cs typeface="Times New Roman"/>
              </a:rPr>
              <a:t>получении подарка </a:t>
            </a:r>
            <a:r>
              <a:rPr sz="1400" b="1" dirty="0">
                <a:latin typeface="Times New Roman"/>
                <a:cs typeface="Times New Roman"/>
              </a:rPr>
              <a:t>в </a:t>
            </a:r>
            <a:r>
              <a:rPr sz="1400" b="1" spc="-5" dirty="0" err="1">
                <a:latin typeface="Times New Roman"/>
                <a:cs typeface="Times New Roman"/>
              </a:rPr>
              <a:t>рамках</a:t>
            </a:r>
            <a:r>
              <a:rPr sz="1400" b="1" spc="-5" dirty="0">
                <a:latin typeface="Times New Roman"/>
                <a:cs typeface="Times New Roman"/>
              </a:rPr>
              <a:t> </a:t>
            </a:r>
            <a:r>
              <a:rPr sz="1400" b="1" spc="-5" dirty="0" err="1" smtClean="0">
                <a:latin typeface="Times New Roman"/>
                <a:cs typeface="Times New Roman"/>
              </a:rPr>
              <a:t>протокольного</a:t>
            </a:r>
            <a:r>
              <a:rPr lang="ru-RU" sz="1400" b="1" spc="-5" dirty="0" smtClean="0">
                <a:latin typeface="Times New Roman"/>
                <a:cs typeface="Times New Roman"/>
              </a:rPr>
              <a:t> </a:t>
            </a:r>
            <a:r>
              <a:rPr sz="1400" b="1" spc="-5" dirty="0" err="1" smtClean="0">
                <a:latin typeface="Times New Roman"/>
                <a:cs typeface="Times New Roman"/>
              </a:rPr>
              <a:t>мероприятия</a:t>
            </a:r>
            <a:r>
              <a:rPr sz="1400" b="1" spc="-5" dirty="0" smtClean="0">
                <a:latin typeface="Times New Roman"/>
                <a:cs typeface="Times New Roman"/>
              </a:rPr>
              <a:t> </a:t>
            </a:r>
            <a:r>
              <a:rPr sz="1400" b="1" dirty="0">
                <a:latin typeface="Times New Roman"/>
                <a:cs typeface="Times New Roman"/>
              </a:rPr>
              <a:t>и </a:t>
            </a:r>
            <a:r>
              <a:rPr sz="1400" b="1" spc="-5" dirty="0">
                <a:latin typeface="Times New Roman"/>
                <a:cs typeface="Times New Roman"/>
              </a:rPr>
              <a:t>сдавать подарок </a:t>
            </a:r>
            <a:r>
              <a:rPr sz="1400" b="1" dirty="0">
                <a:latin typeface="Times New Roman"/>
                <a:cs typeface="Times New Roman"/>
              </a:rPr>
              <a:t>в</a:t>
            </a:r>
            <a:r>
              <a:rPr sz="1400" b="1" spc="-15" dirty="0">
                <a:latin typeface="Times New Roman"/>
                <a:cs typeface="Times New Roman"/>
              </a:rPr>
              <a:t> </a:t>
            </a:r>
            <a:r>
              <a:rPr lang="ru-RU" sz="1400" b="1" spc="-5" dirty="0" smtClean="0">
                <a:latin typeface="Times New Roman"/>
                <a:cs typeface="Times New Roman"/>
              </a:rPr>
              <a:t>соответствующем порядке</a:t>
            </a:r>
            <a:endParaRPr sz="1400" dirty="0">
              <a:latin typeface="Times New Roman"/>
              <a:cs typeface="Times New Roman"/>
            </a:endParaRPr>
          </a:p>
          <a:p>
            <a:pPr algn="ctr">
              <a:lnSpc>
                <a:spcPct val="100000"/>
              </a:lnSpc>
            </a:pPr>
            <a:endParaRPr sz="1350" dirty="0">
              <a:latin typeface="Times New Roman"/>
              <a:cs typeface="Times New Roman"/>
            </a:endParaRPr>
          </a:p>
          <a:p>
            <a:pPr marR="5080" algn="ctr">
              <a:lnSpc>
                <a:spcPts val="1610"/>
              </a:lnSpc>
            </a:pPr>
            <a:r>
              <a:rPr lang="ru-RU" sz="1400" b="1" spc="-5" dirty="0" smtClean="0">
                <a:latin typeface="Times New Roman"/>
                <a:cs typeface="Times New Roman"/>
              </a:rPr>
              <a:t>сообщать об обращениях </a:t>
            </a:r>
            <a:r>
              <a:rPr lang="ru-RU" sz="1400" b="1" dirty="0" smtClean="0">
                <a:latin typeface="Times New Roman"/>
                <a:cs typeface="Times New Roman"/>
              </a:rPr>
              <a:t>в </a:t>
            </a:r>
            <a:r>
              <a:rPr lang="ru-RU" sz="1400" b="1" spc="-5" dirty="0" smtClean="0">
                <a:latin typeface="Times New Roman"/>
                <a:cs typeface="Times New Roman"/>
              </a:rPr>
              <a:t>целях склонения </a:t>
            </a:r>
            <a:r>
              <a:rPr lang="ru-RU" sz="1400" b="1" dirty="0" smtClean="0">
                <a:latin typeface="Times New Roman"/>
                <a:cs typeface="Times New Roman"/>
              </a:rPr>
              <a:t>к</a:t>
            </a:r>
            <a:r>
              <a:rPr lang="ru-RU" sz="1400" b="1" spc="65" dirty="0" smtClean="0">
                <a:latin typeface="Times New Roman"/>
                <a:cs typeface="Times New Roman"/>
              </a:rPr>
              <a:t> </a:t>
            </a:r>
            <a:r>
              <a:rPr lang="ru-RU" sz="1400" b="1" spc="-5" dirty="0" smtClean="0">
                <a:latin typeface="Times New Roman"/>
                <a:cs typeface="Times New Roman"/>
              </a:rPr>
              <a:t>коррупционному</a:t>
            </a:r>
            <a:endParaRPr lang="ru-RU" sz="1400" dirty="0" smtClean="0">
              <a:latin typeface="Times New Roman"/>
              <a:cs typeface="Times New Roman"/>
            </a:endParaRPr>
          </a:p>
          <a:p>
            <a:pPr marR="152400" algn="ctr">
              <a:lnSpc>
                <a:spcPts val="1645"/>
              </a:lnSpc>
            </a:pPr>
            <a:r>
              <a:rPr lang="ru-RU" sz="1400" b="1" spc="-5" dirty="0" smtClean="0">
                <a:latin typeface="Times New Roman"/>
                <a:cs typeface="Times New Roman"/>
              </a:rPr>
              <a:t>правонарушению</a:t>
            </a:r>
            <a:endParaRPr lang="ru-RU" sz="1400" dirty="0" smtClean="0">
              <a:latin typeface="Times New Roman"/>
              <a:cs typeface="Times New Roman"/>
            </a:endParaRPr>
          </a:p>
          <a:p>
            <a:pPr algn="ctr">
              <a:lnSpc>
                <a:spcPts val="1645"/>
              </a:lnSpc>
            </a:pPr>
            <a:endParaRPr lang="ru-RU" sz="1400" dirty="0" smtClean="0">
              <a:latin typeface="Times New Roman"/>
              <a:cs typeface="Times New Roman"/>
            </a:endParaRPr>
          </a:p>
          <a:p>
            <a:pPr algn="ctr">
              <a:lnSpc>
                <a:spcPts val="1645"/>
              </a:lnSpc>
            </a:pPr>
            <a:r>
              <a:rPr lang="ru-RU" sz="1400" b="1" dirty="0" smtClean="0">
                <a:latin typeface="Times New Roman" pitchFamily="18" charset="0"/>
                <a:cs typeface="Times New Roman" pitchFamily="18" charset="0"/>
              </a:rPr>
              <a:t>направлять письменное ходатайство о разрешении участвовать на безвозмездной основе в управлении некоммерческой организацией</a:t>
            </a:r>
          </a:p>
          <a:p>
            <a:pPr algn="ctr">
              <a:lnSpc>
                <a:spcPct val="100000"/>
              </a:lnSpc>
            </a:pPr>
            <a:endParaRPr sz="1350" dirty="0">
              <a:latin typeface="Times New Roman"/>
              <a:cs typeface="Times New Roman"/>
            </a:endParaRPr>
          </a:p>
          <a:p>
            <a:pPr algn="ctr">
              <a:lnSpc>
                <a:spcPts val="1645"/>
              </a:lnSpc>
            </a:pPr>
            <a:r>
              <a:rPr lang="ru-RU" sz="1400" b="1" spc="-5" dirty="0" smtClean="0">
                <a:latin typeface="Times New Roman"/>
                <a:cs typeface="Times New Roman"/>
              </a:rPr>
              <a:t>получать согласие комиссии по соблюдению требований </a:t>
            </a:r>
            <a:r>
              <a:rPr lang="ru-RU" sz="1400" b="1" dirty="0" smtClean="0">
                <a:latin typeface="Times New Roman"/>
                <a:cs typeface="Times New Roman"/>
              </a:rPr>
              <a:t>к </a:t>
            </a:r>
            <a:r>
              <a:rPr lang="ru-RU" sz="1400" b="1" spc="-5" dirty="0" smtClean="0">
                <a:latin typeface="Times New Roman"/>
                <a:cs typeface="Times New Roman"/>
              </a:rPr>
              <a:t>служебному  поведению </a:t>
            </a:r>
            <a:r>
              <a:rPr lang="ru-RU" sz="1400" b="1" dirty="0" smtClean="0">
                <a:latin typeface="Times New Roman"/>
                <a:cs typeface="Times New Roman"/>
              </a:rPr>
              <a:t>и </a:t>
            </a:r>
            <a:r>
              <a:rPr lang="ru-RU" sz="1400" b="1" spc="-5" dirty="0" smtClean="0">
                <a:latin typeface="Times New Roman"/>
                <a:cs typeface="Times New Roman"/>
              </a:rPr>
              <a:t>урегулированию конфликта интересов </a:t>
            </a:r>
            <a:r>
              <a:rPr lang="ru-RU" sz="1400" b="1" spc="-10" dirty="0" smtClean="0">
                <a:latin typeface="Times New Roman"/>
                <a:cs typeface="Times New Roman"/>
              </a:rPr>
              <a:t>на</a:t>
            </a:r>
            <a:r>
              <a:rPr lang="ru-RU" sz="1400" b="1" spc="70" dirty="0" smtClean="0">
                <a:latin typeface="Times New Roman"/>
                <a:cs typeface="Times New Roman"/>
              </a:rPr>
              <a:t> </a:t>
            </a:r>
            <a:r>
              <a:rPr lang="ru-RU" sz="1400" b="1" spc="-5" dirty="0" smtClean="0">
                <a:latin typeface="Times New Roman"/>
                <a:cs typeface="Times New Roman"/>
              </a:rPr>
              <a:t>трудоустройство (в определенных случаях) </a:t>
            </a:r>
            <a:r>
              <a:rPr lang="ru-RU" sz="1400" b="1" dirty="0" smtClean="0">
                <a:latin typeface="Times New Roman"/>
                <a:cs typeface="Times New Roman"/>
              </a:rPr>
              <a:t>в течение 2 </a:t>
            </a:r>
            <a:r>
              <a:rPr lang="ru-RU" sz="1400" b="1" spc="-5" dirty="0" smtClean="0">
                <a:latin typeface="Times New Roman"/>
                <a:cs typeface="Times New Roman"/>
              </a:rPr>
              <a:t>лет после увольнения </a:t>
            </a:r>
            <a:r>
              <a:rPr lang="ru-RU" sz="1400" b="1" dirty="0" smtClean="0">
                <a:latin typeface="Times New Roman"/>
                <a:cs typeface="Times New Roman"/>
              </a:rPr>
              <a:t>с </a:t>
            </a:r>
            <a:r>
              <a:rPr lang="ru-RU" sz="1400" b="1" spc="-5" dirty="0" smtClean="0">
                <a:latin typeface="Times New Roman"/>
                <a:cs typeface="Times New Roman"/>
              </a:rPr>
              <a:t>муниципальной</a:t>
            </a:r>
            <a:r>
              <a:rPr lang="ru-RU" sz="1400" b="1" spc="5" dirty="0" smtClean="0">
                <a:latin typeface="Times New Roman"/>
                <a:cs typeface="Times New Roman"/>
              </a:rPr>
              <a:t> </a:t>
            </a:r>
            <a:r>
              <a:rPr lang="ru-RU" sz="1400" b="1" spc="-5" dirty="0" smtClean="0">
                <a:latin typeface="Times New Roman"/>
                <a:cs typeface="Times New Roman"/>
              </a:rPr>
              <a:t>службы</a:t>
            </a:r>
            <a:endParaRPr sz="1400" dirty="0">
              <a:latin typeface="Times New Roman"/>
              <a:cs typeface="Times New Roman"/>
            </a:endParaRPr>
          </a:p>
        </p:txBody>
      </p:sp>
      <p:sp>
        <p:nvSpPr>
          <p:cNvPr id="8" name="object 8"/>
          <p:cNvSpPr/>
          <p:nvPr/>
        </p:nvSpPr>
        <p:spPr>
          <a:xfrm>
            <a:off x="1797050" y="4965700"/>
            <a:ext cx="4114800" cy="1158875"/>
          </a:xfrm>
          <a:prstGeom prst="rect">
            <a:avLst/>
          </a:prstGeom>
          <a:blipFill>
            <a:blip r:embed="rId2" cstate="print"/>
            <a:stretch>
              <a:fillRect/>
            </a:stretch>
          </a:blipFill>
        </p:spPr>
        <p:txBody>
          <a:bodyPr wrap="square" lIns="0" tIns="0" rIns="0" bIns="0" rtlCol="0"/>
          <a:lstStyle/>
          <a:p>
            <a:endParaRPr/>
          </a:p>
        </p:txBody>
      </p:sp>
      <p:grpSp>
        <p:nvGrpSpPr>
          <p:cNvPr id="9" name="object 9"/>
          <p:cNvGrpSpPr/>
          <p:nvPr/>
        </p:nvGrpSpPr>
        <p:grpSpPr>
          <a:xfrm>
            <a:off x="5149850" y="1079500"/>
            <a:ext cx="2100580" cy="1541145"/>
            <a:chOff x="3360751" y="1617414"/>
            <a:chExt cx="2100580" cy="1541145"/>
          </a:xfrm>
        </p:grpSpPr>
        <p:sp>
          <p:nvSpPr>
            <p:cNvPr id="10" name="object 10"/>
            <p:cNvSpPr/>
            <p:nvPr/>
          </p:nvSpPr>
          <p:spPr>
            <a:xfrm>
              <a:off x="3360751" y="1617414"/>
              <a:ext cx="941996" cy="1367466"/>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4254753" y="1644903"/>
              <a:ext cx="1206080" cy="1513611"/>
            </a:xfrm>
            <a:prstGeom prst="rect">
              <a:avLst/>
            </a:prstGeom>
            <a:blipFill>
              <a:blip r:embed="rId4" cstate="print"/>
              <a:stretch>
                <a:fillRect/>
              </a:stretch>
            </a:blipFill>
          </p:spPr>
          <p:txBody>
            <a:bodyPr wrap="square" lIns="0" tIns="0" rIns="0" bIns="0" rtlCol="0"/>
            <a:lstStyle/>
            <a:p>
              <a:endParaRPr/>
            </a:p>
          </p:txBody>
        </p:sp>
      </p:grpSp>
      <p:sp>
        <p:nvSpPr>
          <p:cNvPr id="12" name="object 12"/>
          <p:cNvSpPr/>
          <p:nvPr/>
        </p:nvSpPr>
        <p:spPr>
          <a:xfrm>
            <a:off x="730250" y="3594100"/>
            <a:ext cx="1066800" cy="665860"/>
          </a:xfrm>
          <a:prstGeom prst="rect">
            <a:avLst/>
          </a:prstGeom>
          <a:blipFill>
            <a:blip r:embed="rId5" cstate="print"/>
            <a:stretch>
              <a:fillRect/>
            </a:stretch>
          </a:blipFill>
        </p:spPr>
        <p:txBody>
          <a:bodyPr wrap="square" lIns="0" tIns="0" rIns="0" bIns="0" rtlCol="0"/>
          <a:lstStyle/>
          <a:p>
            <a:endParaRPr/>
          </a:p>
        </p:txBody>
      </p:sp>
      <p:pic>
        <p:nvPicPr>
          <p:cNvPr id="16" name="Рисунок 15" descr="https://sites-audit.ru/wp-content/uploads/2020/04/1534387687.jpg"/>
          <p:cNvPicPr/>
          <p:nvPr/>
        </p:nvPicPr>
        <p:blipFill>
          <a:blip r:embed="rId6" cstate="print"/>
          <a:srcRect/>
          <a:stretch>
            <a:fillRect/>
          </a:stretch>
        </p:blipFill>
        <p:spPr bwMode="auto">
          <a:xfrm>
            <a:off x="2178050" y="3594100"/>
            <a:ext cx="1066800" cy="685800"/>
          </a:xfrm>
          <a:prstGeom prst="rect">
            <a:avLst/>
          </a:prstGeom>
          <a:noFill/>
          <a:ln w="9525">
            <a:noFill/>
            <a:miter lim="800000"/>
            <a:headEnd/>
            <a:tailEnd/>
          </a:ln>
        </p:spPr>
      </p:pic>
      <p:pic>
        <p:nvPicPr>
          <p:cNvPr id="15" name="Рисунок 14" descr="https://i.pinimg.com/originals/17/83/18/1783182ef5ac8fc210347ae79162e56b.png"/>
          <p:cNvPicPr/>
          <p:nvPr/>
        </p:nvPicPr>
        <p:blipFill>
          <a:blip r:embed="rId7" cstate="print"/>
          <a:srcRect/>
          <a:stretch>
            <a:fillRect/>
          </a:stretch>
        </p:blipFill>
        <p:spPr bwMode="auto">
          <a:xfrm>
            <a:off x="3397250" y="3594100"/>
            <a:ext cx="1066800" cy="685800"/>
          </a:xfrm>
          <a:prstGeom prst="rect">
            <a:avLst/>
          </a:prstGeom>
          <a:noFill/>
          <a:ln w="9525">
            <a:noFill/>
            <a:miter lim="800000"/>
            <a:headEnd/>
            <a:tailEnd/>
          </a:ln>
        </p:spPr>
      </p:pic>
      <p:pic>
        <p:nvPicPr>
          <p:cNvPr id="17" name="Рисунок 16" descr="https://sem-tem.ru/wp-content/uploads/2017/04/2017-04-07-13-27-27.png"/>
          <p:cNvPicPr/>
          <p:nvPr/>
        </p:nvPicPr>
        <p:blipFill>
          <a:blip r:embed="rId8" cstate="print"/>
          <a:srcRect/>
          <a:stretch>
            <a:fillRect/>
          </a:stretch>
        </p:blipFill>
        <p:spPr bwMode="auto">
          <a:xfrm>
            <a:off x="4768850" y="3594100"/>
            <a:ext cx="1028700" cy="647700"/>
          </a:xfrm>
          <a:prstGeom prst="rect">
            <a:avLst/>
          </a:prstGeom>
          <a:noFill/>
          <a:ln w="9525">
            <a:noFill/>
            <a:miter lim="800000"/>
            <a:headEnd/>
            <a:tailEnd/>
          </a:ln>
        </p:spPr>
      </p:pic>
      <p:pic>
        <p:nvPicPr>
          <p:cNvPr id="18" name="Рисунок 17" descr="https://fbotvet.com/wp-content/uploads/2019/07/Instagram.jpeg"/>
          <p:cNvPicPr/>
          <p:nvPr/>
        </p:nvPicPr>
        <p:blipFill>
          <a:blip r:embed="rId9" cstate="print"/>
          <a:srcRect/>
          <a:stretch>
            <a:fillRect/>
          </a:stretch>
        </p:blipFill>
        <p:spPr bwMode="auto">
          <a:xfrm>
            <a:off x="5988050" y="3594100"/>
            <a:ext cx="914400" cy="685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Прямоугольник 25"/>
          <p:cNvSpPr/>
          <p:nvPr/>
        </p:nvSpPr>
        <p:spPr>
          <a:xfrm>
            <a:off x="349250" y="241300"/>
            <a:ext cx="7010400" cy="10210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object 8"/>
          <p:cNvSpPr txBox="1"/>
          <p:nvPr/>
        </p:nvSpPr>
        <p:spPr>
          <a:xfrm>
            <a:off x="3016250" y="469900"/>
            <a:ext cx="4267200" cy="2693670"/>
          </a:xfrm>
          <a:prstGeom prst="rect">
            <a:avLst/>
          </a:prstGeom>
          <a:solidFill>
            <a:schemeClr val="accent6">
              <a:lumMod val="40000"/>
              <a:lumOff val="60000"/>
            </a:schemeClr>
          </a:solidFill>
        </p:spPr>
        <p:txBody>
          <a:bodyPr vert="horz" wrap="square" lIns="0" tIns="22225" rIns="0" bIns="0" rtlCol="0">
            <a:spAutoFit/>
          </a:bodyPr>
          <a:lstStyle/>
          <a:p>
            <a:pPr marL="12700" marR="5080" indent="447675" algn="just">
              <a:lnSpc>
                <a:spcPct val="95800"/>
              </a:lnSpc>
              <a:spcBef>
                <a:spcPts val="175"/>
              </a:spcBef>
            </a:pPr>
            <a:r>
              <a:rPr sz="1400" b="1" spc="-5" dirty="0">
                <a:latin typeface="Times New Roman"/>
                <a:cs typeface="Times New Roman"/>
              </a:rPr>
              <a:t>«Конфликт интересов»: </a:t>
            </a:r>
            <a:r>
              <a:rPr sz="1400" b="1" dirty="0">
                <a:latin typeface="Times New Roman"/>
                <a:cs typeface="Times New Roman"/>
              </a:rPr>
              <a:t>это </a:t>
            </a:r>
            <a:r>
              <a:rPr sz="1400" b="1" spc="-5" dirty="0">
                <a:latin typeface="Times New Roman"/>
                <a:cs typeface="Times New Roman"/>
              </a:rPr>
              <a:t>конфликт между  общественно-правовыми обязанностями </a:t>
            </a:r>
            <a:r>
              <a:rPr sz="1400" b="1" dirty="0">
                <a:latin typeface="Times New Roman"/>
                <a:cs typeface="Times New Roman"/>
              </a:rPr>
              <a:t>и  </a:t>
            </a:r>
            <a:r>
              <a:rPr sz="1400" b="1" spc="-5" dirty="0">
                <a:latin typeface="Times New Roman"/>
                <a:cs typeface="Times New Roman"/>
              </a:rPr>
              <a:t>частными интересами служащего, при котором его  частные интересы </a:t>
            </a:r>
            <a:r>
              <a:rPr sz="1400" b="1" dirty="0">
                <a:latin typeface="Times New Roman"/>
                <a:cs typeface="Times New Roman"/>
              </a:rPr>
              <a:t>способны </a:t>
            </a:r>
            <a:r>
              <a:rPr sz="1400" b="1" spc="-5" dirty="0">
                <a:latin typeface="Times New Roman"/>
                <a:cs typeface="Times New Roman"/>
              </a:rPr>
              <a:t>неправомерным  образом повлиять на выполнение </a:t>
            </a:r>
            <a:r>
              <a:rPr sz="1400" b="1" spc="-10" dirty="0">
                <a:latin typeface="Times New Roman"/>
                <a:cs typeface="Times New Roman"/>
              </a:rPr>
              <a:t>им </a:t>
            </a:r>
            <a:r>
              <a:rPr sz="1400" b="1" spc="-5" dirty="0">
                <a:latin typeface="Times New Roman"/>
                <a:cs typeface="Times New Roman"/>
              </a:rPr>
              <a:t>должностных  обязанностей, функций, полномочий. </a:t>
            </a:r>
            <a:r>
              <a:rPr sz="1400" b="1" dirty="0">
                <a:latin typeface="Times New Roman"/>
                <a:cs typeface="Times New Roman"/>
              </a:rPr>
              <a:t>При </a:t>
            </a:r>
            <a:r>
              <a:rPr sz="1400" b="1" spc="-5" dirty="0">
                <a:latin typeface="Times New Roman"/>
                <a:cs typeface="Times New Roman"/>
              </a:rPr>
              <a:t>этом  частный </a:t>
            </a:r>
            <a:r>
              <a:rPr sz="1400" b="1" dirty="0">
                <a:latin typeface="Times New Roman"/>
                <a:cs typeface="Times New Roman"/>
              </a:rPr>
              <a:t>интерес </a:t>
            </a:r>
            <a:r>
              <a:rPr sz="1400" b="1" spc="-5" dirty="0">
                <a:latin typeface="Times New Roman"/>
                <a:cs typeface="Times New Roman"/>
              </a:rPr>
              <a:t>заключается </a:t>
            </a:r>
            <a:r>
              <a:rPr sz="1400" b="1" dirty="0">
                <a:latin typeface="Times New Roman"/>
                <a:cs typeface="Times New Roman"/>
              </a:rPr>
              <a:t>в </a:t>
            </a:r>
            <a:r>
              <a:rPr sz="1400" b="1" spc="-5" dirty="0">
                <a:latin typeface="Times New Roman"/>
                <a:cs typeface="Times New Roman"/>
              </a:rPr>
              <a:t>возможности  получить выгоду </a:t>
            </a:r>
            <a:r>
              <a:rPr sz="1400" b="1" dirty="0">
                <a:latin typeface="Times New Roman"/>
                <a:cs typeface="Times New Roman"/>
              </a:rPr>
              <a:t>для </a:t>
            </a:r>
            <a:r>
              <a:rPr sz="1400" b="1" spc="-5" dirty="0">
                <a:latin typeface="Times New Roman"/>
                <a:cs typeface="Times New Roman"/>
              </a:rPr>
              <a:t>себя </a:t>
            </a:r>
            <a:r>
              <a:rPr sz="1400" b="1" dirty="0">
                <a:latin typeface="Times New Roman"/>
                <a:cs typeface="Times New Roman"/>
              </a:rPr>
              <a:t>или </a:t>
            </a:r>
            <a:r>
              <a:rPr sz="1400" b="1" spc="-5" dirty="0">
                <a:latin typeface="Times New Roman"/>
                <a:cs typeface="Times New Roman"/>
              </a:rPr>
              <a:t>аффилированных  служащему лиц. </a:t>
            </a:r>
            <a:r>
              <a:rPr sz="1400" b="1" dirty="0">
                <a:latin typeface="Times New Roman"/>
                <a:cs typeface="Times New Roman"/>
              </a:rPr>
              <a:t>При этом под </a:t>
            </a:r>
            <a:r>
              <a:rPr sz="1400" b="1" spc="-5" dirty="0">
                <a:latin typeface="Times New Roman"/>
                <a:cs typeface="Times New Roman"/>
              </a:rPr>
              <a:t>выгодой</a:t>
            </a:r>
            <a:r>
              <a:rPr sz="1400" b="1" spc="-235" dirty="0">
                <a:latin typeface="Times New Roman"/>
                <a:cs typeface="Times New Roman"/>
              </a:rPr>
              <a:t> </a:t>
            </a:r>
            <a:r>
              <a:rPr sz="1400" b="1" spc="-5" dirty="0">
                <a:latin typeface="Times New Roman"/>
                <a:cs typeface="Times New Roman"/>
              </a:rPr>
              <a:t>понимается  </a:t>
            </a:r>
            <a:r>
              <a:rPr sz="1400" b="1" dirty="0">
                <a:latin typeface="Times New Roman"/>
                <a:cs typeface="Times New Roman"/>
              </a:rPr>
              <a:t>как </a:t>
            </a:r>
            <a:r>
              <a:rPr sz="1400" b="1" spc="-5" dirty="0">
                <a:latin typeface="Times New Roman"/>
                <a:cs typeface="Times New Roman"/>
              </a:rPr>
              <a:t>деньги, </a:t>
            </a:r>
            <a:r>
              <a:rPr sz="1400" b="1" dirty="0">
                <a:latin typeface="Times New Roman"/>
                <a:cs typeface="Times New Roman"/>
              </a:rPr>
              <a:t>так и </a:t>
            </a:r>
            <a:r>
              <a:rPr sz="1400" b="1" spc="-5" dirty="0">
                <a:latin typeface="Times New Roman"/>
                <a:cs typeface="Times New Roman"/>
              </a:rPr>
              <a:t>иное имущество, </a:t>
            </a:r>
            <a:r>
              <a:rPr sz="1400" b="1" dirty="0">
                <a:latin typeface="Times New Roman"/>
                <a:cs typeface="Times New Roman"/>
              </a:rPr>
              <a:t>в том </a:t>
            </a:r>
            <a:r>
              <a:rPr sz="1400" b="1" spc="-5" dirty="0">
                <a:latin typeface="Times New Roman"/>
                <a:cs typeface="Times New Roman"/>
              </a:rPr>
              <a:t>числе  имущественные права, услуги имущественного  характера, результаты выполненных работ или  какие-либо</a:t>
            </a:r>
            <a:r>
              <a:rPr sz="1400" b="1" dirty="0">
                <a:latin typeface="Times New Roman"/>
                <a:cs typeface="Times New Roman"/>
              </a:rPr>
              <a:t> </a:t>
            </a:r>
            <a:r>
              <a:rPr sz="1400" b="1" spc="-5" dirty="0">
                <a:latin typeface="Times New Roman"/>
                <a:cs typeface="Times New Roman"/>
              </a:rPr>
              <a:t>преимущества.</a:t>
            </a:r>
            <a:endParaRPr sz="1400" dirty="0">
              <a:latin typeface="Times New Roman"/>
              <a:cs typeface="Times New Roman"/>
            </a:endParaRPr>
          </a:p>
        </p:txBody>
      </p:sp>
      <p:sp>
        <p:nvSpPr>
          <p:cNvPr id="9" name="object 9"/>
          <p:cNvSpPr txBox="1"/>
          <p:nvPr/>
        </p:nvSpPr>
        <p:spPr>
          <a:xfrm>
            <a:off x="501650" y="3289300"/>
            <a:ext cx="3823079" cy="2065309"/>
          </a:xfrm>
          <a:prstGeom prst="rect">
            <a:avLst/>
          </a:prstGeom>
          <a:solidFill>
            <a:srgbClr val="FFD966"/>
          </a:solidFill>
        </p:spPr>
        <p:txBody>
          <a:bodyPr vert="horz" wrap="square" lIns="0" tIns="0" rIns="0" bIns="0" rtlCol="0">
            <a:spAutoFit/>
          </a:bodyPr>
          <a:lstStyle/>
          <a:p>
            <a:pPr>
              <a:lnSpc>
                <a:spcPct val="100000"/>
              </a:lnSpc>
            </a:pPr>
            <a:endParaRPr sz="1100" dirty="0">
              <a:latin typeface="Times New Roman"/>
              <a:cs typeface="Times New Roman"/>
            </a:endParaRPr>
          </a:p>
          <a:p>
            <a:pPr marL="467995" algn="just">
              <a:lnSpc>
                <a:spcPct val="100000"/>
              </a:lnSpc>
            </a:pPr>
            <a:r>
              <a:rPr sz="1100" b="1" i="1" spc="-5" dirty="0">
                <a:latin typeface="Carlito"/>
                <a:cs typeface="Carlito"/>
              </a:rPr>
              <a:t>Аффилированные лица:</a:t>
            </a:r>
            <a:endParaRPr sz="1100" dirty="0">
              <a:latin typeface="Carlito"/>
              <a:cs typeface="Carlito"/>
            </a:endParaRPr>
          </a:p>
          <a:p>
            <a:pPr marL="17780" marR="11430" indent="449580" algn="just">
              <a:lnSpc>
                <a:spcPct val="101800"/>
              </a:lnSpc>
            </a:pPr>
            <a:r>
              <a:rPr sz="1100" b="1" i="1" dirty="0">
                <a:latin typeface="Carlito"/>
                <a:cs typeface="Carlito"/>
              </a:rPr>
              <a:t>– </a:t>
            </a:r>
            <a:r>
              <a:rPr sz="1100" b="1" i="1" spc="-5" dirty="0">
                <a:latin typeface="Carlito"/>
                <a:cs typeface="Carlito"/>
              </a:rPr>
              <a:t>лица, состоящих </a:t>
            </a:r>
            <a:r>
              <a:rPr sz="1100" b="1" i="1" dirty="0">
                <a:latin typeface="Carlito"/>
                <a:cs typeface="Carlito"/>
              </a:rPr>
              <a:t>с </a:t>
            </a:r>
            <a:r>
              <a:rPr sz="1100" b="1" i="1" spc="-5" dirty="0">
                <a:latin typeface="Carlito"/>
                <a:cs typeface="Carlito"/>
              </a:rPr>
              <a:t>должностным лицом </a:t>
            </a:r>
            <a:r>
              <a:rPr sz="1100" b="1" i="1" dirty="0">
                <a:latin typeface="Carlito"/>
                <a:cs typeface="Carlito"/>
              </a:rPr>
              <a:t>в </a:t>
            </a:r>
            <a:r>
              <a:rPr sz="1100" b="1" i="1" spc="-5" dirty="0">
                <a:latin typeface="Carlito"/>
                <a:cs typeface="Carlito"/>
              </a:rPr>
              <a:t>близком  </a:t>
            </a:r>
            <a:r>
              <a:rPr sz="1100" b="1" i="1" dirty="0">
                <a:latin typeface="Carlito"/>
                <a:cs typeface="Carlito"/>
              </a:rPr>
              <a:t>родстве или </a:t>
            </a:r>
            <a:r>
              <a:rPr sz="1100" b="1" i="1" spc="-5" dirty="0">
                <a:latin typeface="Carlito"/>
                <a:cs typeface="Carlito"/>
              </a:rPr>
              <a:t>свойстве: родители, супруги, дети, братья,  сестры, </a:t>
            </a:r>
            <a:r>
              <a:rPr sz="1100" b="1" i="1" dirty="0">
                <a:latin typeface="Carlito"/>
                <a:cs typeface="Carlito"/>
              </a:rPr>
              <a:t>а </a:t>
            </a:r>
            <a:r>
              <a:rPr sz="1100" b="1" i="1" spc="-5" dirty="0">
                <a:latin typeface="Carlito"/>
                <a:cs typeface="Carlito"/>
              </a:rPr>
              <a:t>также </a:t>
            </a:r>
            <a:r>
              <a:rPr sz="1100" b="1" i="1" spc="-10" dirty="0">
                <a:latin typeface="Carlito"/>
                <a:cs typeface="Carlito"/>
              </a:rPr>
              <a:t>братья, </a:t>
            </a:r>
            <a:r>
              <a:rPr sz="1100" b="1" i="1" spc="-5" dirty="0">
                <a:latin typeface="Carlito"/>
                <a:cs typeface="Carlito"/>
              </a:rPr>
              <a:t>сестры, родители, дети супругов </a:t>
            </a:r>
            <a:r>
              <a:rPr sz="1100" b="1" i="1" dirty="0">
                <a:latin typeface="Carlito"/>
                <a:cs typeface="Carlito"/>
              </a:rPr>
              <a:t>и  супруги </a:t>
            </a:r>
            <a:r>
              <a:rPr sz="1100" b="1" i="1" spc="-5" dirty="0">
                <a:latin typeface="Carlito"/>
                <a:cs typeface="Carlito"/>
              </a:rPr>
              <a:t>детей (далее </a:t>
            </a:r>
            <a:r>
              <a:rPr sz="1100" b="1" i="1" dirty="0">
                <a:latin typeface="Carlito"/>
                <a:cs typeface="Carlito"/>
              </a:rPr>
              <a:t>–</a:t>
            </a:r>
            <a:r>
              <a:rPr sz="1100" b="1" i="1" spc="-5" dirty="0">
                <a:latin typeface="Carlito"/>
                <a:cs typeface="Carlito"/>
              </a:rPr>
              <a:t> родственники),</a:t>
            </a:r>
            <a:endParaRPr sz="1100" dirty="0">
              <a:latin typeface="Carlito"/>
              <a:cs typeface="Carlito"/>
            </a:endParaRPr>
          </a:p>
          <a:p>
            <a:pPr marL="17780" marR="10160" indent="449580" algn="just">
              <a:lnSpc>
                <a:spcPct val="101800"/>
              </a:lnSpc>
            </a:pPr>
            <a:r>
              <a:rPr sz="1100" b="1" i="1" dirty="0">
                <a:latin typeface="Carlito"/>
                <a:cs typeface="Carlito"/>
              </a:rPr>
              <a:t>- </a:t>
            </a:r>
            <a:r>
              <a:rPr sz="1100" b="1" i="1" spc="-5" dirty="0">
                <a:latin typeface="Carlito"/>
                <a:cs typeface="Carlito"/>
              </a:rPr>
              <a:t>граждане или организации, </a:t>
            </a:r>
            <a:r>
              <a:rPr sz="1100" b="1" i="1" dirty="0">
                <a:latin typeface="Carlito"/>
                <a:cs typeface="Carlito"/>
              </a:rPr>
              <a:t>с </a:t>
            </a:r>
            <a:r>
              <a:rPr sz="1100" b="1" i="1" spc="-5" dirty="0">
                <a:latin typeface="Carlito"/>
                <a:cs typeface="Carlito"/>
              </a:rPr>
              <a:t>которыми должностное  </a:t>
            </a:r>
            <a:r>
              <a:rPr sz="1100" b="1" i="1" dirty="0">
                <a:latin typeface="Carlito"/>
                <a:cs typeface="Carlito"/>
              </a:rPr>
              <a:t>лицо или </a:t>
            </a:r>
            <a:r>
              <a:rPr sz="1100" b="1" i="1" spc="-5" dirty="0">
                <a:latin typeface="Carlito"/>
                <a:cs typeface="Carlito"/>
              </a:rPr>
              <a:t>его родственники состоят </a:t>
            </a:r>
            <a:r>
              <a:rPr sz="1100" b="1" i="1" dirty="0">
                <a:latin typeface="Carlito"/>
                <a:cs typeface="Carlito"/>
              </a:rPr>
              <a:t>в </a:t>
            </a:r>
            <a:r>
              <a:rPr sz="1100" b="1" i="1" spc="-5" dirty="0">
                <a:latin typeface="Carlito"/>
                <a:cs typeface="Carlito"/>
              </a:rPr>
              <a:t>близком родстве или  свойстве, связаны имущественными, корпоративными или  иными близкими</a:t>
            </a:r>
            <a:r>
              <a:rPr sz="1100" b="1" i="1" spc="-15" dirty="0">
                <a:latin typeface="Carlito"/>
                <a:cs typeface="Carlito"/>
              </a:rPr>
              <a:t> </a:t>
            </a:r>
            <a:r>
              <a:rPr sz="1100" b="1" i="1" spc="-5" dirty="0">
                <a:latin typeface="Carlito"/>
                <a:cs typeface="Carlito"/>
              </a:rPr>
              <a:t>отношениями.</a:t>
            </a:r>
            <a:endParaRPr sz="1100" dirty="0">
              <a:latin typeface="Carlito"/>
              <a:cs typeface="Carlito"/>
            </a:endParaRPr>
          </a:p>
        </p:txBody>
      </p:sp>
      <p:sp>
        <p:nvSpPr>
          <p:cNvPr id="11" name="object 11"/>
          <p:cNvSpPr/>
          <p:nvPr/>
        </p:nvSpPr>
        <p:spPr>
          <a:xfrm>
            <a:off x="4387850" y="3289301"/>
            <a:ext cx="2895600" cy="2057400"/>
          </a:xfrm>
          <a:prstGeom prst="rect">
            <a:avLst/>
          </a:prstGeom>
          <a:blipFill>
            <a:blip r:embed="rId2" cstate="print"/>
            <a:stretch>
              <a:fillRect/>
            </a:stretch>
          </a:blipFill>
        </p:spPr>
        <p:txBody>
          <a:bodyPr wrap="square" lIns="0" tIns="0" rIns="0" bIns="0" rtlCol="0"/>
          <a:lstStyle/>
          <a:p>
            <a:endParaRPr/>
          </a:p>
        </p:txBody>
      </p:sp>
      <p:pic>
        <p:nvPicPr>
          <p:cNvPr id="1026" name="Picture 2"/>
          <p:cNvPicPr>
            <a:picLocks noChangeAspect="1" noChangeArrowheads="1"/>
          </p:cNvPicPr>
          <p:nvPr/>
        </p:nvPicPr>
        <p:blipFill>
          <a:blip r:embed="rId3" cstate="print"/>
          <a:srcRect/>
          <a:stretch>
            <a:fillRect/>
          </a:stretch>
        </p:blipFill>
        <p:spPr bwMode="auto">
          <a:xfrm>
            <a:off x="501650" y="5499100"/>
            <a:ext cx="4191000" cy="2895600"/>
          </a:xfrm>
          <a:prstGeom prst="rect">
            <a:avLst/>
          </a:prstGeom>
          <a:solidFill>
            <a:schemeClr val="accent5">
              <a:lumMod val="60000"/>
              <a:lumOff val="40000"/>
            </a:schemeClr>
          </a:solidFill>
          <a:ln w="9525">
            <a:noFill/>
            <a:miter lim="800000"/>
            <a:headEnd/>
            <a:tailEnd/>
          </a:ln>
        </p:spPr>
      </p:pic>
      <p:pic>
        <p:nvPicPr>
          <p:cNvPr id="29" name="Рисунок 28" descr="https://cf2.ppt-online.org/files2/slide/k/k8AFQhD0XzlCRObPxo5iG3r1ncLeZSVypKJNWqsg4U/slide-2.jpg"/>
          <p:cNvPicPr/>
          <p:nvPr/>
        </p:nvPicPr>
        <p:blipFill>
          <a:blip r:embed="rId4" cstate="print"/>
          <a:srcRect/>
          <a:stretch>
            <a:fillRect/>
          </a:stretch>
        </p:blipFill>
        <p:spPr bwMode="auto">
          <a:xfrm>
            <a:off x="501650" y="469900"/>
            <a:ext cx="2438400" cy="2667000"/>
          </a:xfrm>
          <a:prstGeom prst="rect">
            <a:avLst/>
          </a:prstGeom>
          <a:noFill/>
          <a:ln w="9525">
            <a:noFill/>
            <a:miter lim="800000"/>
            <a:headEnd/>
            <a:tailEnd/>
          </a:ln>
        </p:spPr>
      </p:pic>
      <p:pic>
        <p:nvPicPr>
          <p:cNvPr id="30" name="Рисунок 29" descr="https://myslide.ru/documents_7/eb9a8a46d5af3bc465819e3a596c38ba/img6.jpg"/>
          <p:cNvPicPr/>
          <p:nvPr/>
        </p:nvPicPr>
        <p:blipFill>
          <a:blip r:embed="rId5" cstate="print"/>
          <a:srcRect/>
          <a:stretch>
            <a:fillRect/>
          </a:stretch>
        </p:blipFill>
        <p:spPr bwMode="auto">
          <a:xfrm>
            <a:off x="4083050" y="8470900"/>
            <a:ext cx="3200400" cy="1828800"/>
          </a:xfrm>
          <a:prstGeom prst="rect">
            <a:avLst/>
          </a:prstGeom>
          <a:noFill/>
          <a:ln w="9525">
            <a:noFill/>
            <a:miter lim="800000"/>
            <a:headEnd/>
            <a:tailEnd/>
          </a:ln>
        </p:spPr>
      </p:pic>
      <p:sp>
        <p:nvSpPr>
          <p:cNvPr id="31" name="Прямоугольник 30"/>
          <p:cNvSpPr/>
          <p:nvPr/>
        </p:nvSpPr>
        <p:spPr>
          <a:xfrm>
            <a:off x="501650" y="8470900"/>
            <a:ext cx="3429000" cy="18288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solidFill>
                  <a:schemeClr val="tx1"/>
                </a:solidFill>
                <a:latin typeface="Times New Roman" pitchFamily="18" charset="0"/>
                <a:cs typeface="Times New Roman" pitchFamily="18" charset="0"/>
              </a:rPr>
              <a:t>Непринятие служащим, являющимся стороной конфликта интересов, мер по предотвращению или урегулированию конфликта интересов является правонарушением, влекущим увольнение указанного лица в соответствии с законодательством Российской Федерации</a:t>
            </a:r>
            <a:endParaRPr lang="ru-RU" sz="1400" dirty="0" smtClean="0">
              <a:solidFill>
                <a:schemeClr val="tx1"/>
              </a:solidFill>
              <a:latin typeface="Times New Roman" pitchFamily="18" charset="0"/>
              <a:cs typeface="Times New Roman" pitchFamily="18" charset="0"/>
              <a:hlinkClick r:id="rId6"/>
            </a:endParaRPr>
          </a:p>
        </p:txBody>
      </p:sp>
      <p:sp>
        <p:nvSpPr>
          <p:cNvPr id="32" name="Прямоугольник 31"/>
          <p:cNvSpPr/>
          <p:nvPr/>
        </p:nvSpPr>
        <p:spPr>
          <a:xfrm>
            <a:off x="4845050" y="5499100"/>
            <a:ext cx="2438400" cy="28956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00" dirty="0" smtClean="0">
                <a:solidFill>
                  <a:schemeClr val="tx1"/>
                </a:solidFill>
                <a:latin typeface="Times New Roman" pitchFamily="18" charset="0"/>
                <a:cs typeface="Times New Roman" pitchFamily="18" charset="0"/>
              </a:rPr>
              <a:t>Предотвращение или урегулирование конфликта интересов может состоять в изменении должностного или служебного положения служащего, являющегося стороной конфликта интересов, вплоть до его отстранения от исполнения должностных  обязанностей в установленном порядке и (или) в отказе его от выгоды, явившейся причиной возникновения конфликта интересов</a:t>
            </a:r>
            <a:endParaRPr lang="ru-RU" sz="1300" dirty="0">
              <a:solidFill>
                <a:schemeClr val="tx1"/>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349250" y="241300"/>
            <a:ext cx="7010400" cy="102108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object 2"/>
          <p:cNvSpPr txBox="1"/>
          <p:nvPr/>
        </p:nvSpPr>
        <p:spPr>
          <a:xfrm>
            <a:off x="665480" y="772159"/>
            <a:ext cx="6230620" cy="443865"/>
          </a:xfrm>
          <a:prstGeom prst="rect">
            <a:avLst/>
          </a:prstGeom>
        </p:spPr>
        <p:txBody>
          <a:bodyPr vert="horz" wrap="square" lIns="0" tIns="27305" rIns="0" bIns="0" rtlCol="0">
            <a:spAutoFit/>
          </a:bodyPr>
          <a:lstStyle/>
          <a:p>
            <a:pPr marL="2552065" marR="5080" indent="-2540000">
              <a:lnSpc>
                <a:spcPts val="1610"/>
              </a:lnSpc>
              <a:spcBef>
                <a:spcPts val="215"/>
              </a:spcBef>
            </a:pPr>
            <a:r>
              <a:rPr sz="1400" b="1" spc="-5" dirty="0">
                <a:latin typeface="Times New Roman"/>
                <a:cs typeface="Times New Roman"/>
              </a:rPr>
              <a:t>ПОРЯДОК </a:t>
            </a:r>
            <a:r>
              <a:rPr sz="1400" b="1" dirty="0">
                <a:latin typeface="Times New Roman"/>
                <a:cs typeface="Times New Roman"/>
              </a:rPr>
              <a:t>ДЕЙСТВИЙ </a:t>
            </a:r>
            <a:r>
              <a:rPr sz="1400" b="1" spc="-5" dirty="0">
                <a:latin typeface="Times New Roman"/>
                <a:cs typeface="Times New Roman"/>
              </a:rPr>
              <a:t>СЛУЖАЩЕГО ПРИ </a:t>
            </a:r>
            <a:r>
              <a:rPr sz="1400" b="1" dirty="0">
                <a:latin typeface="Times New Roman"/>
                <a:cs typeface="Times New Roman"/>
              </a:rPr>
              <a:t>ВЫЯВЛЕНИИ </a:t>
            </a:r>
            <a:r>
              <a:rPr sz="1400" b="1" spc="-5" dirty="0">
                <a:latin typeface="Times New Roman"/>
                <a:cs typeface="Times New Roman"/>
              </a:rPr>
              <a:t>КОНФЛИКТА  </a:t>
            </a:r>
            <a:r>
              <a:rPr sz="1400" b="1" dirty="0">
                <a:latin typeface="Times New Roman"/>
                <a:cs typeface="Times New Roman"/>
              </a:rPr>
              <a:t>ИНТЕРЕСОВ</a:t>
            </a:r>
            <a:endParaRPr sz="1400">
              <a:latin typeface="Times New Roman"/>
              <a:cs typeface="Times New Roman"/>
            </a:endParaRPr>
          </a:p>
        </p:txBody>
      </p:sp>
      <p:sp>
        <p:nvSpPr>
          <p:cNvPr id="3" name="object 3"/>
          <p:cNvSpPr/>
          <p:nvPr/>
        </p:nvSpPr>
        <p:spPr>
          <a:xfrm>
            <a:off x="969950" y="1993900"/>
            <a:ext cx="6036207" cy="315811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07548" y="5716387"/>
            <a:ext cx="6081127" cy="308827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9250" y="241300"/>
            <a:ext cx="7010400" cy="102108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TextBox 2"/>
          <p:cNvSpPr txBox="1"/>
          <p:nvPr/>
        </p:nvSpPr>
        <p:spPr>
          <a:xfrm>
            <a:off x="1035050" y="241300"/>
            <a:ext cx="5943600" cy="369332"/>
          </a:xfrm>
          <a:prstGeom prst="rect">
            <a:avLst/>
          </a:prstGeom>
          <a:noFill/>
        </p:spPr>
        <p:txBody>
          <a:bodyPr wrap="square" rtlCol="0">
            <a:spAutoFit/>
          </a:bodyPr>
          <a:lstStyle/>
          <a:p>
            <a:pPr algn="ctr">
              <a:lnSpc>
                <a:spcPct val="100000"/>
              </a:lnSpc>
              <a:spcBef>
                <a:spcPts val="95"/>
              </a:spcBef>
            </a:pPr>
            <a:r>
              <a:rPr lang="ru-RU" b="1" spc="-10" dirty="0" smtClean="0">
                <a:latin typeface="Times New Roman"/>
                <a:cs typeface="Times New Roman"/>
              </a:rPr>
              <a:t>МУНИЦИАЛЬНОМУ </a:t>
            </a:r>
            <a:r>
              <a:rPr lang="ru-RU" b="1" spc="-5" dirty="0" smtClean="0">
                <a:latin typeface="Times New Roman"/>
                <a:cs typeface="Times New Roman"/>
              </a:rPr>
              <a:t>СЛУЖАЩЕМУ</a:t>
            </a:r>
            <a:r>
              <a:rPr lang="ru-RU" b="1" spc="10" dirty="0" smtClean="0">
                <a:latin typeface="Times New Roman"/>
                <a:cs typeface="Times New Roman"/>
              </a:rPr>
              <a:t> </a:t>
            </a:r>
            <a:r>
              <a:rPr lang="ru-RU" b="1" spc="-5" dirty="0" smtClean="0">
                <a:latin typeface="Times New Roman"/>
                <a:cs typeface="Times New Roman"/>
              </a:rPr>
              <a:t>ЗАПРЕЩЕНО:</a:t>
            </a:r>
            <a:endParaRPr lang="ru-RU" dirty="0">
              <a:latin typeface="Times New Roman"/>
              <a:cs typeface="Times New Roman"/>
            </a:endParaRPr>
          </a:p>
        </p:txBody>
      </p:sp>
      <p:sp>
        <p:nvSpPr>
          <p:cNvPr id="5" name="Прямоугольник 4"/>
          <p:cNvSpPr/>
          <p:nvPr/>
        </p:nvSpPr>
        <p:spPr>
          <a:xfrm>
            <a:off x="577850" y="850900"/>
            <a:ext cx="4343400" cy="10668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400"/>
              </a:lnSpc>
            </a:pPr>
            <a:r>
              <a:rPr lang="ru-RU" sz="1400" dirty="0" smtClean="0">
                <a:solidFill>
                  <a:schemeClr val="tx1"/>
                </a:solidFill>
                <a:latin typeface="Times New Roman" pitchFamily="18" charset="0"/>
                <a:cs typeface="Times New Roman" pitchFamily="18" charset="0"/>
              </a:rPr>
              <a:t>Заниматься предпринимательской деятельностью лично или через доверенных лиц, участвовать в управлении коммерческой организацией или в управлении некоммерческой организацией, за исключением случаев, установленных законодательством</a:t>
            </a:r>
            <a:endParaRPr lang="ru-RU" sz="1400" dirty="0">
              <a:solidFill>
                <a:schemeClr val="tx1"/>
              </a:solidFill>
              <a:latin typeface="Times New Roman" pitchFamily="18" charset="0"/>
              <a:cs typeface="Times New Roman" pitchFamily="18" charset="0"/>
            </a:endParaRPr>
          </a:p>
        </p:txBody>
      </p:sp>
      <p:sp>
        <p:nvSpPr>
          <p:cNvPr id="7" name="Прямоугольник 6"/>
          <p:cNvSpPr/>
          <p:nvPr/>
        </p:nvSpPr>
        <p:spPr>
          <a:xfrm>
            <a:off x="2711450" y="3060700"/>
            <a:ext cx="4495800" cy="10668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6985" indent="-448309" algn="just">
              <a:lnSpc>
                <a:spcPts val="1400"/>
              </a:lnSpc>
            </a:pPr>
            <a:r>
              <a:rPr lang="ru-RU" sz="1400" spc="-5" dirty="0" smtClean="0">
                <a:solidFill>
                  <a:schemeClr val="tx1"/>
                </a:solidFill>
                <a:latin typeface="Times New Roman" pitchFamily="18" charset="0"/>
                <a:cs typeface="Times New Roman" pitchFamily="18" charset="0"/>
              </a:rPr>
              <a:t>Получать </a:t>
            </a:r>
            <a:r>
              <a:rPr lang="ru-RU" sz="1400" dirty="0" smtClean="0">
                <a:solidFill>
                  <a:schemeClr val="tx1"/>
                </a:solidFill>
                <a:latin typeface="Times New Roman" pitchFamily="18" charset="0"/>
                <a:cs typeface="Times New Roman" pitchFamily="18" charset="0"/>
              </a:rPr>
              <a:t>в связи с</a:t>
            </a:r>
            <a:r>
              <a:rPr lang="ru-RU" sz="1400" spc="-35" dirty="0" smtClean="0">
                <a:solidFill>
                  <a:schemeClr val="tx1"/>
                </a:solidFill>
                <a:latin typeface="Times New Roman" pitchFamily="18" charset="0"/>
                <a:cs typeface="Times New Roman" pitchFamily="18" charset="0"/>
              </a:rPr>
              <a:t> </a:t>
            </a:r>
            <a:r>
              <a:rPr lang="ru-RU" sz="1400" spc="-5" dirty="0" smtClean="0">
                <a:solidFill>
                  <a:schemeClr val="tx1"/>
                </a:solidFill>
                <a:latin typeface="Times New Roman" pitchFamily="18" charset="0"/>
                <a:cs typeface="Times New Roman" pitchFamily="18" charset="0"/>
              </a:rPr>
              <a:t>должностным положением </a:t>
            </a:r>
            <a:r>
              <a:rPr lang="ru-RU" sz="1400" dirty="0" smtClean="0">
                <a:solidFill>
                  <a:schemeClr val="tx1"/>
                </a:solidFill>
                <a:latin typeface="Times New Roman" pitchFamily="18" charset="0"/>
                <a:cs typeface="Times New Roman" pitchFamily="18" charset="0"/>
              </a:rPr>
              <a:t>или в связи с</a:t>
            </a:r>
            <a:r>
              <a:rPr lang="ru-RU" sz="1400" spc="-90" dirty="0" smtClean="0">
                <a:solidFill>
                  <a:schemeClr val="tx1"/>
                </a:solidFill>
                <a:latin typeface="Times New Roman" pitchFamily="18" charset="0"/>
                <a:cs typeface="Times New Roman" pitchFamily="18" charset="0"/>
              </a:rPr>
              <a:t> </a:t>
            </a:r>
            <a:r>
              <a:rPr lang="ru-RU" sz="1400" dirty="0" smtClean="0">
                <a:solidFill>
                  <a:schemeClr val="tx1"/>
                </a:solidFill>
                <a:latin typeface="Times New Roman" pitchFamily="18" charset="0"/>
                <a:cs typeface="Times New Roman" pitchFamily="18" charset="0"/>
              </a:rPr>
              <a:t>исполнением</a:t>
            </a:r>
            <a:r>
              <a:rPr lang="ru-RU" sz="1400" spc="-15" dirty="0" smtClean="0">
                <a:solidFill>
                  <a:schemeClr val="tx1"/>
                </a:solidFill>
                <a:latin typeface="Times New Roman" pitchFamily="18" charset="0"/>
                <a:cs typeface="Times New Roman" pitchFamily="18" charset="0"/>
              </a:rPr>
              <a:t> </a:t>
            </a:r>
            <a:r>
              <a:rPr lang="ru-RU" sz="1400" spc="-5" dirty="0" smtClean="0">
                <a:solidFill>
                  <a:schemeClr val="tx1"/>
                </a:solidFill>
                <a:latin typeface="Times New Roman" pitchFamily="18" charset="0"/>
                <a:cs typeface="Times New Roman" pitchFamily="18" charset="0"/>
              </a:rPr>
              <a:t>должностных обязанностей вознаграждения </a:t>
            </a:r>
            <a:r>
              <a:rPr lang="ru-RU" sz="1400" dirty="0" smtClean="0">
                <a:solidFill>
                  <a:schemeClr val="tx1"/>
                </a:solidFill>
                <a:latin typeface="Times New Roman" pitchFamily="18" charset="0"/>
                <a:cs typeface="Times New Roman" pitchFamily="18" charset="0"/>
              </a:rPr>
              <a:t>(подарки,  денежное вознаграждение, ссуды, услуги, оплату развлечений, отдыха, транспортных расходов и иные вознаграждения) от </a:t>
            </a:r>
            <a:r>
              <a:rPr lang="ru-RU" sz="1400" spc="-5" dirty="0" smtClean="0">
                <a:solidFill>
                  <a:schemeClr val="tx1"/>
                </a:solidFill>
                <a:latin typeface="Times New Roman" pitchFamily="18" charset="0"/>
                <a:cs typeface="Times New Roman" pitchFamily="18" charset="0"/>
              </a:rPr>
              <a:t>физических </a:t>
            </a:r>
            <a:r>
              <a:rPr lang="ru-RU" sz="1400" dirty="0" smtClean="0">
                <a:solidFill>
                  <a:schemeClr val="tx1"/>
                </a:solidFill>
                <a:latin typeface="Times New Roman" pitchFamily="18" charset="0"/>
                <a:cs typeface="Times New Roman" pitchFamily="18" charset="0"/>
              </a:rPr>
              <a:t>и </a:t>
            </a:r>
            <a:r>
              <a:rPr lang="ru-RU" sz="1400" spc="-5" dirty="0" smtClean="0">
                <a:solidFill>
                  <a:schemeClr val="tx1"/>
                </a:solidFill>
                <a:latin typeface="Times New Roman" pitchFamily="18" charset="0"/>
                <a:cs typeface="Times New Roman" pitchFamily="18" charset="0"/>
              </a:rPr>
              <a:t>юридических </a:t>
            </a:r>
            <a:r>
              <a:rPr lang="ru-RU" sz="1400" dirty="0" smtClean="0">
                <a:solidFill>
                  <a:schemeClr val="tx1"/>
                </a:solidFill>
                <a:latin typeface="Times New Roman" pitchFamily="18" charset="0"/>
                <a:cs typeface="Times New Roman" pitchFamily="18" charset="0"/>
              </a:rPr>
              <a:t>лиц</a:t>
            </a:r>
            <a:endParaRPr lang="ru-RU" sz="1400" dirty="0">
              <a:solidFill>
                <a:schemeClr val="tx1"/>
              </a:solidFill>
              <a:latin typeface="Times New Roman" pitchFamily="18" charset="0"/>
              <a:cs typeface="Times New Roman" pitchFamily="18" charset="0"/>
            </a:endParaRPr>
          </a:p>
        </p:txBody>
      </p:sp>
      <p:sp>
        <p:nvSpPr>
          <p:cNvPr id="8" name="Прямоугольник 7"/>
          <p:cNvSpPr/>
          <p:nvPr/>
        </p:nvSpPr>
        <p:spPr>
          <a:xfrm>
            <a:off x="1416050" y="4432300"/>
            <a:ext cx="3200400" cy="6858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400"/>
              </a:lnSpc>
            </a:pPr>
            <a:r>
              <a:rPr lang="ru-RU" sz="1400" dirty="0" smtClean="0">
                <a:solidFill>
                  <a:schemeClr val="tx1"/>
                </a:solidFill>
                <a:latin typeface="Times New Roman"/>
                <a:cs typeface="Times New Roman"/>
              </a:rPr>
              <a:t>Выезжать в</a:t>
            </a:r>
            <a:r>
              <a:rPr lang="ru-RU" sz="1400" spc="-15" dirty="0" smtClean="0">
                <a:solidFill>
                  <a:schemeClr val="tx1"/>
                </a:solidFill>
                <a:latin typeface="Times New Roman"/>
                <a:cs typeface="Times New Roman"/>
              </a:rPr>
              <a:t> </a:t>
            </a:r>
            <a:r>
              <a:rPr lang="ru-RU" sz="1400" spc="-5" dirty="0" smtClean="0">
                <a:solidFill>
                  <a:schemeClr val="tx1"/>
                </a:solidFill>
                <a:latin typeface="Times New Roman"/>
                <a:cs typeface="Times New Roman"/>
              </a:rPr>
              <a:t>командировки </a:t>
            </a:r>
            <a:r>
              <a:rPr lang="ru-RU" sz="1400" dirty="0" smtClean="0">
                <a:solidFill>
                  <a:schemeClr val="tx1"/>
                </a:solidFill>
                <a:latin typeface="Times New Roman"/>
                <a:cs typeface="Times New Roman"/>
              </a:rPr>
              <a:t>за </a:t>
            </a:r>
            <a:r>
              <a:rPr lang="ru-RU" sz="1400" spc="-5" dirty="0" smtClean="0">
                <a:solidFill>
                  <a:schemeClr val="tx1"/>
                </a:solidFill>
                <a:latin typeface="Times New Roman"/>
                <a:cs typeface="Times New Roman"/>
              </a:rPr>
              <a:t>счет средств физических </a:t>
            </a:r>
            <a:r>
              <a:rPr lang="ru-RU" sz="1400" dirty="0" smtClean="0">
                <a:solidFill>
                  <a:schemeClr val="tx1"/>
                </a:solidFill>
                <a:latin typeface="Times New Roman"/>
                <a:cs typeface="Times New Roman"/>
              </a:rPr>
              <a:t>и </a:t>
            </a:r>
            <a:r>
              <a:rPr lang="ru-RU" sz="1400" spc="-5" dirty="0" smtClean="0">
                <a:solidFill>
                  <a:schemeClr val="tx1"/>
                </a:solidFill>
                <a:latin typeface="Times New Roman"/>
                <a:cs typeface="Times New Roman"/>
              </a:rPr>
              <a:t>юридических</a:t>
            </a:r>
            <a:r>
              <a:rPr lang="ru-RU" sz="1400" spc="20" dirty="0" smtClean="0">
                <a:solidFill>
                  <a:schemeClr val="tx1"/>
                </a:solidFill>
                <a:latin typeface="Times New Roman"/>
                <a:cs typeface="Times New Roman"/>
              </a:rPr>
              <a:t> </a:t>
            </a:r>
            <a:r>
              <a:rPr lang="ru-RU" sz="1400" dirty="0" smtClean="0">
                <a:solidFill>
                  <a:schemeClr val="tx1"/>
                </a:solidFill>
                <a:latin typeface="Times New Roman"/>
                <a:cs typeface="Times New Roman"/>
              </a:rPr>
              <a:t>лиц, </a:t>
            </a:r>
            <a:r>
              <a:rPr lang="ru-RU" sz="1400" dirty="0" smtClean="0">
                <a:solidFill>
                  <a:schemeClr val="tx1"/>
                </a:solidFill>
                <a:latin typeface="Times New Roman" pitchFamily="18" charset="0"/>
                <a:cs typeface="Times New Roman" pitchFamily="18" charset="0"/>
              </a:rPr>
              <a:t>за исключением случаев, установленных законодательством</a:t>
            </a:r>
            <a:endParaRPr lang="ru-RU" sz="1400" dirty="0">
              <a:solidFill>
                <a:schemeClr val="tx1"/>
              </a:solidFill>
            </a:endParaRPr>
          </a:p>
        </p:txBody>
      </p:sp>
      <p:sp>
        <p:nvSpPr>
          <p:cNvPr id="10" name="Прямоугольник 9"/>
          <p:cNvSpPr/>
          <p:nvPr/>
        </p:nvSpPr>
        <p:spPr>
          <a:xfrm>
            <a:off x="577850" y="5346700"/>
            <a:ext cx="4343400" cy="5334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400"/>
              </a:lnSpc>
            </a:pPr>
            <a:r>
              <a:rPr lang="ru-RU" sz="1400" dirty="0" smtClean="0">
                <a:solidFill>
                  <a:schemeClr val="tx1"/>
                </a:solidFill>
                <a:latin typeface="Times New Roman" pitchFamily="18" charset="0"/>
                <a:cs typeface="Times New Roman" pitchFamily="18" charset="0"/>
              </a:rPr>
              <a:t>Разглашать или использовать в личных целях сведения, ставшие ему известными в связи с исполнением должностных обязанностей</a:t>
            </a:r>
            <a:endParaRPr lang="ru-RU" sz="1400" dirty="0">
              <a:solidFill>
                <a:schemeClr val="tx1"/>
              </a:solidFill>
              <a:latin typeface="Times New Roman" pitchFamily="18" charset="0"/>
              <a:cs typeface="Times New Roman" pitchFamily="18" charset="0"/>
            </a:endParaRPr>
          </a:p>
        </p:txBody>
      </p:sp>
      <p:sp>
        <p:nvSpPr>
          <p:cNvPr id="11" name="Прямоугольник 10"/>
          <p:cNvSpPr/>
          <p:nvPr/>
        </p:nvSpPr>
        <p:spPr>
          <a:xfrm>
            <a:off x="1797050" y="6032500"/>
            <a:ext cx="4267200" cy="5334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400"/>
              </a:lnSpc>
            </a:pPr>
            <a:r>
              <a:rPr lang="ru-RU" sz="1400" spc="-5" dirty="0" smtClean="0">
                <a:solidFill>
                  <a:schemeClr val="tx1"/>
                </a:solidFill>
                <a:latin typeface="Times New Roman"/>
                <a:cs typeface="Times New Roman"/>
              </a:rPr>
              <a:t>Допускать публичные</a:t>
            </a:r>
            <a:r>
              <a:rPr lang="ru-RU" sz="1400" spc="5" dirty="0" smtClean="0">
                <a:solidFill>
                  <a:schemeClr val="tx1"/>
                </a:solidFill>
                <a:latin typeface="Times New Roman"/>
                <a:cs typeface="Times New Roman"/>
              </a:rPr>
              <a:t> </a:t>
            </a:r>
            <a:r>
              <a:rPr lang="ru-RU" sz="1400" spc="-5" dirty="0" smtClean="0">
                <a:solidFill>
                  <a:schemeClr val="tx1"/>
                </a:solidFill>
                <a:latin typeface="Times New Roman"/>
                <a:cs typeface="Times New Roman"/>
              </a:rPr>
              <a:t>высказывания, суждения </a:t>
            </a:r>
            <a:r>
              <a:rPr lang="ru-RU" sz="1400" dirty="0" smtClean="0">
                <a:solidFill>
                  <a:schemeClr val="tx1"/>
                </a:solidFill>
                <a:latin typeface="Times New Roman"/>
                <a:cs typeface="Times New Roman"/>
              </a:rPr>
              <a:t>и </a:t>
            </a:r>
            <a:r>
              <a:rPr lang="ru-RU" sz="1400" spc="-5" dirty="0" smtClean="0">
                <a:solidFill>
                  <a:schemeClr val="tx1"/>
                </a:solidFill>
                <a:latin typeface="Times New Roman"/>
                <a:cs typeface="Times New Roman"/>
              </a:rPr>
              <a:t>оценки </a:t>
            </a:r>
            <a:r>
              <a:rPr lang="ru-RU" sz="1400" dirty="0" smtClean="0">
                <a:solidFill>
                  <a:schemeClr val="tx1"/>
                </a:solidFill>
                <a:latin typeface="Times New Roman"/>
                <a:cs typeface="Times New Roman"/>
              </a:rPr>
              <a:t>в отношении</a:t>
            </a:r>
            <a:r>
              <a:rPr lang="ru-RU" sz="1400" spc="-40" dirty="0" smtClean="0">
                <a:solidFill>
                  <a:schemeClr val="tx1"/>
                </a:solidFill>
                <a:latin typeface="Times New Roman"/>
                <a:cs typeface="Times New Roman"/>
              </a:rPr>
              <a:t> </a:t>
            </a:r>
            <a:r>
              <a:rPr lang="ru-RU" sz="1400" dirty="0" smtClean="0">
                <a:solidFill>
                  <a:schemeClr val="tx1"/>
                </a:solidFill>
                <a:latin typeface="Times New Roman"/>
                <a:cs typeface="Times New Roman"/>
              </a:rPr>
              <a:t>деятельности </a:t>
            </a:r>
            <a:r>
              <a:rPr lang="ru-RU" sz="1400" spc="-5" dirty="0" smtClean="0">
                <a:solidFill>
                  <a:schemeClr val="tx1"/>
                </a:solidFill>
                <a:latin typeface="Times New Roman"/>
                <a:cs typeface="Times New Roman"/>
              </a:rPr>
              <a:t>органа местного</a:t>
            </a:r>
            <a:r>
              <a:rPr lang="ru-RU" sz="1400" spc="-10" dirty="0" smtClean="0">
                <a:solidFill>
                  <a:schemeClr val="tx1"/>
                </a:solidFill>
                <a:latin typeface="Times New Roman"/>
                <a:cs typeface="Times New Roman"/>
              </a:rPr>
              <a:t> </a:t>
            </a:r>
            <a:r>
              <a:rPr lang="ru-RU" sz="1400" spc="-5" dirty="0" smtClean="0">
                <a:solidFill>
                  <a:schemeClr val="tx1"/>
                </a:solidFill>
                <a:latin typeface="Times New Roman"/>
                <a:cs typeface="Times New Roman"/>
              </a:rPr>
              <a:t>самоуправления</a:t>
            </a:r>
            <a:endParaRPr lang="ru-RU" sz="1400" dirty="0">
              <a:solidFill>
                <a:schemeClr val="tx1"/>
              </a:solidFill>
              <a:latin typeface="Times New Roman"/>
              <a:cs typeface="Times New Roman"/>
            </a:endParaRPr>
          </a:p>
        </p:txBody>
      </p:sp>
      <p:sp>
        <p:nvSpPr>
          <p:cNvPr id="13" name="Прямоугольник 12"/>
          <p:cNvSpPr/>
          <p:nvPr/>
        </p:nvSpPr>
        <p:spPr>
          <a:xfrm>
            <a:off x="2482850" y="6718300"/>
            <a:ext cx="4724400" cy="5334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400"/>
              </a:lnSpc>
            </a:pPr>
            <a:r>
              <a:rPr lang="ru-RU" sz="1400" dirty="0" smtClean="0">
                <a:solidFill>
                  <a:schemeClr val="tx1"/>
                </a:solidFill>
                <a:latin typeface="Times New Roman" pitchFamily="18" charset="0"/>
                <a:cs typeface="Times New Roman" pitchFamily="18" charset="0"/>
              </a:rPr>
              <a:t>Принимать без письменного разрешения главы муниципального образования  награды, почетные и специальные звания</a:t>
            </a:r>
            <a:endParaRPr lang="ru-RU" sz="1400" dirty="0">
              <a:solidFill>
                <a:schemeClr val="tx1"/>
              </a:solidFill>
              <a:latin typeface="Times New Roman" pitchFamily="18" charset="0"/>
              <a:cs typeface="Times New Roman" pitchFamily="18" charset="0"/>
            </a:endParaRPr>
          </a:p>
        </p:txBody>
      </p:sp>
      <p:sp>
        <p:nvSpPr>
          <p:cNvPr id="15" name="Прямоугольник 14"/>
          <p:cNvSpPr/>
          <p:nvPr/>
        </p:nvSpPr>
        <p:spPr>
          <a:xfrm>
            <a:off x="3930650" y="2374900"/>
            <a:ext cx="3276600" cy="5334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400"/>
              </a:lnSpc>
            </a:pPr>
            <a:r>
              <a:rPr lang="ru-RU" sz="1400" dirty="0" smtClean="0">
                <a:solidFill>
                  <a:schemeClr val="tx1"/>
                </a:solidFill>
                <a:latin typeface="Times New Roman" pitchFamily="18" charset="0"/>
                <a:cs typeface="Times New Roman" pitchFamily="18" charset="0"/>
              </a:rPr>
              <a:t>Представлять интересы третьих лиц в органе местного самоуправления в котором замещает должность</a:t>
            </a:r>
            <a:endParaRPr lang="ru-RU" sz="1400" dirty="0">
              <a:solidFill>
                <a:schemeClr val="tx1"/>
              </a:solidFill>
              <a:latin typeface="Times New Roman" pitchFamily="18" charset="0"/>
              <a:cs typeface="Times New Roman" pitchFamily="18" charset="0"/>
            </a:endParaRPr>
          </a:p>
        </p:txBody>
      </p:sp>
      <p:sp>
        <p:nvSpPr>
          <p:cNvPr id="17" name="Прямоугольник 16"/>
          <p:cNvSpPr/>
          <p:nvPr/>
        </p:nvSpPr>
        <p:spPr>
          <a:xfrm>
            <a:off x="2101850" y="8318500"/>
            <a:ext cx="5181600" cy="381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400"/>
              </a:lnSpc>
            </a:pPr>
            <a:r>
              <a:rPr lang="ru-RU" sz="1400" dirty="0" smtClean="0">
                <a:solidFill>
                  <a:schemeClr val="tx1"/>
                </a:solidFill>
                <a:latin typeface="Times New Roman" pitchFamily="18" charset="0"/>
                <a:cs typeface="Times New Roman" pitchFamily="18" charset="0"/>
              </a:rPr>
              <a:t>Прекращать исполнение должностных обязанностей в целях урегулирования трудового спора</a:t>
            </a:r>
            <a:endParaRPr lang="ru-RU" sz="1400" dirty="0">
              <a:solidFill>
                <a:schemeClr val="tx1"/>
              </a:solidFill>
              <a:latin typeface="Times New Roman" pitchFamily="18" charset="0"/>
              <a:cs typeface="Times New Roman" pitchFamily="18" charset="0"/>
            </a:endParaRPr>
          </a:p>
        </p:txBody>
      </p:sp>
      <p:sp>
        <p:nvSpPr>
          <p:cNvPr id="18" name="Прямоугольник 17"/>
          <p:cNvSpPr/>
          <p:nvPr/>
        </p:nvSpPr>
        <p:spPr>
          <a:xfrm>
            <a:off x="577850" y="8851900"/>
            <a:ext cx="5486400" cy="5334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400"/>
              </a:lnSpc>
            </a:pPr>
            <a:r>
              <a:rPr lang="ru-RU" sz="1400" dirty="0" smtClean="0">
                <a:solidFill>
                  <a:schemeClr val="tx1"/>
                </a:solidFill>
                <a:latin typeface="Times New Roman" pitchFamily="18" charset="0"/>
                <a:cs typeface="Times New Roman" pitchFamily="18" charset="0"/>
              </a:rPr>
              <a:t>Входить в состав органов управления, попечительских или наблюдательных советов, иных органов иностранных некоммерческих неправительственных организаций</a:t>
            </a:r>
            <a:endParaRPr lang="ru-RU" sz="1400" dirty="0">
              <a:solidFill>
                <a:schemeClr val="tx1"/>
              </a:solidFill>
              <a:latin typeface="Times New Roman" pitchFamily="18" charset="0"/>
              <a:cs typeface="Times New Roman" pitchFamily="18" charset="0"/>
            </a:endParaRPr>
          </a:p>
        </p:txBody>
      </p:sp>
      <p:sp>
        <p:nvSpPr>
          <p:cNvPr id="20" name="Прямоугольник 19"/>
          <p:cNvSpPr/>
          <p:nvPr/>
        </p:nvSpPr>
        <p:spPr>
          <a:xfrm>
            <a:off x="577850" y="9537700"/>
            <a:ext cx="5486400" cy="838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415" marR="13335" algn="just">
              <a:lnSpc>
                <a:spcPts val="1400"/>
              </a:lnSpc>
            </a:pPr>
            <a:r>
              <a:rPr lang="ru-RU" sz="1400" dirty="0" smtClean="0">
                <a:solidFill>
                  <a:schemeClr val="tx1"/>
                </a:solidFill>
                <a:latin typeface="Times New Roman"/>
                <a:cs typeface="Times New Roman"/>
              </a:rPr>
              <a:t>Заниматься </a:t>
            </a:r>
            <a:r>
              <a:rPr lang="ru-RU" sz="1400" spc="-5" dirty="0" smtClean="0">
                <a:solidFill>
                  <a:schemeClr val="tx1"/>
                </a:solidFill>
                <a:latin typeface="Times New Roman"/>
                <a:cs typeface="Times New Roman"/>
              </a:rPr>
              <a:t>без письменного разрешения представителя нанимателя (работодателя)  оплачиваемой деятельностью, финансируемой исключительно </a:t>
            </a:r>
            <a:r>
              <a:rPr lang="ru-RU" sz="1400" spc="-10" dirty="0" smtClean="0">
                <a:solidFill>
                  <a:schemeClr val="tx1"/>
                </a:solidFill>
                <a:latin typeface="Times New Roman"/>
                <a:cs typeface="Times New Roman"/>
              </a:rPr>
              <a:t>за </a:t>
            </a:r>
            <a:r>
              <a:rPr lang="ru-RU" sz="1400" spc="-5" dirty="0" smtClean="0">
                <a:solidFill>
                  <a:schemeClr val="tx1"/>
                </a:solidFill>
                <a:latin typeface="Times New Roman"/>
                <a:cs typeface="Times New Roman"/>
              </a:rPr>
              <a:t>счет</a:t>
            </a:r>
            <a:r>
              <a:rPr lang="ru-RU" sz="1400" spc="95" dirty="0" smtClean="0">
                <a:solidFill>
                  <a:schemeClr val="tx1"/>
                </a:solidFill>
                <a:latin typeface="Times New Roman"/>
                <a:cs typeface="Times New Roman"/>
              </a:rPr>
              <a:t> </a:t>
            </a:r>
            <a:r>
              <a:rPr lang="ru-RU" sz="1400" spc="-5" dirty="0" smtClean="0">
                <a:solidFill>
                  <a:schemeClr val="tx1"/>
                </a:solidFill>
                <a:latin typeface="Times New Roman"/>
                <a:cs typeface="Times New Roman"/>
              </a:rPr>
              <a:t>средств иностранных государств, международных </a:t>
            </a:r>
            <a:r>
              <a:rPr lang="ru-RU" sz="1400" dirty="0" smtClean="0">
                <a:solidFill>
                  <a:schemeClr val="tx1"/>
                </a:solidFill>
                <a:latin typeface="Times New Roman"/>
                <a:cs typeface="Times New Roman"/>
              </a:rPr>
              <a:t>и </a:t>
            </a:r>
            <a:r>
              <a:rPr lang="ru-RU" sz="1400" spc="-5" dirty="0" smtClean="0">
                <a:solidFill>
                  <a:schemeClr val="tx1"/>
                </a:solidFill>
                <a:latin typeface="Times New Roman"/>
                <a:cs typeface="Times New Roman"/>
              </a:rPr>
              <a:t>иностранных</a:t>
            </a:r>
            <a:r>
              <a:rPr lang="ru-RU" sz="1400" spc="35" dirty="0" smtClean="0">
                <a:solidFill>
                  <a:schemeClr val="tx1"/>
                </a:solidFill>
                <a:latin typeface="Times New Roman"/>
                <a:cs typeface="Times New Roman"/>
              </a:rPr>
              <a:t> </a:t>
            </a:r>
            <a:r>
              <a:rPr lang="ru-RU" sz="1400" spc="-5" dirty="0" smtClean="0">
                <a:solidFill>
                  <a:schemeClr val="tx1"/>
                </a:solidFill>
                <a:latin typeface="Times New Roman"/>
                <a:cs typeface="Times New Roman"/>
              </a:rPr>
              <a:t>организаций, иностранных граждан </a:t>
            </a:r>
            <a:r>
              <a:rPr lang="ru-RU" sz="1400" dirty="0" smtClean="0">
                <a:solidFill>
                  <a:schemeClr val="tx1"/>
                </a:solidFill>
                <a:latin typeface="Times New Roman"/>
                <a:cs typeface="Times New Roman"/>
              </a:rPr>
              <a:t>и лиц без</a:t>
            </a:r>
            <a:r>
              <a:rPr lang="ru-RU" sz="1400" spc="-5" dirty="0" smtClean="0">
                <a:solidFill>
                  <a:schemeClr val="tx1"/>
                </a:solidFill>
                <a:latin typeface="Times New Roman"/>
                <a:cs typeface="Times New Roman"/>
              </a:rPr>
              <a:t> гражданства</a:t>
            </a:r>
            <a:endParaRPr lang="ru-RU" sz="1400" dirty="0">
              <a:solidFill>
                <a:schemeClr val="tx1"/>
              </a:solidFill>
            </a:endParaRPr>
          </a:p>
        </p:txBody>
      </p:sp>
      <p:pic>
        <p:nvPicPr>
          <p:cNvPr id="14" name="Рисунок 13" descr="https://w7.pngwing.com/pngs/716/654/png-transparent-stick-figure-graphics-business-hand-people-business.png"/>
          <p:cNvPicPr/>
          <p:nvPr/>
        </p:nvPicPr>
        <p:blipFill>
          <a:blip r:embed="rId2" cstate="print"/>
          <a:srcRect/>
          <a:stretch>
            <a:fillRect/>
          </a:stretch>
        </p:blipFill>
        <p:spPr bwMode="auto">
          <a:xfrm>
            <a:off x="5226050" y="850900"/>
            <a:ext cx="1828800" cy="1371600"/>
          </a:xfrm>
          <a:prstGeom prst="rect">
            <a:avLst/>
          </a:prstGeom>
          <a:noFill/>
          <a:ln w="9525">
            <a:noFill/>
            <a:miter lim="800000"/>
            <a:headEnd/>
            <a:tailEnd/>
          </a:ln>
        </p:spPr>
      </p:pic>
      <p:pic>
        <p:nvPicPr>
          <p:cNvPr id="16" name="Рисунок 15" descr="https://pbs.twimg.com/media/DvWMS1fWoAEVtWF.jpg:large"/>
          <p:cNvPicPr/>
          <p:nvPr/>
        </p:nvPicPr>
        <p:blipFill>
          <a:blip r:embed="rId3" cstate="print"/>
          <a:srcRect/>
          <a:stretch>
            <a:fillRect/>
          </a:stretch>
        </p:blipFill>
        <p:spPr bwMode="auto">
          <a:xfrm>
            <a:off x="730250" y="2984500"/>
            <a:ext cx="1600200" cy="1283494"/>
          </a:xfrm>
          <a:prstGeom prst="rect">
            <a:avLst/>
          </a:prstGeom>
          <a:noFill/>
          <a:ln w="9525">
            <a:noFill/>
            <a:miter lim="800000"/>
            <a:headEnd/>
            <a:tailEnd/>
          </a:ln>
        </p:spPr>
      </p:pic>
      <p:pic>
        <p:nvPicPr>
          <p:cNvPr id="19" name="Рисунок 18" descr="https://p0.zoon.ru/preview/k1d2s7VfLAN3JeKmSptr9A/2400x1500x75/1/5/d/original_57e0930140c0887d3c8bc062_5a7759670c33c.jpg"/>
          <p:cNvPicPr/>
          <p:nvPr/>
        </p:nvPicPr>
        <p:blipFill>
          <a:blip r:embed="rId4" cstate="print"/>
          <a:srcRect/>
          <a:stretch>
            <a:fillRect/>
          </a:stretch>
        </p:blipFill>
        <p:spPr bwMode="auto">
          <a:xfrm>
            <a:off x="2559050" y="2070100"/>
            <a:ext cx="990600" cy="838200"/>
          </a:xfrm>
          <a:prstGeom prst="rect">
            <a:avLst/>
          </a:prstGeom>
          <a:noFill/>
          <a:ln w="9525">
            <a:noFill/>
            <a:miter lim="800000"/>
            <a:headEnd/>
            <a:tailEnd/>
          </a:ln>
        </p:spPr>
      </p:pic>
      <p:pic>
        <p:nvPicPr>
          <p:cNvPr id="21" name="Рисунок 20" descr="https://cstor.nn2.ru/forum/data/forum/images/2018-04/204294401-dollarphotoclub_57261414.jpg"/>
          <p:cNvPicPr/>
          <p:nvPr/>
        </p:nvPicPr>
        <p:blipFill>
          <a:blip r:embed="rId5" cstate="print"/>
          <a:srcRect/>
          <a:stretch>
            <a:fillRect/>
          </a:stretch>
        </p:blipFill>
        <p:spPr bwMode="auto">
          <a:xfrm>
            <a:off x="5454650" y="4432300"/>
            <a:ext cx="1676400" cy="1524000"/>
          </a:xfrm>
          <a:prstGeom prst="rect">
            <a:avLst/>
          </a:prstGeom>
          <a:noFill/>
          <a:ln w="9525">
            <a:noFill/>
            <a:miter lim="800000"/>
            <a:headEnd/>
            <a:tailEnd/>
          </a:ln>
        </p:spPr>
      </p:pic>
      <p:pic>
        <p:nvPicPr>
          <p:cNvPr id="22" name="Рисунок 21" descr="https://www.aventri.com/hs-fs/hubfs/Stock%20images/3D%20man%20with%20an%20award%20medal%20-%20isolated%20over%20a%20white%20background.jpeg?width=800&amp;name=3D%20man%20with%20an%20award%20medal%20-%20isolated%20over%20a%20white%20background.jpeg"/>
          <p:cNvPicPr/>
          <p:nvPr/>
        </p:nvPicPr>
        <p:blipFill>
          <a:blip r:embed="rId6" cstate="print"/>
          <a:srcRect/>
          <a:stretch>
            <a:fillRect/>
          </a:stretch>
        </p:blipFill>
        <p:spPr bwMode="auto">
          <a:xfrm>
            <a:off x="806450" y="6718300"/>
            <a:ext cx="1352550" cy="1447800"/>
          </a:xfrm>
          <a:prstGeom prst="rect">
            <a:avLst/>
          </a:prstGeom>
          <a:noFill/>
          <a:ln w="9525">
            <a:noFill/>
            <a:miter lim="800000"/>
            <a:headEnd/>
            <a:tailEnd/>
          </a:ln>
        </p:spPr>
      </p:pic>
      <p:sp>
        <p:nvSpPr>
          <p:cNvPr id="23" name="Прямоугольник 22"/>
          <p:cNvSpPr/>
          <p:nvPr/>
        </p:nvSpPr>
        <p:spPr>
          <a:xfrm>
            <a:off x="2787650" y="7404100"/>
            <a:ext cx="4419600" cy="762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400"/>
              </a:lnSpc>
            </a:pPr>
            <a:r>
              <a:rPr lang="ru-RU" sz="1400" dirty="0" smtClean="0">
                <a:solidFill>
                  <a:schemeClr val="tx1"/>
                </a:solidFill>
                <a:latin typeface="Times New Roman" pitchFamily="18" charset="0"/>
                <a:cs typeface="Times New Roman" pitchFamily="18" charset="0"/>
              </a:rPr>
              <a:t>Использовать свое должностное положение в интересах политических партий, религиозных и других общественных объединений, а также публично выражать отношение к указанным объединениям</a:t>
            </a:r>
          </a:p>
        </p:txBody>
      </p:sp>
      <p:pic>
        <p:nvPicPr>
          <p:cNvPr id="24" name="Рисунок 23" descr="https://www.firestock.ru/wp-content/uploads/2014/06/Fotolia_29282281_M-1.jpg"/>
          <p:cNvPicPr/>
          <p:nvPr/>
        </p:nvPicPr>
        <p:blipFill>
          <a:blip r:embed="rId7" cstate="print"/>
          <a:srcRect/>
          <a:stretch>
            <a:fillRect/>
          </a:stretch>
        </p:blipFill>
        <p:spPr bwMode="auto">
          <a:xfrm>
            <a:off x="6216650" y="8851900"/>
            <a:ext cx="1066800" cy="1295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55600" y="365124"/>
            <a:ext cx="6842125" cy="9575800"/>
            <a:chOff x="355600" y="365124"/>
            <a:chExt cx="6842125" cy="9575800"/>
          </a:xfrm>
          <a:solidFill>
            <a:schemeClr val="accent3">
              <a:lumMod val="60000"/>
              <a:lumOff val="40000"/>
            </a:schemeClr>
          </a:solidFill>
        </p:grpSpPr>
        <p:sp>
          <p:nvSpPr>
            <p:cNvPr id="3" name="object 3"/>
            <p:cNvSpPr/>
            <p:nvPr/>
          </p:nvSpPr>
          <p:spPr>
            <a:xfrm>
              <a:off x="361950" y="371474"/>
              <a:ext cx="6829425" cy="9563100"/>
            </a:xfrm>
            <a:custGeom>
              <a:avLst/>
              <a:gdLst/>
              <a:ahLst/>
              <a:cxnLst/>
              <a:rect l="l" t="t" r="r" b="b"/>
              <a:pathLst>
                <a:path w="6829425" h="9563100">
                  <a:moveTo>
                    <a:pt x="6829425" y="0"/>
                  </a:moveTo>
                  <a:lnTo>
                    <a:pt x="0" y="0"/>
                  </a:lnTo>
                  <a:lnTo>
                    <a:pt x="0" y="9563100"/>
                  </a:lnTo>
                  <a:lnTo>
                    <a:pt x="6829425" y="9563100"/>
                  </a:lnTo>
                  <a:lnTo>
                    <a:pt x="6829425" y="0"/>
                  </a:lnTo>
                  <a:close/>
                </a:path>
              </a:pathLst>
            </a:custGeom>
            <a:grpFill/>
          </p:spPr>
          <p:txBody>
            <a:bodyPr wrap="square" lIns="0" tIns="0" rIns="0" bIns="0" rtlCol="0"/>
            <a:lstStyle/>
            <a:p>
              <a:endParaRPr/>
            </a:p>
          </p:txBody>
        </p:sp>
        <p:sp>
          <p:nvSpPr>
            <p:cNvPr id="4" name="object 4"/>
            <p:cNvSpPr/>
            <p:nvPr/>
          </p:nvSpPr>
          <p:spPr>
            <a:xfrm>
              <a:off x="361950" y="371474"/>
              <a:ext cx="6829425" cy="9563100"/>
            </a:xfrm>
            <a:custGeom>
              <a:avLst/>
              <a:gdLst/>
              <a:ahLst/>
              <a:cxnLst/>
              <a:rect l="l" t="t" r="r" b="b"/>
              <a:pathLst>
                <a:path w="6829425" h="9563100">
                  <a:moveTo>
                    <a:pt x="0" y="9563100"/>
                  </a:moveTo>
                  <a:lnTo>
                    <a:pt x="6829425" y="9563100"/>
                  </a:lnTo>
                  <a:lnTo>
                    <a:pt x="6829425" y="0"/>
                  </a:lnTo>
                  <a:lnTo>
                    <a:pt x="0" y="0"/>
                  </a:lnTo>
                  <a:lnTo>
                    <a:pt x="0" y="9563100"/>
                  </a:lnTo>
                  <a:close/>
                </a:path>
              </a:pathLst>
            </a:custGeom>
            <a:grpFill/>
            <a:ln w="12700">
              <a:solidFill>
                <a:srgbClr val="41709C"/>
              </a:solidFill>
            </a:ln>
          </p:spPr>
          <p:txBody>
            <a:bodyPr wrap="square" lIns="0" tIns="0" rIns="0" bIns="0" rtlCol="0"/>
            <a:lstStyle/>
            <a:p>
              <a:endParaRPr/>
            </a:p>
          </p:txBody>
        </p:sp>
      </p:grpSp>
      <p:sp>
        <p:nvSpPr>
          <p:cNvPr id="5" name="object 5"/>
          <p:cNvSpPr txBox="1"/>
          <p:nvPr/>
        </p:nvSpPr>
        <p:spPr>
          <a:xfrm>
            <a:off x="2368042" y="328675"/>
            <a:ext cx="2823210" cy="330835"/>
          </a:xfrm>
          <a:prstGeom prst="rect">
            <a:avLst/>
          </a:prstGeom>
        </p:spPr>
        <p:txBody>
          <a:bodyPr vert="horz" wrap="square" lIns="0" tIns="12700" rIns="0" bIns="0" rtlCol="0">
            <a:spAutoFit/>
          </a:bodyPr>
          <a:lstStyle/>
          <a:p>
            <a:pPr marL="12700">
              <a:lnSpc>
                <a:spcPct val="100000"/>
              </a:lnSpc>
              <a:spcBef>
                <a:spcPts val="100"/>
              </a:spcBef>
            </a:pPr>
            <a:r>
              <a:rPr sz="2000" b="1" spc="-5" dirty="0">
                <a:latin typeface="Times New Roman"/>
                <a:cs typeface="Times New Roman"/>
              </a:rPr>
              <a:t>Муниципальная</a:t>
            </a:r>
            <a:r>
              <a:rPr sz="2000" b="1" spc="-35" dirty="0">
                <a:latin typeface="Times New Roman"/>
                <a:cs typeface="Times New Roman"/>
              </a:rPr>
              <a:t> </a:t>
            </a:r>
            <a:r>
              <a:rPr sz="2000" b="1" spc="-5" dirty="0">
                <a:latin typeface="Times New Roman"/>
                <a:cs typeface="Times New Roman"/>
              </a:rPr>
              <a:t>служба</a:t>
            </a:r>
            <a:endParaRPr sz="2000" dirty="0">
              <a:latin typeface="Times New Roman"/>
              <a:cs typeface="Times New Roman"/>
            </a:endParaRPr>
          </a:p>
        </p:txBody>
      </p:sp>
      <p:sp>
        <p:nvSpPr>
          <p:cNvPr id="6" name="object 6"/>
          <p:cNvSpPr txBox="1"/>
          <p:nvPr/>
        </p:nvSpPr>
        <p:spPr>
          <a:xfrm>
            <a:off x="2137917" y="3363594"/>
            <a:ext cx="3284220" cy="330835"/>
          </a:xfrm>
          <a:prstGeom prst="rect">
            <a:avLst/>
          </a:prstGeom>
        </p:spPr>
        <p:txBody>
          <a:bodyPr vert="horz" wrap="square" lIns="0" tIns="12700" rIns="0" bIns="0" rtlCol="0">
            <a:spAutoFit/>
          </a:bodyPr>
          <a:lstStyle/>
          <a:p>
            <a:pPr marL="12700">
              <a:lnSpc>
                <a:spcPct val="100000"/>
              </a:lnSpc>
              <a:spcBef>
                <a:spcPts val="100"/>
              </a:spcBef>
            </a:pPr>
            <a:r>
              <a:rPr sz="2000" b="1" spc="-5" dirty="0">
                <a:latin typeface="Times New Roman"/>
                <a:cs typeface="Times New Roman"/>
              </a:rPr>
              <a:t>Муниципальный</a:t>
            </a:r>
            <a:r>
              <a:rPr sz="2000" b="1" spc="-25" dirty="0">
                <a:latin typeface="Times New Roman"/>
                <a:cs typeface="Times New Roman"/>
              </a:rPr>
              <a:t> </a:t>
            </a:r>
            <a:r>
              <a:rPr sz="2000" b="1" spc="-5" dirty="0">
                <a:latin typeface="Times New Roman"/>
                <a:cs typeface="Times New Roman"/>
              </a:rPr>
              <a:t>служащий</a:t>
            </a:r>
            <a:endParaRPr sz="2000">
              <a:latin typeface="Times New Roman"/>
              <a:cs typeface="Times New Roman"/>
            </a:endParaRPr>
          </a:p>
        </p:txBody>
      </p:sp>
      <p:sp>
        <p:nvSpPr>
          <p:cNvPr id="7" name="object 7"/>
          <p:cNvSpPr txBox="1"/>
          <p:nvPr/>
        </p:nvSpPr>
        <p:spPr>
          <a:xfrm>
            <a:off x="1214424" y="6107048"/>
            <a:ext cx="5130800" cy="330835"/>
          </a:xfrm>
          <a:prstGeom prst="rect">
            <a:avLst/>
          </a:prstGeom>
        </p:spPr>
        <p:txBody>
          <a:bodyPr vert="horz" wrap="square" lIns="0" tIns="13335" rIns="0" bIns="0" rtlCol="0">
            <a:spAutoFit/>
          </a:bodyPr>
          <a:lstStyle/>
          <a:p>
            <a:pPr marL="12700">
              <a:lnSpc>
                <a:spcPct val="100000"/>
              </a:lnSpc>
              <a:spcBef>
                <a:spcPts val="105"/>
              </a:spcBef>
            </a:pPr>
            <a:r>
              <a:rPr sz="2000" b="1" spc="-5" dirty="0">
                <a:latin typeface="Times New Roman"/>
                <a:cs typeface="Times New Roman"/>
              </a:rPr>
              <a:t>Муниципальными служащими </a:t>
            </a:r>
            <a:r>
              <a:rPr sz="2000" b="1" dirty="0">
                <a:latin typeface="Times New Roman"/>
                <a:cs typeface="Times New Roman"/>
              </a:rPr>
              <a:t>могут</a:t>
            </a:r>
            <a:r>
              <a:rPr sz="2000" b="1" spc="-30" dirty="0">
                <a:latin typeface="Times New Roman"/>
                <a:cs typeface="Times New Roman"/>
              </a:rPr>
              <a:t> </a:t>
            </a:r>
            <a:r>
              <a:rPr sz="2000" b="1" spc="-5" dirty="0">
                <a:latin typeface="Times New Roman"/>
                <a:cs typeface="Times New Roman"/>
              </a:rPr>
              <a:t>стать:</a:t>
            </a:r>
            <a:endParaRPr sz="2000">
              <a:latin typeface="Times New Roman"/>
              <a:cs typeface="Times New Roman"/>
            </a:endParaRPr>
          </a:p>
        </p:txBody>
      </p:sp>
      <p:grpSp>
        <p:nvGrpSpPr>
          <p:cNvPr id="8" name="object 8"/>
          <p:cNvGrpSpPr/>
          <p:nvPr/>
        </p:nvGrpSpPr>
        <p:grpSpPr>
          <a:xfrm>
            <a:off x="488950" y="898524"/>
            <a:ext cx="6565900" cy="1879600"/>
            <a:chOff x="488950" y="898524"/>
            <a:chExt cx="6565900" cy="1879600"/>
          </a:xfrm>
        </p:grpSpPr>
        <p:sp>
          <p:nvSpPr>
            <p:cNvPr id="9" name="object 9"/>
            <p:cNvSpPr/>
            <p:nvPr/>
          </p:nvSpPr>
          <p:spPr>
            <a:xfrm>
              <a:off x="495300" y="904874"/>
              <a:ext cx="6553200" cy="186690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95300" y="904874"/>
              <a:ext cx="6553200" cy="1866900"/>
            </a:xfrm>
            <a:custGeom>
              <a:avLst/>
              <a:gdLst/>
              <a:ahLst/>
              <a:cxnLst/>
              <a:rect l="l" t="t" r="r" b="b"/>
              <a:pathLst>
                <a:path w="6553200" h="1866900">
                  <a:moveTo>
                    <a:pt x="0" y="350011"/>
                  </a:moveTo>
                  <a:lnTo>
                    <a:pt x="9168" y="304611"/>
                  </a:lnTo>
                  <a:lnTo>
                    <a:pt x="34172" y="267509"/>
                  </a:lnTo>
                  <a:lnTo>
                    <a:pt x="71258" y="242480"/>
                  </a:lnTo>
                  <a:lnTo>
                    <a:pt x="116674" y="233299"/>
                  </a:lnTo>
                  <a:lnTo>
                    <a:pt x="6319901" y="233299"/>
                  </a:lnTo>
                  <a:lnTo>
                    <a:pt x="6319901" y="116712"/>
                  </a:lnTo>
                  <a:lnTo>
                    <a:pt x="6329062" y="71258"/>
                  </a:lnTo>
                  <a:lnTo>
                    <a:pt x="6354048" y="34162"/>
                  </a:lnTo>
                  <a:lnTo>
                    <a:pt x="6391106" y="9163"/>
                  </a:lnTo>
                  <a:lnTo>
                    <a:pt x="6436486" y="0"/>
                  </a:lnTo>
                  <a:lnTo>
                    <a:pt x="6481941" y="9163"/>
                  </a:lnTo>
                  <a:lnTo>
                    <a:pt x="6519037" y="34163"/>
                  </a:lnTo>
                  <a:lnTo>
                    <a:pt x="6544036" y="71258"/>
                  </a:lnTo>
                  <a:lnTo>
                    <a:pt x="6553200" y="116712"/>
                  </a:lnTo>
                  <a:lnTo>
                    <a:pt x="6553200" y="1516887"/>
                  </a:lnTo>
                  <a:lnTo>
                    <a:pt x="6544036" y="1562268"/>
                  </a:lnTo>
                  <a:lnTo>
                    <a:pt x="6519036" y="1599326"/>
                  </a:lnTo>
                  <a:lnTo>
                    <a:pt x="6481941" y="1624312"/>
                  </a:lnTo>
                  <a:lnTo>
                    <a:pt x="6436486" y="1633474"/>
                  </a:lnTo>
                  <a:lnTo>
                    <a:pt x="233362" y="1633474"/>
                  </a:lnTo>
                  <a:lnTo>
                    <a:pt x="233362" y="1750186"/>
                  </a:lnTo>
                  <a:lnTo>
                    <a:pt x="224193" y="1795587"/>
                  </a:lnTo>
                  <a:lnTo>
                    <a:pt x="199188" y="1832689"/>
                  </a:lnTo>
                  <a:lnTo>
                    <a:pt x="162098" y="1857718"/>
                  </a:lnTo>
                  <a:lnTo>
                    <a:pt x="116674" y="1866900"/>
                  </a:lnTo>
                  <a:lnTo>
                    <a:pt x="71258" y="1857718"/>
                  </a:lnTo>
                  <a:lnTo>
                    <a:pt x="34172" y="1832689"/>
                  </a:lnTo>
                  <a:lnTo>
                    <a:pt x="9168" y="1795587"/>
                  </a:lnTo>
                  <a:lnTo>
                    <a:pt x="0" y="1750186"/>
                  </a:lnTo>
                  <a:lnTo>
                    <a:pt x="0" y="350011"/>
                  </a:lnTo>
                  <a:close/>
                </a:path>
              </a:pathLst>
            </a:custGeom>
            <a:ln w="12700">
              <a:solidFill>
                <a:srgbClr val="41709C"/>
              </a:solidFill>
            </a:ln>
          </p:spPr>
          <p:txBody>
            <a:bodyPr wrap="square" lIns="0" tIns="0" rIns="0" bIns="0" rtlCol="0"/>
            <a:lstStyle/>
            <a:p>
              <a:endParaRPr/>
            </a:p>
          </p:txBody>
        </p:sp>
        <p:sp>
          <p:nvSpPr>
            <p:cNvPr id="11" name="object 11"/>
            <p:cNvSpPr/>
            <p:nvPr/>
          </p:nvSpPr>
          <p:spPr>
            <a:xfrm>
              <a:off x="6808723" y="1015237"/>
              <a:ext cx="246125" cy="129286"/>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488962" y="1190243"/>
              <a:ext cx="246049" cy="187706"/>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728662" y="1254886"/>
              <a:ext cx="0" cy="1283970"/>
            </a:xfrm>
            <a:custGeom>
              <a:avLst/>
              <a:gdLst/>
              <a:ahLst/>
              <a:cxnLst/>
              <a:rect l="l" t="t" r="r" b="b"/>
              <a:pathLst>
                <a:path h="1283970">
                  <a:moveTo>
                    <a:pt x="0" y="0"/>
                  </a:moveTo>
                  <a:lnTo>
                    <a:pt x="0" y="1283462"/>
                  </a:lnTo>
                </a:path>
              </a:pathLst>
            </a:custGeom>
            <a:ln w="12700">
              <a:solidFill>
                <a:srgbClr val="41709C"/>
              </a:solidFill>
            </a:ln>
          </p:spPr>
          <p:txBody>
            <a:bodyPr wrap="square" lIns="0" tIns="0" rIns="0" bIns="0" rtlCol="0"/>
            <a:lstStyle/>
            <a:p>
              <a:endParaRPr/>
            </a:p>
          </p:txBody>
        </p:sp>
      </p:grpSp>
      <p:sp>
        <p:nvSpPr>
          <p:cNvPr id="14" name="object 14"/>
          <p:cNvSpPr txBox="1"/>
          <p:nvPr/>
        </p:nvSpPr>
        <p:spPr>
          <a:xfrm>
            <a:off x="815136" y="1467357"/>
            <a:ext cx="6031230" cy="648335"/>
          </a:xfrm>
          <a:prstGeom prst="rect">
            <a:avLst/>
          </a:prstGeom>
        </p:spPr>
        <p:txBody>
          <a:bodyPr vert="horz" wrap="square" lIns="0" tIns="27305" rIns="0" bIns="0" rtlCol="0">
            <a:spAutoFit/>
          </a:bodyPr>
          <a:lstStyle/>
          <a:p>
            <a:pPr marL="12700" marR="5080" algn="just">
              <a:lnSpc>
                <a:spcPts val="1610"/>
              </a:lnSpc>
              <a:spcBef>
                <a:spcPts val="215"/>
              </a:spcBef>
            </a:pPr>
            <a:r>
              <a:rPr sz="1400" b="1" i="1" spc="-5" dirty="0">
                <a:latin typeface="Times New Roman"/>
                <a:cs typeface="Times New Roman"/>
              </a:rPr>
              <a:t>профессиональная деятельность граждан, которая осуществляется </a:t>
            </a:r>
            <a:r>
              <a:rPr sz="1400" b="1" i="1" spc="-10" dirty="0">
                <a:latin typeface="Times New Roman"/>
                <a:cs typeface="Times New Roman"/>
              </a:rPr>
              <a:t>на  </a:t>
            </a:r>
            <a:r>
              <a:rPr sz="1400" b="1" i="1" spc="-5" dirty="0">
                <a:latin typeface="Times New Roman"/>
                <a:cs typeface="Times New Roman"/>
              </a:rPr>
              <a:t>постоянной основе на должностях муниципальной службы, замещаемых  </a:t>
            </a:r>
            <a:r>
              <a:rPr sz="1400" b="1" i="1" dirty="0">
                <a:latin typeface="Times New Roman"/>
                <a:cs typeface="Times New Roman"/>
              </a:rPr>
              <a:t>путем </a:t>
            </a:r>
            <a:r>
              <a:rPr sz="1400" b="1" i="1" spc="-5" dirty="0">
                <a:latin typeface="Times New Roman"/>
                <a:cs typeface="Times New Roman"/>
              </a:rPr>
              <a:t>заключения трудового договора</a:t>
            </a:r>
            <a:r>
              <a:rPr sz="1400" b="1" i="1" spc="-10" dirty="0">
                <a:latin typeface="Times New Roman"/>
                <a:cs typeface="Times New Roman"/>
              </a:rPr>
              <a:t> </a:t>
            </a:r>
            <a:r>
              <a:rPr sz="1400" b="1" i="1" spc="-5" dirty="0">
                <a:latin typeface="Times New Roman"/>
                <a:cs typeface="Times New Roman"/>
              </a:rPr>
              <a:t>(контракта)</a:t>
            </a:r>
            <a:endParaRPr sz="1400" dirty="0">
              <a:latin typeface="Times New Roman"/>
              <a:cs typeface="Times New Roman"/>
            </a:endParaRPr>
          </a:p>
        </p:txBody>
      </p:sp>
      <p:grpSp>
        <p:nvGrpSpPr>
          <p:cNvPr id="15" name="object 15"/>
          <p:cNvGrpSpPr/>
          <p:nvPr/>
        </p:nvGrpSpPr>
        <p:grpSpPr>
          <a:xfrm>
            <a:off x="507987" y="3917695"/>
            <a:ext cx="6547484" cy="1879600"/>
            <a:chOff x="507987" y="3917695"/>
            <a:chExt cx="6547484" cy="1879600"/>
          </a:xfrm>
        </p:grpSpPr>
        <p:sp>
          <p:nvSpPr>
            <p:cNvPr id="16" name="object 16"/>
            <p:cNvSpPr/>
            <p:nvPr/>
          </p:nvSpPr>
          <p:spPr>
            <a:xfrm>
              <a:off x="514350" y="3924045"/>
              <a:ext cx="6534150" cy="1866900"/>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514337" y="3924045"/>
              <a:ext cx="6534784" cy="1866900"/>
            </a:xfrm>
            <a:custGeom>
              <a:avLst/>
              <a:gdLst/>
              <a:ahLst/>
              <a:cxnLst/>
              <a:rect l="l" t="t" r="r" b="b"/>
              <a:pathLst>
                <a:path w="6534784" h="1866900">
                  <a:moveTo>
                    <a:pt x="12" y="350139"/>
                  </a:moveTo>
                  <a:lnTo>
                    <a:pt x="9181" y="304684"/>
                  </a:lnTo>
                  <a:lnTo>
                    <a:pt x="34186" y="267589"/>
                  </a:lnTo>
                  <a:lnTo>
                    <a:pt x="71276" y="242589"/>
                  </a:lnTo>
                  <a:lnTo>
                    <a:pt x="116700" y="233426"/>
                  </a:lnTo>
                  <a:lnTo>
                    <a:pt x="6300863" y="233426"/>
                  </a:lnTo>
                  <a:lnTo>
                    <a:pt x="6300863" y="116713"/>
                  </a:lnTo>
                  <a:lnTo>
                    <a:pt x="6310025" y="71312"/>
                  </a:lnTo>
                  <a:lnTo>
                    <a:pt x="6335010" y="34210"/>
                  </a:lnTo>
                  <a:lnTo>
                    <a:pt x="6372069" y="9181"/>
                  </a:lnTo>
                  <a:lnTo>
                    <a:pt x="6417449" y="0"/>
                  </a:lnTo>
                  <a:lnTo>
                    <a:pt x="6462903" y="9181"/>
                  </a:lnTo>
                  <a:lnTo>
                    <a:pt x="6499999" y="34210"/>
                  </a:lnTo>
                  <a:lnTo>
                    <a:pt x="6524998" y="71312"/>
                  </a:lnTo>
                  <a:lnTo>
                    <a:pt x="6534162" y="116713"/>
                  </a:lnTo>
                  <a:lnTo>
                    <a:pt x="6534162" y="1516888"/>
                  </a:lnTo>
                  <a:lnTo>
                    <a:pt x="6524998" y="1562288"/>
                  </a:lnTo>
                  <a:lnTo>
                    <a:pt x="6499999" y="1599390"/>
                  </a:lnTo>
                  <a:lnTo>
                    <a:pt x="6462903" y="1624419"/>
                  </a:lnTo>
                  <a:lnTo>
                    <a:pt x="6417449" y="1633601"/>
                  </a:lnTo>
                  <a:lnTo>
                    <a:pt x="233375" y="1633601"/>
                  </a:lnTo>
                  <a:lnTo>
                    <a:pt x="233375" y="1750187"/>
                  </a:lnTo>
                  <a:lnTo>
                    <a:pt x="224204" y="1795641"/>
                  </a:lnTo>
                  <a:lnTo>
                    <a:pt x="199196" y="1832737"/>
                  </a:lnTo>
                  <a:lnTo>
                    <a:pt x="162105" y="1857736"/>
                  </a:lnTo>
                  <a:lnTo>
                    <a:pt x="116687" y="1866900"/>
                  </a:lnTo>
                  <a:lnTo>
                    <a:pt x="71269" y="1857736"/>
                  </a:lnTo>
                  <a:lnTo>
                    <a:pt x="34178" y="1832737"/>
                  </a:lnTo>
                  <a:lnTo>
                    <a:pt x="9170" y="1795641"/>
                  </a:lnTo>
                  <a:lnTo>
                    <a:pt x="0" y="1750187"/>
                  </a:lnTo>
                  <a:lnTo>
                    <a:pt x="12" y="350139"/>
                  </a:lnTo>
                  <a:close/>
                </a:path>
              </a:pathLst>
            </a:custGeom>
            <a:ln w="12700">
              <a:solidFill>
                <a:srgbClr val="41709C"/>
              </a:solidFill>
            </a:ln>
          </p:spPr>
          <p:txBody>
            <a:bodyPr wrap="square" lIns="0" tIns="0" rIns="0" bIns="0" rtlCol="0"/>
            <a:lstStyle/>
            <a:p>
              <a:endParaRPr/>
            </a:p>
          </p:txBody>
        </p:sp>
        <p:sp>
          <p:nvSpPr>
            <p:cNvPr id="18" name="object 18"/>
            <p:cNvSpPr/>
            <p:nvPr/>
          </p:nvSpPr>
          <p:spPr>
            <a:xfrm>
              <a:off x="6808851" y="4034408"/>
              <a:ext cx="245999" cy="129413"/>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507987" y="4209414"/>
              <a:ext cx="246075" cy="187706"/>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747712" y="4274184"/>
              <a:ext cx="0" cy="1283970"/>
            </a:xfrm>
            <a:custGeom>
              <a:avLst/>
              <a:gdLst/>
              <a:ahLst/>
              <a:cxnLst/>
              <a:rect l="l" t="t" r="r" b="b"/>
              <a:pathLst>
                <a:path h="1283970">
                  <a:moveTo>
                    <a:pt x="0" y="0"/>
                  </a:moveTo>
                  <a:lnTo>
                    <a:pt x="0" y="1283462"/>
                  </a:lnTo>
                </a:path>
              </a:pathLst>
            </a:custGeom>
            <a:ln w="12700">
              <a:solidFill>
                <a:srgbClr val="41709C"/>
              </a:solidFill>
            </a:ln>
          </p:spPr>
          <p:txBody>
            <a:bodyPr wrap="square" lIns="0" tIns="0" rIns="0" bIns="0" rtlCol="0"/>
            <a:lstStyle/>
            <a:p>
              <a:endParaRPr/>
            </a:p>
          </p:txBody>
        </p:sp>
      </p:grpSp>
      <p:sp>
        <p:nvSpPr>
          <p:cNvPr id="21" name="object 21"/>
          <p:cNvSpPr txBox="1"/>
          <p:nvPr/>
        </p:nvSpPr>
        <p:spPr>
          <a:xfrm>
            <a:off x="833424" y="4390770"/>
            <a:ext cx="6012180" cy="1056640"/>
          </a:xfrm>
          <a:prstGeom prst="rect">
            <a:avLst/>
          </a:prstGeom>
        </p:spPr>
        <p:txBody>
          <a:bodyPr vert="horz" wrap="square" lIns="0" tIns="27305" rIns="0" bIns="0" rtlCol="0">
            <a:spAutoFit/>
          </a:bodyPr>
          <a:lstStyle/>
          <a:p>
            <a:pPr marL="12700" marR="5080" algn="just">
              <a:lnSpc>
                <a:spcPts val="1610"/>
              </a:lnSpc>
              <a:spcBef>
                <a:spcPts val="215"/>
              </a:spcBef>
            </a:pPr>
            <a:r>
              <a:rPr sz="1400" b="1" i="1" spc="-5" dirty="0">
                <a:latin typeface="Times New Roman"/>
                <a:cs typeface="Times New Roman"/>
              </a:rPr>
              <a:t>гражданин, исполняющий </a:t>
            </a:r>
            <a:r>
              <a:rPr sz="1400" b="1" i="1" dirty="0">
                <a:latin typeface="Times New Roman"/>
                <a:cs typeface="Times New Roman"/>
              </a:rPr>
              <a:t>в </a:t>
            </a:r>
            <a:r>
              <a:rPr sz="1400" b="1" i="1" spc="-5" dirty="0">
                <a:latin typeface="Times New Roman"/>
                <a:cs typeface="Times New Roman"/>
              </a:rPr>
              <a:t>порядке, определенном муниципальными  правовыми актами </a:t>
            </a:r>
            <a:r>
              <a:rPr sz="1400" b="1" i="1" dirty="0">
                <a:latin typeface="Times New Roman"/>
                <a:cs typeface="Times New Roman"/>
              </a:rPr>
              <a:t>в </a:t>
            </a:r>
            <a:r>
              <a:rPr sz="1400" b="1" i="1" spc="-5" dirty="0">
                <a:latin typeface="Times New Roman"/>
                <a:cs typeface="Times New Roman"/>
              </a:rPr>
              <a:t>соответствии </a:t>
            </a:r>
            <a:r>
              <a:rPr sz="1400" b="1" i="1" dirty="0">
                <a:latin typeface="Times New Roman"/>
                <a:cs typeface="Times New Roman"/>
              </a:rPr>
              <a:t>с </a:t>
            </a:r>
            <a:r>
              <a:rPr sz="1400" b="1" i="1" spc="-5" dirty="0">
                <a:latin typeface="Times New Roman"/>
                <a:cs typeface="Times New Roman"/>
              </a:rPr>
              <a:t>федеральными законами </a:t>
            </a:r>
            <a:r>
              <a:rPr sz="1400" b="1" i="1" dirty="0">
                <a:latin typeface="Times New Roman"/>
                <a:cs typeface="Times New Roman"/>
              </a:rPr>
              <a:t>и </a:t>
            </a:r>
            <a:r>
              <a:rPr sz="1400" b="1" i="1" spc="-5" dirty="0">
                <a:latin typeface="Times New Roman"/>
                <a:cs typeface="Times New Roman"/>
              </a:rPr>
              <a:t>законами  </a:t>
            </a:r>
            <a:r>
              <a:rPr sz="1400" b="1" i="1" dirty="0">
                <a:latin typeface="Times New Roman"/>
                <a:cs typeface="Times New Roman"/>
              </a:rPr>
              <a:t>субъекта </a:t>
            </a:r>
            <a:r>
              <a:rPr sz="1400" b="1" i="1" spc="-5" dirty="0">
                <a:latin typeface="Times New Roman"/>
                <a:cs typeface="Times New Roman"/>
              </a:rPr>
              <a:t>Российской Федерации, обязанности по должности  муниципальной службы </a:t>
            </a:r>
            <a:r>
              <a:rPr sz="1400" b="1" i="1" dirty="0">
                <a:latin typeface="Times New Roman"/>
                <a:cs typeface="Times New Roman"/>
              </a:rPr>
              <a:t>за </a:t>
            </a:r>
            <a:r>
              <a:rPr sz="1400" b="1" i="1" spc="-5" dirty="0">
                <a:latin typeface="Times New Roman"/>
                <a:cs typeface="Times New Roman"/>
              </a:rPr>
              <a:t>денежное содержание, выплачиваемое </a:t>
            </a:r>
            <a:r>
              <a:rPr sz="1400" b="1" i="1" spc="5" dirty="0">
                <a:latin typeface="Times New Roman"/>
                <a:cs typeface="Times New Roman"/>
              </a:rPr>
              <a:t>за </a:t>
            </a:r>
            <a:r>
              <a:rPr sz="1400" b="1" i="1" spc="-15" dirty="0">
                <a:latin typeface="Times New Roman"/>
                <a:cs typeface="Times New Roman"/>
              </a:rPr>
              <a:t>счет  </a:t>
            </a:r>
            <a:r>
              <a:rPr sz="1400" b="1" i="1" dirty="0">
                <a:latin typeface="Times New Roman"/>
                <a:cs typeface="Times New Roman"/>
              </a:rPr>
              <a:t>средств </a:t>
            </a:r>
            <a:r>
              <a:rPr sz="1400" b="1" i="1" spc="-5" dirty="0">
                <a:latin typeface="Times New Roman"/>
                <a:cs typeface="Times New Roman"/>
              </a:rPr>
              <a:t>местного</a:t>
            </a:r>
            <a:r>
              <a:rPr sz="1400" b="1" i="1" spc="-10" dirty="0">
                <a:latin typeface="Times New Roman"/>
                <a:cs typeface="Times New Roman"/>
              </a:rPr>
              <a:t> </a:t>
            </a:r>
            <a:r>
              <a:rPr sz="1400" b="1" i="1" spc="-5" dirty="0">
                <a:latin typeface="Times New Roman"/>
                <a:cs typeface="Times New Roman"/>
              </a:rPr>
              <a:t>бюджета</a:t>
            </a:r>
            <a:endParaRPr sz="1400" dirty="0">
              <a:latin typeface="Times New Roman"/>
              <a:cs typeface="Times New Roman"/>
            </a:endParaRPr>
          </a:p>
        </p:txBody>
      </p:sp>
      <p:grpSp>
        <p:nvGrpSpPr>
          <p:cNvPr id="22" name="object 22"/>
          <p:cNvGrpSpPr/>
          <p:nvPr/>
        </p:nvGrpSpPr>
        <p:grpSpPr>
          <a:xfrm>
            <a:off x="584200" y="6622033"/>
            <a:ext cx="6470650" cy="2527300"/>
            <a:chOff x="584200" y="6622033"/>
            <a:chExt cx="6470650" cy="2527300"/>
          </a:xfrm>
        </p:grpSpPr>
        <p:sp>
          <p:nvSpPr>
            <p:cNvPr id="23" name="object 23"/>
            <p:cNvSpPr/>
            <p:nvPr/>
          </p:nvSpPr>
          <p:spPr>
            <a:xfrm>
              <a:off x="590550" y="6628383"/>
              <a:ext cx="6457950" cy="2514600"/>
            </a:xfrm>
            <a:prstGeom prst="rect">
              <a:avLst/>
            </a:prstGeom>
            <a:blipFill>
              <a:blip r:embed="rId9" cstate="print"/>
              <a:stretch>
                <a:fillRect/>
              </a:stretch>
            </a:blipFill>
          </p:spPr>
          <p:txBody>
            <a:bodyPr wrap="square" lIns="0" tIns="0" rIns="0" bIns="0" rtlCol="0"/>
            <a:lstStyle/>
            <a:p>
              <a:endParaRPr/>
            </a:p>
          </p:txBody>
        </p:sp>
        <p:sp>
          <p:nvSpPr>
            <p:cNvPr id="24" name="object 24"/>
            <p:cNvSpPr/>
            <p:nvPr/>
          </p:nvSpPr>
          <p:spPr>
            <a:xfrm>
              <a:off x="590550" y="6628383"/>
              <a:ext cx="6457950" cy="2514600"/>
            </a:xfrm>
            <a:custGeom>
              <a:avLst/>
              <a:gdLst/>
              <a:ahLst/>
              <a:cxnLst/>
              <a:rect l="l" t="t" r="r" b="b"/>
              <a:pathLst>
                <a:path w="6457950" h="2514600">
                  <a:moveTo>
                    <a:pt x="0" y="471424"/>
                  </a:moveTo>
                  <a:lnTo>
                    <a:pt x="8011" y="421777"/>
                  </a:lnTo>
                  <a:lnTo>
                    <a:pt x="30321" y="378653"/>
                  </a:lnTo>
                  <a:lnTo>
                    <a:pt x="64341" y="344642"/>
                  </a:lnTo>
                  <a:lnTo>
                    <a:pt x="107484" y="322336"/>
                  </a:lnTo>
                  <a:lnTo>
                    <a:pt x="157162" y="314325"/>
                  </a:lnTo>
                  <a:lnTo>
                    <a:pt x="6143625" y="314325"/>
                  </a:lnTo>
                  <a:lnTo>
                    <a:pt x="6143625" y="157099"/>
                  </a:lnTo>
                  <a:lnTo>
                    <a:pt x="6151637" y="107452"/>
                  </a:lnTo>
                  <a:lnTo>
                    <a:pt x="6173950" y="64328"/>
                  </a:lnTo>
                  <a:lnTo>
                    <a:pt x="6207980" y="30317"/>
                  </a:lnTo>
                  <a:lnTo>
                    <a:pt x="6251142" y="8011"/>
                  </a:lnTo>
                  <a:lnTo>
                    <a:pt x="6300851" y="0"/>
                  </a:lnTo>
                  <a:lnTo>
                    <a:pt x="6350497" y="8011"/>
                  </a:lnTo>
                  <a:lnTo>
                    <a:pt x="6393621" y="30317"/>
                  </a:lnTo>
                  <a:lnTo>
                    <a:pt x="6427632" y="64328"/>
                  </a:lnTo>
                  <a:lnTo>
                    <a:pt x="6449938" y="107452"/>
                  </a:lnTo>
                  <a:lnTo>
                    <a:pt x="6457950" y="157099"/>
                  </a:lnTo>
                  <a:lnTo>
                    <a:pt x="6457950" y="2043049"/>
                  </a:lnTo>
                  <a:lnTo>
                    <a:pt x="6449938" y="2092757"/>
                  </a:lnTo>
                  <a:lnTo>
                    <a:pt x="6427632" y="2135919"/>
                  </a:lnTo>
                  <a:lnTo>
                    <a:pt x="6393621" y="2169949"/>
                  </a:lnTo>
                  <a:lnTo>
                    <a:pt x="6350497" y="2192262"/>
                  </a:lnTo>
                  <a:lnTo>
                    <a:pt x="6300851" y="2200275"/>
                  </a:lnTo>
                  <a:lnTo>
                    <a:pt x="314325" y="2200275"/>
                  </a:lnTo>
                  <a:lnTo>
                    <a:pt x="314325" y="2357374"/>
                  </a:lnTo>
                  <a:lnTo>
                    <a:pt x="306312" y="2407082"/>
                  </a:lnTo>
                  <a:lnTo>
                    <a:pt x="283999" y="2450244"/>
                  </a:lnTo>
                  <a:lnTo>
                    <a:pt x="249977" y="2484274"/>
                  </a:lnTo>
                  <a:lnTo>
                    <a:pt x="206835" y="2506587"/>
                  </a:lnTo>
                  <a:lnTo>
                    <a:pt x="157162" y="2514600"/>
                  </a:lnTo>
                  <a:lnTo>
                    <a:pt x="107484" y="2506587"/>
                  </a:lnTo>
                  <a:lnTo>
                    <a:pt x="64341" y="2484274"/>
                  </a:lnTo>
                  <a:lnTo>
                    <a:pt x="30321" y="2450244"/>
                  </a:lnTo>
                  <a:lnTo>
                    <a:pt x="8011" y="2407082"/>
                  </a:lnTo>
                  <a:lnTo>
                    <a:pt x="0" y="2357374"/>
                  </a:lnTo>
                  <a:lnTo>
                    <a:pt x="0" y="471424"/>
                  </a:lnTo>
                  <a:close/>
                </a:path>
                <a:path w="6457950" h="2514600">
                  <a:moveTo>
                    <a:pt x="6143625" y="314325"/>
                  </a:moveTo>
                  <a:lnTo>
                    <a:pt x="6300851" y="314325"/>
                  </a:lnTo>
                  <a:lnTo>
                    <a:pt x="6350497" y="306312"/>
                  </a:lnTo>
                  <a:lnTo>
                    <a:pt x="6393621" y="283999"/>
                  </a:lnTo>
                  <a:lnTo>
                    <a:pt x="6427632" y="249969"/>
                  </a:lnTo>
                  <a:lnTo>
                    <a:pt x="6449938" y="206807"/>
                  </a:lnTo>
                  <a:lnTo>
                    <a:pt x="6457950" y="157099"/>
                  </a:lnTo>
                </a:path>
              </a:pathLst>
            </a:custGeom>
            <a:ln w="12700">
              <a:solidFill>
                <a:srgbClr val="41709C"/>
              </a:solidFill>
            </a:ln>
          </p:spPr>
          <p:txBody>
            <a:bodyPr wrap="square" lIns="0" tIns="0" rIns="0" bIns="0" rtlCol="0"/>
            <a:lstStyle/>
            <a:p>
              <a:endParaRPr/>
            </a:p>
          </p:txBody>
        </p:sp>
        <p:sp>
          <p:nvSpPr>
            <p:cNvPr id="25" name="object 25"/>
            <p:cNvSpPr/>
            <p:nvPr/>
          </p:nvSpPr>
          <p:spPr>
            <a:xfrm>
              <a:off x="6727825" y="6779132"/>
              <a:ext cx="169925" cy="169925"/>
            </a:xfrm>
            <a:prstGeom prst="rect">
              <a:avLst/>
            </a:prstGeom>
            <a:blipFill>
              <a:blip r:embed="rId10" cstate="print"/>
              <a:stretch>
                <a:fillRect/>
              </a:stretch>
            </a:blipFill>
          </p:spPr>
          <p:txBody>
            <a:bodyPr wrap="square" lIns="0" tIns="0" rIns="0" bIns="0" rtlCol="0"/>
            <a:lstStyle/>
            <a:p>
              <a:endParaRPr/>
            </a:p>
          </p:txBody>
        </p:sp>
        <p:sp>
          <p:nvSpPr>
            <p:cNvPr id="26" name="object 26"/>
            <p:cNvSpPr/>
            <p:nvPr/>
          </p:nvSpPr>
          <p:spPr>
            <a:xfrm>
              <a:off x="590562" y="7021194"/>
              <a:ext cx="314325" cy="1807845"/>
            </a:xfrm>
            <a:custGeom>
              <a:avLst/>
              <a:gdLst/>
              <a:ahLst/>
              <a:cxnLst/>
              <a:rect l="l" t="t" r="r" b="b"/>
              <a:pathLst>
                <a:path w="314325" h="1807845">
                  <a:moveTo>
                    <a:pt x="157149" y="235838"/>
                  </a:moveTo>
                  <a:lnTo>
                    <a:pt x="157149" y="78612"/>
                  </a:lnTo>
                  <a:lnTo>
                    <a:pt x="180165" y="23018"/>
                  </a:lnTo>
                  <a:lnTo>
                    <a:pt x="235737" y="0"/>
                  </a:lnTo>
                  <a:lnTo>
                    <a:pt x="266322" y="6175"/>
                  </a:lnTo>
                  <a:lnTo>
                    <a:pt x="291298" y="23018"/>
                  </a:lnTo>
                  <a:lnTo>
                    <a:pt x="308137" y="48005"/>
                  </a:lnTo>
                  <a:lnTo>
                    <a:pt x="314312" y="78612"/>
                  </a:lnTo>
                  <a:lnTo>
                    <a:pt x="306300" y="128321"/>
                  </a:lnTo>
                  <a:lnTo>
                    <a:pt x="283990" y="171483"/>
                  </a:lnTo>
                  <a:lnTo>
                    <a:pt x="249970" y="205513"/>
                  </a:lnTo>
                  <a:lnTo>
                    <a:pt x="206827" y="227826"/>
                  </a:lnTo>
                  <a:lnTo>
                    <a:pt x="157149" y="235838"/>
                  </a:lnTo>
                  <a:lnTo>
                    <a:pt x="107478" y="227826"/>
                  </a:lnTo>
                  <a:lnTo>
                    <a:pt x="64339" y="205513"/>
                  </a:lnTo>
                  <a:lnTo>
                    <a:pt x="30320" y="171483"/>
                  </a:lnTo>
                  <a:lnTo>
                    <a:pt x="8011" y="128321"/>
                  </a:lnTo>
                  <a:lnTo>
                    <a:pt x="0" y="78612"/>
                  </a:lnTo>
                </a:path>
                <a:path w="314325" h="1807845">
                  <a:moveTo>
                    <a:pt x="314312" y="78612"/>
                  </a:moveTo>
                  <a:lnTo>
                    <a:pt x="314312" y="1807463"/>
                  </a:lnTo>
                </a:path>
              </a:pathLst>
            </a:custGeom>
            <a:ln w="12700">
              <a:solidFill>
                <a:srgbClr val="41709C"/>
              </a:solidFill>
            </a:ln>
          </p:spPr>
          <p:txBody>
            <a:bodyPr wrap="square" lIns="0" tIns="0" rIns="0" bIns="0" rtlCol="0"/>
            <a:lstStyle/>
            <a:p>
              <a:endParaRPr/>
            </a:p>
          </p:txBody>
        </p:sp>
      </p:grpSp>
      <p:sp>
        <p:nvSpPr>
          <p:cNvPr id="27" name="object 27"/>
          <p:cNvSpPr txBox="1"/>
          <p:nvPr/>
        </p:nvSpPr>
        <p:spPr>
          <a:xfrm>
            <a:off x="990396" y="7207377"/>
            <a:ext cx="5819140" cy="1629292"/>
          </a:xfrm>
          <a:prstGeom prst="rect">
            <a:avLst/>
          </a:prstGeom>
        </p:spPr>
        <p:txBody>
          <a:bodyPr vert="horz" wrap="square" lIns="0" tIns="13335" rIns="0" bIns="0" rtlCol="0">
            <a:spAutoFit/>
          </a:bodyPr>
          <a:lstStyle/>
          <a:p>
            <a:pPr indent="-104139" algn="just">
              <a:lnSpc>
                <a:spcPts val="1645"/>
              </a:lnSpc>
              <a:buChar char="-"/>
              <a:tabLst>
                <a:tab pos="116839" algn="l"/>
              </a:tabLst>
            </a:pPr>
            <a:r>
              <a:rPr sz="1400" b="1" i="1" spc="-5" dirty="0">
                <a:latin typeface="Times New Roman"/>
                <a:cs typeface="Times New Roman"/>
              </a:rPr>
              <a:t>граждане, достигшие возраста 18 </a:t>
            </a:r>
            <a:r>
              <a:rPr sz="1400" b="1" i="1" dirty="0">
                <a:latin typeface="Times New Roman"/>
                <a:cs typeface="Times New Roman"/>
              </a:rPr>
              <a:t>лет,</a:t>
            </a:r>
            <a:endParaRPr sz="1400" dirty="0">
              <a:latin typeface="Times New Roman"/>
              <a:cs typeface="Times New Roman"/>
            </a:endParaRPr>
          </a:p>
          <a:p>
            <a:pPr indent="-104139" algn="just">
              <a:lnSpc>
                <a:spcPts val="1610"/>
              </a:lnSpc>
              <a:buChar char="-"/>
              <a:tabLst>
                <a:tab pos="116839" algn="l"/>
              </a:tabLst>
            </a:pPr>
            <a:r>
              <a:rPr sz="1400" b="1" i="1" dirty="0">
                <a:latin typeface="Times New Roman"/>
                <a:cs typeface="Times New Roman"/>
              </a:rPr>
              <a:t>владеющие </a:t>
            </a:r>
            <a:r>
              <a:rPr sz="1400" b="1" i="1" spc="-5" dirty="0">
                <a:latin typeface="Times New Roman"/>
                <a:cs typeface="Times New Roman"/>
              </a:rPr>
              <a:t>государственным языком Российской</a:t>
            </a:r>
            <a:r>
              <a:rPr sz="1400" b="1" i="1" spc="-10" dirty="0">
                <a:latin typeface="Times New Roman"/>
                <a:cs typeface="Times New Roman"/>
              </a:rPr>
              <a:t> </a:t>
            </a:r>
            <a:r>
              <a:rPr sz="1400" b="1" i="1" spc="-5" dirty="0">
                <a:latin typeface="Times New Roman"/>
                <a:cs typeface="Times New Roman"/>
              </a:rPr>
              <a:t>Федерации,</a:t>
            </a:r>
            <a:endParaRPr sz="1400" dirty="0">
              <a:latin typeface="Times New Roman"/>
              <a:cs typeface="Times New Roman"/>
            </a:endParaRPr>
          </a:p>
          <a:p>
            <a:pPr marR="6985" algn="just">
              <a:lnSpc>
                <a:spcPts val="1620"/>
              </a:lnSpc>
              <a:buChar char="-"/>
              <a:tabLst>
                <a:tab pos="134620" algn="l"/>
              </a:tabLst>
            </a:pPr>
            <a:r>
              <a:rPr sz="1400" b="1" i="1" spc="-5" dirty="0">
                <a:latin typeface="Times New Roman"/>
                <a:cs typeface="Times New Roman"/>
              </a:rPr>
              <a:t>соответствующие квалификационным </a:t>
            </a:r>
            <a:r>
              <a:rPr sz="1400" b="1" i="1" dirty="0">
                <a:latin typeface="Times New Roman"/>
                <a:cs typeface="Times New Roman"/>
              </a:rPr>
              <a:t>требованиям, установленным  </a:t>
            </a:r>
            <a:r>
              <a:rPr sz="1400" b="1" i="1" spc="-5" dirty="0">
                <a:latin typeface="Times New Roman"/>
                <a:cs typeface="Times New Roman"/>
              </a:rPr>
              <a:t>для замещения должностей муниципальной</a:t>
            </a:r>
            <a:r>
              <a:rPr sz="1400" b="1" i="1" spc="-15" dirty="0">
                <a:latin typeface="Times New Roman"/>
                <a:cs typeface="Times New Roman"/>
              </a:rPr>
              <a:t> </a:t>
            </a:r>
            <a:r>
              <a:rPr sz="1400" b="1" i="1" dirty="0">
                <a:latin typeface="Times New Roman"/>
                <a:cs typeface="Times New Roman"/>
              </a:rPr>
              <a:t>службы,</a:t>
            </a:r>
            <a:endParaRPr sz="1400" dirty="0">
              <a:latin typeface="Times New Roman"/>
              <a:cs typeface="Times New Roman"/>
            </a:endParaRPr>
          </a:p>
          <a:p>
            <a:pPr indent="-239395" algn="just">
              <a:lnSpc>
                <a:spcPts val="1530"/>
              </a:lnSpc>
              <a:buFontTx/>
              <a:buChar char="-"/>
              <a:tabLst>
                <a:tab pos="251460" algn="l"/>
                <a:tab pos="252095" algn="l"/>
                <a:tab pos="718820" algn="l"/>
                <a:tab pos="1916430" algn="l"/>
                <a:tab pos="3402965" algn="l"/>
                <a:tab pos="4818380" algn="l"/>
                <a:tab pos="5077460" algn="l"/>
              </a:tabLst>
            </a:pPr>
            <a:r>
              <a:rPr sz="1400" b="1" i="1" spc="-5" dirty="0">
                <a:latin typeface="Times New Roman"/>
                <a:cs typeface="Times New Roman"/>
              </a:rPr>
              <a:t>п</a:t>
            </a:r>
            <a:r>
              <a:rPr sz="1400" b="1" i="1" dirty="0">
                <a:latin typeface="Times New Roman"/>
                <a:cs typeface="Times New Roman"/>
              </a:rPr>
              <a:t>ри	</a:t>
            </a:r>
            <a:r>
              <a:rPr sz="1400" b="1" i="1" spc="-20" dirty="0">
                <a:latin typeface="Times New Roman"/>
                <a:cs typeface="Times New Roman"/>
              </a:rPr>
              <a:t>о</a:t>
            </a:r>
            <a:r>
              <a:rPr sz="1400" b="1" i="1" spc="20" dirty="0">
                <a:latin typeface="Times New Roman"/>
                <a:cs typeface="Times New Roman"/>
              </a:rPr>
              <a:t>т</a:t>
            </a:r>
            <a:r>
              <a:rPr sz="1400" b="1" i="1" dirty="0">
                <a:latin typeface="Times New Roman"/>
                <a:cs typeface="Times New Roman"/>
              </a:rPr>
              <a:t>с</a:t>
            </a:r>
            <a:r>
              <a:rPr sz="1400" b="1" i="1" spc="-20" dirty="0">
                <a:latin typeface="Times New Roman"/>
                <a:cs typeface="Times New Roman"/>
              </a:rPr>
              <a:t>у</a:t>
            </a:r>
            <a:r>
              <a:rPr sz="1400" b="1" i="1" spc="20" dirty="0">
                <a:latin typeface="Times New Roman"/>
                <a:cs typeface="Times New Roman"/>
              </a:rPr>
              <a:t>т</a:t>
            </a:r>
            <a:r>
              <a:rPr sz="1400" b="1" i="1" spc="-25" dirty="0">
                <a:latin typeface="Times New Roman"/>
                <a:cs typeface="Times New Roman"/>
              </a:rPr>
              <a:t>с</a:t>
            </a:r>
            <a:r>
              <a:rPr sz="1400" b="1" i="1" spc="20" dirty="0">
                <a:latin typeface="Times New Roman"/>
                <a:cs typeface="Times New Roman"/>
              </a:rPr>
              <a:t>т</a:t>
            </a:r>
            <a:r>
              <a:rPr sz="1400" b="1" i="1" spc="-30" dirty="0">
                <a:latin typeface="Times New Roman"/>
                <a:cs typeface="Times New Roman"/>
              </a:rPr>
              <a:t>в</a:t>
            </a:r>
            <a:r>
              <a:rPr sz="1400" b="1" i="1" spc="-5" dirty="0">
                <a:latin typeface="Times New Roman"/>
                <a:cs typeface="Times New Roman"/>
              </a:rPr>
              <a:t>и</a:t>
            </a:r>
            <a:r>
              <a:rPr sz="1400" b="1" i="1" dirty="0">
                <a:latin typeface="Times New Roman"/>
                <a:cs typeface="Times New Roman"/>
              </a:rPr>
              <a:t>и	о</a:t>
            </a:r>
            <a:r>
              <a:rPr sz="1400" b="1" i="1" spc="-5" dirty="0">
                <a:latin typeface="Times New Roman"/>
                <a:cs typeface="Times New Roman"/>
              </a:rPr>
              <a:t>б</a:t>
            </a:r>
            <a:r>
              <a:rPr sz="1400" b="1" i="1" spc="-25" dirty="0">
                <a:latin typeface="Times New Roman"/>
                <a:cs typeface="Times New Roman"/>
              </a:rPr>
              <a:t>с</a:t>
            </a:r>
            <a:r>
              <a:rPr sz="1400" b="1" i="1" spc="20" dirty="0">
                <a:latin typeface="Times New Roman"/>
                <a:cs typeface="Times New Roman"/>
              </a:rPr>
              <a:t>т</a:t>
            </a:r>
            <a:r>
              <a:rPr sz="1400" b="1" i="1" dirty="0">
                <a:latin typeface="Times New Roman"/>
                <a:cs typeface="Times New Roman"/>
              </a:rPr>
              <a:t>о</a:t>
            </a:r>
            <a:r>
              <a:rPr sz="1400" b="1" i="1" spc="-30" dirty="0">
                <a:latin typeface="Times New Roman"/>
                <a:cs typeface="Times New Roman"/>
              </a:rPr>
              <a:t>я</a:t>
            </a:r>
            <a:r>
              <a:rPr sz="1400" b="1" i="1" spc="20" dirty="0">
                <a:latin typeface="Times New Roman"/>
                <a:cs typeface="Times New Roman"/>
              </a:rPr>
              <a:t>т</a:t>
            </a:r>
            <a:r>
              <a:rPr sz="1400" b="1" i="1" spc="-15" dirty="0">
                <a:latin typeface="Times New Roman"/>
                <a:cs typeface="Times New Roman"/>
              </a:rPr>
              <a:t>е</a:t>
            </a:r>
            <a:r>
              <a:rPr sz="1400" b="1" i="1" spc="-5" dirty="0">
                <a:latin typeface="Times New Roman"/>
                <a:cs typeface="Times New Roman"/>
              </a:rPr>
              <a:t>л</a:t>
            </a:r>
            <a:r>
              <a:rPr sz="1400" b="1" i="1" spc="-10" dirty="0">
                <a:latin typeface="Times New Roman"/>
                <a:cs typeface="Times New Roman"/>
              </a:rPr>
              <a:t>ь</a:t>
            </a:r>
            <a:r>
              <a:rPr sz="1400" b="1" i="1" spc="-15" dirty="0">
                <a:latin typeface="Times New Roman"/>
                <a:cs typeface="Times New Roman"/>
              </a:rPr>
              <a:t>с</a:t>
            </a:r>
            <a:r>
              <a:rPr sz="1400" b="1" i="1" spc="20" dirty="0">
                <a:latin typeface="Times New Roman"/>
                <a:cs typeface="Times New Roman"/>
              </a:rPr>
              <a:t>т</a:t>
            </a:r>
            <a:r>
              <a:rPr sz="1400" b="1" i="1" spc="-20" dirty="0">
                <a:latin typeface="Times New Roman"/>
                <a:cs typeface="Times New Roman"/>
              </a:rPr>
              <a:t>в</a:t>
            </a:r>
            <a:r>
              <a:rPr sz="1400" b="1" i="1" dirty="0" smtClean="0">
                <a:latin typeface="Times New Roman"/>
                <a:cs typeface="Times New Roman"/>
              </a:rPr>
              <a:t>,</a:t>
            </a:r>
            <a:r>
              <a:rPr lang="ru-RU" sz="1400" b="1" i="1" dirty="0" smtClean="0">
                <a:latin typeface="Times New Roman"/>
                <a:cs typeface="Times New Roman"/>
              </a:rPr>
              <a:t>  указанных в статье 13 Федерального закона от 02.03.2007 № 25-ФЗ «О муниципальной службе в Российской Федерации» </a:t>
            </a:r>
            <a:r>
              <a:rPr sz="1400" b="1" i="1" dirty="0" smtClean="0">
                <a:latin typeface="Times New Roman"/>
                <a:cs typeface="Times New Roman"/>
              </a:rPr>
              <a:t>в</a:t>
            </a:r>
            <a:r>
              <a:rPr lang="ru-RU" sz="1400" b="1" i="1" dirty="0" smtClean="0">
                <a:latin typeface="Times New Roman"/>
                <a:cs typeface="Times New Roman"/>
              </a:rPr>
              <a:t> </a:t>
            </a:r>
            <a:r>
              <a:rPr sz="1400" b="1" i="1" dirty="0" smtClean="0">
                <a:latin typeface="Times New Roman"/>
                <a:cs typeface="Times New Roman"/>
              </a:rPr>
              <a:t>каче</a:t>
            </a:r>
            <a:r>
              <a:rPr sz="1400" b="1" i="1" spc="-25" dirty="0" smtClean="0">
                <a:latin typeface="Times New Roman"/>
                <a:cs typeface="Times New Roman"/>
              </a:rPr>
              <a:t>с</a:t>
            </a:r>
            <a:r>
              <a:rPr sz="1400" b="1" i="1" spc="30" dirty="0" smtClean="0">
                <a:latin typeface="Times New Roman"/>
                <a:cs typeface="Times New Roman"/>
              </a:rPr>
              <a:t>т</a:t>
            </a:r>
            <a:r>
              <a:rPr sz="1400" b="1" i="1" spc="-20" dirty="0" smtClean="0">
                <a:latin typeface="Times New Roman"/>
                <a:cs typeface="Times New Roman"/>
              </a:rPr>
              <a:t>в</a:t>
            </a:r>
            <a:r>
              <a:rPr sz="1400" b="1" i="1" dirty="0" smtClean="0">
                <a:latin typeface="Times New Roman"/>
                <a:cs typeface="Times New Roman"/>
              </a:rPr>
              <a:t>е</a:t>
            </a:r>
            <a:r>
              <a:rPr lang="ru-RU" sz="1400" b="1" i="1" dirty="0" smtClean="0">
                <a:latin typeface="Times New Roman"/>
                <a:cs typeface="Times New Roman"/>
              </a:rPr>
              <a:t> </a:t>
            </a:r>
            <a:r>
              <a:rPr sz="1400" b="1" i="1" spc="-5" dirty="0" smtClean="0">
                <a:latin typeface="Times New Roman"/>
                <a:cs typeface="Times New Roman"/>
              </a:rPr>
              <a:t>ограничений</a:t>
            </a:r>
            <a:r>
              <a:rPr sz="1400" b="1" i="1" spc="-5" dirty="0">
                <a:latin typeface="Times New Roman"/>
                <a:cs typeface="Times New Roman"/>
              </a:rPr>
              <a:t>, связанных </a:t>
            </a:r>
            <a:r>
              <a:rPr sz="1400" b="1" i="1" dirty="0">
                <a:latin typeface="Times New Roman"/>
                <a:cs typeface="Times New Roman"/>
              </a:rPr>
              <a:t>с </a:t>
            </a:r>
            <a:r>
              <a:rPr sz="1400" b="1" i="1" spc="-5" dirty="0">
                <a:latin typeface="Times New Roman"/>
                <a:cs typeface="Times New Roman"/>
              </a:rPr>
              <a:t>муниципальной</a:t>
            </a:r>
            <a:r>
              <a:rPr sz="1400" b="1" i="1" dirty="0">
                <a:latin typeface="Times New Roman"/>
                <a:cs typeface="Times New Roman"/>
              </a:rPr>
              <a:t> </a:t>
            </a:r>
            <a:r>
              <a:rPr sz="1400" b="1" i="1" spc="-5" dirty="0">
                <a:latin typeface="Times New Roman"/>
                <a:cs typeface="Times New Roman"/>
              </a:rPr>
              <a:t>службой</a:t>
            </a:r>
            <a:endParaRPr sz="1400" dirty="0">
              <a:latin typeface="Times New Roman"/>
              <a:cs typeface="Times New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74650" y="355599"/>
            <a:ext cx="6832600" cy="9737725"/>
            <a:chOff x="374650" y="355599"/>
            <a:chExt cx="6832600" cy="9737725"/>
          </a:xfrm>
          <a:solidFill>
            <a:schemeClr val="accent3">
              <a:lumMod val="60000"/>
              <a:lumOff val="40000"/>
            </a:schemeClr>
          </a:solidFill>
        </p:grpSpPr>
        <p:sp>
          <p:nvSpPr>
            <p:cNvPr id="3" name="object 3"/>
            <p:cNvSpPr/>
            <p:nvPr/>
          </p:nvSpPr>
          <p:spPr>
            <a:xfrm>
              <a:off x="381000" y="361949"/>
              <a:ext cx="6819900" cy="9725025"/>
            </a:xfrm>
            <a:prstGeom prst="rect">
              <a:avLst/>
            </a:prstGeom>
            <a:grpFill/>
          </p:spPr>
          <p:txBody>
            <a:bodyPr wrap="square" lIns="0" tIns="0" rIns="0" bIns="0" rtlCol="0"/>
            <a:lstStyle/>
            <a:p>
              <a:endParaRPr/>
            </a:p>
          </p:txBody>
        </p:sp>
        <p:sp>
          <p:nvSpPr>
            <p:cNvPr id="4" name="object 4"/>
            <p:cNvSpPr/>
            <p:nvPr/>
          </p:nvSpPr>
          <p:spPr>
            <a:xfrm>
              <a:off x="381000" y="361949"/>
              <a:ext cx="6819900" cy="9725025"/>
            </a:xfrm>
            <a:custGeom>
              <a:avLst/>
              <a:gdLst/>
              <a:ahLst/>
              <a:cxnLst/>
              <a:rect l="l" t="t" r="r" b="b"/>
              <a:pathLst>
                <a:path w="6819900" h="9725025">
                  <a:moveTo>
                    <a:pt x="0" y="9725025"/>
                  </a:moveTo>
                  <a:lnTo>
                    <a:pt x="6819900" y="9725025"/>
                  </a:lnTo>
                  <a:lnTo>
                    <a:pt x="6819900" y="0"/>
                  </a:lnTo>
                  <a:lnTo>
                    <a:pt x="0" y="0"/>
                  </a:lnTo>
                  <a:lnTo>
                    <a:pt x="0" y="9725025"/>
                  </a:lnTo>
                  <a:close/>
                </a:path>
              </a:pathLst>
            </a:custGeom>
            <a:grpFill/>
            <a:ln w="12700">
              <a:solidFill>
                <a:srgbClr val="41709C"/>
              </a:solidFill>
            </a:ln>
          </p:spPr>
          <p:txBody>
            <a:bodyPr wrap="square" lIns="0" tIns="0" rIns="0" bIns="0" rtlCol="0"/>
            <a:lstStyle/>
            <a:p>
              <a:endParaRPr/>
            </a:p>
          </p:txBody>
        </p:sp>
      </p:grpSp>
      <p:sp>
        <p:nvSpPr>
          <p:cNvPr id="5" name="object 5"/>
          <p:cNvSpPr txBox="1">
            <a:spLocks noGrp="1"/>
          </p:cNvSpPr>
          <p:nvPr>
            <p:ph type="title"/>
          </p:nvPr>
        </p:nvSpPr>
        <p:spPr>
          <a:xfrm>
            <a:off x="1798066" y="324103"/>
            <a:ext cx="3965575" cy="802005"/>
          </a:xfrm>
          <a:prstGeom prst="rect">
            <a:avLst/>
          </a:prstGeom>
        </p:spPr>
        <p:txBody>
          <a:bodyPr vert="horz" wrap="square" lIns="0" tIns="39370" rIns="0" bIns="0" rtlCol="0">
            <a:spAutoFit/>
          </a:bodyPr>
          <a:lstStyle/>
          <a:p>
            <a:pPr marL="85725" marR="5080" indent="-73660">
              <a:lnSpc>
                <a:spcPts val="2990"/>
              </a:lnSpc>
              <a:spcBef>
                <a:spcPts val="310"/>
              </a:spcBef>
            </a:pPr>
            <a:r>
              <a:rPr sz="2600" dirty="0"/>
              <a:t>Основы</a:t>
            </a:r>
            <a:r>
              <a:rPr sz="2600" spc="-60" dirty="0"/>
              <a:t> </a:t>
            </a:r>
            <a:r>
              <a:rPr sz="2600" spc="-5" dirty="0"/>
              <a:t>законодательства  </a:t>
            </a:r>
            <a:r>
              <a:rPr sz="2600" dirty="0"/>
              <a:t>о </a:t>
            </a:r>
            <a:r>
              <a:rPr sz="2600" spc="-5" dirty="0"/>
              <a:t>муниципальной</a:t>
            </a:r>
            <a:r>
              <a:rPr sz="2600" spc="-60" dirty="0"/>
              <a:t> </a:t>
            </a:r>
            <a:r>
              <a:rPr sz="2600" dirty="0"/>
              <a:t>службе</a:t>
            </a:r>
            <a:endParaRPr sz="2600"/>
          </a:p>
        </p:txBody>
      </p:sp>
      <p:sp>
        <p:nvSpPr>
          <p:cNvPr id="6" name="object 6"/>
          <p:cNvSpPr txBox="1"/>
          <p:nvPr/>
        </p:nvSpPr>
        <p:spPr>
          <a:xfrm>
            <a:off x="1634998" y="1775206"/>
            <a:ext cx="4518660" cy="330835"/>
          </a:xfrm>
          <a:prstGeom prst="rect">
            <a:avLst/>
          </a:prstGeom>
        </p:spPr>
        <p:txBody>
          <a:bodyPr vert="horz" wrap="square" lIns="0" tIns="12700" rIns="0" bIns="0" rtlCol="0">
            <a:spAutoFit/>
          </a:bodyPr>
          <a:lstStyle/>
          <a:p>
            <a:pPr marL="241300" indent="-228600">
              <a:lnSpc>
                <a:spcPct val="100000"/>
              </a:lnSpc>
              <a:spcBef>
                <a:spcPts val="100"/>
              </a:spcBef>
              <a:buFont typeface="Wingdings"/>
              <a:buChar char=""/>
              <a:tabLst>
                <a:tab pos="241300" algn="l"/>
              </a:tabLst>
            </a:pPr>
            <a:r>
              <a:rPr sz="2000" b="1" spc="-5" dirty="0">
                <a:latin typeface="Times New Roman"/>
                <a:cs typeface="Times New Roman"/>
              </a:rPr>
              <a:t>Конституция Российской</a:t>
            </a:r>
            <a:r>
              <a:rPr sz="2000" b="1" spc="-35" dirty="0">
                <a:latin typeface="Times New Roman"/>
                <a:cs typeface="Times New Roman"/>
              </a:rPr>
              <a:t> </a:t>
            </a:r>
            <a:r>
              <a:rPr sz="2000" b="1" dirty="0">
                <a:latin typeface="Times New Roman"/>
                <a:cs typeface="Times New Roman"/>
              </a:rPr>
              <a:t>Федерации</a:t>
            </a:r>
            <a:endParaRPr sz="2000">
              <a:latin typeface="Times New Roman"/>
              <a:cs typeface="Times New Roman"/>
            </a:endParaRPr>
          </a:p>
        </p:txBody>
      </p:sp>
      <p:sp>
        <p:nvSpPr>
          <p:cNvPr id="7" name="object 7"/>
          <p:cNvSpPr txBox="1"/>
          <p:nvPr/>
        </p:nvSpPr>
        <p:spPr>
          <a:xfrm>
            <a:off x="432308" y="2603500"/>
            <a:ext cx="6694170" cy="7973978"/>
          </a:xfrm>
          <a:prstGeom prst="rect">
            <a:avLst/>
          </a:prstGeom>
        </p:spPr>
        <p:txBody>
          <a:bodyPr vert="horz" wrap="square" lIns="0" tIns="12700" rIns="0" bIns="0" rtlCol="0">
            <a:spAutoFit/>
          </a:bodyPr>
          <a:lstStyle/>
          <a:p>
            <a:pPr marL="1118870" indent="-229235">
              <a:lnSpc>
                <a:spcPts val="2350"/>
              </a:lnSpc>
              <a:spcBef>
                <a:spcPts val="100"/>
              </a:spcBef>
              <a:buFont typeface="Wingdings"/>
              <a:buChar char=""/>
              <a:tabLst>
                <a:tab pos="1119505" algn="l"/>
              </a:tabLst>
            </a:pPr>
            <a:r>
              <a:rPr sz="2000" b="1" spc="-5" dirty="0" err="1" smtClean="0">
                <a:latin typeface="Times New Roman"/>
                <a:cs typeface="Times New Roman"/>
              </a:rPr>
              <a:t>Федеральный</a:t>
            </a:r>
            <a:r>
              <a:rPr sz="2000" b="1" spc="-5" dirty="0" smtClean="0">
                <a:latin typeface="Times New Roman"/>
                <a:cs typeface="Times New Roman"/>
              </a:rPr>
              <a:t> </a:t>
            </a:r>
            <a:r>
              <a:rPr sz="2000" b="1" dirty="0">
                <a:latin typeface="Times New Roman"/>
                <a:cs typeface="Times New Roman"/>
              </a:rPr>
              <a:t>закон от </a:t>
            </a:r>
            <a:r>
              <a:rPr sz="2000" b="1" spc="-5" dirty="0">
                <a:latin typeface="Times New Roman"/>
                <a:cs typeface="Times New Roman"/>
              </a:rPr>
              <a:t>02.03.2007 </a:t>
            </a:r>
            <a:r>
              <a:rPr sz="2000" b="1" dirty="0">
                <a:latin typeface="Times New Roman"/>
                <a:cs typeface="Times New Roman"/>
              </a:rPr>
              <a:t>№</a:t>
            </a:r>
            <a:r>
              <a:rPr sz="2000" b="1" spc="-5" dirty="0">
                <a:latin typeface="Times New Roman"/>
                <a:cs typeface="Times New Roman"/>
              </a:rPr>
              <a:t> </a:t>
            </a:r>
            <a:r>
              <a:rPr sz="2000" b="1" dirty="0">
                <a:latin typeface="Times New Roman"/>
                <a:cs typeface="Times New Roman"/>
              </a:rPr>
              <a:t>25-ФЗ</a:t>
            </a:r>
            <a:endParaRPr sz="2000" dirty="0">
              <a:latin typeface="Times New Roman"/>
              <a:cs typeface="Times New Roman"/>
            </a:endParaRPr>
          </a:p>
          <a:p>
            <a:pPr marL="256540">
              <a:lnSpc>
                <a:spcPts val="2350"/>
              </a:lnSpc>
            </a:pPr>
            <a:r>
              <a:rPr sz="2000" b="1" dirty="0">
                <a:latin typeface="Times New Roman"/>
                <a:cs typeface="Times New Roman"/>
              </a:rPr>
              <a:t>«О </a:t>
            </a:r>
            <a:r>
              <a:rPr sz="2000" b="1" spc="-5" dirty="0">
                <a:latin typeface="Times New Roman"/>
                <a:cs typeface="Times New Roman"/>
              </a:rPr>
              <a:t>муниципальной службе </a:t>
            </a:r>
            <a:r>
              <a:rPr sz="2000" b="1" dirty="0">
                <a:latin typeface="Times New Roman"/>
                <a:cs typeface="Times New Roman"/>
              </a:rPr>
              <a:t>в Российской</a:t>
            </a:r>
            <a:r>
              <a:rPr sz="2000" b="1" spc="5" dirty="0">
                <a:latin typeface="Times New Roman"/>
                <a:cs typeface="Times New Roman"/>
              </a:rPr>
              <a:t> </a:t>
            </a:r>
            <a:r>
              <a:rPr sz="2000" b="1" spc="-5" dirty="0" err="1">
                <a:latin typeface="Times New Roman"/>
                <a:cs typeface="Times New Roman"/>
              </a:rPr>
              <a:t>Федерации</a:t>
            </a:r>
            <a:r>
              <a:rPr sz="2000" b="1" spc="-5" dirty="0" smtClean="0">
                <a:latin typeface="Times New Roman"/>
                <a:cs typeface="Times New Roman"/>
              </a:rPr>
              <a:t>»</a:t>
            </a:r>
            <a:endParaRPr sz="2000" dirty="0">
              <a:latin typeface="Times New Roman"/>
              <a:cs typeface="Times New Roman"/>
            </a:endParaRPr>
          </a:p>
          <a:p>
            <a:pPr>
              <a:lnSpc>
                <a:spcPct val="100000"/>
              </a:lnSpc>
            </a:pPr>
            <a:endParaRPr sz="2200" dirty="0">
              <a:latin typeface="Times New Roman"/>
              <a:cs typeface="Times New Roman"/>
            </a:endParaRPr>
          </a:p>
          <a:p>
            <a:pPr algn="ctr">
              <a:lnSpc>
                <a:spcPts val="2345"/>
              </a:lnSpc>
              <a:spcBef>
                <a:spcPts val="1975"/>
              </a:spcBef>
              <a:buFont typeface="Wingdings"/>
              <a:buChar char=""/>
              <a:tabLst>
                <a:tab pos="1055370" algn="l"/>
              </a:tabLst>
            </a:pPr>
            <a:r>
              <a:rPr lang="ru-RU" sz="2000" b="1" spc="-5" dirty="0" smtClean="0">
                <a:latin typeface="Times New Roman"/>
                <a:cs typeface="Times New Roman"/>
              </a:rPr>
              <a:t>Федеральный закон от 06.10.2003 № 131-ФЗ «Об общих принципах организации местного самоуправления в Российской Федерации»</a:t>
            </a:r>
          </a:p>
          <a:p>
            <a:pPr algn="ctr">
              <a:tabLst>
                <a:tab pos="1055370" algn="l"/>
              </a:tabLst>
            </a:pPr>
            <a:endParaRPr lang="ru-RU" sz="2000" b="1" spc="-5" dirty="0" smtClean="0">
              <a:latin typeface="Times New Roman"/>
              <a:cs typeface="Times New Roman"/>
            </a:endParaRPr>
          </a:p>
          <a:p>
            <a:pPr marL="1055370" indent="-228600">
              <a:lnSpc>
                <a:spcPts val="2345"/>
              </a:lnSpc>
              <a:spcBef>
                <a:spcPts val="1975"/>
              </a:spcBef>
              <a:buFont typeface="Wingdings"/>
              <a:buChar char=""/>
              <a:tabLst>
                <a:tab pos="1055370" algn="l"/>
              </a:tabLst>
            </a:pPr>
            <a:r>
              <a:rPr lang="ru-RU" sz="2000" b="1" spc="-5" dirty="0" smtClean="0">
                <a:latin typeface="Times New Roman"/>
                <a:cs typeface="Times New Roman"/>
              </a:rPr>
              <a:t>Федеральный </a:t>
            </a:r>
            <a:r>
              <a:rPr lang="ru-RU" sz="2000" b="1" dirty="0" smtClean="0">
                <a:latin typeface="Times New Roman"/>
                <a:cs typeface="Times New Roman"/>
              </a:rPr>
              <a:t>закон от </a:t>
            </a:r>
            <a:r>
              <a:rPr lang="ru-RU" sz="2000" b="1" spc="-5" dirty="0" smtClean="0">
                <a:latin typeface="Times New Roman"/>
                <a:cs typeface="Times New Roman"/>
              </a:rPr>
              <a:t>25.12.2008 </a:t>
            </a:r>
            <a:r>
              <a:rPr lang="ru-RU" sz="2000" b="1" dirty="0" smtClean="0">
                <a:latin typeface="Times New Roman"/>
                <a:cs typeface="Times New Roman"/>
              </a:rPr>
              <a:t>№</a:t>
            </a:r>
            <a:r>
              <a:rPr lang="ru-RU" sz="2000" b="1" spc="5" dirty="0" smtClean="0">
                <a:latin typeface="Times New Roman"/>
                <a:cs typeface="Times New Roman"/>
              </a:rPr>
              <a:t> </a:t>
            </a:r>
            <a:r>
              <a:rPr lang="ru-RU" sz="2000" b="1" spc="-5" dirty="0" smtClean="0">
                <a:latin typeface="Times New Roman"/>
                <a:cs typeface="Times New Roman"/>
              </a:rPr>
              <a:t>273-ФЗ</a:t>
            </a:r>
            <a:endParaRPr lang="ru-RU" sz="2000" dirty="0" smtClean="0">
              <a:latin typeface="Times New Roman"/>
              <a:cs typeface="Times New Roman"/>
            </a:endParaRPr>
          </a:p>
          <a:p>
            <a:pPr marL="1422400">
              <a:lnSpc>
                <a:spcPts val="2345"/>
              </a:lnSpc>
            </a:pPr>
            <a:r>
              <a:rPr lang="ru-RU" sz="2000" b="1" dirty="0" smtClean="0">
                <a:latin typeface="Times New Roman"/>
                <a:cs typeface="Times New Roman"/>
              </a:rPr>
              <a:t>«О </a:t>
            </a:r>
            <a:r>
              <a:rPr lang="ru-RU" sz="2000" b="1" spc="-5" dirty="0" smtClean="0">
                <a:latin typeface="Times New Roman"/>
                <a:cs typeface="Times New Roman"/>
              </a:rPr>
              <a:t>противодействии коррупции»</a:t>
            </a:r>
            <a:endParaRPr lang="ru-RU" sz="2000" dirty="0" smtClean="0">
              <a:latin typeface="Times New Roman"/>
              <a:cs typeface="Times New Roman"/>
            </a:endParaRPr>
          </a:p>
          <a:p>
            <a:pPr>
              <a:lnSpc>
                <a:spcPct val="100000"/>
              </a:lnSpc>
            </a:pPr>
            <a:endParaRPr sz="2200" dirty="0">
              <a:latin typeface="Times New Roman"/>
              <a:cs typeface="Times New Roman"/>
            </a:endParaRPr>
          </a:p>
          <a:p>
            <a:pPr marL="547370" indent="-229235" algn="ctr">
              <a:lnSpc>
                <a:spcPts val="2350"/>
              </a:lnSpc>
              <a:spcBef>
                <a:spcPts val="1970"/>
              </a:spcBef>
              <a:buFont typeface="Wingdings"/>
              <a:buChar char=""/>
              <a:tabLst>
                <a:tab pos="548005" algn="l"/>
              </a:tabLst>
            </a:pPr>
            <a:r>
              <a:rPr lang="ru-RU" sz="2000" b="1" dirty="0" smtClean="0">
                <a:latin typeface="Times New Roman"/>
                <a:cs typeface="Times New Roman"/>
              </a:rPr>
              <a:t>Закон ЯО от 27.06.2007 № 46-з «О муниципальной службе в Ярославской области»</a:t>
            </a:r>
          </a:p>
          <a:p>
            <a:pPr algn="ctr">
              <a:tabLst>
                <a:tab pos="548005" algn="l"/>
              </a:tabLst>
            </a:pPr>
            <a:endParaRPr lang="ru-RU" sz="2000" b="1" dirty="0" smtClean="0">
              <a:latin typeface="Times New Roman"/>
              <a:cs typeface="Times New Roman"/>
            </a:endParaRPr>
          </a:p>
          <a:p>
            <a:pPr marL="0" lvl="1" algn="ctr">
              <a:lnSpc>
                <a:spcPct val="100000"/>
              </a:lnSpc>
              <a:spcBef>
                <a:spcPts val="1905"/>
              </a:spcBef>
              <a:buFont typeface="Wingdings"/>
              <a:buChar char=""/>
              <a:tabLst>
                <a:tab pos="1470025" algn="l"/>
              </a:tabLst>
            </a:pPr>
            <a:r>
              <a:rPr sz="2000" b="1" dirty="0" smtClean="0">
                <a:latin typeface="Times New Roman"/>
                <a:cs typeface="Times New Roman"/>
              </a:rPr>
              <a:t>Устав </a:t>
            </a:r>
            <a:r>
              <a:rPr lang="ru-RU" sz="2000" b="1" spc="-5" dirty="0" smtClean="0">
                <a:latin typeface="Times New Roman"/>
                <a:cs typeface="Times New Roman"/>
              </a:rPr>
              <a:t>городского округа город Переславль-Залесский Ярославской области</a:t>
            </a:r>
          </a:p>
          <a:p>
            <a:pPr marL="0" lvl="1" algn="ctr">
              <a:lnSpc>
                <a:spcPct val="100000"/>
              </a:lnSpc>
              <a:tabLst>
                <a:tab pos="1470025" algn="l"/>
              </a:tabLst>
            </a:pPr>
            <a:endParaRPr lang="ru-RU" sz="2000" b="1" spc="-5" dirty="0" smtClean="0">
              <a:latin typeface="Times New Roman"/>
              <a:cs typeface="Times New Roman"/>
            </a:endParaRPr>
          </a:p>
          <a:p>
            <a:pPr marL="0" lvl="1" algn="ctr">
              <a:lnSpc>
                <a:spcPct val="100000"/>
              </a:lnSpc>
              <a:spcBef>
                <a:spcPts val="1905"/>
              </a:spcBef>
              <a:buFont typeface="Wingdings"/>
              <a:buChar char=""/>
              <a:tabLst>
                <a:tab pos="1470025" algn="l"/>
              </a:tabLst>
            </a:pPr>
            <a:r>
              <a:rPr lang="ru-RU" sz="2000" b="1" spc="-5" dirty="0" smtClean="0">
                <a:latin typeface="Times New Roman"/>
                <a:cs typeface="Times New Roman"/>
              </a:rPr>
              <a:t> Решение Переславль-Залесской городской Думы от 23.11.2007 № 99 «Об утверждении Положения о муниципальной службе в органах местного самоуправления города Переславля-Залесского»</a:t>
            </a:r>
          </a:p>
          <a:p>
            <a:pPr marL="0" lvl="1" algn="ctr">
              <a:lnSpc>
                <a:spcPct val="100000"/>
              </a:lnSpc>
              <a:spcBef>
                <a:spcPts val="1905"/>
              </a:spcBef>
              <a:buFont typeface="Wingdings"/>
              <a:buChar char=""/>
              <a:tabLst>
                <a:tab pos="1470025" algn="l"/>
              </a:tabLst>
            </a:pPr>
            <a:endParaRPr sz="2000" dirty="0">
              <a:latin typeface="Times New Roman"/>
              <a:cs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49872" y="276859"/>
            <a:ext cx="7061200" cy="9737725"/>
            <a:chOff x="249872" y="276859"/>
            <a:chExt cx="7061200" cy="9737725"/>
          </a:xfrm>
          <a:solidFill>
            <a:schemeClr val="accent3">
              <a:lumMod val="60000"/>
              <a:lumOff val="40000"/>
            </a:schemeClr>
          </a:solidFill>
        </p:grpSpPr>
        <p:sp>
          <p:nvSpPr>
            <p:cNvPr id="3" name="object 3"/>
            <p:cNvSpPr/>
            <p:nvPr/>
          </p:nvSpPr>
          <p:spPr>
            <a:xfrm>
              <a:off x="256222" y="283209"/>
              <a:ext cx="7048500" cy="9725025"/>
            </a:xfrm>
            <a:prstGeom prst="rect">
              <a:avLst/>
            </a:prstGeom>
            <a:grpFill/>
          </p:spPr>
          <p:txBody>
            <a:bodyPr wrap="square" lIns="0" tIns="0" rIns="0" bIns="0" rtlCol="0"/>
            <a:lstStyle/>
            <a:p>
              <a:endParaRPr/>
            </a:p>
          </p:txBody>
        </p:sp>
        <p:sp>
          <p:nvSpPr>
            <p:cNvPr id="4" name="object 4"/>
            <p:cNvSpPr/>
            <p:nvPr/>
          </p:nvSpPr>
          <p:spPr>
            <a:xfrm>
              <a:off x="256222" y="283209"/>
              <a:ext cx="7048500" cy="9725025"/>
            </a:xfrm>
            <a:custGeom>
              <a:avLst/>
              <a:gdLst/>
              <a:ahLst/>
              <a:cxnLst/>
              <a:rect l="l" t="t" r="r" b="b"/>
              <a:pathLst>
                <a:path w="7048500" h="9725025">
                  <a:moveTo>
                    <a:pt x="0" y="9725025"/>
                  </a:moveTo>
                  <a:lnTo>
                    <a:pt x="7048500" y="9725025"/>
                  </a:lnTo>
                  <a:lnTo>
                    <a:pt x="7048500" y="0"/>
                  </a:lnTo>
                  <a:lnTo>
                    <a:pt x="0" y="0"/>
                  </a:lnTo>
                  <a:lnTo>
                    <a:pt x="0" y="9725025"/>
                  </a:lnTo>
                  <a:close/>
                </a:path>
              </a:pathLst>
            </a:custGeom>
            <a:grpFill/>
            <a:ln w="12700">
              <a:solidFill>
                <a:srgbClr val="41709C"/>
              </a:solidFill>
            </a:ln>
          </p:spPr>
          <p:txBody>
            <a:bodyPr wrap="square" lIns="0" tIns="0" rIns="0" bIns="0" rtlCol="0"/>
            <a:lstStyle/>
            <a:p>
              <a:endParaRPr/>
            </a:p>
          </p:txBody>
        </p:sp>
      </p:grpSp>
      <p:sp>
        <p:nvSpPr>
          <p:cNvPr id="5" name="object 5"/>
          <p:cNvSpPr txBox="1">
            <a:spLocks noGrp="1"/>
          </p:cNvSpPr>
          <p:nvPr>
            <p:ph type="title"/>
          </p:nvPr>
        </p:nvSpPr>
        <p:spPr>
          <a:xfrm>
            <a:off x="730250" y="909573"/>
            <a:ext cx="6400800" cy="861774"/>
          </a:xfrm>
          <a:prstGeom prst="rect">
            <a:avLst/>
          </a:prstGeom>
        </p:spPr>
        <p:txBody>
          <a:bodyPr vert="horz" wrap="square" lIns="0" tIns="40640" rIns="0" bIns="0" rtlCol="0">
            <a:spAutoFit/>
          </a:bodyPr>
          <a:lstStyle/>
          <a:p>
            <a:pPr marR="5080" algn="ctr">
              <a:lnSpc>
                <a:spcPts val="3220"/>
              </a:lnSpc>
              <a:spcBef>
                <a:spcPts val="320"/>
              </a:spcBef>
            </a:pPr>
            <a:r>
              <a:rPr lang="ru-RU" spc="-5" dirty="0" smtClean="0"/>
              <a:t>Правовое положение </a:t>
            </a:r>
            <a:br>
              <a:rPr lang="ru-RU" spc="-5" dirty="0" smtClean="0"/>
            </a:br>
            <a:r>
              <a:rPr lang="ru-RU" spc="-5" dirty="0" smtClean="0"/>
              <a:t>(с</a:t>
            </a:r>
            <a:r>
              <a:rPr spc="-5" dirty="0" smtClean="0"/>
              <a:t>татус</a:t>
            </a:r>
            <a:r>
              <a:rPr lang="ru-RU" spc="-5" dirty="0" smtClean="0"/>
              <a:t>) </a:t>
            </a:r>
            <a:r>
              <a:rPr lang="ru-RU" spc="-70" dirty="0" smtClean="0"/>
              <a:t>м</a:t>
            </a:r>
            <a:r>
              <a:rPr spc="-5" dirty="0" smtClean="0"/>
              <a:t>униципального  </a:t>
            </a:r>
            <a:r>
              <a:rPr spc="-5" dirty="0"/>
              <a:t>служащего</a:t>
            </a:r>
          </a:p>
        </p:txBody>
      </p:sp>
      <p:sp>
        <p:nvSpPr>
          <p:cNvPr id="6" name="object 6"/>
          <p:cNvSpPr txBox="1"/>
          <p:nvPr/>
        </p:nvSpPr>
        <p:spPr>
          <a:xfrm>
            <a:off x="848664" y="2139442"/>
            <a:ext cx="6208395" cy="623570"/>
          </a:xfrm>
          <a:prstGeom prst="rect">
            <a:avLst/>
          </a:prstGeom>
        </p:spPr>
        <p:txBody>
          <a:bodyPr vert="horz" wrap="square" lIns="0" tIns="12700" rIns="0" bIns="0" rtlCol="0">
            <a:spAutoFit/>
          </a:bodyPr>
          <a:lstStyle/>
          <a:p>
            <a:pPr marL="94615">
              <a:lnSpc>
                <a:spcPts val="2350"/>
              </a:lnSpc>
              <a:spcBef>
                <a:spcPts val="100"/>
              </a:spcBef>
            </a:pPr>
            <a:r>
              <a:rPr sz="2000" b="1" spc="-5" dirty="0">
                <a:latin typeface="Times New Roman"/>
                <a:cs typeface="Times New Roman"/>
              </a:rPr>
              <a:t>Глава </a:t>
            </a:r>
            <a:r>
              <a:rPr sz="2000" b="1" dirty="0">
                <a:latin typeface="Times New Roman"/>
                <a:cs typeface="Times New Roman"/>
              </a:rPr>
              <a:t>3 </a:t>
            </a:r>
            <a:r>
              <a:rPr sz="2000" b="1" spc="-5" dirty="0">
                <a:latin typeface="Times New Roman"/>
                <a:cs typeface="Times New Roman"/>
              </a:rPr>
              <a:t>Федерального закона </a:t>
            </a:r>
            <a:r>
              <a:rPr sz="2000" b="1" dirty="0">
                <a:latin typeface="Times New Roman"/>
                <a:cs typeface="Times New Roman"/>
              </a:rPr>
              <a:t>от </a:t>
            </a:r>
            <a:r>
              <a:rPr sz="2000" b="1" spc="-5" dirty="0">
                <a:latin typeface="Times New Roman"/>
                <a:cs typeface="Times New Roman"/>
              </a:rPr>
              <a:t>02.03.2007 </a:t>
            </a:r>
            <a:r>
              <a:rPr sz="2000" b="1" dirty="0">
                <a:latin typeface="Times New Roman"/>
                <a:cs typeface="Times New Roman"/>
              </a:rPr>
              <a:t>№</a:t>
            </a:r>
            <a:r>
              <a:rPr sz="2000" b="1" spc="45" dirty="0">
                <a:latin typeface="Times New Roman"/>
                <a:cs typeface="Times New Roman"/>
              </a:rPr>
              <a:t> </a:t>
            </a:r>
            <a:r>
              <a:rPr sz="2000" b="1" spc="-5" dirty="0">
                <a:latin typeface="Times New Roman"/>
                <a:cs typeface="Times New Roman"/>
              </a:rPr>
              <a:t>25-ФЗ</a:t>
            </a:r>
            <a:endParaRPr sz="2000" dirty="0">
              <a:latin typeface="Times New Roman"/>
              <a:cs typeface="Times New Roman"/>
            </a:endParaRPr>
          </a:p>
          <a:p>
            <a:pPr marL="12700">
              <a:lnSpc>
                <a:spcPts val="2350"/>
              </a:lnSpc>
            </a:pPr>
            <a:r>
              <a:rPr sz="2000" b="1" spc="5" dirty="0">
                <a:latin typeface="Times New Roman"/>
                <a:cs typeface="Times New Roman"/>
              </a:rPr>
              <a:t>«О </a:t>
            </a:r>
            <a:r>
              <a:rPr sz="2000" b="1" spc="-5" dirty="0">
                <a:latin typeface="Times New Roman"/>
                <a:cs typeface="Times New Roman"/>
              </a:rPr>
              <a:t>муниципальной службе </a:t>
            </a:r>
            <a:r>
              <a:rPr sz="2000" b="1" dirty="0">
                <a:latin typeface="Times New Roman"/>
                <a:cs typeface="Times New Roman"/>
              </a:rPr>
              <a:t>в Российской</a:t>
            </a:r>
            <a:r>
              <a:rPr sz="2000" b="1" spc="-10" dirty="0">
                <a:latin typeface="Times New Roman"/>
                <a:cs typeface="Times New Roman"/>
              </a:rPr>
              <a:t> </a:t>
            </a:r>
            <a:r>
              <a:rPr sz="2000" b="1" spc="-5" dirty="0">
                <a:latin typeface="Times New Roman"/>
                <a:cs typeface="Times New Roman"/>
              </a:rPr>
              <a:t>Федерации»</a:t>
            </a:r>
            <a:endParaRPr sz="2000" dirty="0">
              <a:latin typeface="Times New Roman"/>
              <a:cs typeface="Times New Roman"/>
            </a:endParaRPr>
          </a:p>
        </p:txBody>
      </p:sp>
      <p:grpSp>
        <p:nvGrpSpPr>
          <p:cNvPr id="7" name="object 7"/>
          <p:cNvGrpSpPr/>
          <p:nvPr/>
        </p:nvGrpSpPr>
        <p:grpSpPr>
          <a:xfrm>
            <a:off x="406908" y="3723131"/>
            <a:ext cx="7088505" cy="4815840"/>
            <a:chOff x="406908" y="3723131"/>
            <a:chExt cx="7088505" cy="4815840"/>
          </a:xfrm>
        </p:grpSpPr>
        <p:sp>
          <p:nvSpPr>
            <p:cNvPr id="8" name="object 8"/>
            <p:cNvSpPr/>
            <p:nvPr/>
          </p:nvSpPr>
          <p:spPr>
            <a:xfrm>
              <a:off x="406908" y="3983735"/>
              <a:ext cx="7088124" cy="473963"/>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766572" y="3723131"/>
              <a:ext cx="4954524" cy="539496"/>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06908" y="4799075"/>
              <a:ext cx="7088124" cy="473963"/>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766572" y="4539995"/>
              <a:ext cx="4954524" cy="539496"/>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406908" y="5615939"/>
              <a:ext cx="7088124" cy="473963"/>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766572" y="5356859"/>
              <a:ext cx="4954524" cy="539496"/>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406908" y="6432803"/>
              <a:ext cx="7088124" cy="473963"/>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766572" y="6173723"/>
              <a:ext cx="4954524" cy="537972"/>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406908" y="7249667"/>
              <a:ext cx="7088124" cy="473963"/>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766572" y="6989063"/>
              <a:ext cx="4954524" cy="539496"/>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406908" y="8065007"/>
              <a:ext cx="7088124" cy="473963"/>
            </a:xfrm>
            <a:prstGeom prst="rect">
              <a:avLst/>
            </a:prstGeom>
            <a:blipFill>
              <a:blip r:embed="rId2" cstate="print"/>
              <a:stretch>
                <a:fillRect/>
              </a:stretch>
            </a:blipFill>
          </p:spPr>
          <p:txBody>
            <a:bodyPr wrap="square" lIns="0" tIns="0" rIns="0" bIns="0" rtlCol="0"/>
            <a:lstStyle/>
            <a:p>
              <a:endParaRPr/>
            </a:p>
          </p:txBody>
        </p:sp>
        <p:sp>
          <p:nvSpPr>
            <p:cNvPr id="19" name="object 19"/>
            <p:cNvSpPr/>
            <p:nvPr/>
          </p:nvSpPr>
          <p:spPr>
            <a:xfrm>
              <a:off x="766572" y="7805927"/>
              <a:ext cx="4954524" cy="539495"/>
            </a:xfrm>
            <a:prstGeom prst="rect">
              <a:avLst/>
            </a:prstGeom>
            <a:blipFill>
              <a:blip r:embed="rId3" cstate="print"/>
              <a:stretch>
                <a:fillRect/>
              </a:stretch>
            </a:blipFill>
          </p:spPr>
          <p:txBody>
            <a:bodyPr wrap="square" lIns="0" tIns="0" rIns="0" bIns="0" rtlCol="0"/>
            <a:lstStyle/>
            <a:p>
              <a:endParaRPr/>
            </a:p>
          </p:txBody>
        </p:sp>
      </p:grpSp>
      <p:sp>
        <p:nvSpPr>
          <p:cNvPr id="20" name="object 20"/>
          <p:cNvSpPr txBox="1"/>
          <p:nvPr/>
        </p:nvSpPr>
        <p:spPr>
          <a:xfrm>
            <a:off x="970889" y="3817365"/>
            <a:ext cx="4370705" cy="4474430"/>
          </a:xfrm>
          <a:prstGeom prst="rect">
            <a:avLst/>
          </a:prstGeom>
        </p:spPr>
        <p:txBody>
          <a:bodyPr vert="horz" wrap="square" lIns="0" tIns="12700" rIns="0" bIns="0" rtlCol="0">
            <a:spAutoFit/>
          </a:bodyPr>
          <a:lstStyle/>
          <a:p>
            <a:pPr marL="12700">
              <a:lnSpc>
                <a:spcPct val="100000"/>
              </a:lnSpc>
              <a:spcBef>
                <a:spcPts val="100"/>
              </a:spcBef>
            </a:pPr>
            <a:r>
              <a:rPr sz="1800" b="1" spc="-250" dirty="0" smtClean="0">
                <a:solidFill>
                  <a:srgbClr val="0070C0"/>
                </a:solidFill>
                <a:latin typeface="Arial"/>
                <a:cs typeface="Arial"/>
              </a:rPr>
              <a:t>ПРАВА</a:t>
            </a:r>
            <a:endParaRPr sz="1800" dirty="0">
              <a:solidFill>
                <a:srgbClr val="0070C0"/>
              </a:solidFill>
              <a:latin typeface="Arial"/>
              <a:cs typeface="Arial"/>
            </a:endParaRPr>
          </a:p>
          <a:p>
            <a:pPr marL="12700" marR="2867025" algn="just">
              <a:lnSpc>
                <a:spcPct val="297700"/>
              </a:lnSpc>
              <a:spcBef>
                <a:spcPts val="1200"/>
              </a:spcBef>
            </a:pPr>
            <a:r>
              <a:rPr sz="1800" b="1" spc="-254" dirty="0">
                <a:solidFill>
                  <a:srgbClr val="0070C0"/>
                </a:solidFill>
                <a:latin typeface="Arial"/>
                <a:cs typeface="Arial"/>
              </a:rPr>
              <a:t>ОБ</a:t>
            </a:r>
            <a:r>
              <a:rPr sz="1800" b="1" spc="-285" dirty="0">
                <a:solidFill>
                  <a:srgbClr val="0070C0"/>
                </a:solidFill>
                <a:latin typeface="Arial"/>
                <a:cs typeface="Arial"/>
              </a:rPr>
              <a:t>Я</a:t>
            </a:r>
            <a:r>
              <a:rPr sz="1800" b="1" spc="-265" dirty="0">
                <a:solidFill>
                  <a:srgbClr val="0070C0"/>
                </a:solidFill>
                <a:latin typeface="Arial"/>
                <a:cs typeface="Arial"/>
              </a:rPr>
              <a:t>З</a:t>
            </a:r>
            <a:r>
              <a:rPr sz="1800" b="1" spc="-190" dirty="0">
                <a:solidFill>
                  <a:srgbClr val="0070C0"/>
                </a:solidFill>
                <a:latin typeface="Arial"/>
                <a:cs typeface="Arial"/>
              </a:rPr>
              <a:t>АН</a:t>
            </a:r>
            <a:r>
              <a:rPr sz="1800" b="1" spc="-240" dirty="0">
                <a:solidFill>
                  <a:srgbClr val="0070C0"/>
                </a:solidFill>
                <a:latin typeface="Arial"/>
                <a:cs typeface="Arial"/>
              </a:rPr>
              <a:t>НОС</a:t>
            </a:r>
            <a:r>
              <a:rPr sz="1800" b="1" spc="-204" dirty="0">
                <a:solidFill>
                  <a:srgbClr val="0070C0"/>
                </a:solidFill>
                <a:latin typeface="Arial"/>
                <a:cs typeface="Arial"/>
              </a:rPr>
              <a:t>Т</a:t>
            </a:r>
            <a:r>
              <a:rPr sz="1800" b="1" spc="-75" dirty="0">
                <a:solidFill>
                  <a:srgbClr val="0070C0"/>
                </a:solidFill>
                <a:latin typeface="Arial"/>
                <a:cs typeface="Arial"/>
              </a:rPr>
              <a:t>И  </a:t>
            </a:r>
            <a:r>
              <a:rPr sz="1800" b="1" spc="-220" dirty="0">
                <a:solidFill>
                  <a:srgbClr val="0070C0"/>
                </a:solidFill>
                <a:latin typeface="Arial"/>
                <a:cs typeface="Arial"/>
              </a:rPr>
              <a:t>ОГРАНИЧЕНИЯ  </a:t>
            </a:r>
            <a:endParaRPr lang="ru-RU" sz="1800" b="1" spc="-220" dirty="0" smtClean="0">
              <a:solidFill>
                <a:srgbClr val="0070C0"/>
              </a:solidFill>
              <a:latin typeface="Arial"/>
              <a:cs typeface="Arial"/>
            </a:endParaRPr>
          </a:p>
          <a:p>
            <a:pPr marL="12700" marR="2867025" algn="just">
              <a:lnSpc>
                <a:spcPct val="297700"/>
              </a:lnSpc>
            </a:pPr>
            <a:r>
              <a:rPr sz="1800" b="1" spc="-254" dirty="0" smtClean="0">
                <a:solidFill>
                  <a:srgbClr val="0070C0"/>
                </a:solidFill>
                <a:latin typeface="Arial"/>
                <a:cs typeface="Arial"/>
              </a:rPr>
              <a:t>ЗАПРЕТЫ</a:t>
            </a:r>
            <a:endParaRPr sz="1800" dirty="0">
              <a:solidFill>
                <a:srgbClr val="0070C0"/>
              </a:solidFill>
              <a:latin typeface="Arial"/>
              <a:cs typeface="Arial"/>
            </a:endParaRPr>
          </a:p>
          <a:p>
            <a:pPr>
              <a:lnSpc>
                <a:spcPct val="100000"/>
              </a:lnSpc>
            </a:pPr>
            <a:endParaRPr sz="1800" dirty="0">
              <a:solidFill>
                <a:srgbClr val="0070C0"/>
              </a:solidFill>
              <a:latin typeface="Arial"/>
              <a:cs typeface="Arial"/>
            </a:endParaRPr>
          </a:p>
          <a:p>
            <a:pPr marL="12700">
              <a:lnSpc>
                <a:spcPct val="100000"/>
              </a:lnSpc>
              <a:spcBef>
                <a:spcPts val="1200"/>
              </a:spcBef>
            </a:pPr>
            <a:r>
              <a:rPr sz="1800" b="1" spc="-240" dirty="0" smtClean="0">
                <a:solidFill>
                  <a:srgbClr val="0070C0"/>
                </a:solidFill>
                <a:latin typeface="Arial"/>
                <a:cs typeface="Arial"/>
              </a:rPr>
              <a:t>ТРЕБОВАНИЯ </a:t>
            </a:r>
            <a:r>
              <a:rPr sz="1800" b="1" spc="-90" dirty="0">
                <a:solidFill>
                  <a:srgbClr val="0070C0"/>
                </a:solidFill>
                <a:latin typeface="Arial"/>
                <a:cs typeface="Arial"/>
              </a:rPr>
              <a:t>К </a:t>
            </a:r>
            <a:r>
              <a:rPr sz="1800" b="1" spc="-185" dirty="0">
                <a:solidFill>
                  <a:srgbClr val="0070C0"/>
                </a:solidFill>
                <a:latin typeface="Arial"/>
                <a:cs typeface="Arial"/>
              </a:rPr>
              <a:t>СЛУЖЕБНОМУ</a:t>
            </a:r>
            <a:r>
              <a:rPr sz="1800" b="1" spc="-200" dirty="0">
                <a:solidFill>
                  <a:srgbClr val="0070C0"/>
                </a:solidFill>
                <a:latin typeface="Arial"/>
                <a:cs typeface="Arial"/>
              </a:rPr>
              <a:t> </a:t>
            </a:r>
            <a:r>
              <a:rPr sz="1800" b="1" spc="-210" dirty="0">
                <a:solidFill>
                  <a:srgbClr val="0070C0"/>
                </a:solidFill>
                <a:latin typeface="Arial"/>
                <a:cs typeface="Arial"/>
              </a:rPr>
              <a:t>ПОВЕДЕНИЮ</a:t>
            </a:r>
            <a:endParaRPr sz="1800" dirty="0">
              <a:solidFill>
                <a:srgbClr val="0070C0"/>
              </a:solidFill>
              <a:latin typeface="Arial"/>
              <a:cs typeface="Arial"/>
            </a:endParaRPr>
          </a:p>
          <a:p>
            <a:pPr>
              <a:lnSpc>
                <a:spcPct val="100000"/>
              </a:lnSpc>
            </a:pPr>
            <a:endParaRPr sz="1800" dirty="0">
              <a:solidFill>
                <a:srgbClr val="0070C0"/>
              </a:solidFill>
              <a:latin typeface="Arial"/>
              <a:cs typeface="Arial"/>
            </a:endParaRPr>
          </a:p>
          <a:p>
            <a:pPr>
              <a:lnSpc>
                <a:spcPct val="100000"/>
              </a:lnSpc>
              <a:spcBef>
                <a:spcPts val="10"/>
              </a:spcBef>
            </a:pPr>
            <a:endParaRPr sz="1900" dirty="0">
              <a:solidFill>
                <a:srgbClr val="0070C0"/>
              </a:solidFill>
              <a:latin typeface="Arial"/>
              <a:cs typeface="Arial"/>
            </a:endParaRPr>
          </a:p>
          <a:p>
            <a:pPr marL="12700">
              <a:lnSpc>
                <a:spcPct val="100000"/>
              </a:lnSpc>
              <a:spcBef>
                <a:spcPts val="5"/>
              </a:spcBef>
            </a:pPr>
            <a:r>
              <a:rPr sz="1800" b="1" spc="-260" dirty="0">
                <a:solidFill>
                  <a:srgbClr val="0070C0"/>
                </a:solidFill>
                <a:latin typeface="Arial"/>
                <a:cs typeface="Arial"/>
              </a:rPr>
              <a:t>ОТВЕТСТВЕННОСТЬ</a:t>
            </a:r>
            <a:endParaRPr sz="1800" dirty="0">
              <a:solidFill>
                <a:srgbClr val="0070C0"/>
              </a:solidFill>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30822" y="379094"/>
            <a:ext cx="7099300" cy="9661525"/>
            <a:chOff x="230822" y="379094"/>
            <a:chExt cx="7099300" cy="9661525"/>
          </a:xfrm>
          <a:solidFill>
            <a:schemeClr val="accent3">
              <a:lumMod val="60000"/>
              <a:lumOff val="40000"/>
            </a:schemeClr>
          </a:solidFill>
        </p:grpSpPr>
        <p:sp>
          <p:nvSpPr>
            <p:cNvPr id="3" name="object 3"/>
            <p:cNvSpPr/>
            <p:nvPr/>
          </p:nvSpPr>
          <p:spPr>
            <a:xfrm>
              <a:off x="237172" y="385444"/>
              <a:ext cx="7086600" cy="9648825"/>
            </a:xfrm>
            <a:prstGeom prst="rect">
              <a:avLst/>
            </a:prstGeom>
            <a:grpFill/>
          </p:spPr>
          <p:txBody>
            <a:bodyPr wrap="square" lIns="0" tIns="0" rIns="0" bIns="0" rtlCol="0"/>
            <a:lstStyle/>
            <a:p>
              <a:endParaRPr/>
            </a:p>
          </p:txBody>
        </p:sp>
        <p:sp>
          <p:nvSpPr>
            <p:cNvPr id="4" name="object 4"/>
            <p:cNvSpPr/>
            <p:nvPr/>
          </p:nvSpPr>
          <p:spPr>
            <a:xfrm>
              <a:off x="237172" y="385444"/>
              <a:ext cx="7086600" cy="9648825"/>
            </a:xfrm>
            <a:custGeom>
              <a:avLst/>
              <a:gdLst/>
              <a:ahLst/>
              <a:cxnLst/>
              <a:rect l="l" t="t" r="r" b="b"/>
              <a:pathLst>
                <a:path w="7086600" h="9648825">
                  <a:moveTo>
                    <a:pt x="0" y="9648825"/>
                  </a:moveTo>
                  <a:lnTo>
                    <a:pt x="7086600" y="9648825"/>
                  </a:lnTo>
                  <a:lnTo>
                    <a:pt x="7086600" y="0"/>
                  </a:lnTo>
                  <a:lnTo>
                    <a:pt x="0" y="0"/>
                  </a:lnTo>
                  <a:lnTo>
                    <a:pt x="0" y="9648825"/>
                  </a:lnTo>
                  <a:close/>
                </a:path>
              </a:pathLst>
            </a:custGeom>
            <a:grpFill/>
            <a:ln w="12700">
              <a:solidFill>
                <a:srgbClr val="41709C"/>
              </a:solidFill>
            </a:ln>
          </p:spPr>
          <p:txBody>
            <a:bodyPr wrap="square" lIns="0" tIns="0" rIns="0" bIns="0" rtlCol="0"/>
            <a:lstStyle/>
            <a:p>
              <a:endParaRPr/>
            </a:p>
          </p:txBody>
        </p:sp>
      </p:grpSp>
      <p:sp>
        <p:nvSpPr>
          <p:cNvPr id="5" name="object 5"/>
          <p:cNvSpPr txBox="1">
            <a:spLocks noGrp="1"/>
          </p:cNvSpPr>
          <p:nvPr>
            <p:ph type="title"/>
          </p:nvPr>
        </p:nvSpPr>
        <p:spPr>
          <a:xfrm>
            <a:off x="917244" y="734060"/>
            <a:ext cx="5725160" cy="1089401"/>
          </a:xfrm>
          <a:prstGeom prst="rect">
            <a:avLst/>
          </a:prstGeom>
        </p:spPr>
        <p:txBody>
          <a:bodyPr vert="horz" wrap="square" lIns="0" tIns="12065" rIns="0" bIns="0" rtlCol="0">
            <a:spAutoFit/>
          </a:bodyPr>
          <a:lstStyle/>
          <a:p>
            <a:pPr marL="12700">
              <a:spcBef>
                <a:spcPts val="95"/>
              </a:spcBef>
            </a:pPr>
            <a:r>
              <a:rPr spc="-5" dirty="0" err="1" smtClean="0"/>
              <a:t>Права</a:t>
            </a:r>
            <a:r>
              <a:rPr spc="-5" dirty="0" smtClean="0"/>
              <a:t> </a:t>
            </a:r>
            <a:r>
              <a:rPr spc="-5" dirty="0" err="1"/>
              <a:t>муниципального</a:t>
            </a:r>
            <a:r>
              <a:rPr spc="-25" dirty="0"/>
              <a:t> </a:t>
            </a:r>
            <a:r>
              <a:rPr spc="-5" dirty="0" err="1" smtClean="0"/>
              <a:t>служащего</a:t>
            </a:r>
            <a:r>
              <a:rPr lang="ru-RU" spc="-5" dirty="0" smtClean="0"/>
              <a:t/>
            </a:r>
            <a:br>
              <a:rPr lang="ru-RU" spc="-5" dirty="0" smtClean="0"/>
            </a:br>
            <a:r>
              <a:rPr lang="ru-RU" sz="1400" spc="-5" dirty="0" smtClean="0"/>
              <a:t>муниципальный </a:t>
            </a:r>
            <a:r>
              <a:rPr lang="ru-RU" sz="1400" dirty="0" smtClean="0"/>
              <a:t>служащий имеет право на:</a:t>
            </a:r>
            <a:r>
              <a:rPr lang="ru-RU" dirty="0" smtClean="0"/>
              <a:t/>
            </a:r>
            <a:br>
              <a:rPr lang="ru-RU" dirty="0" smtClean="0"/>
            </a:br>
            <a:endParaRPr spc="-5" dirty="0"/>
          </a:p>
        </p:txBody>
      </p:sp>
      <p:sp>
        <p:nvSpPr>
          <p:cNvPr id="6" name="object 6"/>
          <p:cNvSpPr txBox="1"/>
          <p:nvPr/>
        </p:nvSpPr>
        <p:spPr>
          <a:xfrm>
            <a:off x="349250" y="1555749"/>
            <a:ext cx="6858000" cy="8640186"/>
          </a:xfrm>
          <a:prstGeom prst="rect">
            <a:avLst/>
          </a:prstGeom>
        </p:spPr>
        <p:txBody>
          <a:bodyPr vert="horz" wrap="square" lIns="0" tIns="22225" rIns="0" bIns="0" rtlCol="0">
            <a:spAutoFit/>
          </a:bodyPr>
          <a:lstStyle/>
          <a:p>
            <a:pPr marL="180000" marR="5080" indent="360000" algn="just">
              <a:tabLst>
                <a:tab pos="677545" algn="l"/>
              </a:tabLst>
            </a:pPr>
            <a:r>
              <a:rPr lang="ru-RU" sz="1400" i="1" spc="-5" dirty="0" smtClean="0">
                <a:latin typeface="Times New Roman" pitchFamily="18" charset="0"/>
                <a:cs typeface="Times New Roman" pitchFamily="18" charset="0"/>
              </a:rPr>
              <a:t>1) </a:t>
            </a:r>
            <a:r>
              <a:rPr lang="ru-RU" sz="1400" i="1" dirty="0" smtClean="0">
                <a:latin typeface="Times New Roman" pitchFamily="18" charset="0"/>
                <a:cs typeface="Times New Roman" pitchFamily="18" charset="0"/>
              </a:rPr>
              <a:t>ознакомление с документами, устанавливающими его права и обязанности по замещаемой должности муниципальной службы, критериями оценки качества исполнения должностных обязанностей и условиями продвижения по службе;</a:t>
            </a:r>
          </a:p>
          <a:p>
            <a:pPr marL="180000" marR="5080" indent="360000" algn="just">
              <a:tabLst>
                <a:tab pos="677545" algn="l"/>
              </a:tabLst>
            </a:pPr>
            <a:endParaRPr lang="ru-RU" sz="1300" i="1" dirty="0" smtClean="0">
              <a:latin typeface="Times New Roman" pitchFamily="18" charset="0"/>
              <a:cs typeface="Times New Roman" pitchFamily="18" charset="0"/>
            </a:endParaRPr>
          </a:p>
          <a:p>
            <a:pPr marL="180000" marR="5080" indent="360000" algn="just">
              <a:tabLst>
                <a:tab pos="677545" algn="l"/>
              </a:tabLst>
            </a:pPr>
            <a:r>
              <a:rPr lang="ru-RU" sz="1400" i="1" dirty="0" smtClean="0">
                <a:latin typeface="Times New Roman" pitchFamily="18" charset="0"/>
                <a:cs typeface="Times New Roman" pitchFamily="18" charset="0"/>
              </a:rPr>
              <a:t>2) обеспечение организационно-технических условий, необходимых для исполнения должностных обязанностей;</a:t>
            </a:r>
          </a:p>
          <a:p>
            <a:pPr marL="180000" marR="5080" indent="360000" algn="just">
              <a:tabLst>
                <a:tab pos="677545" algn="l"/>
              </a:tabLst>
            </a:pPr>
            <a:endParaRPr lang="ru-RU" sz="1300" i="1" dirty="0" smtClean="0">
              <a:latin typeface="Times New Roman" pitchFamily="18" charset="0"/>
              <a:cs typeface="Times New Roman" pitchFamily="18" charset="0"/>
            </a:endParaRPr>
          </a:p>
          <a:p>
            <a:pPr marL="180000" marR="5080" indent="360000" algn="just">
              <a:tabLst>
                <a:tab pos="677545" algn="l"/>
              </a:tabLst>
            </a:pPr>
            <a:r>
              <a:rPr lang="ru-RU" sz="1400" i="1" spc="-5" dirty="0" smtClean="0">
                <a:latin typeface="Times New Roman" pitchFamily="18" charset="0"/>
                <a:cs typeface="Times New Roman" pitchFamily="18" charset="0"/>
              </a:rPr>
              <a:t>3)</a:t>
            </a:r>
            <a:r>
              <a:rPr sz="1400" i="1" spc="-5" dirty="0" err="1" smtClean="0">
                <a:latin typeface="Times New Roman" pitchFamily="18" charset="0"/>
                <a:cs typeface="Times New Roman" pitchFamily="18" charset="0"/>
              </a:rPr>
              <a:t>оплат</a:t>
            </a:r>
            <a:r>
              <a:rPr lang="ru-RU" sz="1400" i="1" spc="-5" dirty="0" smtClean="0">
                <a:latin typeface="Times New Roman" pitchFamily="18" charset="0"/>
                <a:cs typeface="Times New Roman" pitchFamily="18" charset="0"/>
              </a:rPr>
              <a:t>у</a:t>
            </a:r>
            <a:r>
              <a:rPr sz="1400" i="1" spc="-5" dirty="0" smtClean="0">
                <a:latin typeface="Times New Roman" pitchFamily="18" charset="0"/>
                <a:cs typeface="Times New Roman" pitchFamily="18" charset="0"/>
              </a:rPr>
              <a:t> </a:t>
            </a:r>
            <a:r>
              <a:rPr sz="1400" i="1" spc="-5" dirty="0" err="1" smtClean="0">
                <a:latin typeface="Times New Roman" pitchFamily="18" charset="0"/>
                <a:cs typeface="Times New Roman" pitchFamily="18" charset="0"/>
              </a:rPr>
              <a:t>труд</a:t>
            </a:r>
            <a:r>
              <a:rPr lang="ru-RU" sz="1400" i="1" spc="-5" smtClean="0">
                <a:latin typeface="Times New Roman" pitchFamily="18" charset="0"/>
                <a:cs typeface="Times New Roman" pitchFamily="18" charset="0"/>
              </a:rPr>
              <a:t>а</a:t>
            </a:r>
            <a:r>
              <a:rPr sz="1400" i="1" spc="-5" smtClean="0">
                <a:latin typeface="Times New Roman" pitchFamily="18" charset="0"/>
                <a:cs typeface="Times New Roman" pitchFamily="18" charset="0"/>
              </a:rPr>
              <a:t> </a:t>
            </a:r>
            <a:r>
              <a:rPr sz="1400" i="1" spc="-5" dirty="0" smtClean="0">
                <a:latin typeface="Times New Roman" pitchFamily="18" charset="0"/>
                <a:cs typeface="Times New Roman" pitchFamily="18" charset="0"/>
              </a:rPr>
              <a:t>и </a:t>
            </a:r>
            <a:r>
              <a:rPr sz="1400" i="1" spc="-5" dirty="0" err="1" smtClean="0">
                <a:latin typeface="Times New Roman" pitchFamily="18" charset="0"/>
                <a:cs typeface="Times New Roman" pitchFamily="18" charset="0"/>
              </a:rPr>
              <a:t>другие</a:t>
            </a:r>
            <a:r>
              <a:rPr sz="1400" i="1" spc="-5" dirty="0" smtClean="0">
                <a:latin typeface="Times New Roman" pitchFamily="18" charset="0"/>
                <a:cs typeface="Times New Roman" pitchFamily="18" charset="0"/>
              </a:rPr>
              <a:t> </a:t>
            </a:r>
            <a:r>
              <a:rPr sz="1400" i="1" spc="-5" dirty="0" err="1" smtClean="0">
                <a:latin typeface="Times New Roman" pitchFamily="18" charset="0"/>
                <a:cs typeface="Times New Roman" pitchFamily="18" charset="0"/>
              </a:rPr>
              <a:t>выплаты</a:t>
            </a:r>
            <a:r>
              <a:rPr sz="1400" i="1" spc="-5" dirty="0" smtClean="0">
                <a:latin typeface="Times New Roman" pitchFamily="18" charset="0"/>
                <a:cs typeface="Times New Roman" pitchFamily="18" charset="0"/>
              </a:rPr>
              <a:t> в </a:t>
            </a:r>
            <a:r>
              <a:rPr sz="1400" i="1" spc="-5" dirty="0" err="1" smtClean="0">
                <a:latin typeface="Times New Roman" pitchFamily="18" charset="0"/>
                <a:cs typeface="Times New Roman" pitchFamily="18" charset="0"/>
              </a:rPr>
              <a:t>соответствии</a:t>
            </a:r>
            <a:r>
              <a:rPr sz="1400" i="1" spc="-5" dirty="0" smtClean="0">
                <a:latin typeface="Times New Roman" pitchFamily="18" charset="0"/>
                <a:cs typeface="Times New Roman" pitchFamily="18" charset="0"/>
              </a:rPr>
              <a:t> с </a:t>
            </a:r>
            <a:r>
              <a:rPr sz="1400" i="1" spc="-5" dirty="0" err="1" smtClean="0">
                <a:latin typeface="Times New Roman" pitchFamily="18" charset="0"/>
                <a:cs typeface="Times New Roman" pitchFamily="18" charset="0"/>
              </a:rPr>
              <a:t>трудовым</a:t>
            </a:r>
            <a:r>
              <a:rPr lang="ru-RU" sz="1400" i="1" spc="-5" dirty="0" smtClean="0">
                <a:latin typeface="Times New Roman" pitchFamily="18" charset="0"/>
                <a:cs typeface="Times New Roman" pitchFamily="18" charset="0"/>
              </a:rPr>
              <a:t> законодательством</a:t>
            </a:r>
            <a:r>
              <a:rPr sz="1400" i="1" spc="-5" dirty="0" smtClean="0">
                <a:latin typeface="Times New Roman" pitchFamily="18" charset="0"/>
                <a:cs typeface="Times New Roman" pitchFamily="18" charset="0"/>
              </a:rPr>
              <a:t>,</a:t>
            </a:r>
            <a:r>
              <a:rPr lang="ru-RU" sz="1400" i="1" spc="-5" dirty="0" smtClean="0">
                <a:latin typeface="Times New Roman" pitchFamily="18" charset="0"/>
                <a:cs typeface="Times New Roman" pitchFamily="18" charset="0"/>
              </a:rPr>
              <a:t> законодательством</a:t>
            </a:r>
            <a:r>
              <a:rPr sz="1400" i="1" spc="-5" dirty="0" smtClean="0">
                <a:latin typeface="Times New Roman" pitchFamily="18" charset="0"/>
                <a:cs typeface="Times New Roman" pitchFamily="18" charset="0"/>
              </a:rPr>
              <a:t> о </a:t>
            </a:r>
            <a:r>
              <a:rPr sz="1400" i="1" spc="-5" dirty="0" err="1" smtClean="0">
                <a:latin typeface="Times New Roman" pitchFamily="18" charset="0"/>
                <a:cs typeface="Times New Roman" pitchFamily="18" charset="0"/>
              </a:rPr>
              <a:t>муниципальной</a:t>
            </a:r>
            <a:r>
              <a:rPr sz="1400" i="1" spc="-5" dirty="0" smtClean="0">
                <a:latin typeface="Times New Roman" pitchFamily="18" charset="0"/>
                <a:cs typeface="Times New Roman" pitchFamily="18" charset="0"/>
              </a:rPr>
              <a:t> </a:t>
            </a:r>
            <a:r>
              <a:rPr sz="1400" i="1" spc="-5" dirty="0" err="1" smtClean="0">
                <a:latin typeface="Times New Roman" pitchFamily="18" charset="0"/>
                <a:cs typeface="Times New Roman" pitchFamily="18" charset="0"/>
              </a:rPr>
              <a:t>службе</a:t>
            </a:r>
            <a:r>
              <a:rPr sz="1400" i="1" spc="-5" dirty="0" smtClean="0">
                <a:latin typeface="Times New Roman" pitchFamily="18" charset="0"/>
                <a:cs typeface="Times New Roman" pitchFamily="18" charset="0"/>
              </a:rPr>
              <a:t> и  </a:t>
            </a:r>
            <a:r>
              <a:rPr sz="1400" i="1" spc="-5" dirty="0" err="1" smtClean="0">
                <a:latin typeface="Times New Roman" pitchFamily="18" charset="0"/>
                <a:cs typeface="Times New Roman" pitchFamily="18" charset="0"/>
              </a:rPr>
              <a:t>трудовым</a:t>
            </a:r>
            <a:r>
              <a:rPr sz="1400" i="1" spc="-5" dirty="0" smtClean="0">
                <a:latin typeface="Times New Roman" pitchFamily="18" charset="0"/>
                <a:cs typeface="Times New Roman" pitchFamily="18" charset="0"/>
              </a:rPr>
              <a:t> </a:t>
            </a:r>
            <a:r>
              <a:rPr sz="1400" i="1" spc="-5" dirty="0" err="1" smtClean="0">
                <a:latin typeface="Times New Roman" pitchFamily="18" charset="0"/>
                <a:cs typeface="Times New Roman" pitchFamily="18" charset="0"/>
              </a:rPr>
              <a:t>договором</a:t>
            </a:r>
            <a:r>
              <a:rPr sz="1400" i="1" spc="-10" dirty="0" smtClean="0">
                <a:latin typeface="Times New Roman" pitchFamily="18" charset="0"/>
                <a:cs typeface="Times New Roman" pitchFamily="18" charset="0"/>
              </a:rPr>
              <a:t> </a:t>
            </a:r>
            <a:r>
              <a:rPr sz="1400" i="1" spc="-5" dirty="0" smtClean="0">
                <a:latin typeface="Times New Roman" pitchFamily="18" charset="0"/>
                <a:cs typeface="Times New Roman" pitchFamily="18" charset="0"/>
              </a:rPr>
              <a:t>(</a:t>
            </a:r>
            <a:r>
              <a:rPr sz="1400" i="1" spc="-5" dirty="0" err="1" smtClean="0">
                <a:latin typeface="Times New Roman" pitchFamily="18" charset="0"/>
                <a:cs typeface="Times New Roman" pitchFamily="18" charset="0"/>
              </a:rPr>
              <a:t>контрактом</a:t>
            </a:r>
            <a:r>
              <a:rPr sz="1400" i="1" spc="-5" dirty="0" smtClean="0">
                <a:latin typeface="Times New Roman" pitchFamily="18" charset="0"/>
                <a:cs typeface="Times New Roman" pitchFamily="18" charset="0"/>
              </a:rPr>
              <a:t>);</a:t>
            </a:r>
            <a:r>
              <a:rPr lang="ru-RU" sz="1400" i="1" dirty="0" smtClean="0">
                <a:latin typeface="Times New Roman" pitchFamily="18" charset="0"/>
                <a:cs typeface="Times New Roman" pitchFamily="18" charset="0"/>
              </a:rPr>
              <a:t> </a:t>
            </a:r>
          </a:p>
          <a:p>
            <a:pPr marL="180000" marR="5080" indent="360000" algn="just">
              <a:tabLst>
                <a:tab pos="677545" algn="l"/>
              </a:tabLst>
            </a:pPr>
            <a:endParaRPr lang="ru-RU" sz="1300" i="1" dirty="0" smtClean="0">
              <a:latin typeface="Times New Roman" pitchFamily="18" charset="0"/>
              <a:cs typeface="Times New Roman" pitchFamily="18" charset="0"/>
            </a:endParaRPr>
          </a:p>
          <a:p>
            <a:pPr marL="180000" marR="5080" indent="360000" algn="just">
              <a:tabLst>
                <a:tab pos="677545" algn="l"/>
              </a:tabLst>
            </a:pPr>
            <a:r>
              <a:rPr lang="ru-RU" sz="1400" i="1" dirty="0" smtClean="0">
                <a:latin typeface="Times New Roman" pitchFamily="18" charset="0"/>
                <a:cs typeface="Times New Roman" pitchFamily="18" charset="0"/>
              </a:rPr>
              <a:t>4)отдых, обеспечиваемый установлением нормальной продолжительности рабочего (служебного) времени, предоставлением выходных дней и нерабочих праздничных дней, а также ежегодного оплачиваемого отпуска; </a:t>
            </a:r>
          </a:p>
          <a:p>
            <a:pPr marL="180000" marR="5080" indent="360000" algn="just">
              <a:tabLst>
                <a:tab pos="677545" algn="l"/>
              </a:tabLst>
            </a:pPr>
            <a:endParaRPr lang="ru-RU" sz="1300" i="1" dirty="0" smtClean="0">
              <a:latin typeface="Times New Roman" pitchFamily="18" charset="0"/>
              <a:cs typeface="Times New Roman" pitchFamily="18" charset="0"/>
            </a:endParaRPr>
          </a:p>
          <a:p>
            <a:pPr marL="180000" marR="5080" indent="360000" algn="just">
              <a:tabLst>
                <a:tab pos="677545" algn="l"/>
              </a:tabLst>
            </a:pPr>
            <a:r>
              <a:rPr lang="ru-RU" sz="1400" i="1" spc="-5" dirty="0" smtClean="0">
                <a:latin typeface="Times New Roman" pitchFamily="18" charset="0"/>
                <a:cs typeface="Times New Roman" pitchFamily="18" charset="0"/>
              </a:rPr>
              <a:t>5) получение в установленном порядке информации и </a:t>
            </a:r>
            <a:r>
              <a:rPr lang="ru-RU" sz="1400" i="1" spc="-10" dirty="0" smtClean="0">
                <a:latin typeface="Times New Roman" pitchFamily="18" charset="0"/>
                <a:cs typeface="Times New Roman" pitchFamily="18" charset="0"/>
              </a:rPr>
              <a:t>материалов,  </a:t>
            </a:r>
            <a:r>
              <a:rPr lang="ru-RU" sz="1400" i="1" spc="-5" dirty="0" smtClean="0">
                <a:latin typeface="Times New Roman" pitchFamily="18" charset="0"/>
                <a:cs typeface="Times New Roman" pitchFamily="18" charset="0"/>
              </a:rPr>
              <a:t>необходимых для исполнения должностных обязанностей, а также </a:t>
            </a:r>
            <a:r>
              <a:rPr lang="ru-RU" sz="1400" i="1" spc="-10" dirty="0" smtClean="0">
                <a:latin typeface="Times New Roman" pitchFamily="18" charset="0"/>
                <a:cs typeface="Times New Roman" pitchFamily="18" charset="0"/>
              </a:rPr>
              <a:t>на  </a:t>
            </a:r>
            <a:r>
              <a:rPr lang="ru-RU" sz="1400" i="1" spc="-5" dirty="0" smtClean="0">
                <a:latin typeface="Times New Roman" pitchFamily="18" charset="0"/>
                <a:cs typeface="Times New Roman" pitchFamily="18" charset="0"/>
              </a:rPr>
              <a:t>внесение предложений о совершенствовании деятельности органа </a:t>
            </a:r>
            <a:r>
              <a:rPr lang="ru-RU" sz="1400" i="1" spc="-10" dirty="0" smtClean="0">
                <a:latin typeface="Times New Roman" pitchFamily="18" charset="0"/>
                <a:cs typeface="Times New Roman" pitchFamily="18" charset="0"/>
              </a:rPr>
              <a:t>местного  </a:t>
            </a:r>
            <a:r>
              <a:rPr lang="ru-RU" sz="1400" i="1" spc="-5" dirty="0" smtClean="0">
                <a:latin typeface="Times New Roman" pitchFamily="18" charset="0"/>
                <a:cs typeface="Times New Roman" pitchFamily="18" charset="0"/>
              </a:rPr>
              <a:t>самоуправления;</a:t>
            </a:r>
          </a:p>
          <a:p>
            <a:pPr marL="180000" marR="5080" indent="360000" algn="just">
              <a:tabLst>
                <a:tab pos="677545" algn="l"/>
              </a:tabLst>
            </a:pPr>
            <a:endParaRPr lang="ru-RU" sz="1300" i="1" spc="-5" dirty="0" smtClean="0">
              <a:latin typeface="Times New Roman" pitchFamily="18" charset="0"/>
              <a:cs typeface="Times New Roman" pitchFamily="18" charset="0"/>
            </a:endParaRPr>
          </a:p>
          <a:p>
            <a:pPr marL="180000" marR="6350" indent="360000" algn="just">
              <a:tabLst>
                <a:tab pos="631825" algn="l"/>
              </a:tabLst>
            </a:pPr>
            <a:r>
              <a:rPr lang="ru-RU" sz="1400" i="1" spc="-5" dirty="0" smtClean="0">
                <a:latin typeface="Times New Roman" pitchFamily="18" charset="0"/>
                <a:cs typeface="Times New Roman" pitchFamily="18" charset="0"/>
              </a:rPr>
              <a:t>6) участие по своей инициативе в конкурсе на </a:t>
            </a:r>
            <a:r>
              <a:rPr lang="ru-RU" sz="1400" i="1" spc="-10" dirty="0" smtClean="0">
                <a:latin typeface="Times New Roman" pitchFamily="18" charset="0"/>
                <a:cs typeface="Times New Roman" pitchFamily="18" charset="0"/>
              </a:rPr>
              <a:t>замещение </a:t>
            </a:r>
            <a:r>
              <a:rPr lang="ru-RU" sz="1400" i="1" spc="-5" dirty="0" smtClean="0">
                <a:latin typeface="Times New Roman" pitchFamily="18" charset="0"/>
                <a:cs typeface="Times New Roman" pitchFamily="18" charset="0"/>
              </a:rPr>
              <a:t>вакантной  должности муниципальной</a:t>
            </a:r>
            <a:r>
              <a:rPr lang="ru-RU" sz="1400" i="1" dirty="0" smtClean="0">
                <a:latin typeface="Times New Roman" pitchFamily="18" charset="0"/>
                <a:cs typeface="Times New Roman" pitchFamily="18" charset="0"/>
              </a:rPr>
              <a:t> </a:t>
            </a:r>
            <a:r>
              <a:rPr lang="ru-RU" sz="1400" i="1" spc="-5" dirty="0" smtClean="0">
                <a:latin typeface="Times New Roman" pitchFamily="18" charset="0"/>
                <a:cs typeface="Times New Roman" pitchFamily="18" charset="0"/>
              </a:rPr>
              <a:t>службы;</a:t>
            </a:r>
            <a:r>
              <a:rPr lang="ru-RU" sz="1400" i="1" dirty="0" smtClean="0">
                <a:latin typeface="Times New Roman" pitchFamily="18" charset="0"/>
                <a:cs typeface="Times New Roman" pitchFamily="18" charset="0"/>
              </a:rPr>
              <a:t> </a:t>
            </a:r>
          </a:p>
          <a:p>
            <a:pPr marL="180000" marR="6350" indent="360000" algn="just">
              <a:tabLst>
                <a:tab pos="631825" algn="l"/>
              </a:tabLst>
            </a:pPr>
            <a:endParaRPr lang="ru-RU" sz="1300" i="1" dirty="0" smtClean="0">
              <a:latin typeface="Times New Roman" pitchFamily="18" charset="0"/>
              <a:cs typeface="Times New Roman" pitchFamily="18" charset="0"/>
            </a:endParaRPr>
          </a:p>
          <a:p>
            <a:pPr marL="180000" marR="6350" indent="360000" algn="just">
              <a:tabLst>
                <a:tab pos="631825" algn="l"/>
              </a:tabLst>
            </a:pPr>
            <a:r>
              <a:rPr lang="ru-RU" sz="1400" i="1" dirty="0" smtClean="0">
                <a:latin typeface="Times New Roman" pitchFamily="18" charset="0"/>
                <a:cs typeface="Times New Roman" pitchFamily="18" charset="0"/>
              </a:rPr>
              <a:t>7) получение дополнительного профессионального образования в соответствии с муниципальным правовым актом за счет средств местного бюджета;</a:t>
            </a:r>
          </a:p>
          <a:p>
            <a:pPr marL="180000" marR="6350" indent="360000" algn="just">
              <a:tabLst>
                <a:tab pos="631825" algn="l"/>
              </a:tabLst>
            </a:pPr>
            <a:endParaRPr lang="ru-RU" sz="1300" i="1" dirty="0" smtClean="0">
              <a:latin typeface="Times New Roman" pitchFamily="18" charset="0"/>
              <a:cs typeface="Times New Roman" pitchFamily="18" charset="0"/>
            </a:endParaRPr>
          </a:p>
          <a:p>
            <a:pPr marL="180000" indent="360000" algn="just"/>
            <a:r>
              <a:rPr lang="ru-RU" sz="1400" i="1" dirty="0" smtClean="0">
                <a:latin typeface="Times New Roman" pitchFamily="18" charset="0"/>
                <a:cs typeface="Times New Roman" pitchFamily="18" charset="0"/>
              </a:rPr>
              <a:t>8) защиту своих персональных данных;</a:t>
            </a:r>
          </a:p>
          <a:p>
            <a:pPr marL="180000" indent="360000" algn="just"/>
            <a:endParaRPr lang="ru-RU" sz="1300" i="1" dirty="0" smtClean="0">
              <a:latin typeface="Times New Roman" pitchFamily="18" charset="0"/>
              <a:cs typeface="Times New Roman" pitchFamily="18" charset="0"/>
            </a:endParaRPr>
          </a:p>
          <a:p>
            <a:pPr marL="180000" indent="360000" algn="just"/>
            <a:r>
              <a:rPr lang="ru-RU" sz="1400" i="1" dirty="0" smtClean="0">
                <a:latin typeface="Times New Roman" pitchFamily="18" charset="0"/>
                <a:cs typeface="Times New Roman" pitchFamily="18" charset="0"/>
              </a:rPr>
              <a:t>9) ознакомление со всеми материалами своего личного дела, с отзывами о профессиональной деятельности и другими документами до внесения их в его личное дело, а также на приобщение к личному делу его письменных объяснений;</a:t>
            </a:r>
          </a:p>
          <a:p>
            <a:pPr marL="180000" indent="360000" algn="just"/>
            <a:endParaRPr lang="ru-RU" sz="1300" i="1" dirty="0" smtClean="0">
              <a:latin typeface="Times New Roman" pitchFamily="18" charset="0"/>
              <a:cs typeface="Times New Roman" pitchFamily="18" charset="0"/>
            </a:endParaRPr>
          </a:p>
          <a:p>
            <a:pPr marL="180000" indent="360000" algn="just"/>
            <a:r>
              <a:rPr lang="ru-RU" sz="1400" i="1" dirty="0" smtClean="0">
                <a:latin typeface="Times New Roman" pitchFamily="18" charset="0"/>
                <a:cs typeface="Times New Roman" pitchFamily="18" charset="0"/>
              </a:rPr>
              <a:t>10) объединение, включая право создавать профессиональные союзы, для защиты своих прав, социально-экономических и профессиональных интересов;</a:t>
            </a:r>
          </a:p>
          <a:p>
            <a:pPr marL="180000" indent="360000" algn="just"/>
            <a:endParaRPr lang="ru-RU" sz="1300" i="1" dirty="0" smtClean="0">
              <a:latin typeface="Times New Roman" pitchFamily="18" charset="0"/>
              <a:cs typeface="Times New Roman" pitchFamily="18" charset="0"/>
            </a:endParaRPr>
          </a:p>
          <a:p>
            <a:pPr marL="180000" indent="360000" algn="just"/>
            <a:r>
              <a:rPr lang="ru-RU" sz="1400" i="1" dirty="0" smtClean="0">
                <a:latin typeface="Times New Roman" pitchFamily="18" charset="0"/>
                <a:cs typeface="Times New Roman" pitchFamily="18" charset="0"/>
              </a:rPr>
              <a:t>11) рассмотрение индивидуальных трудовых споров в соответствии с трудовым законодательством, защиту своих прав и законных интересов на муниципальной службе, включая обжалование в суд их нарушений</a:t>
            </a:r>
            <a:r>
              <a:rPr lang="ru-RU" sz="1400" i="1" dirty="0" smtClean="0">
                <a:latin typeface="Times New Roman" pitchFamily="18" charset="0"/>
                <a:cs typeface="Times New Roman" pitchFamily="18" charset="0"/>
                <a:hlinkClick r:id="rId2"/>
              </a:rPr>
              <a:t>;</a:t>
            </a:r>
          </a:p>
          <a:p>
            <a:pPr marL="180000" indent="360000" algn="just"/>
            <a:endParaRPr lang="ru-RU" sz="1300" i="1" dirty="0" smtClean="0">
              <a:latin typeface="Times New Roman" pitchFamily="18" charset="0"/>
              <a:cs typeface="Times New Roman" pitchFamily="18" charset="0"/>
              <a:hlinkClick r:id="rId2"/>
            </a:endParaRPr>
          </a:p>
          <a:p>
            <a:pPr marL="180000" indent="360000" algn="just"/>
            <a:r>
              <a:rPr lang="ru-RU" sz="1400" i="1" dirty="0" smtClean="0">
                <a:latin typeface="Times New Roman" pitchFamily="18" charset="0"/>
                <a:cs typeface="Times New Roman" pitchFamily="18" charset="0"/>
              </a:rPr>
              <a:t>12) пенсионное обеспечение в соответствии с законодательством Российской Федерации.</a:t>
            </a:r>
            <a:endParaRPr sz="14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01320" y="360679"/>
            <a:ext cx="6965950" cy="9737725"/>
            <a:chOff x="401320" y="360679"/>
            <a:chExt cx="6965950" cy="9737725"/>
          </a:xfrm>
          <a:solidFill>
            <a:schemeClr val="accent3">
              <a:lumMod val="60000"/>
              <a:lumOff val="40000"/>
            </a:schemeClr>
          </a:solidFill>
        </p:grpSpPr>
        <p:sp>
          <p:nvSpPr>
            <p:cNvPr id="3" name="object 3"/>
            <p:cNvSpPr/>
            <p:nvPr/>
          </p:nvSpPr>
          <p:spPr>
            <a:xfrm>
              <a:off x="407670" y="367029"/>
              <a:ext cx="6953250" cy="9725025"/>
            </a:xfrm>
            <a:prstGeom prst="rect">
              <a:avLst/>
            </a:prstGeom>
            <a:grpFill/>
          </p:spPr>
          <p:txBody>
            <a:bodyPr wrap="square" lIns="0" tIns="0" rIns="0" bIns="0" rtlCol="0"/>
            <a:lstStyle/>
            <a:p>
              <a:endParaRPr/>
            </a:p>
          </p:txBody>
        </p:sp>
        <p:sp>
          <p:nvSpPr>
            <p:cNvPr id="4" name="object 4"/>
            <p:cNvSpPr/>
            <p:nvPr/>
          </p:nvSpPr>
          <p:spPr>
            <a:xfrm>
              <a:off x="407670" y="367029"/>
              <a:ext cx="6953250" cy="9725025"/>
            </a:xfrm>
            <a:custGeom>
              <a:avLst/>
              <a:gdLst/>
              <a:ahLst/>
              <a:cxnLst/>
              <a:rect l="l" t="t" r="r" b="b"/>
              <a:pathLst>
                <a:path w="6953250" h="9725025">
                  <a:moveTo>
                    <a:pt x="0" y="9725025"/>
                  </a:moveTo>
                  <a:lnTo>
                    <a:pt x="6953250" y="9725025"/>
                  </a:lnTo>
                  <a:lnTo>
                    <a:pt x="6953250" y="0"/>
                  </a:lnTo>
                  <a:lnTo>
                    <a:pt x="0" y="0"/>
                  </a:lnTo>
                  <a:lnTo>
                    <a:pt x="0" y="9725025"/>
                  </a:lnTo>
                  <a:close/>
                </a:path>
              </a:pathLst>
            </a:custGeom>
            <a:grpFill/>
            <a:ln w="12700">
              <a:solidFill>
                <a:srgbClr val="41709C"/>
              </a:solidFill>
            </a:ln>
          </p:spPr>
          <p:txBody>
            <a:bodyPr wrap="square" lIns="0" tIns="0" rIns="0" bIns="0" rtlCol="0"/>
            <a:lstStyle/>
            <a:p>
              <a:endParaRPr/>
            </a:p>
          </p:txBody>
        </p:sp>
      </p:grpSp>
      <p:sp>
        <p:nvSpPr>
          <p:cNvPr id="5" name="object 5"/>
          <p:cNvSpPr txBox="1">
            <a:spLocks noGrp="1"/>
          </p:cNvSpPr>
          <p:nvPr>
            <p:ph type="title"/>
          </p:nvPr>
        </p:nvSpPr>
        <p:spPr>
          <a:xfrm>
            <a:off x="1020876" y="383539"/>
            <a:ext cx="5725160" cy="873957"/>
          </a:xfrm>
          <a:prstGeom prst="rect">
            <a:avLst/>
          </a:prstGeom>
        </p:spPr>
        <p:txBody>
          <a:bodyPr vert="horz" wrap="square" lIns="0" tIns="12065" rIns="0" bIns="0" rtlCol="0">
            <a:spAutoFit/>
          </a:bodyPr>
          <a:lstStyle/>
          <a:p>
            <a:pPr marL="12700" algn="ctr">
              <a:spcBef>
                <a:spcPts val="95"/>
              </a:spcBef>
            </a:pPr>
            <a:r>
              <a:rPr lang="ru-RU" spc="-5" dirty="0" smtClean="0"/>
              <a:t>Оплата труда</a:t>
            </a:r>
            <a:r>
              <a:rPr lang="ru-RU" dirty="0" smtClean="0"/>
              <a:t/>
            </a:r>
            <a:br>
              <a:rPr lang="ru-RU" dirty="0" smtClean="0"/>
            </a:br>
            <a:r>
              <a:rPr spc="-5" dirty="0" err="1" smtClean="0"/>
              <a:t>муниципального</a:t>
            </a:r>
            <a:r>
              <a:rPr spc="-25" dirty="0" smtClean="0"/>
              <a:t> </a:t>
            </a:r>
            <a:r>
              <a:rPr spc="-5" dirty="0"/>
              <a:t>служащего</a:t>
            </a:r>
          </a:p>
        </p:txBody>
      </p:sp>
      <p:sp>
        <p:nvSpPr>
          <p:cNvPr id="6" name="object 6"/>
          <p:cNvSpPr txBox="1"/>
          <p:nvPr/>
        </p:nvSpPr>
        <p:spPr>
          <a:xfrm>
            <a:off x="1568450" y="1308100"/>
            <a:ext cx="5057775" cy="789960"/>
          </a:xfrm>
          <a:prstGeom prst="rect">
            <a:avLst/>
          </a:prstGeom>
        </p:spPr>
        <p:txBody>
          <a:bodyPr vert="horz" wrap="square" lIns="0" tIns="12700" rIns="0" bIns="0" rtlCol="0">
            <a:spAutoFit/>
          </a:bodyPr>
          <a:lstStyle/>
          <a:p>
            <a:pPr>
              <a:lnSpc>
                <a:spcPct val="100000"/>
              </a:lnSpc>
              <a:spcBef>
                <a:spcPts val="55"/>
              </a:spcBef>
            </a:pPr>
            <a:endParaRPr sz="2450" dirty="0">
              <a:latin typeface="Times New Roman"/>
              <a:cs typeface="Times New Roman"/>
            </a:endParaRPr>
          </a:p>
          <a:p>
            <a:pPr algn="ctr">
              <a:lnSpc>
                <a:spcPct val="100000"/>
              </a:lnSpc>
            </a:pPr>
            <a:r>
              <a:rPr sz="2600" i="1" dirty="0">
                <a:latin typeface="Times New Roman"/>
                <a:cs typeface="Times New Roman"/>
              </a:rPr>
              <a:t>структура </a:t>
            </a:r>
            <a:r>
              <a:rPr sz="2600" i="1" spc="-5" dirty="0">
                <a:latin typeface="Times New Roman"/>
                <a:cs typeface="Times New Roman"/>
              </a:rPr>
              <a:t>денежного</a:t>
            </a:r>
            <a:r>
              <a:rPr sz="2600" i="1" spc="-15" dirty="0">
                <a:latin typeface="Times New Roman"/>
                <a:cs typeface="Times New Roman"/>
              </a:rPr>
              <a:t> </a:t>
            </a:r>
            <a:r>
              <a:rPr sz="2600" i="1" spc="-5" dirty="0">
                <a:latin typeface="Times New Roman"/>
                <a:cs typeface="Times New Roman"/>
              </a:rPr>
              <a:t>содержания</a:t>
            </a:r>
            <a:endParaRPr sz="2600" dirty="0">
              <a:latin typeface="Times New Roman"/>
              <a:cs typeface="Times New Roman"/>
            </a:endParaRPr>
          </a:p>
        </p:txBody>
      </p:sp>
      <p:sp>
        <p:nvSpPr>
          <p:cNvPr id="7" name="object 7"/>
          <p:cNvSpPr/>
          <p:nvPr/>
        </p:nvSpPr>
        <p:spPr>
          <a:xfrm>
            <a:off x="3973067" y="3561587"/>
            <a:ext cx="2124456" cy="2715768"/>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4102734" y="4051300"/>
            <a:ext cx="1504316" cy="1104020"/>
          </a:xfrm>
          <a:prstGeom prst="rect">
            <a:avLst/>
          </a:prstGeom>
        </p:spPr>
        <p:txBody>
          <a:bodyPr vert="horz" wrap="square" lIns="0" tIns="12065" rIns="0" bIns="0" rtlCol="0">
            <a:spAutoFit/>
          </a:bodyPr>
          <a:lstStyle/>
          <a:p>
            <a:pPr algn="ctr">
              <a:lnSpc>
                <a:spcPts val="1400"/>
              </a:lnSpc>
              <a:spcBef>
                <a:spcPts val="95"/>
              </a:spcBef>
            </a:pPr>
            <a:r>
              <a:rPr lang="ru-RU" sz="1000" spc="-10" dirty="0" smtClean="0">
                <a:solidFill>
                  <a:srgbClr val="FFFFFF"/>
                </a:solidFill>
                <a:latin typeface="Carlito"/>
                <a:cs typeface="Carlito"/>
              </a:rPr>
              <a:t>е</a:t>
            </a:r>
            <a:r>
              <a:rPr sz="1000" spc="-10" dirty="0" smtClean="0">
                <a:solidFill>
                  <a:srgbClr val="FFFFFF"/>
                </a:solidFill>
                <a:latin typeface="Carlito"/>
                <a:cs typeface="Carlito"/>
              </a:rPr>
              <a:t>жемесячная</a:t>
            </a:r>
            <a:r>
              <a:rPr lang="ru-RU" sz="1000" spc="-10" dirty="0" smtClean="0">
                <a:solidFill>
                  <a:srgbClr val="FFFFFF"/>
                </a:solidFill>
                <a:latin typeface="Carlito"/>
                <a:cs typeface="Carlito"/>
              </a:rPr>
              <a:t> надбавка к должностному окладу </a:t>
            </a:r>
          </a:p>
          <a:p>
            <a:pPr algn="ctr">
              <a:lnSpc>
                <a:spcPts val="1400"/>
              </a:lnSpc>
              <a:spcBef>
                <a:spcPts val="95"/>
              </a:spcBef>
            </a:pPr>
            <a:r>
              <a:rPr lang="ru-RU" sz="1600" spc="-5" dirty="0" smtClean="0">
                <a:solidFill>
                  <a:srgbClr val="FFFFFF"/>
                </a:solidFill>
                <a:latin typeface="Carlito"/>
                <a:cs typeface="Carlito"/>
              </a:rPr>
              <a:t>за </a:t>
            </a:r>
            <a:r>
              <a:rPr sz="1600" spc="-5" dirty="0" smtClean="0">
                <a:solidFill>
                  <a:srgbClr val="FFFFFF"/>
                </a:solidFill>
                <a:latin typeface="Carlito"/>
                <a:cs typeface="Carlito"/>
              </a:rPr>
              <a:t>особые</a:t>
            </a:r>
            <a:r>
              <a:rPr sz="1600" spc="-85" dirty="0" smtClean="0">
                <a:solidFill>
                  <a:srgbClr val="FFFFFF"/>
                </a:solidFill>
                <a:latin typeface="Carlito"/>
                <a:cs typeface="Carlito"/>
              </a:rPr>
              <a:t> </a:t>
            </a:r>
            <a:r>
              <a:rPr sz="1600" dirty="0">
                <a:solidFill>
                  <a:srgbClr val="FFFFFF"/>
                </a:solidFill>
                <a:latin typeface="Carlito"/>
                <a:cs typeface="Carlito"/>
              </a:rPr>
              <a:t>условия</a:t>
            </a:r>
            <a:endParaRPr sz="1600" dirty="0">
              <a:latin typeface="Carlito"/>
              <a:cs typeface="Carlito"/>
            </a:endParaRPr>
          </a:p>
          <a:p>
            <a:pPr algn="ctr">
              <a:lnSpc>
                <a:spcPts val="1400"/>
              </a:lnSpc>
            </a:pPr>
            <a:r>
              <a:rPr sz="1600" spc="-5" dirty="0">
                <a:solidFill>
                  <a:srgbClr val="FFFFFF"/>
                </a:solidFill>
                <a:latin typeface="Carlito"/>
                <a:cs typeface="Carlito"/>
              </a:rPr>
              <a:t>муниципальной</a:t>
            </a:r>
            <a:r>
              <a:rPr sz="1600" spc="-55" dirty="0">
                <a:solidFill>
                  <a:srgbClr val="FFFFFF"/>
                </a:solidFill>
                <a:latin typeface="Carlito"/>
                <a:cs typeface="Carlito"/>
              </a:rPr>
              <a:t> </a:t>
            </a:r>
            <a:r>
              <a:rPr sz="1600" spc="-5" dirty="0">
                <a:solidFill>
                  <a:srgbClr val="FFFFFF"/>
                </a:solidFill>
                <a:latin typeface="Carlito"/>
                <a:cs typeface="Carlito"/>
              </a:rPr>
              <a:t>службы</a:t>
            </a:r>
            <a:endParaRPr sz="1600" dirty="0">
              <a:latin typeface="Carlito"/>
              <a:cs typeface="Carlito"/>
            </a:endParaRPr>
          </a:p>
        </p:txBody>
      </p:sp>
      <p:sp>
        <p:nvSpPr>
          <p:cNvPr id="9" name="object 9"/>
          <p:cNvSpPr/>
          <p:nvPr/>
        </p:nvSpPr>
        <p:spPr>
          <a:xfrm>
            <a:off x="3930650" y="4584700"/>
            <a:ext cx="2715768" cy="2298191"/>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4997450" y="5651500"/>
            <a:ext cx="1443990" cy="565411"/>
          </a:xfrm>
          <a:prstGeom prst="rect">
            <a:avLst/>
          </a:prstGeom>
        </p:spPr>
        <p:txBody>
          <a:bodyPr vert="horz" wrap="square" lIns="0" tIns="12065" rIns="0" bIns="0" rtlCol="0">
            <a:spAutoFit/>
          </a:bodyPr>
          <a:lstStyle/>
          <a:p>
            <a:pPr algn="ctr">
              <a:lnSpc>
                <a:spcPts val="1400"/>
              </a:lnSpc>
              <a:spcBef>
                <a:spcPts val="95"/>
              </a:spcBef>
            </a:pPr>
            <a:r>
              <a:rPr lang="ru-RU" sz="1000" spc="-10" dirty="0" smtClean="0">
                <a:solidFill>
                  <a:srgbClr val="FFFFFF"/>
                </a:solidFill>
                <a:latin typeface="Carlito"/>
                <a:cs typeface="Carlito"/>
              </a:rPr>
              <a:t>ежемесячная надбавка к должностному окладу </a:t>
            </a:r>
          </a:p>
          <a:p>
            <a:pPr marL="12065" marR="5080" algn="ctr">
              <a:lnSpc>
                <a:spcPts val="1400"/>
              </a:lnSpc>
              <a:spcBef>
                <a:spcPts val="90"/>
              </a:spcBef>
            </a:pPr>
            <a:r>
              <a:rPr lang="ru-RU" sz="1600" spc="-5" dirty="0" err="1" smtClean="0">
                <a:solidFill>
                  <a:srgbClr val="FFFFFF"/>
                </a:solidFill>
                <a:latin typeface="Carlito"/>
                <a:cs typeface="Carlito"/>
              </a:rPr>
              <a:t>з</a:t>
            </a:r>
            <a:r>
              <a:rPr sz="1600" spc="-5" dirty="0" smtClean="0">
                <a:solidFill>
                  <a:srgbClr val="FFFFFF"/>
                </a:solidFill>
                <a:latin typeface="Carlito"/>
                <a:cs typeface="Carlito"/>
              </a:rPr>
              <a:t>а</a:t>
            </a:r>
            <a:r>
              <a:rPr lang="ru-RU" sz="1600" spc="-5" dirty="0" smtClean="0">
                <a:solidFill>
                  <a:srgbClr val="FFFFFF"/>
                </a:solidFill>
                <a:latin typeface="Carlito"/>
                <a:cs typeface="Carlito"/>
              </a:rPr>
              <a:t> </a:t>
            </a:r>
            <a:r>
              <a:rPr sz="1600" spc="-5" dirty="0" err="1" smtClean="0">
                <a:solidFill>
                  <a:srgbClr val="FFFFFF"/>
                </a:solidFill>
                <a:latin typeface="Carlito"/>
                <a:cs typeface="Carlito"/>
              </a:rPr>
              <a:t>выслугу</a:t>
            </a:r>
            <a:r>
              <a:rPr sz="1600" spc="-50" dirty="0" smtClean="0">
                <a:solidFill>
                  <a:srgbClr val="FFFFFF"/>
                </a:solidFill>
                <a:latin typeface="Carlito"/>
                <a:cs typeface="Carlito"/>
              </a:rPr>
              <a:t> </a:t>
            </a:r>
            <a:r>
              <a:rPr sz="1600" spc="-10" dirty="0">
                <a:solidFill>
                  <a:srgbClr val="FFFFFF"/>
                </a:solidFill>
                <a:latin typeface="Carlito"/>
                <a:cs typeface="Carlito"/>
              </a:rPr>
              <a:t>лет</a:t>
            </a:r>
            <a:endParaRPr sz="1600" dirty="0">
              <a:latin typeface="Carlito"/>
              <a:cs typeface="Carlito"/>
            </a:endParaRPr>
          </a:p>
        </p:txBody>
      </p:sp>
      <p:sp>
        <p:nvSpPr>
          <p:cNvPr id="11" name="object 11"/>
          <p:cNvSpPr/>
          <p:nvPr/>
        </p:nvSpPr>
        <p:spPr>
          <a:xfrm>
            <a:off x="3998976" y="6298691"/>
            <a:ext cx="2610612" cy="2439924"/>
          </a:xfrm>
          <a:prstGeom prst="rect">
            <a:avLst/>
          </a:prstGeom>
          <a:blipFill>
            <a:blip r:embed="rId4" cstate="print"/>
            <a:stretch>
              <a:fillRect/>
            </a:stretch>
          </a:blipFill>
        </p:spPr>
        <p:txBody>
          <a:bodyPr wrap="square" lIns="0" tIns="0" rIns="0" bIns="0" rtlCol="0"/>
          <a:lstStyle/>
          <a:p>
            <a:endParaRPr/>
          </a:p>
        </p:txBody>
      </p:sp>
      <p:sp>
        <p:nvSpPr>
          <p:cNvPr id="13" name="object 13"/>
          <p:cNvSpPr txBox="1"/>
          <p:nvPr/>
        </p:nvSpPr>
        <p:spPr>
          <a:xfrm>
            <a:off x="4768850" y="6642100"/>
            <a:ext cx="1295400" cy="1615186"/>
          </a:xfrm>
          <a:prstGeom prst="rect">
            <a:avLst/>
          </a:prstGeom>
        </p:spPr>
        <p:txBody>
          <a:bodyPr vert="horz" wrap="square" lIns="0" tIns="37465" rIns="0" bIns="0" rtlCol="0">
            <a:spAutoFit/>
          </a:bodyPr>
          <a:lstStyle/>
          <a:p>
            <a:pPr marL="125095" marR="118110" algn="ctr">
              <a:lnSpc>
                <a:spcPts val="1200"/>
              </a:lnSpc>
              <a:spcBef>
                <a:spcPts val="295"/>
              </a:spcBef>
            </a:pPr>
            <a:r>
              <a:rPr lang="ru-RU" sz="1000" spc="-10" dirty="0" smtClean="0">
                <a:solidFill>
                  <a:srgbClr val="FFFFFF"/>
                </a:solidFill>
                <a:latin typeface="Carlito"/>
                <a:cs typeface="Carlito"/>
              </a:rPr>
              <a:t>ежемесячная надбавка к должностному окладу </a:t>
            </a:r>
          </a:p>
          <a:p>
            <a:pPr marL="125095" marR="118110" algn="ctr">
              <a:lnSpc>
                <a:spcPts val="1200"/>
              </a:lnSpc>
              <a:spcBef>
                <a:spcPts val="295"/>
              </a:spcBef>
            </a:pPr>
            <a:r>
              <a:rPr sz="1600" spc="-5" dirty="0" err="1" smtClean="0">
                <a:solidFill>
                  <a:srgbClr val="FFFFFF"/>
                </a:solidFill>
                <a:latin typeface="Carlito"/>
                <a:cs typeface="Carlito"/>
              </a:rPr>
              <a:t>за</a:t>
            </a:r>
            <a:r>
              <a:rPr sz="1600" spc="-5" dirty="0" smtClean="0">
                <a:solidFill>
                  <a:srgbClr val="FFFFFF"/>
                </a:solidFill>
                <a:latin typeface="Carlito"/>
                <a:cs typeface="Carlito"/>
              </a:rPr>
              <a:t>  </a:t>
            </a:r>
            <a:r>
              <a:rPr sz="1600" spc="-10" dirty="0">
                <a:solidFill>
                  <a:srgbClr val="FFFFFF"/>
                </a:solidFill>
                <a:latin typeface="Carlito"/>
                <a:cs typeface="Carlito"/>
              </a:rPr>
              <a:t>работу</a:t>
            </a:r>
            <a:r>
              <a:rPr sz="1600" spc="-20" dirty="0">
                <a:solidFill>
                  <a:srgbClr val="FFFFFF"/>
                </a:solidFill>
                <a:latin typeface="Carlito"/>
                <a:cs typeface="Carlito"/>
              </a:rPr>
              <a:t> </a:t>
            </a:r>
            <a:r>
              <a:rPr sz="1600" spc="-10" dirty="0">
                <a:solidFill>
                  <a:srgbClr val="FFFFFF"/>
                </a:solidFill>
                <a:latin typeface="Carlito"/>
                <a:cs typeface="Carlito"/>
              </a:rPr>
              <a:t>со</a:t>
            </a:r>
            <a:endParaRPr sz="1600" dirty="0">
              <a:latin typeface="Carlito"/>
              <a:cs typeface="Carlito"/>
            </a:endParaRPr>
          </a:p>
          <a:p>
            <a:pPr marL="635" algn="ctr">
              <a:lnSpc>
                <a:spcPts val="1200"/>
              </a:lnSpc>
            </a:pPr>
            <a:r>
              <a:rPr sz="1600" spc="-10" dirty="0">
                <a:solidFill>
                  <a:srgbClr val="FFFFFF"/>
                </a:solidFill>
                <a:latin typeface="Carlito"/>
                <a:cs typeface="Carlito"/>
              </a:rPr>
              <a:t>сведениями</a:t>
            </a:r>
            <a:r>
              <a:rPr sz="1000" spc="-10" dirty="0">
                <a:solidFill>
                  <a:srgbClr val="FFFFFF"/>
                </a:solidFill>
                <a:latin typeface="Carlito"/>
                <a:cs typeface="Carlito"/>
              </a:rPr>
              <a:t>,</a:t>
            </a:r>
            <a:endParaRPr sz="1000" dirty="0">
              <a:latin typeface="Carlito"/>
              <a:cs typeface="Carlito"/>
            </a:endParaRPr>
          </a:p>
          <a:p>
            <a:pPr algn="ctr">
              <a:lnSpc>
                <a:spcPts val="1200"/>
              </a:lnSpc>
            </a:pPr>
            <a:r>
              <a:rPr sz="1000" spc="-5" dirty="0">
                <a:solidFill>
                  <a:srgbClr val="FFFFFF"/>
                </a:solidFill>
                <a:latin typeface="Carlito"/>
                <a:cs typeface="Carlito"/>
              </a:rPr>
              <a:t>составляющими</a:t>
            </a:r>
            <a:endParaRPr sz="1000" dirty="0">
              <a:latin typeface="Carlito"/>
              <a:cs typeface="Carlito"/>
            </a:endParaRPr>
          </a:p>
          <a:p>
            <a:pPr algn="ctr">
              <a:lnSpc>
                <a:spcPts val="1200"/>
              </a:lnSpc>
            </a:pPr>
            <a:r>
              <a:rPr sz="1000" spc="-5" dirty="0">
                <a:solidFill>
                  <a:srgbClr val="FFFFFF"/>
                </a:solidFill>
                <a:latin typeface="Carlito"/>
                <a:cs typeface="Carlito"/>
              </a:rPr>
              <a:t>государственную</a:t>
            </a:r>
            <a:r>
              <a:rPr sz="1000" spc="-15" dirty="0">
                <a:solidFill>
                  <a:srgbClr val="FFFFFF"/>
                </a:solidFill>
                <a:latin typeface="Carlito"/>
                <a:cs typeface="Carlito"/>
              </a:rPr>
              <a:t> </a:t>
            </a:r>
            <a:r>
              <a:rPr sz="1000" spc="-10" dirty="0">
                <a:solidFill>
                  <a:srgbClr val="FFFFFF"/>
                </a:solidFill>
                <a:latin typeface="Carlito"/>
                <a:cs typeface="Carlito"/>
              </a:rPr>
              <a:t>тайну</a:t>
            </a:r>
            <a:endParaRPr sz="1000" dirty="0">
              <a:latin typeface="Carlito"/>
              <a:cs typeface="Carlito"/>
            </a:endParaRPr>
          </a:p>
        </p:txBody>
      </p:sp>
      <p:sp>
        <p:nvSpPr>
          <p:cNvPr id="14" name="object 14"/>
          <p:cNvSpPr/>
          <p:nvPr/>
        </p:nvSpPr>
        <p:spPr>
          <a:xfrm>
            <a:off x="2823972" y="6298691"/>
            <a:ext cx="2357628" cy="2715768"/>
          </a:xfrm>
          <a:prstGeom prst="rect">
            <a:avLst/>
          </a:prstGeom>
          <a:blipFill>
            <a:blip r:embed="rId5" cstate="print"/>
            <a:stretch>
              <a:fillRect/>
            </a:stretch>
          </a:blipFill>
        </p:spPr>
        <p:txBody>
          <a:bodyPr wrap="square" lIns="0" tIns="0" rIns="0" bIns="0" rtlCol="0"/>
          <a:lstStyle/>
          <a:p>
            <a:endParaRPr/>
          </a:p>
        </p:txBody>
      </p:sp>
      <p:sp>
        <p:nvSpPr>
          <p:cNvPr id="15" name="object 15"/>
          <p:cNvSpPr txBox="1"/>
          <p:nvPr/>
        </p:nvSpPr>
        <p:spPr>
          <a:xfrm>
            <a:off x="3321050" y="7861300"/>
            <a:ext cx="1447800" cy="714876"/>
          </a:xfrm>
          <a:prstGeom prst="rect">
            <a:avLst/>
          </a:prstGeom>
        </p:spPr>
        <p:txBody>
          <a:bodyPr vert="horz" wrap="square" lIns="0" tIns="34925" rIns="0" bIns="0" rtlCol="0">
            <a:spAutoFit/>
          </a:bodyPr>
          <a:lstStyle/>
          <a:p>
            <a:pPr marL="12700" marR="5080" indent="1905" algn="ctr">
              <a:lnSpc>
                <a:spcPct val="91500"/>
              </a:lnSpc>
              <a:spcBef>
                <a:spcPts val="275"/>
              </a:spcBef>
            </a:pPr>
            <a:r>
              <a:rPr lang="ru-RU" sz="1600" spc="-5" dirty="0" smtClean="0">
                <a:solidFill>
                  <a:srgbClr val="FFFFFF"/>
                </a:solidFill>
                <a:latin typeface="Carlito"/>
                <a:cs typeface="Carlito"/>
              </a:rPr>
              <a:t>ежемесячное денежное поощрение</a:t>
            </a:r>
            <a:endParaRPr sz="1600" dirty="0">
              <a:latin typeface="Carlito"/>
              <a:cs typeface="Carlito"/>
            </a:endParaRPr>
          </a:p>
        </p:txBody>
      </p:sp>
      <p:sp>
        <p:nvSpPr>
          <p:cNvPr id="16" name="object 16"/>
          <p:cNvSpPr/>
          <p:nvPr/>
        </p:nvSpPr>
        <p:spPr>
          <a:xfrm>
            <a:off x="1357883" y="6298691"/>
            <a:ext cx="2648712" cy="2447544"/>
          </a:xfrm>
          <a:prstGeom prst="rect">
            <a:avLst/>
          </a:prstGeom>
          <a:blipFill>
            <a:blip r:embed="rId6" cstate="print"/>
            <a:stretch>
              <a:fillRect/>
            </a:stretch>
          </a:blipFill>
        </p:spPr>
        <p:txBody>
          <a:bodyPr wrap="square" lIns="0" tIns="0" rIns="0" bIns="0" rtlCol="0"/>
          <a:lstStyle/>
          <a:p>
            <a:endParaRPr/>
          </a:p>
        </p:txBody>
      </p:sp>
      <p:sp>
        <p:nvSpPr>
          <p:cNvPr id="17" name="object 17"/>
          <p:cNvSpPr txBox="1"/>
          <p:nvPr/>
        </p:nvSpPr>
        <p:spPr>
          <a:xfrm>
            <a:off x="1720850" y="6718300"/>
            <a:ext cx="1676400" cy="1297150"/>
          </a:xfrm>
          <a:prstGeom prst="rect">
            <a:avLst/>
          </a:prstGeom>
        </p:spPr>
        <p:txBody>
          <a:bodyPr vert="horz" wrap="square" lIns="0" tIns="40005" rIns="0" bIns="0" rtlCol="0">
            <a:spAutoFit/>
          </a:bodyPr>
          <a:lstStyle/>
          <a:p>
            <a:pPr marR="5080" algn="ctr">
              <a:lnSpc>
                <a:spcPts val="1400"/>
              </a:lnSpc>
              <a:spcBef>
                <a:spcPts val="315"/>
              </a:spcBef>
            </a:pPr>
            <a:r>
              <a:rPr sz="1600" spc="-5" dirty="0" err="1">
                <a:solidFill>
                  <a:srgbClr val="FFFFFF"/>
                </a:solidFill>
                <a:latin typeface="Carlito"/>
                <a:cs typeface="Carlito"/>
              </a:rPr>
              <a:t>ма</a:t>
            </a:r>
            <a:r>
              <a:rPr sz="1600" spc="-15" dirty="0" err="1">
                <a:solidFill>
                  <a:srgbClr val="FFFFFF"/>
                </a:solidFill>
                <a:latin typeface="Carlito"/>
                <a:cs typeface="Carlito"/>
              </a:rPr>
              <a:t>т</a:t>
            </a:r>
            <a:r>
              <a:rPr sz="1600" dirty="0" err="1">
                <a:solidFill>
                  <a:srgbClr val="FFFFFF"/>
                </a:solidFill>
                <a:latin typeface="Carlito"/>
                <a:cs typeface="Carlito"/>
              </a:rPr>
              <a:t>е</a:t>
            </a:r>
            <a:r>
              <a:rPr sz="1600" spc="5" dirty="0" err="1">
                <a:solidFill>
                  <a:srgbClr val="FFFFFF"/>
                </a:solidFill>
                <a:latin typeface="Carlito"/>
                <a:cs typeface="Carlito"/>
              </a:rPr>
              <a:t>р</a:t>
            </a:r>
            <a:r>
              <a:rPr sz="1600" dirty="0" err="1">
                <a:solidFill>
                  <a:srgbClr val="FFFFFF"/>
                </a:solidFill>
                <a:latin typeface="Carlito"/>
                <a:cs typeface="Carlito"/>
              </a:rPr>
              <a:t>иальная</a:t>
            </a:r>
            <a:r>
              <a:rPr sz="1600" dirty="0">
                <a:solidFill>
                  <a:srgbClr val="FFFFFF"/>
                </a:solidFill>
                <a:latin typeface="Carlito"/>
                <a:cs typeface="Carlito"/>
              </a:rPr>
              <a:t>  </a:t>
            </a:r>
            <a:r>
              <a:rPr sz="1600" dirty="0" err="1" smtClean="0">
                <a:solidFill>
                  <a:srgbClr val="FFFFFF"/>
                </a:solidFill>
                <a:latin typeface="Carlito"/>
                <a:cs typeface="Carlito"/>
              </a:rPr>
              <a:t>помощь</a:t>
            </a:r>
            <a:r>
              <a:rPr lang="ru-RU" sz="1600" dirty="0" smtClean="0">
                <a:solidFill>
                  <a:srgbClr val="FFFFFF"/>
                </a:solidFill>
                <a:latin typeface="Carlito"/>
                <a:cs typeface="Carlito"/>
              </a:rPr>
              <a:t>, единовременная выплата </a:t>
            </a:r>
            <a:r>
              <a:rPr lang="ru-RU" sz="1000" dirty="0" smtClean="0">
                <a:solidFill>
                  <a:srgbClr val="FFFFFF"/>
                </a:solidFill>
                <a:latin typeface="Carlito"/>
                <a:cs typeface="Carlito"/>
              </a:rPr>
              <a:t>при предоставлении ежегодного </a:t>
            </a:r>
            <a:r>
              <a:rPr lang="ru-RU" sz="1000" dirty="0" err="1" smtClean="0">
                <a:solidFill>
                  <a:srgbClr val="FFFFFF"/>
                </a:solidFill>
                <a:latin typeface="Carlito"/>
                <a:cs typeface="Carlito"/>
              </a:rPr>
              <a:t>оплпчиваемого</a:t>
            </a:r>
            <a:r>
              <a:rPr lang="ru-RU" sz="1000" dirty="0" smtClean="0">
                <a:solidFill>
                  <a:srgbClr val="FFFFFF"/>
                </a:solidFill>
                <a:latin typeface="Carlito"/>
                <a:cs typeface="Carlito"/>
              </a:rPr>
              <a:t> отпуска</a:t>
            </a:r>
            <a:endParaRPr sz="1000" dirty="0">
              <a:latin typeface="Carlito"/>
              <a:cs typeface="Carlito"/>
            </a:endParaRPr>
          </a:p>
        </p:txBody>
      </p:sp>
      <p:sp>
        <p:nvSpPr>
          <p:cNvPr id="18" name="object 18"/>
          <p:cNvSpPr/>
          <p:nvPr/>
        </p:nvSpPr>
        <p:spPr>
          <a:xfrm>
            <a:off x="1290827" y="4610099"/>
            <a:ext cx="2715768" cy="2298191"/>
          </a:xfrm>
          <a:prstGeom prst="rect">
            <a:avLst/>
          </a:prstGeom>
          <a:blipFill>
            <a:blip r:embed="rId7" cstate="print"/>
            <a:stretch>
              <a:fillRect/>
            </a:stretch>
          </a:blipFill>
        </p:spPr>
        <p:txBody>
          <a:bodyPr wrap="square" lIns="0" tIns="0" rIns="0" bIns="0" rtlCol="0"/>
          <a:lstStyle/>
          <a:p>
            <a:endParaRPr/>
          </a:p>
        </p:txBody>
      </p:sp>
      <p:sp>
        <p:nvSpPr>
          <p:cNvPr id="19" name="object 19"/>
          <p:cNvSpPr txBox="1"/>
          <p:nvPr/>
        </p:nvSpPr>
        <p:spPr>
          <a:xfrm>
            <a:off x="1568450" y="5575300"/>
            <a:ext cx="1600200" cy="527709"/>
          </a:xfrm>
          <a:prstGeom prst="rect">
            <a:avLst/>
          </a:prstGeom>
        </p:spPr>
        <p:txBody>
          <a:bodyPr vert="horz" wrap="square" lIns="0" tIns="40005" rIns="0" bIns="0" rtlCol="0">
            <a:spAutoFit/>
          </a:bodyPr>
          <a:lstStyle/>
          <a:p>
            <a:pPr marL="86995" marR="17780" indent="-62865">
              <a:lnSpc>
                <a:spcPts val="1860"/>
              </a:lnSpc>
              <a:spcBef>
                <a:spcPts val="315"/>
              </a:spcBef>
            </a:pPr>
            <a:r>
              <a:rPr lang="ru-RU" sz="1000" spc="-20" dirty="0" smtClean="0">
                <a:solidFill>
                  <a:srgbClr val="FFFFFF"/>
                </a:solidFill>
                <a:latin typeface="Carlito"/>
                <a:cs typeface="Carlito"/>
              </a:rPr>
              <a:t>        </a:t>
            </a:r>
            <a:r>
              <a:rPr lang="ru-RU" sz="1600" spc="-5" dirty="0" smtClean="0">
                <a:solidFill>
                  <a:srgbClr val="FFFFFF"/>
                </a:solidFill>
                <a:latin typeface="Carlito"/>
                <a:cs typeface="Carlito"/>
              </a:rPr>
              <a:t>оклад за классный чин</a:t>
            </a:r>
            <a:endParaRPr sz="1600" dirty="0">
              <a:latin typeface="Carlito"/>
              <a:cs typeface="Carlito"/>
            </a:endParaRPr>
          </a:p>
        </p:txBody>
      </p:sp>
      <p:sp>
        <p:nvSpPr>
          <p:cNvPr id="20" name="object 20"/>
          <p:cNvSpPr/>
          <p:nvPr/>
        </p:nvSpPr>
        <p:spPr>
          <a:xfrm>
            <a:off x="1577339" y="3162299"/>
            <a:ext cx="2125980" cy="2715767"/>
          </a:xfrm>
          <a:prstGeom prst="rect">
            <a:avLst/>
          </a:prstGeom>
          <a:blipFill>
            <a:blip r:embed="rId8" cstate="print"/>
            <a:stretch>
              <a:fillRect/>
            </a:stretch>
          </a:blipFill>
        </p:spPr>
        <p:txBody>
          <a:bodyPr wrap="square" lIns="0" tIns="0" rIns="0" bIns="0" rtlCol="0"/>
          <a:lstStyle/>
          <a:p>
            <a:endParaRPr/>
          </a:p>
        </p:txBody>
      </p:sp>
      <p:sp>
        <p:nvSpPr>
          <p:cNvPr id="21" name="object 21"/>
          <p:cNvSpPr txBox="1"/>
          <p:nvPr/>
        </p:nvSpPr>
        <p:spPr>
          <a:xfrm>
            <a:off x="2178050" y="3879849"/>
            <a:ext cx="1322959" cy="499496"/>
          </a:xfrm>
          <a:prstGeom prst="rect">
            <a:avLst/>
          </a:prstGeom>
        </p:spPr>
        <p:txBody>
          <a:bodyPr vert="horz" wrap="square" lIns="0" tIns="37465" rIns="0" bIns="0" rtlCol="0">
            <a:spAutoFit/>
          </a:bodyPr>
          <a:lstStyle/>
          <a:p>
            <a:pPr marL="335280" marR="5080" indent="-323215">
              <a:lnSpc>
                <a:spcPts val="1750"/>
              </a:lnSpc>
              <a:spcBef>
                <a:spcPts val="295"/>
              </a:spcBef>
            </a:pPr>
            <a:r>
              <a:rPr sz="1600" spc="-20" dirty="0">
                <a:solidFill>
                  <a:srgbClr val="FFFFFF"/>
                </a:solidFill>
                <a:latin typeface="Carlito"/>
                <a:cs typeface="Carlito"/>
              </a:rPr>
              <a:t>д</a:t>
            </a:r>
            <a:r>
              <a:rPr sz="1600" spc="-35" dirty="0">
                <a:solidFill>
                  <a:srgbClr val="FFFFFF"/>
                </a:solidFill>
                <a:latin typeface="Carlito"/>
                <a:cs typeface="Carlito"/>
              </a:rPr>
              <a:t>о</a:t>
            </a:r>
            <a:r>
              <a:rPr sz="1600" spc="-10" dirty="0">
                <a:solidFill>
                  <a:srgbClr val="FFFFFF"/>
                </a:solidFill>
                <a:latin typeface="Carlito"/>
                <a:cs typeface="Carlito"/>
              </a:rPr>
              <a:t>л</a:t>
            </a:r>
            <a:r>
              <a:rPr sz="1600" spc="-5" dirty="0">
                <a:solidFill>
                  <a:srgbClr val="FFFFFF"/>
                </a:solidFill>
                <a:latin typeface="Carlito"/>
                <a:cs typeface="Carlito"/>
              </a:rPr>
              <a:t>жно</a:t>
            </a:r>
            <a:r>
              <a:rPr sz="1600" spc="-15" dirty="0">
                <a:solidFill>
                  <a:srgbClr val="FFFFFF"/>
                </a:solidFill>
                <a:latin typeface="Carlito"/>
                <a:cs typeface="Carlito"/>
              </a:rPr>
              <a:t>с</a:t>
            </a:r>
            <a:r>
              <a:rPr sz="1600" spc="-5" dirty="0">
                <a:solidFill>
                  <a:srgbClr val="FFFFFF"/>
                </a:solidFill>
                <a:latin typeface="Carlito"/>
                <a:cs typeface="Carlito"/>
              </a:rPr>
              <a:t>тной  оклад</a:t>
            </a:r>
            <a:endParaRPr sz="1600" dirty="0">
              <a:latin typeface="Carlito"/>
              <a:cs typeface="Carl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97497" y="364489"/>
            <a:ext cx="6965950" cy="9737725"/>
            <a:chOff x="297497" y="364489"/>
            <a:chExt cx="6965950" cy="9737725"/>
          </a:xfrm>
          <a:solidFill>
            <a:schemeClr val="accent3">
              <a:lumMod val="60000"/>
              <a:lumOff val="40000"/>
            </a:schemeClr>
          </a:solidFill>
        </p:grpSpPr>
        <p:sp>
          <p:nvSpPr>
            <p:cNvPr id="3" name="object 3"/>
            <p:cNvSpPr/>
            <p:nvPr/>
          </p:nvSpPr>
          <p:spPr>
            <a:xfrm>
              <a:off x="303847" y="370839"/>
              <a:ext cx="6953250" cy="9725025"/>
            </a:xfrm>
            <a:prstGeom prst="rect">
              <a:avLst/>
            </a:prstGeom>
            <a:grpFill/>
          </p:spPr>
          <p:txBody>
            <a:bodyPr wrap="square" lIns="0" tIns="0" rIns="0" bIns="0" rtlCol="0"/>
            <a:lstStyle/>
            <a:p>
              <a:endParaRPr/>
            </a:p>
          </p:txBody>
        </p:sp>
        <p:sp>
          <p:nvSpPr>
            <p:cNvPr id="4" name="object 4"/>
            <p:cNvSpPr/>
            <p:nvPr/>
          </p:nvSpPr>
          <p:spPr>
            <a:xfrm>
              <a:off x="303847" y="370839"/>
              <a:ext cx="6953250" cy="9725025"/>
            </a:xfrm>
            <a:custGeom>
              <a:avLst/>
              <a:gdLst/>
              <a:ahLst/>
              <a:cxnLst/>
              <a:rect l="l" t="t" r="r" b="b"/>
              <a:pathLst>
                <a:path w="6953250" h="9725025">
                  <a:moveTo>
                    <a:pt x="0" y="9725025"/>
                  </a:moveTo>
                  <a:lnTo>
                    <a:pt x="6953250" y="9725025"/>
                  </a:lnTo>
                  <a:lnTo>
                    <a:pt x="6953250" y="0"/>
                  </a:lnTo>
                  <a:lnTo>
                    <a:pt x="0" y="0"/>
                  </a:lnTo>
                  <a:lnTo>
                    <a:pt x="0" y="9725025"/>
                  </a:lnTo>
                  <a:close/>
                </a:path>
              </a:pathLst>
            </a:custGeom>
            <a:grpFill/>
            <a:ln w="12700">
              <a:solidFill>
                <a:srgbClr val="41709C"/>
              </a:solidFill>
            </a:ln>
          </p:spPr>
          <p:txBody>
            <a:bodyPr wrap="square" lIns="0" tIns="0" rIns="0" bIns="0" rtlCol="0"/>
            <a:lstStyle/>
            <a:p>
              <a:endParaRPr/>
            </a:p>
          </p:txBody>
        </p:sp>
      </p:grpSp>
      <p:sp>
        <p:nvSpPr>
          <p:cNvPr id="5" name="object 5"/>
          <p:cNvSpPr txBox="1">
            <a:spLocks noGrp="1"/>
          </p:cNvSpPr>
          <p:nvPr>
            <p:ph type="title"/>
          </p:nvPr>
        </p:nvSpPr>
        <p:spPr>
          <a:xfrm>
            <a:off x="917244" y="388111"/>
            <a:ext cx="5725160" cy="831215"/>
          </a:xfrm>
          <a:prstGeom prst="rect">
            <a:avLst/>
          </a:prstGeom>
        </p:spPr>
        <p:txBody>
          <a:bodyPr vert="horz" wrap="square" lIns="0" tIns="12065" rIns="0" bIns="0" rtlCol="0">
            <a:spAutoFit/>
          </a:bodyPr>
          <a:lstStyle/>
          <a:p>
            <a:pPr algn="ctr">
              <a:lnSpc>
                <a:spcPts val="3290"/>
              </a:lnSpc>
              <a:spcBef>
                <a:spcPts val="95"/>
              </a:spcBef>
            </a:pPr>
            <a:r>
              <a:rPr spc="-5" dirty="0"/>
              <a:t>Права муниципального</a:t>
            </a:r>
            <a:r>
              <a:rPr spc="-25" dirty="0"/>
              <a:t> </a:t>
            </a:r>
            <a:r>
              <a:rPr spc="-5" dirty="0"/>
              <a:t>служащего</a:t>
            </a:r>
          </a:p>
          <a:p>
            <a:pPr marL="345440" algn="ctr">
              <a:lnSpc>
                <a:spcPts val="3050"/>
              </a:lnSpc>
            </a:pPr>
            <a:r>
              <a:rPr sz="2600" b="0" i="1" dirty="0">
                <a:latin typeface="Times New Roman"/>
                <a:cs typeface="Times New Roman"/>
              </a:rPr>
              <a:t>рабочее </a:t>
            </a:r>
            <a:r>
              <a:rPr sz="2600" b="0" i="1" spc="-5" dirty="0">
                <a:latin typeface="Times New Roman"/>
                <a:cs typeface="Times New Roman"/>
              </a:rPr>
              <a:t>время </a:t>
            </a:r>
            <a:r>
              <a:rPr sz="2600" b="0" i="1" dirty="0">
                <a:latin typeface="Times New Roman"/>
                <a:cs typeface="Times New Roman"/>
              </a:rPr>
              <a:t>и </a:t>
            </a:r>
            <a:r>
              <a:rPr sz="2600" b="0" i="1" spc="-5" dirty="0">
                <a:latin typeface="Times New Roman"/>
                <a:cs typeface="Times New Roman"/>
              </a:rPr>
              <a:t>время</a:t>
            </a:r>
            <a:r>
              <a:rPr sz="2600" b="0" i="1" spc="-35" dirty="0">
                <a:latin typeface="Times New Roman"/>
                <a:cs typeface="Times New Roman"/>
              </a:rPr>
              <a:t> </a:t>
            </a:r>
            <a:r>
              <a:rPr sz="2600" b="0" i="1" dirty="0">
                <a:latin typeface="Times New Roman"/>
                <a:cs typeface="Times New Roman"/>
              </a:rPr>
              <a:t>отдыха</a:t>
            </a:r>
            <a:endParaRPr sz="2600">
              <a:latin typeface="Times New Roman"/>
              <a:cs typeface="Times New Roman"/>
            </a:endParaRPr>
          </a:p>
        </p:txBody>
      </p:sp>
      <p:grpSp>
        <p:nvGrpSpPr>
          <p:cNvPr id="6" name="object 6"/>
          <p:cNvGrpSpPr/>
          <p:nvPr/>
        </p:nvGrpSpPr>
        <p:grpSpPr>
          <a:xfrm>
            <a:off x="554672" y="1618487"/>
            <a:ext cx="6447155" cy="1430020"/>
            <a:chOff x="554672" y="1618487"/>
            <a:chExt cx="6447155" cy="1430020"/>
          </a:xfrm>
          <a:solidFill>
            <a:schemeClr val="accent6"/>
          </a:solidFill>
        </p:grpSpPr>
        <p:sp>
          <p:nvSpPr>
            <p:cNvPr id="7" name="object 7"/>
            <p:cNvSpPr/>
            <p:nvPr/>
          </p:nvSpPr>
          <p:spPr>
            <a:xfrm>
              <a:off x="561022" y="1624837"/>
              <a:ext cx="6434455" cy="1417320"/>
            </a:xfrm>
            <a:custGeom>
              <a:avLst/>
              <a:gdLst/>
              <a:ahLst/>
              <a:cxnLst/>
              <a:rect l="l" t="t" r="r" b="b"/>
              <a:pathLst>
                <a:path w="6434455" h="1417320">
                  <a:moveTo>
                    <a:pt x="6292405" y="0"/>
                  </a:moveTo>
                  <a:lnTo>
                    <a:pt x="141732" y="0"/>
                  </a:lnTo>
                  <a:lnTo>
                    <a:pt x="96931" y="7229"/>
                  </a:lnTo>
                  <a:lnTo>
                    <a:pt x="58024" y="27358"/>
                  </a:lnTo>
                  <a:lnTo>
                    <a:pt x="27344" y="58046"/>
                  </a:lnTo>
                  <a:lnTo>
                    <a:pt x="7224" y="96950"/>
                  </a:lnTo>
                  <a:lnTo>
                    <a:pt x="0" y="141731"/>
                  </a:lnTo>
                  <a:lnTo>
                    <a:pt x="0" y="1275588"/>
                  </a:lnTo>
                  <a:lnTo>
                    <a:pt x="7224" y="1320369"/>
                  </a:lnTo>
                  <a:lnTo>
                    <a:pt x="27344" y="1359273"/>
                  </a:lnTo>
                  <a:lnTo>
                    <a:pt x="58024" y="1389961"/>
                  </a:lnTo>
                  <a:lnTo>
                    <a:pt x="96931" y="1410090"/>
                  </a:lnTo>
                  <a:lnTo>
                    <a:pt x="141732" y="1417320"/>
                  </a:lnTo>
                  <a:lnTo>
                    <a:pt x="6292405" y="1417320"/>
                  </a:lnTo>
                  <a:lnTo>
                    <a:pt x="6337186" y="1410090"/>
                  </a:lnTo>
                  <a:lnTo>
                    <a:pt x="6376091" y="1389961"/>
                  </a:lnTo>
                  <a:lnTo>
                    <a:pt x="6406778" y="1359273"/>
                  </a:lnTo>
                  <a:lnTo>
                    <a:pt x="6426907" y="1320369"/>
                  </a:lnTo>
                  <a:lnTo>
                    <a:pt x="6434137" y="1275588"/>
                  </a:lnTo>
                  <a:lnTo>
                    <a:pt x="6434137" y="141731"/>
                  </a:lnTo>
                  <a:lnTo>
                    <a:pt x="6426907" y="96950"/>
                  </a:lnTo>
                  <a:lnTo>
                    <a:pt x="6406778" y="58046"/>
                  </a:lnTo>
                  <a:lnTo>
                    <a:pt x="6376091" y="27358"/>
                  </a:lnTo>
                  <a:lnTo>
                    <a:pt x="6337186" y="7229"/>
                  </a:lnTo>
                  <a:lnTo>
                    <a:pt x="6292405" y="0"/>
                  </a:lnTo>
                  <a:close/>
                </a:path>
              </a:pathLst>
            </a:custGeom>
            <a:grpFill/>
          </p:spPr>
          <p:txBody>
            <a:bodyPr wrap="square" lIns="0" tIns="0" rIns="0" bIns="0" rtlCol="0"/>
            <a:lstStyle/>
            <a:p>
              <a:endParaRPr/>
            </a:p>
          </p:txBody>
        </p:sp>
        <p:sp>
          <p:nvSpPr>
            <p:cNvPr id="8" name="object 8"/>
            <p:cNvSpPr/>
            <p:nvPr/>
          </p:nvSpPr>
          <p:spPr>
            <a:xfrm>
              <a:off x="561022" y="1624837"/>
              <a:ext cx="6434455" cy="1417320"/>
            </a:xfrm>
            <a:custGeom>
              <a:avLst/>
              <a:gdLst/>
              <a:ahLst/>
              <a:cxnLst/>
              <a:rect l="l" t="t" r="r" b="b"/>
              <a:pathLst>
                <a:path w="6434455" h="1417320">
                  <a:moveTo>
                    <a:pt x="0" y="141731"/>
                  </a:moveTo>
                  <a:lnTo>
                    <a:pt x="7224" y="96950"/>
                  </a:lnTo>
                  <a:lnTo>
                    <a:pt x="27344" y="58046"/>
                  </a:lnTo>
                  <a:lnTo>
                    <a:pt x="58024" y="27358"/>
                  </a:lnTo>
                  <a:lnTo>
                    <a:pt x="96931" y="7229"/>
                  </a:lnTo>
                  <a:lnTo>
                    <a:pt x="141732" y="0"/>
                  </a:lnTo>
                  <a:lnTo>
                    <a:pt x="6292405" y="0"/>
                  </a:lnTo>
                  <a:lnTo>
                    <a:pt x="6337186" y="7229"/>
                  </a:lnTo>
                  <a:lnTo>
                    <a:pt x="6376091" y="27358"/>
                  </a:lnTo>
                  <a:lnTo>
                    <a:pt x="6406778" y="58046"/>
                  </a:lnTo>
                  <a:lnTo>
                    <a:pt x="6426907" y="96950"/>
                  </a:lnTo>
                  <a:lnTo>
                    <a:pt x="6434137" y="141731"/>
                  </a:lnTo>
                  <a:lnTo>
                    <a:pt x="6434137" y="1275588"/>
                  </a:lnTo>
                  <a:lnTo>
                    <a:pt x="6426907" y="1320369"/>
                  </a:lnTo>
                  <a:lnTo>
                    <a:pt x="6406778" y="1359273"/>
                  </a:lnTo>
                  <a:lnTo>
                    <a:pt x="6376091" y="1389961"/>
                  </a:lnTo>
                  <a:lnTo>
                    <a:pt x="6337186" y="1410090"/>
                  </a:lnTo>
                  <a:lnTo>
                    <a:pt x="6292405" y="1417320"/>
                  </a:lnTo>
                  <a:lnTo>
                    <a:pt x="141732" y="1417320"/>
                  </a:lnTo>
                  <a:lnTo>
                    <a:pt x="96931" y="1410090"/>
                  </a:lnTo>
                  <a:lnTo>
                    <a:pt x="58024" y="1389961"/>
                  </a:lnTo>
                  <a:lnTo>
                    <a:pt x="27344" y="1359273"/>
                  </a:lnTo>
                  <a:lnTo>
                    <a:pt x="7224" y="1320369"/>
                  </a:lnTo>
                  <a:lnTo>
                    <a:pt x="0" y="1275588"/>
                  </a:lnTo>
                  <a:lnTo>
                    <a:pt x="0" y="141731"/>
                  </a:lnTo>
                  <a:close/>
                </a:path>
              </a:pathLst>
            </a:custGeom>
            <a:grpFill/>
            <a:ln w="12700">
              <a:solidFill>
                <a:srgbClr val="FFFFFF"/>
              </a:solidFill>
            </a:ln>
          </p:spPr>
          <p:txBody>
            <a:bodyPr wrap="square" lIns="0" tIns="0" rIns="0" bIns="0" rtlCol="0"/>
            <a:lstStyle/>
            <a:p>
              <a:endParaRPr/>
            </a:p>
          </p:txBody>
        </p:sp>
      </p:grpSp>
      <p:sp>
        <p:nvSpPr>
          <p:cNvPr id="9" name="object 9"/>
          <p:cNvSpPr txBox="1"/>
          <p:nvPr/>
        </p:nvSpPr>
        <p:spPr>
          <a:xfrm>
            <a:off x="1187450" y="1993900"/>
            <a:ext cx="5181599" cy="595035"/>
          </a:xfrm>
          <a:prstGeom prst="rect">
            <a:avLst/>
          </a:prstGeom>
        </p:spPr>
        <p:txBody>
          <a:bodyPr vert="horz" wrap="square" lIns="0" tIns="68580" rIns="0" bIns="0" rtlCol="0">
            <a:spAutoFit/>
          </a:bodyPr>
          <a:lstStyle/>
          <a:p>
            <a:pPr marL="12700" marR="5080" indent="78740">
              <a:lnSpc>
                <a:spcPts val="4070"/>
              </a:lnSpc>
              <a:spcBef>
                <a:spcPts val="540"/>
              </a:spcBef>
            </a:pPr>
            <a:r>
              <a:rPr lang="ru-RU" sz="3700" b="1" spc="-310" dirty="0" smtClean="0">
                <a:solidFill>
                  <a:srgbClr val="FFFFFF"/>
                </a:solidFill>
                <a:latin typeface="Arial"/>
                <a:cs typeface="Arial"/>
              </a:rPr>
              <a:t>Служебный </a:t>
            </a:r>
            <a:r>
              <a:rPr sz="3700" b="1" spc="-270" dirty="0" err="1" smtClean="0">
                <a:solidFill>
                  <a:srgbClr val="FFFFFF"/>
                </a:solidFill>
                <a:latin typeface="Arial"/>
                <a:cs typeface="Arial"/>
              </a:rPr>
              <a:t>распоряд</a:t>
            </a:r>
            <a:r>
              <a:rPr lang="ru-RU" sz="3700" b="1" spc="-270" dirty="0" err="1" smtClean="0">
                <a:solidFill>
                  <a:srgbClr val="FFFFFF"/>
                </a:solidFill>
                <a:latin typeface="Arial"/>
                <a:cs typeface="Arial"/>
              </a:rPr>
              <a:t>ок</a:t>
            </a:r>
            <a:endParaRPr sz="3700" dirty="0">
              <a:latin typeface="Arial"/>
              <a:cs typeface="Arial"/>
            </a:endParaRPr>
          </a:p>
        </p:txBody>
      </p:sp>
      <p:grpSp>
        <p:nvGrpSpPr>
          <p:cNvPr id="10" name="object 10"/>
          <p:cNvGrpSpPr/>
          <p:nvPr/>
        </p:nvGrpSpPr>
        <p:grpSpPr>
          <a:xfrm>
            <a:off x="557047" y="3153028"/>
            <a:ext cx="3100070" cy="1430020"/>
            <a:chOff x="557047" y="3153028"/>
            <a:chExt cx="3100070" cy="1430020"/>
          </a:xfrm>
          <a:solidFill>
            <a:schemeClr val="accent4">
              <a:lumMod val="60000"/>
              <a:lumOff val="40000"/>
            </a:schemeClr>
          </a:solidFill>
        </p:grpSpPr>
        <p:sp>
          <p:nvSpPr>
            <p:cNvPr id="11" name="object 11"/>
            <p:cNvSpPr/>
            <p:nvPr/>
          </p:nvSpPr>
          <p:spPr>
            <a:xfrm>
              <a:off x="563397" y="3159378"/>
              <a:ext cx="3087370" cy="1417320"/>
            </a:xfrm>
            <a:custGeom>
              <a:avLst/>
              <a:gdLst/>
              <a:ahLst/>
              <a:cxnLst/>
              <a:rect l="l" t="t" r="r" b="b"/>
              <a:pathLst>
                <a:path w="3087370" h="1417320">
                  <a:moveTo>
                    <a:pt x="2945612" y="0"/>
                  </a:moveTo>
                  <a:lnTo>
                    <a:pt x="141731" y="0"/>
                  </a:lnTo>
                  <a:lnTo>
                    <a:pt x="96936" y="7217"/>
                  </a:lnTo>
                  <a:lnTo>
                    <a:pt x="58029" y="27322"/>
                  </a:lnTo>
                  <a:lnTo>
                    <a:pt x="27347" y="57991"/>
                  </a:lnTo>
                  <a:lnTo>
                    <a:pt x="7226" y="96902"/>
                  </a:lnTo>
                  <a:lnTo>
                    <a:pt x="0" y="141731"/>
                  </a:lnTo>
                  <a:lnTo>
                    <a:pt x="0" y="1275588"/>
                  </a:lnTo>
                  <a:lnTo>
                    <a:pt x="7226" y="1320369"/>
                  </a:lnTo>
                  <a:lnTo>
                    <a:pt x="27347" y="1359273"/>
                  </a:lnTo>
                  <a:lnTo>
                    <a:pt x="58029" y="1389961"/>
                  </a:lnTo>
                  <a:lnTo>
                    <a:pt x="96936" y="1410090"/>
                  </a:lnTo>
                  <a:lnTo>
                    <a:pt x="141731" y="1417319"/>
                  </a:lnTo>
                  <a:lnTo>
                    <a:pt x="2945612" y="1417319"/>
                  </a:lnTo>
                  <a:lnTo>
                    <a:pt x="2990442" y="1410090"/>
                  </a:lnTo>
                  <a:lnTo>
                    <a:pt x="3029353" y="1389961"/>
                  </a:lnTo>
                  <a:lnTo>
                    <a:pt x="3060022" y="1359273"/>
                  </a:lnTo>
                  <a:lnTo>
                    <a:pt x="3080126" y="1320369"/>
                  </a:lnTo>
                  <a:lnTo>
                    <a:pt x="3087344" y="1275588"/>
                  </a:lnTo>
                  <a:lnTo>
                    <a:pt x="3087344" y="141731"/>
                  </a:lnTo>
                  <a:lnTo>
                    <a:pt x="3080126" y="96902"/>
                  </a:lnTo>
                  <a:lnTo>
                    <a:pt x="3060022" y="57991"/>
                  </a:lnTo>
                  <a:lnTo>
                    <a:pt x="3029353" y="27322"/>
                  </a:lnTo>
                  <a:lnTo>
                    <a:pt x="2990442" y="7217"/>
                  </a:lnTo>
                  <a:lnTo>
                    <a:pt x="2945612" y="0"/>
                  </a:lnTo>
                  <a:close/>
                </a:path>
              </a:pathLst>
            </a:custGeom>
            <a:grpFill/>
          </p:spPr>
          <p:txBody>
            <a:bodyPr wrap="square" lIns="0" tIns="0" rIns="0" bIns="0" rtlCol="0"/>
            <a:lstStyle/>
            <a:p>
              <a:endParaRPr/>
            </a:p>
          </p:txBody>
        </p:sp>
        <p:sp>
          <p:nvSpPr>
            <p:cNvPr id="12" name="object 12"/>
            <p:cNvSpPr/>
            <p:nvPr/>
          </p:nvSpPr>
          <p:spPr>
            <a:xfrm>
              <a:off x="563397" y="3159378"/>
              <a:ext cx="3087370" cy="1417320"/>
            </a:xfrm>
            <a:custGeom>
              <a:avLst/>
              <a:gdLst/>
              <a:ahLst/>
              <a:cxnLst/>
              <a:rect l="l" t="t" r="r" b="b"/>
              <a:pathLst>
                <a:path w="3087370" h="1417320">
                  <a:moveTo>
                    <a:pt x="0" y="141731"/>
                  </a:moveTo>
                  <a:lnTo>
                    <a:pt x="7226" y="96902"/>
                  </a:lnTo>
                  <a:lnTo>
                    <a:pt x="27347" y="57991"/>
                  </a:lnTo>
                  <a:lnTo>
                    <a:pt x="58029" y="27322"/>
                  </a:lnTo>
                  <a:lnTo>
                    <a:pt x="96936" y="7217"/>
                  </a:lnTo>
                  <a:lnTo>
                    <a:pt x="141731" y="0"/>
                  </a:lnTo>
                  <a:lnTo>
                    <a:pt x="2945612" y="0"/>
                  </a:lnTo>
                  <a:lnTo>
                    <a:pt x="2990442" y="7217"/>
                  </a:lnTo>
                  <a:lnTo>
                    <a:pt x="3029353" y="27322"/>
                  </a:lnTo>
                  <a:lnTo>
                    <a:pt x="3060022" y="57991"/>
                  </a:lnTo>
                  <a:lnTo>
                    <a:pt x="3080126" y="96902"/>
                  </a:lnTo>
                  <a:lnTo>
                    <a:pt x="3087344" y="141731"/>
                  </a:lnTo>
                  <a:lnTo>
                    <a:pt x="3087344" y="1275588"/>
                  </a:lnTo>
                  <a:lnTo>
                    <a:pt x="3080126" y="1320369"/>
                  </a:lnTo>
                  <a:lnTo>
                    <a:pt x="3060022" y="1359273"/>
                  </a:lnTo>
                  <a:lnTo>
                    <a:pt x="3029353" y="1389961"/>
                  </a:lnTo>
                  <a:lnTo>
                    <a:pt x="2990442" y="1410090"/>
                  </a:lnTo>
                  <a:lnTo>
                    <a:pt x="2945612" y="1417319"/>
                  </a:lnTo>
                  <a:lnTo>
                    <a:pt x="141731" y="1417319"/>
                  </a:lnTo>
                  <a:lnTo>
                    <a:pt x="96936" y="1410090"/>
                  </a:lnTo>
                  <a:lnTo>
                    <a:pt x="58029" y="1389961"/>
                  </a:lnTo>
                  <a:lnTo>
                    <a:pt x="27347" y="1359273"/>
                  </a:lnTo>
                  <a:lnTo>
                    <a:pt x="7226" y="1320369"/>
                  </a:lnTo>
                  <a:lnTo>
                    <a:pt x="0" y="1275588"/>
                  </a:lnTo>
                  <a:lnTo>
                    <a:pt x="0" y="141731"/>
                  </a:lnTo>
                  <a:close/>
                </a:path>
              </a:pathLst>
            </a:custGeom>
            <a:grpFill/>
            <a:ln w="12700">
              <a:solidFill>
                <a:srgbClr val="FFFFFF"/>
              </a:solidFill>
            </a:ln>
          </p:spPr>
          <p:txBody>
            <a:bodyPr wrap="square" lIns="0" tIns="0" rIns="0" bIns="0" rtlCol="0"/>
            <a:lstStyle/>
            <a:p>
              <a:endParaRPr/>
            </a:p>
          </p:txBody>
        </p:sp>
      </p:grpSp>
      <p:sp>
        <p:nvSpPr>
          <p:cNvPr id="13" name="object 13"/>
          <p:cNvSpPr txBox="1"/>
          <p:nvPr/>
        </p:nvSpPr>
        <p:spPr>
          <a:xfrm>
            <a:off x="674014" y="3183101"/>
            <a:ext cx="2866390" cy="1250950"/>
          </a:xfrm>
          <a:prstGeom prst="rect">
            <a:avLst/>
          </a:prstGeom>
        </p:spPr>
        <p:txBody>
          <a:bodyPr vert="horz" wrap="square" lIns="0" tIns="12065" rIns="0" bIns="0" rtlCol="0">
            <a:spAutoFit/>
          </a:bodyPr>
          <a:lstStyle/>
          <a:p>
            <a:pPr marL="12700" marR="5080" algn="ctr">
              <a:lnSpc>
                <a:spcPct val="127099"/>
              </a:lnSpc>
              <a:spcBef>
                <a:spcPts val="95"/>
              </a:spcBef>
            </a:pPr>
            <a:r>
              <a:rPr sz="1700" dirty="0" err="1" smtClean="0">
                <a:latin typeface="Carlito"/>
                <a:cs typeface="Carlito"/>
              </a:rPr>
              <a:t>начало</a:t>
            </a:r>
            <a:r>
              <a:rPr sz="1700" dirty="0" smtClean="0">
                <a:latin typeface="Carlito"/>
                <a:cs typeface="Carlito"/>
              </a:rPr>
              <a:t> </a:t>
            </a:r>
            <a:r>
              <a:rPr sz="1700" spc="-5" dirty="0" err="1">
                <a:latin typeface="Carlito"/>
                <a:cs typeface="Carlito"/>
              </a:rPr>
              <a:t>работы</a:t>
            </a:r>
            <a:r>
              <a:rPr sz="1700" spc="-5" dirty="0">
                <a:latin typeface="Carlito"/>
                <a:cs typeface="Carlito"/>
              </a:rPr>
              <a:t> </a:t>
            </a:r>
            <a:r>
              <a:rPr lang="ru-RU" sz="1700" dirty="0" smtClean="0">
                <a:latin typeface="Carlito"/>
                <a:cs typeface="Carlito"/>
              </a:rPr>
              <a:t>–</a:t>
            </a:r>
            <a:r>
              <a:rPr sz="1700" spc="-114" dirty="0" smtClean="0">
                <a:latin typeface="Carlito"/>
                <a:cs typeface="Carlito"/>
              </a:rPr>
              <a:t> </a:t>
            </a:r>
            <a:r>
              <a:rPr sz="1700" dirty="0" smtClean="0">
                <a:latin typeface="Carlito"/>
                <a:cs typeface="Carlito"/>
              </a:rPr>
              <a:t>0</a:t>
            </a:r>
            <a:r>
              <a:rPr lang="ru-RU" sz="1700" dirty="0" smtClean="0">
                <a:latin typeface="Carlito"/>
                <a:cs typeface="Carlito"/>
              </a:rPr>
              <a:t>8:</a:t>
            </a:r>
            <a:r>
              <a:rPr sz="1700" dirty="0" smtClean="0">
                <a:latin typeface="Carlito"/>
                <a:cs typeface="Carlito"/>
              </a:rPr>
              <a:t>00  </a:t>
            </a:r>
            <a:r>
              <a:rPr sz="1700" dirty="0" err="1">
                <a:latin typeface="Carlito"/>
                <a:cs typeface="Carlito"/>
              </a:rPr>
              <a:t>перерыв</a:t>
            </a:r>
            <a:r>
              <a:rPr sz="1700" dirty="0">
                <a:latin typeface="Carlito"/>
                <a:cs typeface="Carlito"/>
              </a:rPr>
              <a:t> </a:t>
            </a:r>
            <a:r>
              <a:rPr lang="ru-RU" sz="1700" dirty="0" smtClean="0">
                <a:latin typeface="Carlito"/>
                <a:cs typeface="Carlito"/>
              </a:rPr>
              <a:t>–</a:t>
            </a:r>
            <a:r>
              <a:rPr sz="1700" dirty="0" smtClean="0">
                <a:latin typeface="Carlito"/>
                <a:cs typeface="Carlito"/>
              </a:rPr>
              <a:t> 1</a:t>
            </a:r>
            <a:r>
              <a:rPr lang="ru-RU" sz="1700" dirty="0" smtClean="0">
                <a:latin typeface="Carlito"/>
                <a:cs typeface="Carlito"/>
              </a:rPr>
              <a:t>2:</a:t>
            </a:r>
            <a:r>
              <a:rPr sz="1700" dirty="0" smtClean="0">
                <a:latin typeface="Carlito"/>
                <a:cs typeface="Carlito"/>
              </a:rPr>
              <a:t>00-1</a:t>
            </a:r>
            <a:r>
              <a:rPr lang="ru-RU" sz="1700" dirty="0" smtClean="0">
                <a:latin typeface="Carlito"/>
                <a:cs typeface="Carlito"/>
              </a:rPr>
              <a:t>2:</a:t>
            </a:r>
            <a:r>
              <a:rPr sz="1700" dirty="0" smtClean="0">
                <a:latin typeface="Carlito"/>
                <a:cs typeface="Carlito"/>
              </a:rPr>
              <a:t>48  </a:t>
            </a:r>
            <a:r>
              <a:rPr sz="1700" spc="-5" dirty="0" err="1">
                <a:latin typeface="Carlito"/>
                <a:cs typeface="Carlito"/>
              </a:rPr>
              <a:t>окончание</a:t>
            </a:r>
            <a:r>
              <a:rPr sz="1700" spc="-30" dirty="0">
                <a:latin typeface="Carlito"/>
                <a:cs typeface="Carlito"/>
              </a:rPr>
              <a:t> </a:t>
            </a:r>
            <a:r>
              <a:rPr lang="ru-RU" sz="1700" spc="-30" dirty="0" smtClean="0">
                <a:latin typeface="Carlito"/>
                <a:cs typeface="Carlito"/>
              </a:rPr>
              <a:t>работы </a:t>
            </a:r>
            <a:r>
              <a:rPr sz="1700" dirty="0" smtClean="0">
                <a:latin typeface="Carlito"/>
                <a:cs typeface="Carlito"/>
              </a:rPr>
              <a:t>-</a:t>
            </a:r>
            <a:endParaRPr sz="1700" dirty="0">
              <a:latin typeface="Carlito"/>
              <a:cs typeface="Carlito"/>
            </a:endParaRPr>
          </a:p>
          <a:p>
            <a:pPr algn="ctr">
              <a:lnSpc>
                <a:spcPts val="1870"/>
              </a:lnSpc>
            </a:pPr>
            <a:r>
              <a:rPr sz="1700" spc="-5" dirty="0" err="1">
                <a:latin typeface="Carlito"/>
                <a:cs typeface="Carlito"/>
              </a:rPr>
              <a:t>Пн-Чт</a:t>
            </a:r>
            <a:r>
              <a:rPr sz="1700" spc="-5" dirty="0">
                <a:latin typeface="Carlito"/>
                <a:cs typeface="Carlito"/>
              </a:rPr>
              <a:t> </a:t>
            </a:r>
            <a:r>
              <a:rPr lang="ru-RU" sz="1700" dirty="0" smtClean="0">
                <a:latin typeface="Carlito"/>
                <a:cs typeface="Carlito"/>
              </a:rPr>
              <a:t>–</a:t>
            </a:r>
            <a:r>
              <a:rPr sz="1700" dirty="0" smtClean="0">
                <a:latin typeface="Carlito"/>
                <a:cs typeface="Carlito"/>
              </a:rPr>
              <a:t> 1</a:t>
            </a:r>
            <a:r>
              <a:rPr lang="ru-RU" sz="1700" dirty="0" smtClean="0">
                <a:latin typeface="Carlito"/>
                <a:cs typeface="Carlito"/>
              </a:rPr>
              <a:t>7:</a:t>
            </a:r>
            <a:r>
              <a:rPr sz="1700" dirty="0" smtClean="0">
                <a:latin typeface="Carlito"/>
                <a:cs typeface="Carlito"/>
              </a:rPr>
              <a:t>00</a:t>
            </a:r>
            <a:r>
              <a:rPr sz="1700" spc="-30" dirty="0" smtClean="0">
                <a:latin typeface="Carlito"/>
                <a:cs typeface="Carlito"/>
              </a:rPr>
              <a:t> </a:t>
            </a:r>
            <a:r>
              <a:rPr sz="1700" spc="-5" dirty="0" smtClean="0">
                <a:latin typeface="Carlito"/>
                <a:cs typeface="Carlito"/>
              </a:rPr>
              <a:t>Пт-1</a:t>
            </a:r>
            <a:r>
              <a:rPr lang="ru-RU" sz="1700" spc="-5" dirty="0" smtClean="0">
                <a:latin typeface="Carlito"/>
                <a:cs typeface="Carlito"/>
              </a:rPr>
              <a:t>6:</a:t>
            </a:r>
            <a:r>
              <a:rPr sz="1700" spc="-5" dirty="0" smtClean="0">
                <a:latin typeface="Carlito"/>
                <a:cs typeface="Carlito"/>
              </a:rPr>
              <a:t>00</a:t>
            </a:r>
            <a:endParaRPr sz="1700" dirty="0">
              <a:latin typeface="Carlito"/>
              <a:cs typeface="Carlito"/>
            </a:endParaRPr>
          </a:p>
        </p:txBody>
      </p:sp>
      <p:grpSp>
        <p:nvGrpSpPr>
          <p:cNvPr id="14" name="object 14"/>
          <p:cNvGrpSpPr/>
          <p:nvPr/>
        </p:nvGrpSpPr>
        <p:grpSpPr>
          <a:xfrm>
            <a:off x="557047" y="4684267"/>
            <a:ext cx="3100070" cy="1430020"/>
            <a:chOff x="557047" y="4684267"/>
            <a:chExt cx="3100070" cy="1430020"/>
          </a:xfrm>
        </p:grpSpPr>
        <p:sp>
          <p:nvSpPr>
            <p:cNvPr id="15" name="object 15"/>
            <p:cNvSpPr/>
            <p:nvPr/>
          </p:nvSpPr>
          <p:spPr>
            <a:xfrm>
              <a:off x="563397" y="4690617"/>
              <a:ext cx="3087370" cy="1417320"/>
            </a:xfrm>
            <a:custGeom>
              <a:avLst/>
              <a:gdLst/>
              <a:ahLst/>
              <a:cxnLst/>
              <a:rect l="l" t="t" r="r" b="b"/>
              <a:pathLst>
                <a:path w="3087370" h="1417320">
                  <a:moveTo>
                    <a:pt x="2945612" y="0"/>
                  </a:moveTo>
                  <a:lnTo>
                    <a:pt x="141731" y="0"/>
                  </a:lnTo>
                  <a:lnTo>
                    <a:pt x="96936" y="7217"/>
                  </a:lnTo>
                  <a:lnTo>
                    <a:pt x="58029" y="27322"/>
                  </a:lnTo>
                  <a:lnTo>
                    <a:pt x="27347" y="57991"/>
                  </a:lnTo>
                  <a:lnTo>
                    <a:pt x="7226" y="96902"/>
                  </a:lnTo>
                  <a:lnTo>
                    <a:pt x="0" y="141731"/>
                  </a:lnTo>
                  <a:lnTo>
                    <a:pt x="0" y="1275461"/>
                  </a:lnTo>
                  <a:lnTo>
                    <a:pt x="7226" y="1320290"/>
                  </a:lnTo>
                  <a:lnTo>
                    <a:pt x="27347" y="1359201"/>
                  </a:lnTo>
                  <a:lnTo>
                    <a:pt x="58029" y="1389870"/>
                  </a:lnTo>
                  <a:lnTo>
                    <a:pt x="96936" y="1409975"/>
                  </a:lnTo>
                  <a:lnTo>
                    <a:pt x="141731" y="1417192"/>
                  </a:lnTo>
                  <a:lnTo>
                    <a:pt x="2945612" y="1417192"/>
                  </a:lnTo>
                  <a:lnTo>
                    <a:pt x="2990442" y="1409975"/>
                  </a:lnTo>
                  <a:lnTo>
                    <a:pt x="3029353" y="1389870"/>
                  </a:lnTo>
                  <a:lnTo>
                    <a:pt x="3060022" y="1359201"/>
                  </a:lnTo>
                  <a:lnTo>
                    <a:pt x="3080126" y="1320290"/>
                  </a:lnTo>
                  <a:lnTo>
                    <a:pt x="3087344" y="1275461"/>
                  </a:lnTo>
                  <a:lnTo>
                    <a:pt x="3087344" y="141731"/>
                  </a:lnTo>
                  <a:lnTo>
                    <a:pt x="3080126" y="96902"/>
                  </a:lnTo>
                  <a:lnTo>
                    <a:pt x="3060022" y="57991"/>
                  </a:lnTo>
                  <a:lnTo>
                    <a:pt x="3029353" y="27322"/>
                  </a:lnTo>
                  <a:lnTo>
                    <a:pt x="2990442" y="7217"/>
                  </a:lnTo>
                  <a:lnTo>
                    <a:pt x="2945612" y="0"/>
                  </a:lnTo>
                  <a:close/>
                </a:path>
              </a:pathLst>
            </a:custGeom>
            <a:solidFill>
              <a:srgbClr val="FFC000"/>
            </a:solidFill>
          </p:spPr>
          <p:txBody>
            <a:bodyPr wrap="square" lIns="0" tIns="0" rIns="0" bIns="0" rtlCol="0"/>
            <a:lstStyle/>
            <a:p>
              <a:endParaRPr/>
            </a:p>
          </p:txBody>
        </p:sp>
        <p:sp>
          <p:nvSpPr>
            <p:cNvPr id="16" name="object 16"/>
            <p:cNvSpPr/>
            <p:nvPr/>
          </p:nvSpPr>
          <p:spPr>
            <a:xfrm>
              <a:off x="563397" y="4690617"/>
              <a:ext cx="3087370" cy="1417320"/>
            </a:xfrm>
            <a:custGeom>
              <a:avLst/>
              <a:gdLst/>
              <a:ahLst/>
              <a:cxnLst/>
              <a:rect l="l" t="t" r="r" b="b"/>
              <a:pathLst>
                <a:path w="3087370" h="1417320">
                  <a:moveTo>
                    <a:pt x="0" y="141731"/>
                  </a:moveTo>
                  <a:lnTo>
                    <a:pt x="7226" y="96902"/>
                  </a:lnTo>
                  <a:lnTo>
                    <a:pt x="27347" y="57991"/>
                  </a:lnTo>
                  <a:lnTo>
                    <a:pt x="58029" y="27322"/>
                  </a:lnTo>
                  <a:lnTo>
                    <a:pt x="96936" y="7217"/>
                  </a:lnTo>
                  <a:lnTo>
                    <a:pt x="141731" y="0"/>
                  </a:lnTo>
                  <a:lnTo>
                    <a:pt x="2945612" y="0"/>
                  </a:lnTo>
                  <a:lnTo>
                    <a:pt x="2990442" y="7217"/>
                  </a:lnTo>
                  <a:lnTo>
                    <a:pt x="3029353" y="27322"/>
                  </a:lnTo>
                  <a:lnTo>
                    <a:pt x="3060022" y="57991"/>
                  </a:lnTo>
                  <a:lnTo>
                    <a:pt x="3080126" y="96902"/>
                  </a:lnTo>
                  <a:lnTo>
                    <a:pt x="3087344" y="141731"/>
                  </a:lnTo>
                  <a:lnTo>
                    <a:pt x="3087344" y="1275461"/>
                  </a:lnTo>
                  <a:lnTo>
                    <a:pt x="3080126" y="1320290"/>
                  </a:lnTo>
                  <a:lnTo>
                    <a:pt x="3060022" y="1359201"/>
                  </a:lnTo>
                  <a:lnTo>
                    <a:pt x="3029353" y="1389870"/>
                  </a:lnTo>
                  <a:lnTo>
                    <a:pt x="2990442" y="1409975"/>
                  </a:lnTo>
                  <a:lnTo>
                    <a:pt x="2945612" y="1417192"/>
                  </a:lnTo>
                  <a:lnTo>
                    <a:pt x="141731" y="1417192"/>
                  </a:lnTo>
                  <a:lnTo>
                    <a:pt x="96936" y="1409975"/>
                  </a:lnTo>
                  <a:lnTo>
                    <a:pt x="58029" y="1389870"/>
                  </a:lnTo>
                  <a:lnTo>
                    <a:pt x="27347" y="1359201"/>
                  </a:lnTo>
                  <a:lnTo>
                    <a:pt x="7226" y="1320290"/>
                  </a:lnTo>
                  <a:lnTo>
                    <a:pt x="0" y="1275461"/>
                  </a:lnTo>
                  <a:lnTo>
                    <a:pt x="0" y="141731"/>
                  </a:lnTo>
                  <a:close/>
                </a:path>
              </a:pathLst>
            </a:custGeom>
            <a:ln w="12700">
              <a:solidFill>
                <a:srgbClr val="FFFFFF"/>
              </a:solidFill>
            </a:ln>
          </p:spPr>
          <p:txBody>
            <a:bodyPr wrap="square" lIns="0" tIns="0" rIns="0" bIns="0" rtlCol="0"/>
            <a:lstStyle/>
            <a:p>
              <a:endParaRPr/>
            </a:p>
          </p:txBody>
        </p:sp>
      </p:grpSp>
      <p:sp>
        <p:nvSpPr>
          <p:cNvPr id="17" name="object 17"/>
          <p:cNvSpPr txBox="1"/>
          <p:nvPr/>
        </p:nvSpPr>
        <p:spPr>
          <a:xfrm>
            <a:off x="882650" y="5118100"/>
            <a:ext cx="2538095" cy="549509"/>
          </a:xfrm>
          <a:prstGeom prst="rect">
            <a:avLst/>
          </a:prstGeom>
        </p:spPr>
        <p:txBody>
          <a:bodyPr vert="horz" wrap="square" lIns="0" tIns="13335" rIns="0" bIns="0" rtlCol="0">
            <a:spAutoFit/>
          </a:bodyPr>
          <a:lstStyle/>
          <a:p>
            <a:pPr marL="12700" algn="ctr">
              <a:lnSpc>
                <a:spcPct val="100000"/>
              </a:lnSpc>
              <a:spcBef>
                <a:spcPts val="105"/>
              </a:spcBef>
            </a:pPr>
            <a:r>
              <a:rPr sz="1700" dirty="0" err="1" smtClean="0">
                <a:latin typeface="Carlito"/>
                <a:cs typeface="Carlito"/>
              </a:rPr>
              <a:t>рабочая</a:t>
            </a:r>
            <a:r>
              <a:rPr sz="1700" spc="-110" dirty="0" smtClean="0">
                <a:latin typeface="Carlito"/>
                <a:cs typeface="Carlito"/>
              </a:rPr>
              <a:t> </a:t>
            </a:r>
            <a:r>
              <a:rPr sz="1700" spc="-10" dirty="0" err="1" smtClean="0">
                <a:latin typeface="Carlito"/>
                <a:cs typeface="Carlito"/>
              </a:rPr>
              <a:t>неделя</a:t>
            </a:r>
            <a:r>
              <a:rPr lang="ru-RU" sz="1700" spc="-10" dirty="0" smtClean="0">
                <a:latin typeface="Carlito"/>
                <a:cs typeface="Carlito"/>
              </a:rPr>
              <a:t> – </a:t>
            </a:r>
          </a:p>
          <a:p>
            <a:pPr marL="12700" algn="ctr">
              <a:lnSpc>
                <a:spcPct val="100000"/>
              </a:lnSpc>
              <a:spcBef>
                <a:spcPts val="105"/>
              </a:spcBef>
            </a:pPr>
            <a:r>
              <a:rPr lang="ru-RU" sz="1700" dirty="0" smtClean="0">
                <a:latin typeface="Carlito"/>
                <a:cs typeface="Carlito"/>
              </a:rPr>
              <a:t>40 часов</a:t>
            </a:r>
            <a:endParaRPr sz="1700" dirty="0">
              <a:latin typeface="Carlito"/>
              <a:cs typeface="Carlito"/>
            </a:endParaRPr>
          </a:p>
        </p:txBody>
      </p:sp>
      <p:grpSp>
        <p:nvGrpSpPr>
          <p:cNvPr id="18" name="object 18"/>
          <p:cNvGrpSpPr/>
          <p:nvPr/>
        </p:nvGrpSpPr>
        <p:grpSpPr>
          <a:xfrm>
            <a:off x="3903853" y="3153028"/>
            <a:ext cx="3100070" cy="1430020"/>
            <a:chOff x="3903853" y="3153028"/>
            <a:chExt cx="3100070" cy="1430020"/>
          </a:xfrm>
          <a:solidFill>
            <a:schemeClr val="accent4">
              <a:lumMod val="60000"/>
              <a:lumOff val="40000"/>
            </a:schemeClr>
          </a:solidFill>
        </p:grpSpPr>
        <p:sp>
          <p:nvSpPr>
            <p:cNvPr id="19" name="object 19"/>
            <p:cNvSpPr/>
            <p:nvPr/>
          </p:nvSpPr>
          <p:spPr>
            <a:xfrm>
              <a:off x="3910203" y="3159378"/>
              <a:ext cx="3087370" cy="1417320"/>
            </a:xfrm>
            <a:custGeom>
              <a:avLst/>
              <a:gdLst/>
              <a:ahLst/>
              <a:cxnLst/>
              <a:rect l="l" t="t" r="r" b="b"/>
              <a:pathLst>
                <a:path w="3087370" h="1417320">
                  <a:moveTo>
                    <a:pt x="2945638" y="0"/>
                  </a:moveTo>
                  <a:lnTo>
                    <a:pt x="141732" y="0"/>
                  </a:lnTo>
                  <a:lnTo>
                    <a:pt x="96902" y="7217"/>
                  </a:lnTo>
                  <a:lnTo>
                    <a:pt x="57991" y="27322"/>
                  </a:lnTo>
                  <a:lnTo>
                    <a:pt x="27322" y="57991"/>
                  </a:lnTo>
                  <a:lnTo>
                    <a:pt x="7217" y="96902"/>
                  </a:lnTo>
                  <a:lnTo>
                    <a:pt x="0" y="141731"/>
                  </a:lnTo>
                  <a:lnTo>
                    <a:pt x="0" y="1275588"/>
                  </a:lnTo>
                  <a:lnTo>
                    <a:pt x="7217" y="1320369"/>
                  </a:lnTo>
                  <a:lnTo>
                    <a:pt x="27322" y="1359273"/>
                  </a:lnTo>
                  <a:lnTo>
                    <a:pt x="57991" y="1389961"/>
                  </a:lnTo>
                  <a:lnTo>
                    <a:pt x="96902" y="1410090"/>
                  </a:lnTo>
                  <a:lnTo>
                    <a:pt x="141732" y="1417319"/>
                  </a:lnTo>
                  <a:lnTo>
                    <a:pt x="2945638" y="1417319"/>
                  </a:lnTo>
                  <a:lnTo>
                    <a:pt x="2990419" y="1410090"/>
                  </a:lnTo>
                  <a:lnTo>
                    <a:pt x="3029323" y="1389961"/>
                  </a:lnTo>
                  <a:lnTo>
                    <a:pt x="3060011" y="1359273"/>
                  </a:lnTo>
                  <a:lnTo>
                    <a:pt x="3080140" y="1320369"/>
                  </a:lnTo>
                  <a:lnTo>
                    <a:pt x="3087370" y="1275588"/>
                  </a:lnTo>
                  <a:lnTo>
                    <a:pt x="3087370" y="141731"/>
                  </a:lnTo>
                  <a:lnTo>
                    <a:pt x="3080140" y="96902"/>
                  </a:lnTo>
                  <a:lnTo>
                    <a:pt x="3060011" y="57991"/>
                  </a:lnTo>
                  <a:lnTo>
                    <a:pt x="3029323" y="27322"/>
                  </a:lnTo>
                  <a:lnTo>
                    <a:pt x="2990419" y="7217"/>
                  </a:lnTo>
                  <a:lnTo>
                    <a:pt x="2945638" y="0"/>
                  </a:lnTo>
                  <a:close/>
                </a:path>
              </a:pathLst>
            </a:custGeom>
            <a:grpFill/>
          </p:spPr>
          <p:txBody>
            <a:bodyPr wrap="square" lIns="0" tIns="0" rIns="0" bIns="0" rtlCol="0"/>
            <a:lstStyle/>
            <a:p>
              <a:endParaRPr/>
            </a:p>
          </p:txBody>
        </p:sp>
        <p:sp>
          <p:nvSpPr>
            <p:cNvPr id="20" name="object 20"/>
            <p:cNvSpPr/>
            <p:nvPr/>
          </p:nvSpPr>
          <p:spPr>
            <a:xfrm>
              <a:off x="3910203" y="3159378"/>
              <a:ext cx="3087370" cy="1417320"/>
            </a:xfrm>
            <a:custGeom>
              <a:avLst/>
              <a:gdLst/>
              <a:ahLst/>
              <a:cxnLst/>
              <a:rect l="l" t="t" r="r" b="b"/>
              <a:pathLst>
                <a:path w="3087370" h="1417320">
                  <a:moveTo>
                    <a:pt x="0" y="141731"/>
                  </a:moveTo>
                  <a:lnTo>
                    <a:pt x="7217" y="96902"/>
                  </a:lnTo>
                  <a:lnTo>
                    <a:pt x="27322" y="57991"/>
                  </a:lnTo>
                  <a:lnTo>
                    <a:pt x="57991" y="27322"/>
                  </a:lnTo>
                  <a:lnTo>
                    <a:pt x="96902" y="7217"/>
                  </a:lnTo>
                  <a:lnTo>
                    <a:pt x="141732" y="0"/>
                  </a:lnTo>
                  <a:lnTo>
                    <a:pt x="2945638" y="0"/>
                  </a:lnTo>
                  <a:lnTo>
                    <a:pt x="2990419" y="7217"/>
                  </a:lnTo>
                  <a:lnTo>
                    <a:pt x="3029323" y="27322"/>
                  </a:lnTo>
                  <a:lnTo>
                    <a:pt x="3060011" y="57991"/>
                  </a:lnTo>
                  <a:lnTo>
                    <a:pt x="3080140" y="96902"/>
                  </a:lnTo>
                  <a:lnTo>
                    <a:pt x="3087370" y="141731"/>
                  </a:lnTo>
                  <a:lnTo>
                    <a:pt x="3087370" y="1275588"/>
                  </a:lnTo>
                  <a:lnTo>
                    <a:pt x="3080140" y="1320369"/>
                  </a:lnTo>
                  <a:lnTo>
                    <a:pt x="3060011" y="1359273"/>
                  </a:lnTo>
                  <a:lnTo>
                    <a:pt x="3029323" y="1389961"/>
                  </a:lnTo>
                  <a:lnTo>
                    <a:pt x="2990419" y="1410090"/>
                  </a:lnTo>
                  <a:lnTo>
                    <a:pt x="2945638" y="1417319"/>
                  </a:lnTo>
                  <a:lnTo>
                    <a:pt x="141732" y="1417319"/>
                  </a:lnTo>
                  <a:lnTo>
                    <a:pt x="96902" y="1410090"/>
                  </a:lnTo>
                  <a:lnTo>
                    <a:pt x="57991" y="1389961"/>
                  </a:lnTo>
                  <a:lnTo>
                    <a:pt x="27322" y="1359273"/>
                  </a:lnTo>
                  <a:lnTo>
                    <a:pt x="7217" y="1320369"/>
                  </a:lnTo>
                  <a:lnTo>
                    <a:pt x="0" y="1275588"/>
                  </a:lnTo>
                  <a:lnTo>
                    <a:pt x="0" y="141731"/>
                  </a:lnTo>
                  <a:close/>
                </a:path>
              </a:pathLst>
            </a:custGeom>
            <a:grpFill/>
            <a:ln w="12700">
              <a:solidFill>
                <a:srgbClr val="FFFFFF"/>
              </a:solidFill>
            </a:ln>
          </p:spPr>
          <p:txBody>
            <a:bodyPr wrap="square" lIns="0" tIns="0" rIns="0" bIns="0" rtlCol="0"/>
            <a:lstStyle/>
            <a:p>
              <a:endParaRPr/>
            </a:p>
          </p:txBody>
        </p:sp>
      </p:grpSp>
      <p:sp>
        <p:nvSpPr>
          <p:cNvPr id="21" name="object 21"/>
          <p:cNvSpPr txBox="1"/>
          <p:nvPr/>
        </p:nvSpPr>
        <p:spPr>
          <a:xfrm>
            <a:off x="4235450" y="3517900"/>
            <a:ext cx="2438400" cy="527709"/>
          </a:xfrm>
          <a:prstGeom prst="rect">
            <a:avLst/>
          </a:prstGeom>
        </p:spPr>
        <p:txBody>
          <a:bodyPr vert="horz" wrap="square" lIns="0" tIns="40005" rIns="0" bIns="0" rtlCol="0">
            <a:spAutoFit/>
          </a:bodyPr>
          <a:lstStyle/>
          <a:p>
            <a:pPr marL="388620" marR="5080" indent="-376555">
              <a:lnSpc>
                <a:spcPts val="1860"/>
              </a:lnSpc>
              <a:spcBef>
                <a:spcPts val="315"/>
              </a:spcBef>
            </a:pPr>
            <a:r>
              <a:rPr sz="1700" spc="-5" dirty="0">
                <a:latin typeface="Carlito"/>
                <a:cs typeface="Carlito"/>
              </a:rPr>
              <a:t>суббота, </a:t>
            </a:r>
            <a:r>
              <a:rPr sz="1700" dirty="0">
                <a:latin typeface="Carlito"/>
                <a:cs typeface="Carlito"/>
              </a:rPr>
              <a:t>воскресенье</a:t>
            </a:r>
            <a:r>
              <a:rPr sz="1700" spc="-90" dirty="0">
                <a:latin typeface="Carlito"/>
                <a:cs typeface="Carlito"/>
              </a:rPr>
              <a:t> </a:t>
            </a:r>
            <a:r>
              <a:rPr sz="1700" dirty="0">
                <a:latin typeface="Carlito"/>
                <a:cs typeface="Carlito"/>
              </a:rPr>
              <a:t>-  </a:t>
            </a:r>
            <a:r>
              <a:rPr sz="1700" spc="-10" dirty="0">
                <a:latin typeface="Carlito"/>
                <a:cs typeface="Carlito"/>
              </a:rPr>
              <a:t>выходные</a:t>
            </a:r>
            <a:r>
              <a:rPr sz="1700" spc="-45" dirty="0">
                <a:latin typeface="Carlito"/>
                <a:cs typeface="Carlito"/>
              </a:rPr>
              <a:t> </a:t>
            </a:r>
            <a:r>
              <a:rPr sz="1700" spc="-5" dirty="0">
                <a:latin typeface="Carlito"/>
                <a:cs typeface="Carlito"/>
              </a:rPr>
              <a:t>дни</a:t>
            </a:r>
            <a:endParaRPr sz="1700" dirty="0">
              <a:latin typeface="Carlito"/>
              <a:cs typeface="Carlito"/>
            </a:endParaRPr>
          </a:p>
        </p:txBody>
      </p:sp>
      <p:grpSp>
        <p:nvGrpSpPr>
          <p:cNvPr id="22" name="object 22"/>
          <p:cNvGrpSpPr/>
          <p:nvPr/>
        </p:nvGrpSpPr>
        <p:grpSpPr>
          <a:xfrm>
            <a:off x="3903853" y="4684267"/>
            <a:ext cx="3100070" cy="1430020"/>
            <a:chOff x="3903853" y="4684267"/>
            <a:chExt cx="3100070" cy="1430020"/>
          </a:xfrm>
        </p:grpSpPr>
        <p:sp>
          <p:nvSpPr>
            <p:cNvPr id="23" name="object 23"/>
            <p:cNvSpPr/>
            <p:nvPr/>
          </p:nvSpPr>
          <p:spPr>
            <a:xfrm>
              <a:off x="3910203" y="4690617"/>
              <a:ext cx="3087370" cy="1417320"/>
            </a:xfrm>
            <a:custGeom>
              <a:avLst/>
              <a:gdLst/>
              <a:ahLst/>
              <a:cxnLst/>
              <a:rect l="l" t="t" r="r" b="b"/>
              <a:pathLst>
                <a:path w="3087370" h="1417320">
                  <a:moveTo>
                    <a:pt x="2945638" y="0"/>
                  </a:moveTo>
                  <a:lnTo>
                    <a:pt x="141732" y="0"/>
                  </a:lnTo>
                  <a:lnTo>
                    <a:pt x="96902" y="7217"/>
                  </a:lnTo>
                  <a:lnTo>
                    <a:pt x="57991" y="27322"/>
                  </a:lnTo>
                  <a:lnTo>
                    <a:pt x="27322" y="57991"/>
                  </a:lnTo>
                  <a:lnTo>
                    <a:pt x="7217" y="96902"/>
                  </a:lnTo>
                  <a:lnTo>
                    <a:pt x="0" y="141731"/>
                  </a:lnTo>
                  <a:lnTo>
                    <a:pt x="0" y="1275461"/>
                  </a:lnTo>
                  <a:lnTo>
                    <a:pt x="7217" y="1320290"/>
                  </a:lnTo>
                  <a:lnTo>
                    <a:pt x="27322" y="1359201"/>
                  </a:lnTo>
                  <a:lnTo>
                    <a:pt x="57991" y="1389870"/>
                  </a:lnTo>
                  <a:lnTo>
                    <a:pt x="96902" y="1409975"/>
                  </a:lnTo>
                  <a:lnTo>
                    <a:pt x="141732" y="1417192"/>
                  </a:lnTo>
                  <a:lnTo>
                    <a:pt x="2945638" y="1417192"/>
                  </a:lnTo>
                  <a:lnTo>
                    <a:pt x="2990419" y="1409975"/>
                  </a:lnTo>
                  <a:lnTo>
                    <a:pt x="3029323" y="1389870"/>
                  </a:lnTo>
                  <a:lnTo>
                    <a:pt x="3060011" y="1359201"/>
                  </a:lnTo>
                  <a:lnTo>
                    <a:pt x="3080140" y="1320290"/>
                  </a:lnTo>
                  <a:lnTo>
                    <a:pt x="3087370" y="1275461"/>
                  </a:lnTo>
                  <a:lnTo>
                    <a:pt x="3087370" y="141731"/>
                  </a:lnTo>
                  <a:lnTo>
                    <a:pt x="3080140" y="96902"/>
                  </a:lnTo>
                  <a:lnTo>
                    <a:pt x="3060011" y="57991"/>
                  </a:lnTo>
                  <a:lnTo>
                    <a:pt x="3029323" y="27322"/>
                  </a:lnTo>
                  <a:lnTo>
                    <a:pt x="2990419" y="7217"/>
                  </a:lnTo>
                  <a:lnTo>
                    <a:pt x="2945638" y="0"/>
                  </a:lnTo>
                  <a:close/>
                </a:path>
              </a:pathLst>
            </a:custGeom>
            <a:solidFill>
              <a:srgbClr val="FFC000"/>
            </a:solidFill>
          </p:spPr>
          <p:txBody>
            <a:bodyPr wrap="square" lIns="0" tIns="0" rIns="0" bIns="0" rtlCol="0"/>
            <a:lstStyle/>
            <a:p>
              <a:endParaRPr/>
            </a:p>
          </p:txBody>
        </p:sp>
        <p:sp>
          <p:nvSpPr>
            <p:cNvPr id="24" name="object 24"/>
            <p:cNvSpPr/>
            <p:nvPr/>
          </p:nvSpPr>
          <p:spPr>
            <a:xfrm>
              <a:off x="3910203" y="4690617"/>
              <a:ext cx="3087370" cy="1417320"/>
            </a:xfrm>
            <a:custGeom>
              <a:avLst/>
              <a:gdLst/>
              <a:ahLst/>
              <a:cxnLst/>
              <a:rect l="l" t="t" r="r" b="b"/>
              <a:pathLst>
                <a:path w="3087370" h="1417320">
                  <a:moveTo>
                    <a:pt x="0" y="141731"/>
                  </a:moveTo>
                  <a:lnTo>
                    <a:pt x="7217" y="96902"/>
                  </a:lnTo>
                  <a:lnTo>
                    <a:pt x="27322" y="57991"/>
                  </a:lnTo>
                  <a:lnTo>
                    <a:pt x="57991" y="27322"/>
                  </a:lnTo>
                  <a:lnTo>
                    <a:pt x="96902" y="7217"/>
                  </a:lnTo>
                  <a:lnTo>
                    <a:pt x="141732" y="0"/>
                  </a:lnTo>
                  <a:lnTo>
                    <a:pt x="2945638" y="0"/>
                  </a:lnTo>
                  <a:lnTo>
                    <a:pt x="2990419" y="7217"/>
                  </a:lnTo>
                  <a:lnTo>
                    <a:pt x="3029323" y="27322"/>
                  </a:lnTo>
                  <a:lnTo>
                    <a:pt x="3060011" y="57991"/>
                  </a:lnTo>
                  <a:lnTo>
                    <a:pt x="3080140" y="96902"/>
                  </a:lnTo>
                  <a:lnTo>
                    <a:pt x="3087370" y="141731"/>
                  </a:lnTo>
                  <a:lnTo>
                    <a:pt x="3087370" y="1275461"/>
                  </a:lnTo>
                  <a:lnTo>
                    <a:pt x="3080140" y="1320290"/>
                  </a:lnTo>
                  <a:lnTo>
                    <a:pt x="3060011" y="1359201"/>
                  </a:lnTo>
                  <a:lnTo>
                    <a:pt x="3029323" y="1389870"/>
                  </a:lnTo>
                  <a:lnTo>
                    <a:pt x="2990419" y="1409975"/>
                  </a:lnTo>
                  <a:lnTo>
                    <a:pt x="2945638" y="1417192"/>
                  </a:lnTo>
                  <a:lnTo>
                    <a:pt x="141732" y="1417192"/>
                  </a:lnTo>
                  <a:lnTo>
                    <a:pt x="96902" y="1409975"/>
                  </a:lnTo>
                  <a:lnTo>
                    <a:pt x="57991" y="1389870"/>
                  </a:lnTo>
                  <a:lnTo>
                    <a:pt x="27322" y="1359201"/>
                  </a:lnTo>
                  <a:lnTo>
                    <a:pt x="7217" y="1320290"/>
                  </a:lnTo>
                  <a:lnTo>
                    <a:pt x="0" y="1275461"/>
                  </a:lnTo>
                  <a:lnTo>
                    <a:pt x="0" y="141731"/>
                  </a:lnTo>
                  <a:close/>
                </a:path>
              </a:pathLst>
            </a:custGeom>
            <a:ln w="12700">
              <a:solidFill>
                <a:srgbClr val="FFFFFF"/>
              </a:solidFill>
            </a:ln>
          </p:spPr>
          <p:txBody>
            <a:bodyPr wrap="square" lIns="0" tIns="0" rIns="0" bIns="0" rtlCol="0"/>
            <a:lstStyle/>
            <a:p>
              <a:endParaRPr/>
            </a:p>
          </p:txBody>
        </p:sp>
      </p:grpSp>
      <p:sp>
        <p:nvSpPr>
          <p:cNvPr id="25" name="object 25"/>
          <p:cNvSpPr txBox="1"/>
          <p:nvPr/>
        </p:nvSpPr>
        <p:spPr>
          <a:xfrm>
            <a:off x="4235450" y="5041900"/>
            <a:ext cx="2489835" cy="766700"/>
          </a:xfrm>
          <a:prstGeom prst="rect">
            <a:avLst/>
          </a:prstGeom>
        </p:spPr>
        <p:txBody>
          <a:bodyPr vert="horz" wrap="square" lIns="0" tIns="40005" rIns="0" bIns="0" rtlCol="0">
            <a:spAutoFit/>
          </a:bodyPr>
          <a:lstStyle/>
          <a:p>
            <a:pPr marR="5080" algn="ctr">
              <a:lnSpc>
                <a:spcPts val="1860"/>
              </a:lnSpc>
              <a:spcBef>
                <a:spcPts val="315"/>
              </a:spcBef>
            </a:pPr>
            <a:r>
              <a:rPr sz="1700" spc="-15" dirty="0">
                <a:latin typeface="Carlito"/>
                <a:cs typeface="Carlito"/>
              </a:rPr>
              <a:t>ежегодный </a:t>
            </a:r>
            <a:r>
              <a:rPr sz="1700" spc="-5" dirty="0">
                <a:latin typeface="Carlito"/>
                <a:cs typeface="Carlito"/>
              </a:rPr>
              <a:t>оплачиваемый  отпуск- </a:t>
            </a:r>
            <a:r>
              <a:rPr sz="1700" dirty="0">
                <a:latin typeface="Carlito"/>
                <a:cs typeface="Carlito"/>
              </a:rPr>
              <a:t>30</a:t>
            </a:r>
            <a:r>
              <a:rPr sz="1700" spc="-20" dirty="0">
                <a:latin typeface="Carlito"/>
                <a:cs typeface="Carlito"/>
              </a:rPr>
              <a:t> </a:t>
            </a:r>
            <a:r>
              <a:rPr sz="1700" spc="-5" dirty="0">
                <a:latin typeface="Carlito"/>
                <a:cs typeface="Carlito"/>
              </a:rPr>
              <a:t>дней</a:t>
            </a:r>
            <a:endParaRPr sz="1700" dirty="0">
              <a:latin typeface="Carlito"/>
              <a:cs typeface="Carlito"/>
            </a:endParaRPr>
          </a:p>
        </p:txBody>
      </p:sp>
      <p:grpSp>
        <p:nvGrpSpPr>
          <p:cNvPr id="26" name="object 26"/>
          <p:cNvGrpSpPr/>
          <p:nvPr/>
        </p:nvGrpSpPr>
        <p:grpSpPr>
          <a:xfrm>
            <a:off x="353695" y="6857238"/>
            <a:ext cx="6870700" cy="3213100"/>
            <a:chOff x="353695" y="6857238"/>
            <a:chExt cx="6870700" cy="3213100"/>
          </a:xfrm>
        </p:grpSpPr>
        <p:sp>
          <p:nvSpPr>
            <p:cNvPr id="27" name="object 27"/>
            <p:cNvSpPr/>
            <p:nvPr/>
          </p:nvSpPr>
          <p:spPr>
            <a:xfrm>
              <a:off x="360045" y="6863588"/>
              <a:ext cx="6858000" cy="3200400"/>
            </a:xfrm>
            <a:custGeom>
              <a:avLst/>
              <a:gdLst/>
              <a:ahLst/>
              <a:cxnLst/>
              <a:rect l="l" t="t" r="r" b="b"/>
              <a:pathLst>
                <a:path w="6858000" h="3200400">
                  <a:moveTo>
                    <a:pt x="5143500" y="0"/>
                  </a:moveTo>
                  <a:lnTo>
                    <a:pt x="5067127" y="311"/>
                  </a:lnTo>
                  <a:lnTo>
                    <a:pt x="4991611" y="1238"/>
                  </a:lnTo>
                  <a:lnTo>
                    <a:pt x="4917020" y="2766"/>
                  </a:lnTo>
                  <a:lnTo>
                    <a:pt x="4843424" y="4884"/>
                  </a:lnTo>
                  <a:lnTo>
                    <a:pt x="4770892" y="7577"/>
                  </a:lnTo>
                  <a:lnTo>
                    <a:pt x="4699495" y="10833"/>
                  </a:lnTo>
                  <a:lnTo>
                    <a:pt x="4629302" y="14639"/>
                  </a:lnTo>
                  <a:lnTo>
                    <a:pt x="4560382" y="18982"/>
                  </a:lnTo>
                  <a:lnTo>
                    <a:pt x="4492806" y="23848"/>
                  </a:lnTo>
                  <a:lnTo>
                    <a:pt x="4426643" y="29226"/>
                  </a:lnTo>
                  <a:lnTo>
                    <a:pt x="4361963" y="35102"/>
                  </a:lnTo>
                  <a:lnTo>
                    <a:pt x="4298835" y="41462"/>
                  </a:lnTo>
                  <a:lnTo>
                    <a:pt x="4237330" y="48294"/>
                  </a:lnTo>
                  <a:lnTo>
                    <a:pt x="4177516" y="55585"/>
                  </a:lnTo>
                  <a:lnTo>
                    <a:pt x="4119463" y="63322"/>
                  </a:lnTo>
                  <a:lnTo>
                    <a:pt x="4063242" y="71492"/>
                  </a:lnTo>
                  <a:lnTo>
                    <a:pt x="4008922" y="80082"/>
                  </a:lnTo>
                  <a:lnTo>
                    <a:pt x="3956572" y="89079"/>
                  </a:lnTo>
                  <a:lnTo>
                    <a:pt x="3906262" y="98469"/>
                  </a:lnTo>
                  <a:lnTo>
                    <a:pt x="3858062" y="108241"/>
                  </a:lnTo>
                  <a:lnTo>
                    <a:pt x="3812042" y="118380"/>
                  </a:lnTo>
                  <a:lnTo>
                    <a:pt x="3768271" y="128874"/>
                  </a:lnTo>
                  <a:lnTo>
                    <a:pt x="3726819" y="139711"/>
                  </a:lnTo>
                  <a:lnTo>
                    <a:pt x="3687755" y="150876"/>
                  </a:lnTo>
                  <a:lnTo>
                    <a:pt x="3651150" y="162357"/>
                  </a:lnTo>
                  <a:lnTo>
                    <a:pt x="3585594" y="186215"/>
                  </a:lnTo>
                  <a:lnTo>
                    <a:pt x="3530706" y="211180"/>
                  </a:lnTo>
                  <a:lnTo>
                    <a:pt x="3487046" y="237149"/>
                  </a:lnTo>
                  <a:lnTo>
                    <a:pt x="3455169" y="264018"/>
                  </a:lnTo>
                  <a:lnTo>
                    <a:pt x="3430670" y="305781"/>
                  </a:lnTo>
                  <a:lnTo>
                    <a:pt x="3427329" y="334288"/>
                  </a:lnTo>
                  <a:lnTo>
                    <a:pt x="3422364" y="348378"/>
                  </a:lnTo>
                  <a:lnTo>
                    <a:pt x="3388399" y="389563"/>
                  </a:lnTo>
                  <a:lnTo>
                    <a:pt x="3350561" y="415986"/>
                  </a:lnTo>
                  <a:lnTo>
                    <a:pt x="3301218" y="441460"/>
                  </a:lnTo>
                  <a:lnTo>
                    <a:pt x="3240926" y="465882"/>
                  </a:lnTo>
                  <a:lnTo>
                    <a:pt x="3170244" y="489147"/>
                  </a:lnTo>
                  <a:lnTo>
                    <a:pt x="3131180" y="500313"/>
                  </a:lnTo>
                  <a:lnTo>
                    <a:pt x="3089728" y="511150"/>
                  </a:lnTo>
                  <a:lnTo>
                    <a:pt x="3045957" y="521646"/>
                  </a:lnTo>
                  <a:lnTo>
                    <a:pt x="2999937" y="531787"/>
                  </a:lnTo>
                  <a:lnTo>
                    <a:pt x="2951737" y="541561"/>
                  </a:lnTo>
                  <a:lnTo>
                    <a:pt x="2901427" y="550954"/>
                  </a:lnTo>
                  <a:lnTo>
                    <a:pt x="2849077" y="559954"/>
                  </a:lnTo>
                  <a:lnTo>
                    <a:pt x="2794757" y="568546"/>
                  </a:lnTo>
                  <a:lnTo>
                    <a:pt x="2738536" y="576720"/>
                  </a:lnTo>
                  <a:lnTo>
                    <a:pt x="2680483" y="584460"/>
                  </a:lnTo>
                  <a:lnTo>
                    <a:pt x="2620669" y="591754"/>
                  </a:lnTo>
                  <a:lnTo>
                    <a:pt x="2559164" y="598590"/>
                  </a:lnTo>
                  <a:lnTo>
                    <a:pt x="2496036" y="604954"/>
                  </a:lnTo>
                  <a:lnTo>
                    <a:pt x="2431356" y="610833"/>
                  </a:lnTo>
                  <a:lnTo>
                    <a:pt x="2365193" y="616213"/>
                  </a:lnTo>
                  <a:lnTo>
                    <a:pt x="2297617" y="621083"/>
                  </a:lnTo>
                  <a:lnTo>
                    <a:pt x="2228697" y="625429"/>
                  </a:lnTo>
                  <a:lnTo>
                    <a:pt x="2158504" y="629238"/>
                  </a:lnTo>
                  <a:lnTo>
                    <a:pt x="2087107" y="632496"/>
                  </a:lnTo>
                  <a:lnTo>
                    <a:pt x="2014575" y="635191"/>
                  </a:lnTo>
                  <a:lnTo>
                    <a:pt x="1940979" y="637310"/>
                  </a:lnTo>
                  <a:lnTo>
                    <a:pt x="1866388" y="638840"/>
                  </a:lnTo>
                  <a:lnTo>
                    <a:pt x="1790872" y="639767"/>
                  </a:lnTo>
                  <a:lnTo>
                    <a:pt x="1714500" y="640080"/>
                  </a:lnTo>
                  <a:lnTo>
                    <a:pt x="1638129" y="639767"/>
                  </a:lnTo>
                  <a:lnTo>
                    <a:pt x="1562615" y="638840"/>
                  </a:lnTo>
                  <a:lnTo>
                    <a:pt x="1488025" y="637310"/>
                  </a:lnTo>
                  <a:lnTo>
                    <a:pt x="1414430" y="635191"/>
                  </a:lnTo>
                  <a:lnTo>
                    <a:pt x="1341900" y="632496"/>
                  </a:lnTo>
                  <a:lnTo>
                    <a:pt x="1270504" y="629238"/>
                  </a:lnTo>
                  <a:lnTo>
                    <a:pt x="1200311" y="625429"/>
                  </a:lnTo>
                  <a:lnTo>
                    <a:pt x="1131392" y="621083"/>
                  </a:lnTo>
                  <a:lnTo>
                    <a:pt x="1063817" y="616213"/>
                  </a:lnTo>
                  <a:lnTo>
                    <a:pt x="997654" y="610833"/>
                  </a:lnTo>
                  <a:lnTo>
                    <a:pt x="932974" y="604954"/>
                  </a:lnTo>
                  <a:lnTo>
                    <a:pt x="869847" y="598590"/>
                  </a:lnTo>
                  <a:lnTo>
                    <a:pt x="808341" y="591754"/>
                  </a:lnTo>
                  <a:lnTo>
                    <a:pt x="748527" y="584460"/>
                  </a:lnTo>
                  <a:lnTo>
                    <a:pt x="690474" y="576720"/>
                  </a:lnTo>
                  <a:lnTo>
                    <a:pt x="634253" y="568546"/>
                  </a:lnTo>
                  <a:lnTo>
                    <a:pt x="579932" y="559954"/>
                  </a:lnTo>
                  <a:lnTo>
                    <a:pt x="527582" y="550954"/>
                  </a:lnTo>
                  <a:lnTo>
                    <a:pt x="477271" y="541561"/>
                  </a:lnTo>
                  <a:lnTo>
                    <a:pt x="429071" y="531787"/>
                  </a:lnTo>
                  <a:lnTo>
                    <a:pt x="383050" y="521646"/>
                  </a:lnTo>
                  <a:lnTo>
                    <a:pt x="339278" y="511150"/>
                  </a:lnTo>
                  <a:lnTo>
                    <a:pt x="297826" y="500313"/>
                  </a:lnTo>
                  <a:lnTo>
                    <a:pt x="258762" y="489147"/>
                  </a:lnTo>
                  <a:lnTo>
                    <a:pt x="222156" y="477666"/>
                  </a:lnTo>
                  <a:lnTo>
                    <a:pt x="156598" y="453810"/>
                  </a:lnTo>
                  <a:lnTo>
                    <a:pt x="101709" y="428848"/>
                  </a:lnTo>
                  <a:lnTo>
                    <a:pt x="58047" y="402886"/>
                  </a:lnTo>
                  <a:lnTo>
                    <a:pt x="26170" y="376028"/>
                  </a:lnTo>
                  <a:lnTo>
                    <a:pt x="1670" y="334288"/>
                  </a:lnTo>
                  <a:lnTo>
                    <a:pt x="0" y="320040"/>
                  </a:lnTo>
                  <a:lnTo>
                    <a:pt x="0" y="2880321"/>
                  </a:lnTo>
                  <a:lnTo>
                    <a:pt x="14825" y="2922598"/>
                  </a:lnTo>
                  <a:lnTo>
                    <a:pt x="58047" y="2963203"/>
                  </a:lnTo>
                  <a:lnTo>
                    <a:pt x="101709" y="2989171"/>
                  </a:lnTo>
                  <a:lnTo>
                    <a:pt x="156598" y="3014135"/>
                  </a:lnTo>
                  <a:lnTo>
                    <a:pt x="222156" y="3037993"/>
                  </a:lnTo>
                  <a:lnTo>
                    <a:pt x="258762" y="3049474"/>
                  </a:lnTo>
                  <a:lnTo>
                    <a:pt x="297826" y="3060639"/>
                  </a:lnTo>
                  <a:lnTo>
                    <a:pt x="339278" y="3071476"/>
                  </a:lnTo>
                  <a:lnTo>
                    <a:pt x="383050" y="3081970"/>
                  </a:lnTo>
                  <a:lnTo>
                    <a:pt x="429071" y="3092110"/>
                  </a:lnTo>
                  <a:lnTo>
                    <a:pt x="477271" y="3101882"/>
                  </a:lnTo>
                  <a:lnTo>
                    <a:pt x="527582" y="3111273"/>
                  </a:lnTo>
                  <a:lnTo>
                    <a:pt x="579932" y="3120270"/>
                  </a:lnTo>
                  <a:lnTo>
                    <a:pt x="634253" y="3128861"/>
                  </a:lnTo>
                  <a:lnTo>
                    <a:pt x="690474" y="3137031"/>
                  </a:lnTo>
                  <a:lnTo>
                    <a:pt x="748527" y="3144769"/>
                  </a:lnTo>
                  <a:lnTo>
                    <a:pt x="808341" y="3152061"/>
                  </a:lnTo>
                  <a:lnTo>
                    <a:pt x="869847" y="3158894"/>
                  </a:lnTo>
                  <a:lnTo>
                    <a:pt x="932974" y="3165255"/>
                  </a:lnTo>
                  <a:lnTo>
                    <a:pt x="997654" y="3171131"/>
                  </a:lnTo>
                  <a:lnTo>
                    <a:pt x="1063817" y="3176509"/>
                  </a:lnTo>
                  <a:lnTo>
                    <a:pt x="1131392" y="3181376"/>
                  </a:lnTo>
                  <a:lnTo>
                    <a:pt x="1200311" y="3185720"/>
                  </a:lnTo>
                  <a:lnTo>
                    <a:pt x="1270504" y="3189526"/>
                  </a:lnTo>
                  <a:lnTo>
                    <a:pt x="1341900" y="3192783"/>
                  </a:lnTo>
                  <a:lnTo>
                    <a:pt x="1414430" y="3195476"/>
                  </a:lnTo>
                  <a:lnTo>
                    <a:pt x="1488025" y="3197594"/>
                  </a:lnTo>
                  <a:lnTo>
                    <a:pt x="1562615" y="3199123"/>
                  </a:lnTo>
                  <a:lnTo>
                    <a:pt x="1638129" y="3200050"/>
                  </a:lnTo>
                  <a:lnTo>
                    <a:pt x="1714500" y="3200361"/>
                  </a:lnTo>
                  <a:lnTo>
                    <a:pt x="1790872" y="3200050"/>
                  </a:lnTo>
                  <a:lnTo>
                    <a:pt x="1866388" y="3199123"/>
                  </a:lnTo>
                  <a:lnTo>
                    <a:pt x="1940979" y="3197594"/>
                  </a:lnTo>
                  <a:lnTo>
                    <a:pt x="2014575" y="3195476"/>
                  </a:lnTo>
                  <a:lnTo>
                    <a:pt x="2087107" y="3192783"/>
                  </a:lnTo>
                  <a:lnTo>
                    <a:pt x="2158504" y="3189526"/>
                  </a:lnTo>
                  <a:lnTo>
                    <a:pt x="2228697" y="3185720"/>
                  </a:lnTo>
                  <a:lnTo>
                    <a:pt x="2297617" y="3181376"/>
                  </a:lnTo>
                  <a:lnTo>
                    <a:pt x="2365193" y="3176509"/>
                  </a:lnTo>
                  <a:lnTo>
                    <a:pt x="2431356" y="3171131"/>
                  </a:lnTo>
                  <a:lnTo>
                    <a:pt x="2496036" y="3165255"/>
                  </a:lnTo>
                  <a:lnTo>
                    <a:pt x="2559164" y="3158894"/>
                  </a:lnTo>
                  <a:lnTo>
                    <a:pt x="2620669" y="3152061"/>
                  </a:lnTo>
                  <a:lnTo>
                    <a:pt x="2680483" y="3144769"/>
                  </a:lnTo>
                  <a:lnTo>
                    <a:pt x="2738536" y="3137031"/>
                  </a:lnTo>
                  <a:lnTo>
                    <a:pt x="2794757" y="3128861"/>
                  </a:lnTo>
                  <a:lnTo>
                    <a:pt x="2849077" y="3120270"/>
                  </a:lnTo>
                  <a:lnTo>
                    <a:pt x="2901427" y="3111273"/>
                  </a:lnTo>
                  <a:lnTo>
                    <a:pt x="2951737" y="3101882"/>
                  </a:lnTo>
                  <a:lnTo>
                    <a:pt x="2999937" y="3092110"/>
                  </a:lnTo>
                  <a:lnTo>
                    <a:pt x="3045957" y="3081970"/>
                  </a:lnTo>
                  <a:lnTo>
                    <a:pt x="3089728" y="3071476"/>
                  </a:lnTo>
                  <a:lnTo>
                    <a:pt x="3131180" y="3060639"/>
                  </a:lnTo>
                  <a:lnTo>
                    <a:pt x="3170244" y="3049474"/>
                  </a:lnTo>
                  <a:lnTo>
                    <a:pt x="3206849" y="3037993"/>
                  </a:lnTo>
                  <a:lnTo>
                    <a:pt x="3272405" y="3014135"/>
                  </a:lnTo>
                  <a:lnTo>
                    <a:pt x="3327293" y="2989171"/>
                  </a:lnTo>
                  <a:lnTo>
                    <a:pt x="3370953" y="2963203"/>
                  </a:lnTo>
                  <a:lnTo>
                    <a:pt x="3402830" y="2936336"/>
                  </a:lnTo>
                  <a:lnTo>
                    <a:pt x="3427329" y="2894578"/>
                  </a:lnTo>
                  <a:lnTo>
                    <a:pt x="3430670" y="2866065"/>
                  </a:lnTo>
                  <a:lnTo>
                    <a:pt x="3435635" y="2851969"/>
                  </a:lnTo>
                  <a:lnTo>
                    <a:pt x="3469600" y="2810768"/>
                  </a:lnTo>
                  <a:lnTo>
                    <a:pt x="3507438" y="2784337"/>
                  </a:lnTo>
                  <a:lnTo>
                    <a:pt x="3556781" y="2758858"/>
                  </a:lnTo>
                  <a:lnTo>
                    <a:pt x="3617073" y="2734434"/>
                  </a:lnTo>
                  <a:lnTo>
                    <a:pt x="3687755" y="2711169"/>
                  </a:lnTo>
                  <a:lnTo>
                    <a:pt x="3726819" y="2700004"/>
                  </a:lnTo>
                  <a:lnTo>
                    <a:pt x="3768271" y="2689167"/>
                  </a:lnTo>
                  <a:lnTo>
                    <a:pt x="3812042" y="2678673"/>
                  </a:lnTo>
                  <a:lnTo>
                    <a:pt x="3858062" y="2668533"/>
                  </a:lnTo>
                  <a:lnTo>
                    <a:pt x="3906262" y="2658761"/>
                  </a:lnTo>
                  <a:lnTo>
                    <a:pt x="3956572" y="2649370"/>
                  </a:lnTo>
                  <a:lnTo>
                    <a:pt x="4008922" y="2640373"/>
                  </a:lnTo>
                  <a:lnTo>
                    <a:pt x="4063242" y="2631782"/>
                  </a:lnTo>
                  <a:lnTo>
                    <a:pt x="4119463" y="2623612"/>
                  </a:lnTo>
                  <a:lnTo>
                    <a:pt x="4177516" y="2615874"/>
                  </a:lnTo>
                  <a:lnTo>
                    <a:pt x="4237330" y="2608582"/>
                  </a:lnTo>
                  <a:lnTo>
                    <a:pt x="4298835" y="2601749"/>
                  </a:lnTo>
                  <a:lnTo>
                    <a:pt x="4361963" y="2595388"/>
                  </a:lnTo>
                  <a:lnTo>
                    <a:pt x="4426643" y="2589512"/>
                  </a:lnTo>
                  <a:lnTo>
                    <a:pt x="4492806" y="2584134"/>
                  </a:lnTo>
                  <a:lnTo>
                    <a:pt x="4560382" y="2579266"/>
                  </a:lnTo>
                  <a:lnTo>
                    <a:pt x="4629302" y="2574923"/>
                  </a:lnTo>
                  <a:lnTo>
                    <a:pt x="4699495" y="2571117"/>
                  </a:lnTo>
                  <a:lnTo>
                    <a:pt x="4770892" y="2567860"/>
                  </a:lnTo>
                  <a:lnTo>
                    <a:pt x="4843424" y="2565166"/>
                  </a:lnTo>
                  <a:lnTo>
                    <a:pt x="4917020" y="2563049"/>
                  </a:lnTo>
                  <a:lnTo>
                    <a:pt x="4991611" y="2561520"/>
                  </a:lnTo>
                  <a:lnTo>
                    <a:pt x="5067127" y="2560593"/>
                  </a:lnTo>
                  <a:lnTo>
                    <a:pt x="5143500" y="2560281"/>
                  </a:lnTo>
                  <a:lnTo>
                    <a:pt x="5219872" y="2560593"/>
                  </a:lnTo>
                  <a:lnTo>
                    <a:pt x="5295388" y="2561520"/>
                  </a:lnTo>
                  <a:lnTo>
                    <a:pt x="5369979" y="2563049"/>
                  </a:lnTo>
                  <a:lnTo>
                    <a:pt x="5443575" y="2565166"/>
                  </a:lnTo>
                  <a:lnTo>
                    <a:pt x="5516107" y="2567860"/>
                  </a:lnTo>
                  <a:lnTo>
                    <a:pt x="5587504" y="2571117"/>
                  </a:lnTo>
                  <a:lnTo>
                    <a:pt x="5657697" y="2574923"/>
                  </a:lnTo>
                  <a:lnTo>
                    <a:pt x="5726617" y="2579266"/>
                  </a:lnTo>
                  <a:lnTo>
                    <a:pt x="5794193" y="2584134"/>
                  </a:lnTo>
                  <a:lnTo>
                    <a:pt x="5860356" y="2589512"/>
                  </a:lnTo>
                  <a:lnTo>
                    <a:pt x="5925036" y="2595388"/>
                  </a:lnTo>
                  <a:lnTo>
                    <a:pt x="5988164" y="2601749"/>
                  </a:lnTo>
                  <a:lnTo>
                    <a:pt x="6049669" y="2608582"/>
                  </a:lnTo>
                  <a:lnTo>
                    <a:pt x="6109483" y="2615874"/>
                  </a:lnTo>
                  <a:lnTo>
                    <a:pt x="6167536" y="2623612"/>
                  </a:lnTo>
                  <a:lnTo>
                    <a:pt x="6223757" y="2631782"/>
                  </a:lnTo>
                  <a:lnTo>
                    <a:pt x="6278077" y="2640373"/>
                  </a:lnTo>
                  <a:lnTo>
                    <a:pt x="6330427" y="2649370"/>
                  </a:lnTo>
                  <a:lnTo>
                    <a:pt x="6380737" y="2658761"/>
                  </a:lnTo>
                  <a:lnTo>
                    <a:pt x="6428937" y="2668533"/>
                  </a:lnTo>
                  <a:lnTo>
                    <a:pt x="6474957" y="2678673"/>
                  </a:lnTo>
                  <a:lnTo>
                    <a:pt x="6518728" y="2689167"/>
                  </a:lnTo>
                  <a:lnTo>
                    <a:pt x="6560180" y="2700004"/>
                  </a:lnTo>
                  <a:lnTo>
                    <a:pt x="6599244" y="2711169"/>
                  </a:lnTo>
                  <a:lnTo>
                    <a:pt x="6635849" y="2722650"/>
                  </a:lnTo>
                  <a:lnTo>
                    <a:pt x="6701405" y="2746508"/>
                  </a:lnTo>
                  <a:lnTo>
                    <a:pt x="6756293" y="2771472"/>
                  </a:lnTo>
                  <a:lnTo>
                    <a:pt x="6799953" y="2797440"/>
                  </a:lnTo>
                  <a:lnTo>
                    <a:pt x="6831830" y="2824307"/>
                  </a:lnTo>
                  <a:lnTo>
                    <a:pt x="6856329" y="2866065"/>
                  </a:lnTo>
                  <a:lnTo>
                    <a:pt x="6858000" y="2880321"/>
                  </a:lnTo>
                  <a:lnTo>
                    <a:pt x="6858000" y="320040"/>
                  </a:lnTo>
                  <a:lnTo>
                    <a:pt x="6843174" y="277758"/>
                  </a:lnTo>
                  <a:lnTo>
                    <a:pt x="6799953" y="237149"/>
                  </a:lnTo>
                  <a:lnTo>
                    <a:pt x="6756293" y="211180"/>
                  </a:lnTo>
                  <a:lnTo>
                    <a:pt x="6701405" y="186215"/>
                  </a:lnTo>
                  <a:lnTo>
                    <a:pt x="6635849" y="162357"/>
                  </a:lnTo>
                  <a:lnTo>
                    <a:pt x="6599244" y="150876"/>
                  </a:lnTo>
                  <a:lnTo>
                    <a:pt x="6560180" y="139711"/>
                  </a:lnTo>
                  <a:lnTo>
                    <a:pt x="6518728" y="128874"/>
                  </a:lnTo>
                  <a:lnTo>
                    <a:pt x="6474957" y="118380"/>
                  </a:lnTo>
                  <a:lnTo>
                    <a:pt x="6428937" y="108241"/>
                  </a:lnTo>
                  <a:lnTo>
                    <a:pt x="6380737" y="98469"/>
                  </a:lnTo>
                  <a:lnTo>
                    <a:pt x="6330427" y="89079"/>
                  </a:lnTo>
                  <a:lnTo>
                    <a:pt x="6278077" y="80082"/>
                  </a:lnTo>
                  <a:lnTo>
                    <a:pt x="6223757" y="71492"/>
                  </a:lnTo>
                  <a:lnTo>
                    <a:pt x="6167536" y="63322"/>
                  </a:lnTo>
                  <a:lnTo>
                    <a:pt x="6109483" y="55585"/>
                  </a:lnTo>
                  <a:lnTo>
                    <a:pt x="6049669" y="48294"/>
                  </a:lnTo>
                  <a:lnTo>
                    <a:pt x="5988164" y="41462"/>
                  </a:lnTo>
                  <a:lnTo>
                    <a:pt x="5925036" y="35102"/>
                  </a:lnTo>
                  <a:lnTo>
                    <a:pt x="5860356" y="29226"/>
                  </a:lnTo>
                  <a:lnTo>
                    <a:pt x="5794193" y="23848"/>
                  </a:lnTo>
                  <a:lnTo>
                    <a:pt x="5726617" y="18982"/>
                  </a:lnTo>
                  <a:lnTo>
                    <a:pt x="5657697" y="14639"/>
                  </a:lnTo>
                  <a:lnTo>
                    <a:pt x="5587504" y="10833"/>
                  </a:lnTo>
                  <a:lnTo>
                    <a:pt x="5516107" y="7577"/>
                  </a:lnTo>
                  <a:lnTo>
                    <a:pt x="5443575" y="4884"/>
                  </a:lnTo>
                  <a:lnTo>
                    <a:pt x="5369979" y="2766"/>
                  </a:lnTo>
                  <a:lnTo>
                    <a:pt x="5295388" y="1238"/>
                  </a:lnTo>
                  <a:lnTo>
                    <a:pt x="5219872" y="311"/>
                  </a:lnTo>
                  <a:lnTo>
                    <a:pt x="5143500" y="0"/>
                  </a:lnTo>
                  <a:close/>
                </a:path>
              </a:pathLst>
            </a:custGeom>
            <a:solidFill>
              <a:srgbClr val="5B9BD4"/>
            </a:solidFill>
          </p:spPr>
          <p:txBody>
            <a:bodyPr wrap="square" lIns="0" tIns="0" rIns="0" bIns="0" rtlCol="0"/>
            <a:lstStyle/>
            <a:p>
              <a:endParaRPr/>
            </a:p>
          </p:txBody>
        </p:sp>
        <p:sp>
          <p:nvSpPr>
            <p:cNvPr id="28" name="object 28"/>
            <p:cNvSpPr/>
            <p:nvPr/>
          </p:nvSpPr>
          <p:spPr>
            <a:xfrm>
              <a:off x="360045" y="6863588"/>
              <a:ext cx="6858000" cy="3200400"/>
            </a:xfrm>
            <a:custGeom>
              <a:avLst/>
              <a:gdLst/>
              <a:ahLst/>
              <a:cxnLst/>
              <a:rect l="l" t="t" r="r" b="b"/>
              <a:pathLst>
                <a:path w="6858000" h="3200400">
                  <a:moveTo>
                    <a:pt x="0" y="320040"/>
                  </a:moveTo>
                  <a:lnTo>
                    <a:pt x="14825" y="362295"/>
                  </a:lnTo>
                  <a:lnTo>
                    <a:pt x="58047" y="402886"/>
                  </a:lnTo>
                  <a:lnTo>
                    <a:pt x="101709" y="428848"/>
                  </a:lnTo>
                  <a:lnTo>
                    <a:pt x="156598" y="453810"/>
                  </a:lnTo>
                  <a:lnTo>
                    <a:pt x="222156" y="477666"/>
                  </a:lnTo>
                  <a:lnTo>
                    <a:pt x="258762" y="489147"/>
                  </a:lnTo>
                  <a:lnTo>
                    <a:pt x="297826" y="500313"/>
                  </a:lnTo>
                  <a:lnTo>
                    <a:pt x="339278" y="511150"/>
                  </a:lnTo>
                  <a:lnTo>
                    <a:pt x="383050" y="521646"/>
                  </a:lnTo>
                  <a:lnTo>
                    <a:pt x="429071" y="531787"/>
                  </a:lnTo>
                  <a:lnTo>
                    <a:pt x="477271" y="541561"/>
                  </a:lnTo>
                  <a:lnTo>
                    <a:pt x="527582" y="550954"/>
                  </a:lnTo>
                  <a:lnTo>
                    <a:pt x="579932" y="559954"/>
                  </a:lnTo>
                  <a:lnTo>
                    <a:pt x="634253" y="568546"/>
                  </a:lnTo>
                  <a:lnTo>
                    <a:pt x="690474" y="576720"/>
                  </a:lnTo>
                  <a:lnTo>
                    <a:pt x="748527" y="584460"/>
                  </a:lnTo>
                  <a:lnTo>
                    <a:pt x="808341" y="591754"/>
                  </a:lnTo>
                  <a:lnTo>
                    <a:pt x="869847" y="598590"/>
                  </a:lnTo>
                  <a:lnTo>
                    <a:pt x="932974" y="604954"/>
                  </a:lnTo>
                  <a:lnTo>
                    <a:pt x="997654" y="610833"/>
                  </a:lnTo>
                  <a:lnTo>
                    <a:pt x="1063817" y="616213"/>
                  </a:lnTo>
                  <a:lnTo>
                    <a:pt x="1131392" y="621083"/>
                  </a:lnTo>
                  <a:lnTo>
                    <a:pt x="1200311" y="625429"/>
                  </a:lnTo>
                  <a:lnTo>
                    <a:pt x="1270504" y="629238"/>
                  </a:lnTo>
                  <a:lnTo>
                    <a:pt x="1341900" y="632496"/>
                  </a:lnTo>
                  <a:lnTo>
                    <a:pt x="1414430" y="635191"/>
                  </a:lnTo>
                  <a:lnTo>
                    <a:pt x="1488025" y="637310"/>
                  </a:lnTo>
                  <a:lnTo>
                    <a:pt x="1562615" y="638840"/>
                  </a:lnTo>
                  <a:lnTo>
                    <a:pt x="1638129" y="639767"/>
                  </a:lnTo>
                  <a:lnTo>
                    <a:pt x="1714500" y="640080"/>
                  </a:lnTo>
                  <a:lnTo>
                    <a:pt x="1790872" y="639767"/>
                  </a:lnTo>
                  <a:lnTo>
                    <a:pt x="1866388" y="638840"/>
                  </a:lnTo>
                  <a:lnTo>
                    <a:pt x="1940979" y="637310"/>
                  </a:lnTo>
                  <a:lnTo>
                    <a:pt x="2014575" y="635191"/>
                  </a:lnTo>
                  <a:lnTo>
                    <a:pt x="2087107" y="632496"/>
                  </a:lnTo>
                  <a:lnTo>
                    <a:pt x="2158504" y="629238"/>
                  </a:lnTo>
                  <a:lnTo>
                    <a:pt x="2228697" y="625429"/>
                  </a:lnTo>
                  <a:lnTo>
                    <a:pt x="2297617" y="621083"/>
                  </a:lnTo>
                  <a:lnTo>
                    <a:pt x="2365193" y="616213"/>
                  </a:lnTo>
                  <a:lnTo>
                    <a:pt x="2431356" y="610833"/>
                  </a:lnTo>
                  <a:lnTo>
                    <a:pt x="2496036" y="604954"/>
                  </a:lnTo>
                  <a:lnTo>
                    <a:pt x="2559164" y="598590"/>
                  </a:lnTo>
                  <a:lnTo>
                    <a:pt x="2620669" y="591754"/>
                  </a:lnTo>
                  <a:lnTo>
                    <a:pt x="2680483" y="584460"/>
                  </a:lnTo>
                  <a:lnTo>
                    <a:pt x="2738536" y="576720"/>
                  </a:lnTo>
                  <a:lnTo>
                    <a:pt x="2794757" y="568546"/>
                  </a:lnTo>
                  <a:lnTo>
                    <a:pt x="2849077" y="559954"/>
                  </a:lnTo>
                  <a:lnTo>
                    <a:pt x="2901427" y="550954"/>
                  </a:lnTo>
                  <a:lnTo>
                    <a:pt x="2951737" y="541561"/>
                  </a:lnTo>
                  <a:lnTo>
                    <a:pt x="2999937" y="531787"/>
                  </a:lnTo>
                  <a:lnTo>
                    <a:pt x="3045957" y="521646"/>
                  </a:lnTo>
                  <a:lnTo>
                    <a:pt x="3089728" y="511150"/>
                  </a:lnTo>
                  <a:lnTo>
                    <a:pt x="3131180" y="500313"/>
                  </a:lnTo>
                  <a:lnTo>
                    <a:pt x="3170244" y="489147"/>
                  </a:lnTo>
                  <a:lnTo>
                    <a:pt x="3206849" y="477666"/>
                  </a:lnTo>
                  <a:lnTo>
                    <a:pt x="3272405" y="453810"/>
                  </a:lnTo>
                  <a:lnTo>
                    <a:pt x="3327293" y="428848"/>
                  </a:lnTo>
                  <a:lnTo>
                    <a:pt x="3370953" y="402886"/>
                  </a:lnTo>
                  <a:lnTo>
                    <a:pt x="3402830" y="376028"/>
                  </a:lnTo>
                  <a:lnTo>
                    <a:pt x="3427329" y="334288"/>
                  </a:lnTo>
                  <a:lnTo>
                    <a:pt x="3430670" y="305781"/>
                  </a:lnTo>
                  <a:lnTo>
                    <a:pt x="3435635" y="291683"/>
                  </a:lnTo>
                  <a:lnTo>
                    <a:pt x="3469600" y="250478"/>
                  </a:lnTo>
                  <a:lnTo>
                    <a:pt x="3507438" y="224046"/>
                  </a:lnTo>
                  <a:lnTo>
                    <a:pt x="3556781" y="198565"/>
                  </a:lnTo>
                  <a:lnTo>
                    <a:pt x="3617073" y="174141"/>
                  </a:lnTo>
                  <a:lnTo>
                    <a:pt x="3687755" y="150876"/>
                  </a:lnTo>
                  <a:lnTo>
                    <a:pt x="3726819" y="139711"/>
                  </a:lnTo>
                  <a:lnTo>
                    <a:pt x="3768271" y="128874"/>
                  </a:lnTo>
                  <a:lnTo>
                    <a:pt x="3812042" y="118380"/>
                  </a:lnTo>
                  <a:lnTo>
                    <a:pt x="3858062" y="108241"/>
                  </a:lnTo>
                  <a:lnTo>
                    <a:pt x="3906262" y="98469"/>
                  </a:lnTo>
                  <a:lnTo>
                    <a:pt x="3956572" y="89079"/>
                  </a:lnTo>
                  <a:lnTo>
                    <a:pt x="4008922" y="80082"/>
                  </a:lnTo>
                  <a:lnTo>
                    <a:pt x="4063242" y="71492"/>
                  </a:lnTo>
                  <a:lnTo>
                    <a:pt x="4119463" y="63322"/>
                  </a:lnTo>
                  <a:lnTo>
                    <a:pt x="4177516" y="55585"/>
                  </a:lnTo>
                  <a:lnTo>
                    <a:pt x="4237330" y="48294"/>
                  </a:lnTo>
                  <a:lnTo>
                    <a:pt x="4298835" y="41462"/>
                  </a:lnTo>
                  <a:lnTo>
                    <a:pt x="4361963" y="35102"/>
                  </a:lnTo>
                  <a:lnTo>
                    <a:pt x="4426643" y="29226"/>
                  </a:lnTo>
                  <a:lnTo>
                    <a:pt x="4492806" y="23848"/>
                  </a:lnTo>
                  <a:lnTo>
                    <a:pt x="4560382" y="18982"/>
                  </a:lnTo>
                  <a:lnTo>
                    <a:pt x="4629302" y="14639"/>
                  </a:lnTo>
                  <a:lnTo>
                    <a:pt x="4699495" y="10833"/>
                  </a:lnTo>
                  <a:lnTo>
                    <a:pt x="4770892" y="7577"/>
                  </a:lnTo>
                  <a:lnTo>
                    <a:pt x="4843424" y="4884"/>
                  </a:lnTo>
                  <a:lnTo>
                    <a:pt x="4917020" y="2766"/>
                  </a:lnTo>
                  <a:lnTo>
                    <a:pt x="4991611" y="1238"/>
                  </a:lnTo>
                  <a:lnTo>
                    <a:pt x="5067127" y="311"/>
                  </a:lnTo>
                  <a:lnTo>
                    <a:pt x="5143500" y="0"/>
                  </a:lnTo>
                  <a:lnTo>
                    <a:pt x="5219872" y="311"/>
                  </a:lnTo>
                  <a:lnTo>
                    <a:pt x="5295388" y="1238"/>
                  </a:lnTo>
                  <a:lnTo>
                    <a:pt x="5369979" y="2766"/>
                  </a:lnTo>
                  <a:lnTo>
                    <a:pt x="5443575" y="4884"/>
                  </a:lnTo>
                  <a:lnTo>
                    <a:pt x="5516107" y="7577"/>
                  </a:lnTo>
                  <a:lnTo>
                    <a:pt x="5587504" y="10833"/>
                  </a:lnTo>
                  <a:lnTo>
                    <a:pt x="5657697" y="14639"/>
                  </a:lnTo>
                  <a:lnTo>
                    <a:pt x="5726617" y="18982"/>
                  </a:lnTo>
                  <a:lnTo>
                    <a:pt x="5794193" y="23848"/>
                  </a:lnTo>
                  <a:lnTo>
                    <a:pt x="5860356" y="29226"/>
                  </a:lnTo>
                  <a:lnTo>
                    <a:pt x="5925036" y="35102"/>
                  </a:lnTo>
                  <a:lnTo>
                    <a:pt x="5988164" y="41462"/>
                  </a:lnTo>
                  <a:lnTo>
                    <a:pt x="6049669" y="48294"/>
                  </a:lnTo>
                  <a:lnTo>
                    <a:pt x="6109483" y="55585"/>
                  </a:lnTo>
                  <a:lnTo>
                    <a:pt x="6167536" y="63322"/>
                  </a:lnTo>
                  <a:lnTo>
                    <a:pt x="6223757" y="71492"/>
                  </a:lnTo>
                  <a:lnTo>
                    <a:pt x="6278077" y="80082"/>
                  </a:lnTo>
                  <a:lnTo>
                    <a:pt x="6330427" y="89079"/>
                  </a:lnTo>
                  <a:lnTo>
                    <a:pt x="6380737" y="98469"/>
                  </a:lnTo>
                  <a:lnTo>
                    <a:pt x="6428937" y="108241"/>
                  </a:lnTo>
                  <a:lnTo>
                    <a:pt x="6474957" y="118380"/>
                  </a:lnTo>
                  <a:lnTo>
                    <a:pt x="6518728" y="128874"/>
                  </a:lnTo>
                  <a:lnTo>
                    <a:pt x="6560180" y="139711"/>
                  </a:lnTo>
                  <a:lnTo>
                    <a:pt x="6599244" y="150876"/>
                  </a:lnTo>
                  <a:lnTo>
                    <a:pt x="6635849" y="162357"/>
                  </a:lnTo>
                  <a:lnTo>
                    <a:pt x="6701405" y="186215"/>
                  </a:lnTo>
                  <a:lnTo>
                    <a:pt x="6756293" y="211180"/>
                  </a:lnTo>
                  <a:lnTo>
                    <a:pt x="6799953" y="237149"/>
                  </a:lnTo>
                  <a:lnTo>
                    <a:pt x="6831830" y="264018"/>
                  </a:lnTo>
                  <a:lnTo>
                    <a:pt x="6856329" y="305781"/>
                  </a:lnTo>
                  <a:lnTo>
                    <a:pt x="6858000" y="320040"/>
                  </a:lnTo>
                  <a:lnTo>
                    <a:pt x="6858000" y="2880321"/>
                  </a:lnTo>
                  <a:lnTo>
                    <a:pt x="6856329" y="2866065"/>
                  </a:lnTo>
                  <a:lnTo>
                    <a:pt x="6851364" y="2851969"/>
                  </a:lnTo>
                  <a:lnTo>
                    <a:pt x="6817399" y="2810768"/>
                  </a:lnTo>
                  <a:lnTo>
                    <a:pt x="6779561" y="2784337"/>
                  </a:lnTo>
                  <a:lnTo>
                    <a:pt x="6730218" y="2758858"/>
                  </a:lnTo>
                  <a:lnTo>
                    <a:pt x="6669926" y="2734434"/>
                  </a:lnTo>
                  <a:lnTo>
                    <a:pt x="6599244" y="2711169"/>
                  </a:lnTo>
                  <a:lnTo>
                    <a:pt x="6560180" y="2700004"/>
                  </a:lnTo>
                  <a:lnTo>
                    <a:pt x="6518728" y="2689167"/>
                  </a:lnTo>
                  <a:lnTo>
                    <a:pt x="6474957" y="2678673"/>
                  </a:lnTo>
                  <a:lnTo>
                    <a:pt x="6428937" y="2668533"/>
                  </a:lnTo>
                  <a:lnTo>
                    <a:pt x="6380737" y="2658761"/>
                  </a:lnTo>
                  <a:lnTo>
                    <a:pt x="6330427" y="2649370"/>
                  </a:lnTo>
                  <a:lnTo>
                    <a:pt x="6278077" y="2640373"/>
                  </a:lnTo>
                  <a:lnTo>
                    <a:pt x="6223757" y="2631782"/>
                  </a:lnTo>
                  <a:lnTo>
                    <a:pt x="6167536" y="2623612"/>
                  </a:lnTo>
                  <a:lnTo>
                    <a:pt x="6109483" y="2615874"/>
                  </a:lnTo>
                  <a:lnTo>
                    <a:pt x="6049669" y="2608582"/>
                  </a:lnTo>
                  <a:lnTo>
                    <a:pt x="5988164" y="2601749"/>
                  </a:lnTo>
                  <a:lnTo>
                    <a:pt x="5925036" y="2595388"/>
                  </a:lnTo>
                  <a:lnTo>
                    <a:pt x="5860356" y="2589512"/>
                  </a:lnTo>
                  <a:lnTo>
                    <a:pt x="5794193" y="2584134"/>
                  </a:lnTo>
                  <a:lnTo>
                    <a:pt x="5726617" y="2579266"/>
                  </a:lnTo>
                  <a:lnTo>
                    <a:pt x="5657697" y="2574923"/>
                  </a:lnTo>
                  <a:lnTo>
                    <a:pt x="5587504" y="2571117"/>
                  </a:lnTo>
                  <a:lnTo>
                    <a:pt x="5516107" y="2567860"/>
                  </a:lnTo>
                  <a:lnTo>
                    <a:pt x="5443575" y="2565166"/>
                  </a:lnTo>
                  <a:lnTo>
                    <a:pt x="5369979" y="2563049"/>
                  </a:lnTo>
                  <a:lnTo>
                    <a:pt x="5295388" y="2561520"/>
                  </a:lnTo>
                  <a:lnTo>
                    <a:pt x="5219872" y="2560593"/>
                  </a:lnTo>
                  <a:lnTo>
                    <a:pt x="5143500" y="2560281"/>
                  </a:lnTo>
                  <a:lnTo>
                    <a:pt x="5067127" y="2560593"/>
                  </a:lnTo>
                  <a:lnTo>
                    <a:pt x="4991611" y="2561520"/>
                  </a:lnTo>
                  <a:lnTo>
                    <a:pt x="4917020" y="2563049"/>
                  </a:lnTo>
                  <a:lnTo>
                    <a:pt x="4843424" y="2565166"/>
                  </a:lnTo>
                  <a:lnTo>
                    <a:pt x="4770892" y="2567860"/>
                  </a:lnTo>
                  <a:lnTo>
                    <a:pt x="4699495" y="2571117"/>
                  </a:lnTo>
                  <a:lnTo>
                    <a:pt x="4629302" y="2574923"/>
                  </a:lnTo>
                  <a:lnTo>
                    <a:pt x="4560382" y="2579266"/>
                  </a:lnTo>
                  <a:lnTo>
                    <a:pt x="4492806" y="2584134"/>
                  </a:lnTo>
                  <a:lnTo>
                    <a:pt x="4426643" y="2589512"/>
                  </a:lnTo>
                  <a:lnTo>
                    <a:pt x="4361963" y="2595388"/>
                  </a:lnTo>
                  <a:lnTo>
                    <a:pt x="4298835" y="2601749"/>
                  </a:lnTo>
                  <a:lnTo>
                    <a:pt x="4237330" y="2608582"/>
                  </a:lnTo>
                  <a:lnTo>
                    <a:pt x="4177516" y="2615874"/>
                  </a:lnTo>
                  <a:lnTo>
                    <a:pt x="4119463" y="2623612"/>
                  </a:lnTo>
                  <a:lnTo>
                    <a:pt x="4063242" y="2631782"/>
                  </a:lnTo>
                  <a:lnTo>
                    <a:pt x="4008922" y="2640373"/>
                  </a:lnTo>
                  <a:lnTo>
                    <a:pt x="3956572" y="2649370"/>
                  </a:lnTo>
                  <a:lnTo>
                    <a:pt x="3906262" y="2658761"/>
                  </a:lnTo>
                  <a:lnTo>
                    <a:pt x="3858062" y="2668533"/>
                  </a:lnTo>
                  <a:lnTo>
                    <a:pt x="3812042" y="2678673"/>
                  </a:lnTo>
                  <a:lnTo>
                    <a:pt x="3768271" y="2689167"/>
                  </a:lnTo>
                  <a:lnTo>
                    <a:pt x="3726819" y="2700004"/>
                  </a:lnTo>
                  <a:lnTo>
                    <a:pt x="3687755" y="2711169"/>
                  </a:lnTo>
                  <a:lnTo>
                    <a:pt x="3651150" y="2722650"/>
                  </a:lnTo>
                  <a:lnTo>
                    <a:pt x="3585594" y="2746508"/>
                  </a:lnTo>
                  <a:lnTo>
                    <a:pt x="3530706" y="2771472"/>
                  </a:lnTo>
                  <a:lnTo>
                    <a:pt x="3487046" y="2797440"/>
                  </a:lnTo>
                  <a:lnTo>
                    <a:pt x="3455169" y="2824307"/>
                  </a:lnTo>
                  <a:lnTo>
                    <a:pt x="3430670" y="2866065"/>
                  </a:lnTo>
                  <a:lnTo>
                    <a:pt x="3427329" y="2894578"/>
                  </a:lnTo>
                  <a:lnTo>
                    <a:pt x="3422364" y="2908674"/>
                  </a:lnTo>
                  <a:lnTo>
                    <a:pt x="3388399" y="2949875"/>
                  </a:lnTo>
                  <a:lnTo>
                    <a:pt x="3350561" y="2976306"/>
                  </a:lnTo>
                  <a:lnTo>
                    <a:pt x="3301218" y="3001785"/>
                  </a:lnTo>
                  <a:lnTo>
                    <a:pt x="3240926" y="3026209"/>
                  </a:lnTo>
                  <a:lnTo>
                    <a:pt x="3170244" y="3049474"/>
                  </a:lnTo>
                  <a:lnTo>
                    <a:pt x="3131180" y="3060639"/>
                  </a:lnTo>
                  <a:lnTo>
                    <a:pt x="3089728" y="3071476"/>
                  </a:lnTo>
                  <a:lnTo>
                    <a:pt x="3045957" y="3081970"/>
                  </a:lnTo>
                  <a:lnTo>
                    <a:pt x="2999937" y="3092110"/>
                  </a:lnTo>
                  <a:lnTo>
                    <a:pt x="2951737" y="3101882"/>
                  </a:lnTo>
                  <a:lnTo>
                    <a:pt x="2901427" y="3111273"/>
                  </a:lnTo>
                  <a:lnTo>
                    <a:pt x="2849077" y="3120270"/>
                  </a:lnTo>
                  <a:lnTo>
                    <a:pt x="2794757" y="3128861"/>
                  </a:lnTo>
                  <a:lnTo>
                    <a:pt x="2738536" y="3137031"/>
                  </a:lnTo>
                  <a:lnTo>
                    <a:pt x="2680483" y="3144769"/>
                  </a:lnTo>
                  <a:lnTo>
                    <a:pt x="2620669" y="3152061"/>
                  </a:lnTo>
                  <a:lnTo>
                    <a:pt x="2559164" y="3158894"/>
                  </a:lnTo>
                  <a:lnTo>
                    <a:pt x="2496036" y="3165255"/>
                  </a:lnTo>
                  <a:lnTo>
                    <a:pt x="2431356" y="3171131"/>
                  </a:lnTo>
                  <a:lnTo>
                    <a:pt x="2365193" y="3176509"/>
                  </a:lnTo>
                  <a:lnTo>
                    <a:pt x="2297617" y="3181376"/>
                  </a:lnTo>
                  <a:lnTo>
                    <a:pt x="2228697" y="3185720"/>
                  </a:lnTo>
                  <a:lnTo>
                    <a:pt x="2158504" y="3189526"/>
                  </a:lnTo>
                  <a:lnTo>
                    <a:pt x="2087107" y="3192783"/>
                  </a:lnTo>
                  <a:lnTo>
                    <a:pt x="2014575" y="3195476"/>
                  </a:lnTo>
                  <a:lnTo>
                    <a:pt x="1940979" y="3197594"/>
                  </a:lnTo>
                  <a:lnTo>
                    <a:pt x="1866388" y="3199123"/>
                  </a:lnTo>
                  <a:lnTo>
                    <a:pt x="1790872" y="3200050"/>
                  </a:lnTo>
                  <a:lnTo>
                    <a:pt x="1714500" y="3200361"/>
                  </a:lnTo>
                  <a:lnTo>
                    <a:pt x="1638129" y="3200050"/>
                  </a:lnTo>
                  <a:lnTo>
                    <a:pt x="1562615" y="3199123"/>
                  </a:lnTo>
                  <a:lnTo>
                    <a:pt x="1488025" y="3197594"/>
                  </a:lnTo>
                  <a:lnTo>
                    <a:pt x="1414430" y="3195476"/>
                  </a:lnTo>
                  <a:lnTo>
                    <a:pt x="1341900" y="3192783"/>
                  </a:lnTo>
                  <a:lnTo>
                    <a:pt x="1270504" y="3189526"/>
                  </a:lnTo>
                  <a:lnTo>
                    <a:pt x="1200311" y="3185720"/>
                  </a:lnTo>
                  <a:lnTo>
                    <a:pt x="1131392" y="3181376"/>
                  </a:lnTo>
                  <a:lnTo>
                    <a:pt x="1063817" y="3176509"/>
                  </a:lnTo>
                  <a:lnTo>
                    <a:pt x="997654" y="3171131"/>
                  </a:lnTo>
                  <a:lnTo>
                    <a:pt x="932974" y="3165255"/>
                  </a:lnTo>
                  <a:lnTo>
                    <a:pt x="869847" y="3158894"/>
                  </a:lnTo>
                  <a:lnTo>
                    <a:pt x="808341" y="3152061"/>
                  </a:lnTo>
                  <a:lnTo>
                    <a:pt x="748527" y="3144769"/>
                  </a:lnTo>
                  <a:lnTo>
                    <a:pt x="690474" y="3137031"/>
                  </a:lnTo>
                  <a:lnTo>
                    <a:pt x="634253" y="3128861"/>
                  </a:lnTo>
                  <a:lnTo>
                    <a:pt x="579932" y="3120270"/>
                  </a:lnTo>
                  <a:lnTo>
                    <a:pt x="527582" y="3111273"/>
                  </a:lnTo>
                  <a:lnTo>
                    <a:pt x="477271" y="3101882"/>
                  </a:lnTo>
                  <a:lnTo>
                    <a:pt x="429071" y="3092110"/>
                  </a:lnTo>
                  <a:lnTo>
                    <a:pt x="383050" y="3081970"/>
                  </a:lnTo>
                  <a:lnTo>
                    <a:pt x="339278" y="3071476"/>
                  </a:lnTo>
                  <a:lnTo>
                    <a:pt x="297826" y="3060639"/>
                  </a:lnTo>
                  <a:lnTo>
                    <a:pt x="258762" y="3049474"/>
                  </a:lnTo>
                  <a:lnTo>
                    <a:pt x="222156" y="3037993"/>
                  </a:lnTo>
                  <a:lnTo>
                    <a:pt x="156598" y="3014135"/>
                  </a:lnTo>
                  <a:lnTo>
                    <a:pt x="101709" y="2989171"/>
                  </a:lnTo>
                  <a:lnTo>
                    <a:pt x="58047" y="2963203"/>
                  </a:lnTo>
                  <a:lnTo>
                    <a:pt x="26170" y="2936336"/>
                  </a:lnTo>
                  <a:lnTo>
                    <a:pt x="1670" y="2894578"/>
                  </a:lnTo>
                  <a:lnTo>
                    <a:pt x="0" y="2880321"/>
                  </a:lnTo>
                  <a:lnTo>
                    <a:pt x="0" y="320040"/>
                  </a:lnTo>
                  <a:close/>
                </a:path>
              </a:pathLst>
            </a:custGeom>
            <a:ln w="12699">
              <a:solidFill>
                <a:srgbClr val="41709C"/>
              </a:solidFill>
            </a:ln>
          </p:spPr>
          <p:txBody>
            <a:bodyPr wrap="square" lIns="0" tIns="0" rIns="0" bIns="0" rtlCol="0"/>
            <a:lstStyle/>
            <a:p>
              <a:endParaRPr/>
            </a:p>
          </p:txBody>
        </p:sp>
      </p:grpSp>
      <p:sp>
        <p:nvSpPr>
          <p:cNvPr id="29" name="object 29"/>
          <p:cNvSpPr txBox="1"/>
          <p:nvPr/>
        </p:nvSpPr>
        <p:spPr>
          <a:xfrm>
            <a:off x="625855" y="6497192"/>
            <a:ext cx="6307455" cy="2836033"/>
          </a:xfrm>
          <a:prstGeom prst="rect">
            <a:avLst/>
          </a:prstGeom>
        </p:spPr>
        <p:txBody>
          <a:bodyPr vert="horz" wrap="square" lIns="0" tIns="12065" rIns="0" bIns="0" rtlCol="0">
            <a:spAutoFit/>
          </a:bodyPr>
          <a:lstStyle/>
          <a:p>
            <a:pPr marL="12700">
              <a:lnSpc>
                <a:spcPct val="100000"/>
              </a:lnSpc>
              <a:spcBef>
                <a:spcPts val="95"/>
              </a:spcBef>
            </a:pPr>
            <a:r>
              <a:rPr sz="2200" i="1" spc="-5" dirty="0">
                <a:latin typeface="Times New Roman"/>
                <a:cs typeface="Times New Roman"/>
              </a:rPr>
              <a:t>Ежегодные дополнительные оплачиваемые</a:t>
            </a:r>
            <a:r>
              <a:rPr sz="2200" i="1" dirty="0">
                <a:latin typeface="Times New Roman"/>
                <a:cs typeface="Times New Roman"/>
              </a:rPr>
              <a:t> </a:t>
            </a:r>
            <a:r>
              <a:rPr sz="2200" i="1" spc="-5" dirty="0">
                <a:latin typeface="Times New Roman"/>
                <a:cs typeface="Times New Roman"/>
              </a:rPr>
              <a:t>отпуска</a:t>
            </a:r>
            <a:endParaRPr sz="2200" dirty="0">
              <a:latin typeface="Times New Roman"/>
              <a:cs typeface="Times New Roman"/>
            </a:endParaRPr>
          </a:p>
          <a:p>
            <a:pPr>
              <a:lnSpc>
                <a:spcPct val="100000"/>
              </a:lnSpc>
            </a:pPr>
            <a:endParaRPr sz="2400" dirty="0">
              <a:latin typeface="Times New Roman"/>
              <a:cs typeface="Times New Roman"/>
            </a:endParaRPr>
          </a:p>
          <a:p>
            <a:pPr>
              <a:lnSpc>
                <a:spcPct val="100000"/>
              </a:lnSpc>
              <a:spcBef>
                <a:spcPts val="35"/>
              </a:spcBef>
            </a:pPr>
            <a:endParaRPr sz="2350" dirty="0">
              <a:latin typeface="Times New Roman"/>
              <a:cs typeface="Times New Roman"/>
            </a:endParaRPr>
          </a:p>
          <a:p>
            <a:pPr marR="211454" algn="r">
              <a:lnSpc>
                <a:spcPct val="100000"/>
              </a:lnSpc>
            </a:pPr>
            <a:r>
              <a:rPr sz="1600" b="1" i="1" spc="-5" dirty="0" smtClean="0">
                <a:latin typeface="Times New Roman"/>
                <a:cs typeface="Times New Roman"/>
              </a:rPr>
              <a:t>1 </a:t>
            </a:r>
            <a:r>
              <a:rPr sz="1600" b="1" i="1" spc="-10" dirty="0" err="1" smtClean="0">
                <a:latin typeface="Times New Roman"/>
                <a:cs typeface="Times New Roman"/>
              </a:rPr>
              <a:t>день</a:t>
            </a:r>
            <a:r>
              <a:rPr sz="1600" b="1" i="1" spc="-10" dirty="0" smtClean="0">
                <a:latin typeface="Times New Roman"/>
                <a:cs typeface="Times New Roman"/>
              </a:rPr>
              <a:t> </a:t>
            </a:r>
            <a:r>
              <a:rPr sz="1600" b="1" i="1" spc="-5" dirty="0" smtClean="0">
                <a:latin typeface="Times New Roman"/>
                <a:cs typeface="Times New Roman"/>
              </a:rPr>
              <a:t>- </a:t>
            </a:r>
            <a:r>
              <a:rPr sz="1600" b="1" i="1" spc="-5" dirty="0" err="1" smtClean="0">
                <a:latin typeface="Times New Roman"/>
                <a:cs typeface="Times New Roman"/>
              </a:rPr>
              <a:t>при</a:t>
            </a:r>
            <a:r>
              <a:rPr sz="1600" b="1" i="1" spc="-5" dirty="0" smtClean="0">
                <a:latin typeface="Times New Roman"/>
                <a:cs typeface="Times New Roman"/>
              </a:rPr>
              <a:t> </a:t>
            </a:r>
            <a:r>
              <a:rPr sz="1600" b="1" i="1" spc="-5" dirty="0" err="1" smtClean="0">
                <a:latin typeface="Times New Roman"/>
                <a:cs typeface="Times New Roman"/>
              </a:rPr>
              <a:t>стаже</a:t>
            </a:r>
            <a:r>
              <a:rPr sz="1600" b="1" i="1" spc="-5" dirty="0" smtClean="0">
                <a:latin typeface="Times New Roman"/>
                <a:cs typeface="Times New Roman"/>
              </a:rPr>
              <a:t> </a:t>
            </a:r>
            <a:r>
              <a:rPr sz="1600" b="1" i="1" spc="-5" dirty="0" err="1" smtClean="0">
                <a:latin typeface="Times New Roman"/>
                <a:cs typeface="Times New Roman"/>
              </a:rPr>
              <a:t>муниципальной</a:t>
            </a:r>
            <a:r>
              <a:rPr sz="1600" b="1" i="1" spc="-5" dirty="0" smtClean="0">
                <a:latin typeface="Times New Roman"/>
                <a:cs typeface="Times New Roman"/>
              </a:rPr>
              <a:t> </a:t>
            </a:r>
            <a:r>
              <a:rPr sz="1600" b="1" i="1" spc="-5" dirty="0" err="1" smtClean="0">
                <a:latin typeface="Times New Roman"/>
                <a:cs typeface="Times New Roman"/>
              </a:rPr>
              <a:t>службы</a:t>
            </a:r>
            <a:r>
              <a:rPr sz="1600" b="1" i="1" spc="-5" dirty="0" smtClean="0">
                <a:latin typeface="Times New Roman"/>
                <a:cs typeface="Times New Roman"/>
              </a:rPr>
              <a:t> </a:t>
            </a:r>
            <a:r>
              <a:rPr sz="1600" b="1" i="1" dirty="0" err="1" smtClean="0">
                <a:latin typeface="Times New Roman"/>
                <a:cs typeface="Times New Roman"/>
              </a:rPr>
              <a:t>от</a:t>
            </a:r>
            <a:r>
              <a:rPr sz="1600" b="1" i="1" dirty="0" smtClean="0">
                <a:latin typeface="Times New Roman"/>
                <a:cs typeface="Times New Roman"/>
              </a:rPr>
              <a:t> </a:t>
            </a:r>
            <a:r>
              <a:rPr sz="1600" b="1" i="1" spc="-5" dirty="0" smtClean="0">
                <a:latin typeface="Times New Roman"/>
                <a:cs typeface="Times New Roman"/>
              </a:rPr>
              <a:t>1 </a:t>
            </a:r>
            <a:r>
              <a:rPr sz="1600" b="1" i="1" spc="-10" dirty="0" err="1" smtClean="0">
                <a:latin typeface="Times New Roman"/>
                <a:cs typeface="Times New Roman"/>
              </a:rPr>
              <a:t>года</a:t>
            </a:r>
            <a:r>
              <a:rPr sz="1600" b="1" i="1" spc="-10" dirty="0" smtClean="0">
                <a:latin typeface="Times New Roman"/>
                <a:cs typeface="Times New Roman"/>
              </a:rPr>
              <a:t> </a:t>
            </a:r>
            <a:r>
              <a:rPr sz="1600" b="1" i="1" spc="-5" dirty="0" err="1" smtClean="0">
                <a:latin typeface="Times New Roman"/>
                <a:cs typeface="Times New Roman"/>
              </a:rPr>
              <a:t>до</a:t>
            </a:r>
            <a:r>
              <a:rPr sz="1600" b="1" i="1" spc="-5" dirty="0" smtClean="0">
                <a:latin typeface="Times New Roman"/>
                <a:cs typeface="Times New Roman"/>
              </a:rPr>
              <a:t> 5</a:t>
            </a:r>
            <a:r>
              <a:rPr sz="1600" b="1" i="1" spc="50" dirty="0" smtClean="0">
                <a:latin typeface="Times New Roman"/>
                <a:cs typeface="Times New Roman"/>
              </a:rPr>
              <a:t> </a:t>
            </a:r>
            <a:r>
              <a:rPr sz="1600" b="1" i="1" spc="-10" dirty="0" err="1" smtClean="0">
                <a:latin typeface="Times New Roman"/>
                <a:cs typeface="Times New Roman"/>
              </a:rPr>
              <a:t>лет</a:t>
            </a:r>
            <a:r>
              <a:rPr sz="1600" b="1" i="1" spc="-10" dirty="0" smtClean="0">
                <a:latin typeface="Times New Roman"/>
                <a:cs typeface="Times New Roman"/>
              </a:rPr>
              <a:t>;</a:t>
            </a:r>
            <a:endParaRPr sz="1600" dirty="0" smtClean="0">
              <a:latin typeface="Times New Roman"/>
              <a:cs typeface="Times New Roman"/>
            </a:endParaRPr>
          </a:p>
          <a:p>
            <a:pPr marR="194310" algn="r">
              <a:lnSpc>
                <a:spcPct val="100000"/>
              </a:lnSpc>
              <a:spcBef>
                <a:spcPts val="910"/>
              </a:spcBef>
            </a:pPr>
            <a:r>
              <a:rPr sz="1600" b="1" i="1" spc="-5" dirty="0" smtClean="0">
                <a:latin typeface="Times New Roman"/>
                <a:cs typeface="Times New Roman"/>
              </a:rPr>
              <a:t>5 </a:t>
            </a:r>
            <a:r>
              <a:rPr sz="1600" b="1" i="1" spc="-10" dirty="0" err="1" smtClean="0">
                <a:latin typeface="Times New Roman"/>
                <a:cs typeface="Times New Roman"/>
              </a:rPr>
              <a:t>дней</a:t>
            </a:r>
            <a:r>
              <a:rPr sz="1600" b="1" i="1" spc="-10" dirty="0" smtClean="0">
                <a:latin typeface="Times New Roman"/>
                <a:cs typeface="Times New Roman"/>
              </a:rPr>
              <a:t> </a:t>
            </a:r>
            <a:r>
              <a:rPr sz="1600" b="1" i="1" spc="-5" dirty="0" smtClean="0">
                <a:latin typeface="Times New Roman"/>
                <a:cs typeface="Times New Roman"/>
              </a:rPr>
              <a:t>- </a:t>
            </a:r>
            <a:r>
              <a:rPr sz="1600" b="1" i="1" spc="-5" dirty="0" err="1" smtClean="0">
                <a:latin typeface="Times New Roman"/>
                <a:cs typeface="Times New Roman"/>
              </a:rPr>
              <a:t>при</a:t>
            </a:r>
            <a:r>
              <a:rPr sz="1600" b="1" i="1" spc="-5" dirty="0" smtClean="0">
                <a:latin typeface="Times New Roman"/>
                <a:cs typeface="Times New Roman"/>
              </a:rPr>
              <a:t> </a:t>
            </a:r>
            <a:r>
              <a:rPr sz="1600" b="1" i="1" spc="-5" dirty="0" err="1" smtClean="0">
                <a:latin typeface="Times New Roman"/>
                <a:cs typeface="Times New Roman"/>
              </a:rPr>
              <a:t>стаже</a:t>
            </a:r>
            <a:r>
              <a:rPr sz="1600" b="1" i="1" spc="-5" dirty="0" smtClean="0">
                <a:latin typeface="Times New Roman"/>
                <a:cs typeface="Times New Roman"/>
              </a:rPr>
              <a:t> </a:t>
            </a:r>
            <a:r>
              <a:rPr sz="1600" b="1" i="1" spc="-5" dirty="0" err="1" smtClean="0">
                <a:latin typeface="Times New Roman"/>
                <a:cs typeface="Times New Roman"/>
              </a:rPr>
              <a:t>муниципальной</a:t>
            </a:r>
            <a:r>
              <a:rPr sz="1600" b="1" i="1" spc="-5" dirty="0" smtClean="0">
                <a:latin typeface="Times New Roman"/>
                <a:cs typeface="Times New Roman"/>
              </a:rPr>
              <a:t> </a:t>
            </a:r>
            <a:r>
              <a:rPr sz="1600" b="1" i="1" spc="-5" dirty="0" err="1" smtClean="0">
                <a:latin typeface="Times New Roman"/>
                <a:cs typeface="Times New Roman"/>
              </a:rPr>
              <a:t>службы</a:t>
            </a:r>
            <a:r>
              <a:rPr sz="1600" b="1" i="1" spc="-5" dirty="0" smtClean="0">
                <a:latin typeface="Times New Roman"/>
                <a:cs typeface="Times New Roman"/>
              </a:rPr>
              <a:t> </a:t>
            </a:r>
            <a:r>
              <a:rPr sz="1600" b="1" i="1" dirty="0" err="1" smtClean="0">
                <a:latin typeface="Times New Roman"/>
                <a:cs typeface="Times New Roman"/>
              </a:rPr>
              <a:t>от</a:t>
            </a:r>
            <a:r>
              <a:rPr sz="1600" b="1" i="1" dirty="0" smtClean="0">
                <a:latin typeface="Times New Roman"/>
                <a:cs typeface="Times New Roman"/>
              </a:rPr>
              <a:t> </a:t>
            </a:r>
            <a:r>
              <a:rPr sz="1600" b="1" i="1" spc="-5" dirty="0" smtClean="0">
                <a:latin typeface="Times New Roman"/>
                <a:cs typeface="Times New Roman"/>
              </a:rPr>
              <a:t>5 </a:t>
            </a:r>
            <a:r>
              <a:rPr sz="1600" b="1" i="1" spc="-5" dirty="0" err="1" smtClean="0">
                <a:latin typeface="Times New Roman"/>
                <a:cs typeface="Times New Roman"/>
              </a:rPr>
              <a:t>до</a:t>
            </a:r>
            <a:r>
              <a:rPr sz="1600" b="1" i="1" spc="-5" dirty="0" smtClean="0">
                <a:latin typeface="Times New Roman"/>
                <a:cs typeface="Times New Roman"/>
              </a:rPr>
              <a:t> 10</a:t>
            </a:r>
            <a:r>
              <a:rPr sz="1600" b="1" i="1" spc="10" dirty="0" smtClean="0">
                <a:latin typeface="Times New Roman"/>
                <a:cs typeface="Times New Roman"/>
              </a:rPr>
              <a:t> </a:t>
            </a:r>
            <a:r>
              <a:rPr sz="1600" b="1" i="1" spc="-5" dirty="0" err="1" smtClean="0">
                <a:latin typeface="Times New Roman"/>
                <a:cs typeface="Times New Roman"/>
              </a:rPr>
              <a:t>лет</a:t>
            </a:r>
            <a:r>
              <a:rPr sz="1600" b="1" i="1" spc="-5" dirty="0" smtClean="0">
                <a:latin typeface="Times New Roman"/>
                <a:cs typeface="Times New Roman"/>
              </a:rPr>
              <a:t>;</a:t>
            </a:r>
            <a:endParaRPr sz="1600" dirty="0" smtClean="0">
              <a:latin typeface="Times New Roman"/>
              <a:cs typeface="Times New Roman"/>
            </a:endParaRPr>
          </a:p>
          <a:p>
            <a:pPr marR="303530" algn="ctr">
              <a:lnSpc>
                <a:spcPct val="100000"/>
              </a:lnSpc>
              <a:spcBef>
                <a:spcPts val="925"/>
              </a:spcBef>
            </a:pPr>
            <a:r>
              <a:rPr sz="1600" b="1" i="1" spc="-5" dirty="0" smtClean="0">
                <a:latin typeface="Times New Roman"/>
                <a:cs typeface="Times New Roman"/>
              </a:rPr>
              <a:t>7 </a:t>
            </a:r>
            <a:r>
              <a:rPr sz="1600" b="1" i="1" spc="-10" dirty="0" err="1" smtClean="0">
                <a:latin typeface="Times New Roman"/>
                <a:cs typeface="Times New Roman"/>
              </a:rPr>
              <a:t>дней</a:t>
            </a:r>
            <a:r>
              <a:rPr sz="1600" b="1" i="1" spc="-10" dirty="0" smtClean="0">
                <a:latin typeface="Times New Roman"/>
                <a:cs typeface="Times New Roman"/>
              </a:rPr>
              <a:t> </a:t>
            </a:r>
            <a:r>
              <a:rPr sz="1600" b="1" i="1" spc="-5" dirty="0" smtClean="0">
                <a:latin typeface="Times New Roman"/>
                <a:cs typeface="Times New Roman"/>
              </a:rPr>
              <a:t>- </a:t>
            </a:r>
            <a:r>
              <a:rPr sz="1600" b="1" i="1" spc="-5" dirty="0" err="1" smtClean="0">
                <a:latin typeface="Times New Roman"/>
                <a:cs typeface="Times New Roman"/>
              </a:rPr>
              <a:t>при</a:t>
            </a:r>
            <a:r>
              <a:rPr sz="1600" b="1" i="1" spc="-5" dirty="0" smtClean="0">
                <a:latin typeface="Times New Roman"/>
                <a:cs typeface="Times New Roman"/>
              </a:rPr>
              <a:t> </a:t>
            </a:r>
            <a:r>
              <a:rPr sz="1600" b="1" i="1" spc="-5" dirty="0" err="1" smtClean="0">
                <a:latin typeface="Times New Roman"/>
                <a:cs typeface="Times New Roman"/>
              </a:rPr>
              <a:t>стаже</a:t>
            </a:r>
            <a:r>
              <a:rPr sz="1600" b="1" i="1" spc="-5" dirty="0" smtClean="0">
                <a:latin typeface="Times New Roman"/>
                <a:cs typeface="Times New Roman"/>
              </a:rPr>
              <a:t> </a:t>
            </a:r>
            <a:r>
              <a:rPr sz="1600" b="1" i="1" spc="-5" dirty="0" err="1" smtClean="0">
                <a:latin typeface="Times New Roman"/>
                <a:cs typeface="Times New Roman"/>
              </a:rPr>
              <a:t>муниципальной</a:t>
            </a:r>
            <a:r>
              <a:rPr sz="1600" b="1" i="1" spc="-5" dirty="0" smtClean="0">
                <a:latin typeface="Times New Roman"/>
                <a:cs typeface="Times New Roman"/>
              </a:rPr>
              <a:t> </a:t>
            </a:r>
            <a:r>
              <a:rPr sz="1600" b="1" i="1" spc="-5" dirty="0" err="1" smtClean="0">
                <a:latin typeface="Times New Roman"/>
                <a:cs typeface="Times New Roman"/>
              </a:rPr>
              <a:t>службы</a:t>
            </a:r>
            <a:r>
              <a:rPr sz="1600" b="1" i="1" spc="-5" dirty="0" smtClean="0">
                <a:latin typeface="Times New Roman"/>
                <a:cs typeface="Times New Roman"/>
              </a:rPr>
              <a:t> </a:t>
            </a:r>
            <a:r>
              <a:rPr sz="1600" b="1" i="1" dirty="0" err="1" smtClean="0">
                <a:latin typeface="Times New Roman"/>
                <a:cs typeface="Times New Roman"/>
              </a:rPr>
              <a:t>от</a:t>
            </a:r>
            <a:r>
              <a:rPr sz="1600" b="1" i="1" dirty="0" smtClean="0">
                <a:latin typeface="Times New Roman"/>
                <a:cs typeface="Times New Roman"/>
              </a:rPr>
              <a:t> </a:t>
            </a:r>
            <a:r>
              <a:rPr sz="1600" b="1" i="1" spc="-5" dirty="0" smtClean="0">
                <a:latin typeface="Times New Roman"/>
                <a:cs typeface="Times New Roman"/>
              </a:rPr>
              <a:t>10 </a:t>
            </a:r>
            <a:r>
              <a:rPr sz="1600" b="1" i="1" spc="-5" dirty="0" err="1" smtClean="0">
                <a:latin typeface="Times New Roman"/>
                <a:cs typeface="Times New Roman"/>
              </a:rPr>
              <a:t>до</a:t>
            </a:r>
            <a:r>
              <a:rPr sz="1600" b="1" i="1" spc="-5" dirty="0" smtClean="0">
                <a:latin typeface="Times New Roman"/>
                <a:cs typeface="Times New Roman"/>
              </a:rPr>
              <a:t> 15</a:t>
            </a:r>
            <a:r>
              <a:rPr sz="1600" b="1" i="1" spc="15" dirty="0" smtClean="0">
                <a:latin typeface="Times New Roman"/>
                <a:cs typeface="Times New Roman"/>
              </a:rPr>
              <a:t> </a:t>
            </a:r>
            <a:r>
              <a:rPr sz="1600" b="1" i="1" spc="-10" dirty="0" err="1" smtClean="0">
                <a:latin typeface="Times New Roman"/>
                <a:cs typeface="Times New Roman"/>
              </a:rPr>
              <a:t>лет</a:t>
            </a:r>
            <a:r>
              <a:rPr sz="1600" b="1" i="1" spc="-10" dirty="0" smtClean="0">
                <a:latin typeface="Times New Roman"/>
                <a:cs typeface="Times New Roman"/>
              </a:rPr>
              <a:t>;</a:t>
            </a:r>
            <a:endParaRPr sz="1600" dirty="0" smtClean="0">
              <a:latin typeface="Times New Roman"/>
              <a:cs typeface="Times New Roman"/>
            </a:endParaRPr>
          </a:p>
          <a:p>
            <a:pPr marL="363220" algn="ctr">
              <a:lnSpc>
                <a:spcPct val="100000"/>
              </a:lnSpc>
              <a:spcBef>
                <a:spcPts val="920"/>
              </a:spcBef>
            </a:pPr>
            <a:r>
              <a:rPr sz="1600" b="1" i="1" spc="-5" dirty="0" smtClean="0">
                <a:latin typeface="Times New Roman"/>
                <a:cs typeface="Times New Roman"/>
              </a:rPr>
              <a:t>10 </a:t>
            </a:r>
            <a:r>
              <a:rPr sz="1600" b="1" i="1" spc="-10" dirty="0" err="1" smtClean="0">
                <a:latin typeface="Times New Roman"/>
                <a:cs typeface="Times New Roman"/>
              </a:rPr>
              <a:t>дней</a:t>
            </a:r>
            <a:r>
              <a:rPr sz="1600" b="1" i="1" spc="-10" dirty="0" smtClean="0">
                <a:latin typeface="Times New Roman"/>
                <a:cs typeface="Times New Roman"/>
              </a:rPr>
              <a:t> </a:t>
            </a:r>
            <a:r>
              <a:rPr sz="1600" b="1" i="1" spc="-5" dirty="0" smtClean="0">
                <a:latin typeface="Times New Roman"/>
                <a:cs typeface="Times New Roman"/>
              </a:rPr>
              <a:t>- </a:t>
            </a:r>
            <a:r>
              <a:rPr sz="1600" b="1" i="1" spc="-5" dirty="0" err="1" smtClean="0">
                <a:latin typeface="Times New Roman"/>
                <a:cs typeface="Times New Roman"/>
              </a:rPr>
              <a:t>при</a:t>
            </a:r>
            <a:r>
              <a:rPr sz="1600" b="1" i="1" spc="-5" dirty="0" smtClean="0">
                <a:latin typeface="Times New Roman"/>
                <a:cs typeface="Times New Roman"/>
              </a:rPr>
              <a:t> </a:t>
            </a:r>
            <a:r>
              <a:rPr sz="1600" b="1" i="1" spc="-5" dirty="0" err="1" smtClean="0">
                <a:latin typeface="Times New Roman"/>
                <a:cs typeface="Times New Roman"/>
              </a:rPr>
              <a:t>стаже</a:t>
            </a:r>
            <a:r>
              <a:rPr sz="1600" b="1" i="1" spc="-5" dirty="0" smtClean="0">
                <a:latin typeface="Times New Roman"/>
                <a:cs typeface="Times New Roman"/>
              </a:rPr>
              <a:t> </a:t>
            </a:r>
            <a:r>
              <a:rPr sz="1600" b="1" i="1" spc="-5" dirty="0" err="1" smtClean="0">
                <a:latin typeface="Times New Roman"/>
                <a:cs typeface="Times New Roman"/>
              </a:rPr>
              <a:t>муниципальной</a:t>
            </a:r>
            <a:r>
              <a:rPr sz="1600" b="1" i="1" spc="-5" dirty="0" smtClean="0">
                <a:latin typeface="Times New Roman"/>
                <a:cs typeface="Times New Roman"/>
              </a:rPr>
              <a:t> </a:t>
            </a:r>
            <a:r>
              <a:rPr sz="1600" b="1" i="1" spc="-5" dirty="0" err="1" smtClean="0">
                <a:latin typeface="Times New Roman"/>
                <a:cs typeface="Times New Roman"/>
              </a:rPr>
              <a:t>службы</a:t>
            </a:r>
            <a:r>
              <a:rPr sz="1600" b="1" i="1" spc="-5" dirty="0" smtClean="0">
                <a:latin typeface="Times New Roman"/>
                <a:cs typeface="Times New Roman"/>
              </a:rPr>
              <a:t> </a:t>
            </a:r>
            <a:r>
              <a:rPr sz="1600" b="1" i="1" dirty="0" err="1" smtClean="0">
                <a:latin typeface="Times New Roman"/>
                <a:cs typeface="Times New Roman"/>
              </a:rPr>
              <a:t>свыше</a:t>
            </a:r>
            <a:r>
              <a:rPr sz="1600" b="1" i="1" dirty="0" smtClean="0">
                <a:latin typeface="Times New Roman"/>
                <a:cs typeface="Times New Roman"/>
              </a:rPr>
              <a:t> 15</a:t>
            </a:r>
            <a:r>
              <a:rPr sz="1600" b="1" i="1" spc="85" dirty="0" smtClean="0">
                <a:latin typeface="Times New Roman"/>
                <a:cs typeface="Times New Roman"/>
              </a:rPr>
              <a:t> </a:t>
            </a:r>
            <a:r>
              <a:rPr sz="1600" b="1" i="1" spc="-5" dirty="0" err="1" smtClean="0">
                <a:latin typeface="Times New Roman"/>
                <a:cs typeface="Times New Roman"/>
              </a:rPr>
              <a:t>лет</a:t>
            </a:r>
            <a:r>
              <a:rPr sz="1600" b="1" i="1" spc="-5" dirty="0" smtClean="0">
                <a:latin typeface="Times New Roman"/>
                <a:cs typeface="Times New Roman"/>
              </a:rPr>
              <a:t>;</a:t>
            </a:r>
            <a:endParaRPr sz="1600" dirty="0" smtClean="0">
              <a:latin typeface="Times New Roman"/>
              <a:cs typeface="Times New Roman"/>
            </a:endParaRPr>
          </a:p>
          <a:p>
            <a:pPr marL="360045" algn="ctr">
              <a:lnSpc>
                <a:spcPct val="100000"/>
              </a:lnSpc>
              <a:spcBef>
                <a:spcPts val="900"/>
              </a:spcBef>
            </a:pPr>
            <a:r>
              <a:rPr sz="1600" b="1" i="1" spc="-5" dirty="0" smtClean="0">
                <a:latin typeface="Times New Roman"/>
                <a:cs typeface="Times New Roman"/>
              </a:rPr>
              <a:t>3 </a:t>
            </a:r>
            <a:r>
              <a:rPr sz="1600" b="1" i="1" spc="-5" dirty="0" err="1" smtClean="0">
                <a:latin typeface="Times New Roman"/>
                <a:cs typeface="Times New Roman"/>
              </a:rPr>
              <a:t>дня</a:t>
            </a:r>
            <a:r>
              <a:rPr sz="1600" b="1" i="1" spc="-5" dirty="0" smtClean="0">
                <a:latin typeface="Times New Roman"/>
                <a:cs typeface="Times New Roman"/>
              </a:rPr>
              <a:t> </a:t>
            </a:r>
            <a:r>
              <a:rPr sz="1600" b="1" i="1" dirty="0" smtClean="0">
                <a:latin typeface="Times New Roman"/>
                <a:cs typeface="Times New Roman"/>
              </a:rPr>
              <a:t>– </a:t>
            </a:r>
            <a:r>
              <a:rPr sz="1600" b="1" i="1" dirty="0" err="1" smtClean="0">
                <a:latin typeface="Times New Roman"/>
                <a:cs typeface="Times New Roman"/>
              </a:rPr>
              <a:t>за</a:t>
            </a:r>
            <a:r>
              <a:rPr sz="1600" b="1" i="1" dirty="0" smtClean="0">
                <a:latin typeface="Times New Roman"/>
                <a:cs typeface="Times New Roman"/>
              </a:rPr>
              <a:t> </a:t>
            </a:r>
            <a:r>
              <a:rPr sz="1600" b="1" i="1" spc="-5" dirty="0" err="1" smtClean="0">
                <a:latin typeface="Times New Roman"/>
                <a:cs typeface="Times New Roman"/>
              </a:rPr>
              <a:t>ненормированный</a:t>
            </a:r>
            <a:r>
              <a:rPr sz="1600" b="1" i="1" spc="-5" dirty="0" smtClean="0">
                <a:latin typeface="Times New Roman"/>
                <a:cs typeface="Times New Roman"/>
              </a:rPr>
              <a:t> </a:t>
            </a:r>
            <a:r>
              <a:rPr sz="1600" b="1" i="1" spc="-5" dirty="0" err="1" smtClean="0">
                <a:latin typeface="Times New Roman"/>
                <a:cs typeface="Times New Roman"/>
              </a:rPr>
              <a:t>служебный</a:t>
            </a:r>
            <a:r>
              <a:rPr sz="1600" b="1" i="1" spc="10" dirty="0" smtClean="0">
                <a:latin typeface="Times New Roman"/>
                <a:cs typeface="Times New Roman"/>
              </a:rPr>
              <a:t> </a:t>
            </a:r>
            <a:r>
              <a:rPr sz="1600" b="1" i="1" spc="-5" dirty="0" err="1" smtClean="0">
                <a:latin typeface="Times New Roman"/>
                <a:cs typeface="Times New Roman"/>
              </a:rPr>
              <a:t>день</a:t>
            </a:r>
            <a:r>
              <a:rPr sz="1600" b="1" i="1" spc="-5" dirty="0" smtClean="0">
                <a:latin typeface="Times New Roman"/>
                <a:cs typeface="Times New Roman"/>
              </a:rPr>
              <a:t>.</a:t>
            </a:r>
            <a:endParaRPr sz="1600" dirty="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53695" y="248284"/>
            <a:ext cx="6965950" cy="9899016"/>
            <a:chOff x="353695" y="248284"/>
            <a:chExt cx="6965950" cy="9737725"/>
          </a:xfrm>
          <a:solidFill>
            <a:schemeClr val="accent3">
              <a:lumMod val="60000"/>
              <a:lumOff val="40000"/>
            </a:schemeClr>
          </a:solidFill>
        </p:grpSpPr>
        <p:sp>
          <p:nvSpPr>
            <p:cNvPr id="3" name="object 3"/>
            <p:cNvSpPr/>
            <p:nvPr/>
          </p:nvSpPr>
          <p:spPr>
            <a:xfrm>
              <a:off x="360045" y="254634"/>
              <a:ext cx="6953250" cy="9725025"/>
            </a:xfrm>
            <a:prstGeom prst="rect">
              <a:avLst/>
            </a:prstGeom>
            <a:grpFill/>
          </p:spPr>
          <p:txBody>
            <a:bodyPr wrap="square" lIns="0" tIns="0" rIns="0" bIns="0" rtlCol="0"/>
            <a:lstStyle/>
            <a:p>
              <a:endParaRPr/>
            </a:p>
          </p:txBody>
        </p:sp>
        <p:sp>
          <p:nvSpPr>
            <p:cNvPr id="4" name="object 4"/>
            <p:cNvSpPr/>
            <p:nvPr/>
          </p:nvSpPr>
          <p:spPr>
            <a:xfrm>
              <a:off x="360045" y="254634"/>
              <a:ext cx="6953250" cy="9725025"/>
            </a:xfrm>
            <a:custGeom>
              <a:avLst/>
              <a:gdLst/>
              <a:ahLst/>
              <a:cxnLst/>
              <a:rect l="l" t="t" r="r" b="b"/>
              <a:pathLst>
                <a:path w="6953250" h="9725025">
                  <a:moveTo>
                    <a:pt x="0" y="9725025"/>
                  </a:moveTo>
                  <a:lnTo>
                    <a:pt x="6953250" y="9725025"/>
                  </a:lnTo>
                  <a:lnTo>
                    <a:pt x="6953250" y="0"/>
                  </a:lnTo>
                  <a:lnTo>
                    <a:pt x="0" y="0"/>
                  </a:lnTo>
                  <a:lnTo>
                    <a:pt x="0" y="9725025"/>
                  </a:lnTo>
                  <a:close/>
                </a:path>
              </a:pathLst>
            </a:custGeom>
            <a:grpFill/>
            <a:ln w="12700">
              <a:solidFill>
                <a:srgbClr val="41709C"/>
              </a:solidFill>
            </a:ln>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39370" rIns="0" bIns="0" rtlCol="0">
            <a:spAutoFit/>
          </a:bodyPr>
          <a:lstStyle/>
          <a:p>
            <a:pPr marL="1585595" marR="5080" indent="-1573530">
              <a:lnSpc>
                <a:spcPts val="3229"/>
              </a:lnSpc>
              <a:spcBef>
                <a:spcPts val="310"/>
              </a:spcBef>
            </a:pPr>
            <a:r>
              <a:rPr spc="-5" dirty="0"/>
              <a:t>Обязанности муниципального  служащего</a:t>
            </a:r>
          </a:p>
        </p:txBody>
      </p:sp>
      <p:sp>
        <p:nvSpPr>
          <p:cNvPr id="6" name="object 6"/>
          <p:cNvSpPr txBox="1"/>
          <p:nvPr/>
        </p:nvSpPr>
        <p:spPr>
          <a:xfrm>
            <a:off x="444500" y="1104645"/>
            <a:ext cx="6784975" cy="9133268"/>
          </a:xfrm>
          <a:prstGeom prst="rect">
            <a:avLst/>
          </a:prstGeom>
        </p:spPr>
        <p:txBody>
          <a:bodyPr vert="horz" wrap="square" lIns="0" tIns="129539" rIns="0" bIns="0" rtlCol="0">
            <a:spAutoFit/>
          </a:bodyPr>
          <a:lstStyle/>
          <a:p>
            <a:pPr indent="360000" algn="just">
              <a:buFontTx/>
              <a:buAutoNum type="arabicParenR"/>
              <a:tabLst>
                <a:tab pos="561340" algn="l"/>
              </a:tabLst>
            </a:pPr>
            <a:r>
              <a:rPr lang="ru-RU" sz="1300" i="1" spc="-5" dirty="0" smtClean="0">
                <a:latin typeface="Times New Roman"/>
                <a:cs typeface="Times New Roman"/>
              </a:rPr>
              <a:t>с</a:t>
            </a:r>
            <a:r>
              <a:rPr sz="1300" i="1" spc="-5" dirty="0" err="1" smtClean="0">
                <a:latin typeface="Times New Roman"/>
                <a:cs typeface="Times New Roman"/>
              </a:rPr>
              <a:t>облюдать</a:t>
            </a:r>
            <a:r>
              <a:rPr lang="ru-RU" sz="1300" i="1" spc="-5" dirty="0" smtClean="0">
                <a:latin typeface="Times New Roman"/>
                <a:cs typeface="Times New Roman"/>
              </a:rPr>
              <a:t> Конституцию Российской Федерации, федеральные конституционные законы, федеральные законы, иные нормативные правовые акты Российской Федерации, Устав Ярославской области, законы и иные нормативные правовые акты Ярославской области, Устав городского округа город Переславль-Залесский Ярославской области и иные муниципальные правовые акты и обеспечивать их исполнение</a:t>
            </a:r>
            <a:r>
              <a:rPr sz="1300" i="1" spc="-5" dirty="0" smtClean="0">
                <a:latin typeface="Times New Roman"/>
                <a:cs typeface="Times New Roman"/>
              </a:rPr>
              <a:t>;</a:t>
            </a:r>
            <a:endParaRPr sz="1300" dirty="0">
              <a:latin typeface="Times New Roman"/>
              <a:cs typeface="Times New Roman"/>
            </a:endParaRPr>
          </a:p>
          <a:p>
            <a:pPr marR="5080" indent="360000" algn="just">
              <a:buAutoNum type="arabicParenR"/>
              <a:tabLst>
                <a:tab pos="605155" algn="l"/>
              </a:tabLst>
            </a:pPr>
            <a:r>
              <a:rPr sz="1300" i="1" spc="-5" dirty="0">
                <a:latin typeface="Times New Roman"/>
                <a:cs typeface="Times New Roman"/>
              </a:rPr>
              <a:t>исполнять должностные обязанности </a:t>
            </a:r>
            <a:r>
              <a:rPr sz="1300" i="1" dirty="0">
                <a:latin typeface="Times New Roman"/>
                <a:cs typeface="Times New Roman"/>
              </a:rPr>
              <a:t>в </a:t>
            </a:r>
            <a:r>
              <a:rPr sz="1300" i="1" spc="-5" dirty="0">
                <a:latin typeface="Times New Roman"/>
                <a:cs typeface="Times New Roman"/>
              </a:rPr>
              <a:t>соответствии </a:t>
            </a:r>
            <a:r>
              <a:rPr sz="1300" i="1" dirty="0">
                <a:latin typeface="Times New Roman"/>
                <a:cs typeface="Times New Roman"/>
              </a:rPr>
              <a:t>с </a:t>
            </a:r>
            <a:r>
              <a:rPr sz="1300" i="1" spc="-5" dirty="0">
                <a:latin typeface="Times New Roman"/>
                <a:cs typeface="Times New Roman"/>
              </a:rPr>
              <a:t>должностной  инструкцией;</a:t>
            </a:r>
            <a:endParaRPr sz="1300" dirty="0">
              <a:latin typeface="Times New Roman"/>
              <a:cs typeface="Times New Roman"/>
            </a:endParaRPr>
          </a:p>
          <a:p>
            <a:pPr marR="9525" indent="360000" algn="just">
              <a:buAutoNum type="arabicParenR"/>
              <a:tabLst>
                <a:tab pos="582295" algn="l"/>
              </a:tabLst>
            </a:pPr>
            <a:r>
              <a:rPr sz="1300" i="1" spc="-5" dirty="0">
                <a:latin typeface="Times New Roman"/>
                <a:cs typeface="Times New Roman"/>
              </a:rPr>
              <a:t>соблюдать </a:t>
            </a:r>
            <a:r>
              <a:rPr sz="1300" i="1" dirty="0">
                <a:latin typeface="Times New Roman"/>
                <a:cs typeface="Times New Roman"/>
              </a:rPr>
              <a:t>при </a:t>
            </a:r>
            <a:r>
              <a:rPr sz="1300" i="1" spc="-5" dirty="0">
                <a:latin typeface="Times New Roman"/>
                <a:cs typeface="Times New Roman"/>
              </a:rPr>
              <a:t>исполнении должностных обязанностей права, свободы </a:t>
            </a:r>
            <a:r>
              <a:rPr sz="1300" i="1" dirty="0">
                <a:latin typeface="Times New Roman"/>
                <a:cs typeface="Times New Roman"/>
              </a:rPr>
              <a:t>и  </a:t>
            </a:r>
            <a:r>
              <a:rPr sz="1300" i="1" spc="-5" dirty="0">
                <a:latin typeface="Times New Roman"/>
                <a:cs typeface="Times New Roman"/>
              </a:rPr>
              <a:t>законные интересы человека </a:t>
            </a:r>
            <a:r>
              <a:rPr sz="1300" i="1" dirty="0">
                <a:latin typeface="Times New Roman"/>
                <a:cs typeface="Times New Roman"/>
              </a:rPr>
              <a:t>и </a:t>
            </a:r>
            <a:r>
              <a:rPr sz="1300" i="1" spc="-5" dirty="0">
                <a:latin typeface="Times New Roman"/>
                <a:cs typeface="Times New Roman"/>
              </a:rPr>
              <a:t>гражданина независимо </a:t>
            </a:r>
            <a:r>
              <a:rPr sz="1300" i="1" dirty="0">
                <a:latin typeface="Times New Roman"/>
                <a:cs typeface="Times New Roman"/>
              </a:rPr>
              <a:t>от </a:t>
            </a:r>
            <a:r>
              <a:rPr sz="1300" i="1" spc="-5" dirty="0">
                <a:latin typeface="Times New Roman"/>
                <a:cs typeface="Times New Roman"/>
              </a:rPr>
              <a:t>расы, национальности,  языка, отношения </a:t>
            </a:r>
            <a:r>
              <a:rPr sz="1300" i="1" dirty="0">
                <a:latin typeface="Times New Roman"/>
                <a:cs typeface="Times New Roman"/>
              </a:rPr>
              <a:t>к </a:t>
            </a:r>
            <a:r>
              <a:rPr sz="1300" i="1" spc="-5" dirty="0">
                <a:latin typeface="Times New Roman"/>
                <a:cs typeface="Times New Roman"/>
              </a:rPr>
              <a:t>религии </a:t>
            </a:r>
            <a:r>
              <a:rPr sz="1300" i="1" dirty="0">
                <a:latin typeface="Times New Roman"/>
                <a:cs typeface="Times New Roman"/>
              </a:rPr>
              <a:t>и </a:t>
            </a:r>
            <a:r>
              <a:rPr sz="1300" i="1" spc="-5" dirty="0">
                <a:latin typeface="Times New Roman"/>
                <a:cs typeface="Times New Roman"/>
              </a:rPr>
              <a:t>других обстоятельств, </a:t>
            </a:r>
            <a:r>
              <a:rPr sz="1300" i="1" dirty="0">
                <a:latin typeface="Times New Roman"/>
                <a:cs typeface="Times New Roman"/>
              </a:rPr>
              <a:t>а </a:t>
            </a:r>
            <a:r>
              <a:rPr sz="1300" i="1" spc="-5" dirty="0">
                <a:latin typeface="Times New Roman"/>
                <a:cs typeface="Times New Roman"/>
              </a:rPr>
              <a:t>также права </a:t>
            </a:r>
            <a:r>
              <a:rPr sz="1300" i="1" dirty="0">
                <a:latin typeface="Times New Roman"/>
                <a:cs typeface="Times New Roman"/>
              </a:rPr>
              <a:t>и </a:t>
            </a:r>
            <a:r>
              <a:rPr sz="1300" i="1" spc="-5" dirty="0">
                <a:latin typeface="Times New Roman"/>
                <a:cs typeface="Times New Roman"/>
              </a:rPr>
              <a:t>законные  интересы</a:t>
            </a:r>
            <a:r>
              <a:rPr sz="1300" i="1" dirty="0">
                <a:latin typeface="Times New Roman"/>
                <a:cs typeface="Times New Roman"/>
              </a:rPr>
              <a:t> </a:t>
            </a:r>
            <a:r>
              <a:rPr sz="1300" i="1" spc="-5" dirty="0">
                <a:latin typeface="Times New Roman"/>
                <a:cs typeface="Times New Roman"/>
              </a:rPr>
              <a:t>организаций;</a:t>
            </a:r>
            <a:endParaRPr sz="1300" dirty="0">
              <a:latin typeface="Times New Roman"/>
              <a:cs typeface="Times New Roman"/>
            </a:endParaRPr>
          </a:p>
          <a:p>
            <a:pPr marR="10160" indent="360000" algn="just">
              <a:buAutoNum type="arabicParenR"/>
              <a:tabLst>
                <a:tab pos="620395" algn="l"/>
              </a:tabLst>
            </a:pPr>
            <a:r>
              <a:rPr sz="1300" i="1" spc="-5" dirty="0">
                <a:latin typeface="Times New Roman"/>
                <a:cs typeface="Times New Roman"/>
              </a:rPr>
              <a:t>соблюдать установленные </a:t>
            </a:r>
            <a:r>
              <a:rPr sz="1300" i="1" dirty="0">
                <a:latin typeface="Times New Roman"/>
                <a:cs typeface="Times New Roman"/>
              </a:rPr>
              <a:t>в </a:t>
            </a:r>
            <a:r>
              <a:rPr lang="ru-RU" sz="1300" i="1" spc="-5" dirty="0" smtClean="0">
                <a:latin typeface="Times New Roman"/>
                <a:cs typeface="Times New Roman"/>
              </a:rPr>
              <a:t>Администрации города Переславля-Залесского служебный распорядок</a:t>
            </a:r>
            <a:r>
              <a:rPr sz="1300" i="1" spc="-5" dirty="0" smtClean="0">
                <a:latin typeface="Times New Roman"/>
                <a:cs typeface="Times New Roman"/>
              </a:rPr>
              <a:t>, </a:t>
            </a:r>
            <a:r>
              <a:rPr sz="1300" i="1" dirty="0">
                <a:latin typeface="Times New Roman"/>
                <a:cs typeface="Times New Roman"/>
              </a:rPr>
              <a:t>порядок </a:t>
            </a:r>
            <a:r>
              <a:rPr sz="1300" i="1" spc="-10" dirty="0" smtClean="0">
                <a:latin typeface="Times New Roman"/>
                <a:cs typeface="Times New Roman"/>
              </a:rPr>
              <a:t>работы</a:t>
            </a:r>
            <a:r>
              <a:rPr lang="ru-RU" sz="1300" i="1" spc="-10" dirty="0" smtClean="0">
                <a:latin typeface="Times New Roman"/>
                <a:cs typeface="Times New Roman"/>
              </a:rPr>
              <a:t> </a:t>
            </a:r>
            <a:r>
              <a:rPr sz="1300" i="1" spc="-5" dirty="0" smtClean="0">
                <a:latin typeface="Times New Roman"/>
                <a:cs typeface="Times New Roman"/>
              </a:rPr>
              <a:t>со </a:t>
            </a:r>
            <a:r>
              <a:rPr sz="1300" i="1" spc="-5" dirty="0" err="1">
                <a:latin typeface="Times New Roman"/>
                <a:cs typeface="Times New Roman"/>
              </a:rPr>
              <a:t>служебной</a:t>
            </a:r>
            <a:r>
              <a:rPr sz="1300" i="1" dirty="0">
                <a:latin typeface="Times New Roman"/>
                <a:cs typeface="Times New Roman"/>
              </a:rPr>
              <a:t> </a:t>
            </a:r>
            <a:r>
              <a:rPr sz="1300" i="1" spc="-5" smtClean="0">
                <a:latin typeface="Times New Roman"/>
                <a:cs typeface="Times New Roman"/>
              </a:rPr>
              <a:t>информацией;</a:t>
            </a:r>
            <a:endParaRPr sz="1300" dirty="0">
              <a:latin typeface="Times New Roman"/>
              <a:cs typeface="Times New Roman"/>
            </a:endParaRPr>
          </a:p>
          <a:p>
            <a:pPr marR="12065" indent="360000" algn="just">
              <a:buAutoNum type="arabicParenR"/>
              <a:tabLst>
                <a:tab pos="633095" algn="l"/>
              </a:tabLst>
            </a:pPr>
            <a:r>
              <a:rPr sz="1300" i="1" spc="-5" dirty="0">
                <a:latin typeface="Times New Roman"/>
                <a:cs typeface="Times New Roman"/>
              </a:rPr>
              <a:t>поддерживать уровень квалификации, необходимый </a:t>
            </a:r>
            <a:r>
              <a:rPr sz="1300" i="1" dirty="0">
                <a:latin typeface="Times New Roman"/>
                <a:cs typeface="Times New Roman"/>
              </a:rPr>
              <a:t>для </a:t>
            </a:r>
            <a:r>
              <a:rPr sz="1300" i="1" spc="-10" dirty="0">
                <a:latin typeface="Times New Roman"/>
                <a:cs typeface="Times New Roman"/>
              </a:rPr>
              <a:t>надлежащего  </a:t>
            </a:r>
            <a:r>
              <a:rPr sz="1300" i="1" spc="-5" dirty="0">
                <a:latin typeface="Times New Roman"/>
                <a:cs typeface="Times New Roman"/>
              </a:rPr>
              <a:t>исполнения </a:t>
            </a:r>
            <a:r>
              <a:rPr sz="1300" i="1" spc="-10" dirty="0">
                <a:latin typeface="Times New Roman"/>
                <a:cs typeface="Times New Roman"/>
              </a:rPr>
              <a:t>должностных</a:t>
            </a:r>
            <a:r>
              <a:rPr sz="1300" i="1" spc="-5" dirty="0">
                <a:latin typeface="Times New Roman"/>
                <a:cs typeface="Times New Roman"/>
              </a:rPr>
              <a:t> обязанностей;</a:t>
            </a:r>
            <a:endParaRPr sz="1300" dirty="0">
              <a:latin typeface="Times New Roman"/>
              <a:cs typeface="Times New Roman"/>
            </a:endParaRPr>
          </a:p>
          <a:p>
            <a:pPr marR="8255" indent="360000" algn="just">
              <a:buAutoNum type="arabicParenR"/>
              <a:tabLst>
                <a:tab pos="684530" algn="l"/>
              </a:tabLst>
            </a:pPr>
            <a:r>
              <a:rPr sz="1300" i="1" spc="-5" dirty="0">
                <a:latin typeface="Times New Roman"/>
                <a:cs typeface="Times New Roman"/>
              </a:rPr>
              <a:t>не </a:t>
            </a:r>
            <a:r>
              <a:rPr sz="1300" i="1" spc="-5" dirty="0" smtClean="0">
                <a:latin typeface="Times New Roman"/>
                <a:cs typeface="Times New Roman"/>
              </a:rPr>
              <a:t>разглашать</a:t>
            </a:r>
            <a:r>
              <a:rPr lang="ru-RU" sz="1300" i="1" spc="-5" dirty="0" smtClean="0">
                <a:latin typeface="Times New Roman"/>
                <a:cs typeface="Times New Roman"/>
              </a:rPr>
              <a:t> сведения</a:t>
            </a:r>
            <a:r>
              <a:rPr sz="1300" i="1" spc="-5" dirty="0" smtClean="0">
                <a:latin typeface="Times New Roman"/>
                <a:cs typeface="Times New Roman"/>
              </a:rPr>
              <a:t>, </a:t>
            </a:r>
            <a:r>
              <a:rPr sz="1300" i="1" spc="-5" dirty="0">
                <a:latin typeface="Times New Roman"/>
                <a:cs typeface="Times New Roman"/>
              </a:rPr>
              <a:t>составляющие государственную </a:t>
            </a:r>
            <a:r>
              <a:rPr sz="1300" i="1" dirty="0">
                <a:latin typeface="Times New Roman"/>
                <a:cs typeface="Times New Roman"/>
              </a:rPr>
              <a:t>и </a:t>
            </a:r>
            <a:r>
              <a:rPr sz="1300" i="1" spc="-5" dirty="0">
                <a:latin typeface="Times New Roman"/>
                <a:cs typeface="Times New Roman"/>
              </a:rPr>
              <a:t>иную  охраняемую федеральными законами тайну, </a:t>
            </a:r>
            <a:r>
              <a:rPr sz="1300" i="1" dirty="0">
                <a:latin typeface="Times New Roman"/>
                <a:cs typeface="Times New Roman"/>
              </a:rPr>
              <a:t>а </a:t>
            </a:r>
            <a:r>
              <a:rPr sz="1300" i="1" spc="-5" dirty="0">
                <a:latin typeface="Times New Roman"/>
                <a:cs typeface="Times New Roman"/>
              </a:rPr>
              <a:t>также сведения, ставшие </a:t>
            </a:r>
            <a:r>
              <a:rPr sz="1300" i="1" spc="-10" dirty="0">
                <a:latin typeface="Times New Roman"/>
                <a:cs typeface="Times New Roman"/>
              </a:rPr>
              <a:t>ему  </a:t>
            </a:r>
            <a:r>
              <a:rPr sz="1300" i="1" spc="-5" dirty="0">
                <a:latin typeface="Times New Roman"/>
                <a:cs typeface="Times New Roman"/>
              </a:rPr>
              <a:t>известными </a:t>
            </a:r>
            <a:r>
              <a:rPr sz="1300" i="1" dirty="0">
                <a:latin typeface="Times New Roman"/>
                <a:cs typeface="Times New Roman"/>
              </a:rPr>
              <a:t>в </a:t>
            </a:r>
            <a:r>
              <a:rPr sz="1300" i="1" spc="-5" dirty="0">
                <a:latin typeface="Times New Roman"/>
                <a:cs typeface="Times New Roman"/>
              </a:rPr>
              <a:t>связи </a:t>
            </a:r>
            <a:r>
              <a:rPr sz="1300" i="1" dirty="0">
                <a:latin typeface="Times New Roman"/>
                <a:cs typeface="Times New Roman"/>
              </a:rPr>
              <a:t>с </a:t>
            </a:r>
            <a:r>
              <a:rPr sz="1300" i="1" spc="-5" dirty="0">
                <a:latin typeface="Times New Roman"/>
                <a:cs typeface="Times New Roman"/>
              </a:rPr>
              <a:t>исполнением должностных обязанностей, </a:t>
            </a:r>
            <a:r>
              <a:rPr sz="1300" i="1" dirty="0">
                <a:latin typeface="Times New Roman"/>
                <a:cs typeface="Times New Roman"/>
              </a:rPr>
              <a:t>в том </a:t>
            </a:r>
            <a:r>
              <a:rPr sz="1300" i="1" spc="-5" dirty="0">
                <a:latin typeface="Times New Roman"/>
                <a:cs typeface="Times New Roman"/>
              </a:rPr>
              <a:t>числе  сведения, касающиеся частной жизни </a:t>
            </a:r>
            <a:r>
              <a:rPr sz="1300" i="1" dirty="0">
                <a:latin typeface="Times New Roman"/>
                <a:cs typeface="Times New Roman"/>
              </a:rPr>
              <a:t>и </a:t>
            </a:r>
            <a:r>
              <a:rPr sz="1300" i="1" spc="-5" dirty="0">
                <a:latin typeface="Times New Roman"/>
                <a:cs typeface="Times New Roman"/>
              </a:rPr>
              <a:t>здоровья граждан или затрагивающие </a:t>
            </a:r>
            <a:r>
              <a:rPr sz="1300" i="1" dirty="0">
                <a:latin typeface="Times New Roman"/>
                <a:cs typeface="Times New Roman"/>
              </a:rPr>
              <a:t>их  </a:t>
            </a:r>
            <a:r>
              <a:rPr sz="1300" i="1" spc="-5" dirty="0">
                <a:latin typeface="Times New Roman"/>
                <a:cs typeface="Times New Roman"/>
              </a:rPr>
              <a:t>честь </a:t>
            </a:r>
            <a:r>
              <a:rPr sz="1300" i="1" dirty="0">
                <a:latin typeface="Times New Roman"/>
                <a:cs typeface="Times New Roman"/>
              </a:rPr>
              <a:t>и</a:t>
            </a:r>
            <a:r>
              <a:rPr sz="1300" i="1" spc="-5" dirty="0">
                <a:latin typeface="Times New Roman"/>
                <a:cs typeface="Times New Roman"/>
              </a:rPr>
              <a:t> достоинство;</a:t>
            </a:r>
            <a:endParaRPr sz="1300" dirty="0">
              <a:latin typeface="Times New Roman"/>
              <a:cs typeface="Times New Roman"/>
            </a:endParaRPr>
          </a:p>
          <a:p>
            <a:pPr marR="5080" indent="360000">
              <a:buAutoNum type="arabicParenR"/>
              <a:tabLst>
                <a:tab pos="657860" algn="l"/>
                <a:tab pos="658495" algn="l"/>
                <a:tab pos="1340485" algn="l"/>
                <a:tab pos="2868930" algn="l"/>
                <a:tab pos="3109595" algn="l"/>
                <a:tab pos="4475480" algn="l"/>
                <a:tab pos="5602605" algn="l"/>
                <a:tab pos="5831205" algn="l"/>
                <a:tab pos="6330315" algn="l"/>
              </a:tabLst>
            </a:pPr>
            <a:r>
              <a:rPr sz="1300" i="1" dirty="0">
                <a:latin typeface="Times New Roman"/>
                <a:cs typeface="Times New Roman"/>
              </a:rPr>
              <a:t>б</a:t>
            </a:r>
            <a:r>
              <a:rPr sz="1300" i="1" spc="-5" dirty="0">
                <a:latin typeface="Times New Roman"/>
                <a:cs typeface="Times New Roman"/>
              </a:rPr>
              <a:t>е</a:t>
            </a:r>
            <a:r>
              <a:rPr sz="1300" i="1" dirty="0">
                <a:latin typeface="Times New Roman"/>
                <a:cs typeface="Times New Roman"/>
              </a:rPr>
              <a:t>р</a:t>
            </a:r>
            <a:r>
              <a:rPr sz="1300" i="1" spc="-10" dirty="0">
                <a:latin typeface="Times New Roman"/>
                <a:cs typeface="Times New Roman"/>
              </a:rPr>
              <a:t>е</a:t>
            </a:r>
            <a:r>
              <a:rPr sz="1300" i="1" dirty="0">
                <a:latin typeface="Times New Roman"/>
                <a:cs typeface="Times New Roman"/>
              </a:rPr>
              <a:t>чь	</a:t>
            </a:r>
            <a:r>
              <a:rPr sz="1300" i="1" spc="-5" dirty="0">
                <a:latin typeface="Times New Roman"/>
                <a:cs typeface="Times New Roman"/>
              </a:rPr>
              <a:t>г</a:t>
            </a:r>
            <a:r>
              <a:rPr sz="1300" i="1" spc="5" dirty="0">
                <a:latin typeface="Times New Roman"/>
                <a:cs typeface="Times New Roman"/>
              </a:rPr>
              <a:t>о</a:t>
            </a:r>
            <a:r>
              <a:rPr sz="1300" i="1" spc="-10" dirty="0">
                <a:latin typeface="Times New Roman"/>
                <a:cs typeface="Times New Roman"/>
              </a:rPr>
              <a:t>с</a:t>
            </a:r>
            <a:r>
              <a:rPr sz="1300" i="1" dirty="0">
                <a:latin typeface="Times New Roman"/>
                <a:cs typeface="Times New Roman"/>
              </a:rPr>
              <a:t>уда</a:t>
            </a:r>
            <a:r>
              <a:rPr sz="1300" i="1" spc="5" dirty="0">
                <a:latin typeface="Times New Roman"/>
                <a:cs typeface="Times New Roman"/>
              </a:rPr>
              <a:t>р</a:t>
            </a:r>
            <a:r>
              <a:rPr sz="1300" i="1" spc="-10" dirty="0">
                <a:latin typeface="Times New Roman"/>
                <a:cs typeface="Times New Roman"/>
              </a:rPr>
              <a:t>с</a:t>
            </a:r>
            <a:r>
              <a:rPr sz="1300" i="1" spc="-5" dirty="0">
                <a:latin typeface="Times New Roman"/>
                <a:cs typeface="Times New Roman"/>
              </a:rPr>
              <a:t>т</a:t>
            </a:r>
            <a:r>
              <a:rPr sz="1300" i="1" spc="-10" dirty="0">
                <a:latin typeface="Times New Roman"/>
                <a:cs typeface="Times New Roman"/>
              </a:rPr>
              <a:t>ве</a:t>
            </a:r>
            <a:r>
              <a:rPr sz="1300" i="1" spc="-5" dirty="0">
                <a:latin typeface="Times New Roman"/>
                <a:cs typeface="Times New Roman"/>
              </a:rPr>
              <a:t>нн</a:t>
            </a:r>
            <a:r>
              <a:rPr sz="1300" i="1" dirty="0">
                <a:latin typeface="Times New Roman"/>
                <a:cs typeface="Times New Roman"/>
              </a:rPr>
              <a:t>ое	и	</a:t>
            </a:r>
            <a:r>
              <a:rPr sz="1300" i="1" spc="-5" dirty="0">
                <a:latin typeface="Times New Roman"/>
                <a:cs typeface="Times New Roman"/>
              </a:rPr>
              <a:t>му</a:t>
            </a:r>
            <a:r>
              <a:rPr sz="1300" i="1" spc="5" dirty="0">
                <a:latin typeface="Times New Roman"/>
                <a:cs typeface="Times New Roman"/>
              </a:rPr>
              <a:t>н</a:t>
            </a:r>
            <a:r>
              <a:rPr sz="1300" i="1" dirty="0">
                <a:latin typeface="Times New Roman"/>
                <a:cs typeface="Times New Roman"/>
              </a:rPr>
              <a:t>иц</a:t>
            </a:r>
            <a:r>
              <a:rPr sz="1300" i="1" spc="-10" dirty="0">
                <a:latin typeface="Times New Roman"/>
                <a:cs typeface="Times New Roman"/>
              </a:rPr>
              <a:t>и</a:t>
            </a:r>
            <a:r>
              <a:rPr sz="1300" i="1" dirty="0">
                <a:latin typeface="Times New Roman"/>
                <a:cs typeface="Times New Roman"/>
              </a:rPr>
              <a:t>п</a:t>
            </a:r>
            <a:r>
              <a:rPr sz="1300" i="1" spc="-10" dirty="0">
                <a:latin typeface="Times New Roman"/>
                <a:cs typeface="Times New Roman"/>
              </a:rPr>
              <a:t>а</a:t>
            </a:r>
            <a:r>
              <a:rPr sz="1300" i="1" dirty="0">
                <a:latin typeface="Times New Roman"/>
                <a:cs typeface="Times New Roman"/>
              </a:rPr>
              <a:t>л</a:t>
            </a:r>
            <a:r>
              <a:rPr sz="1300" i="1" spc="-5" dirty="0">
                <a:latin typeface="Times New Roman"/>
                <a:cs typeface="Times New Roman"/>
              </a:rPr>
              <a:t>ь</a:t>
            </a:r>
            <a:r>
              <a:rPr sz="1300" i="1" spc="-15" dirty="0">
                <a:latin typeface="Times New Roman"/>
                <a:cs typeface="Times New Roman"/>
              </a:rPr>
              <a:t>н</a:t>
            </a:r>
            <a:r>
              <a:rPr sz="1300" i="1" dirty="0">
                <a:latin typeface="Times New Roman"/>
                <a:cs typeface="Times New Roman"/>
              </a:rPr>
              <a:t>ое	и</a:t>
            </a:r>
            <a:r>
              <a:rPr sz="1300" i="1" spc="-5" dirty="0">
                <a:latin typeface="Times New Roman"/>
                <a:cs typeface="Times New Roman"/>
              </a:rPr>
              <a:t>му</a:t>
            </a:r>
            <a:r>
              <a:rPr sz="1300" i="1" spc="40" dirty="0">
                <a:latin typeface="Times New Roman"/>
                <a:cs typeface="Times New Roman"/>
              </a:rPr>
              <a:t>щ</a:t>
            </a:r>
            <a:r>
              <a:rPr sz="1300" i="1" spc="-10" dirty="0">
                <a:latin typeface="Times New Roman"/>
                <a:cs typeface="Times New Roman"/>
              </a:rPr>
              <a:t>ес</a:t>
            </a:r>
            <a:r>
              <a:rPr sz="1300" i="1" spc="5" dirty="0">
                <a:latin typeface="Times New Roman"/>
                <a:cs typeface="Times New Roman"/>
              </a:rPr>
              <a:t>т</a:t>
            </a:r>
            <a:r>
              <a:rPr sz="1300" i="1" spc="-5" dirty="0">
                <a:latin typeface="Times New Roman"/>
                <a:cs typeface="Times New Roman"/>
              </a:rPr>
              <a:t>во</a:t>
            </a:r>
            <a:r>
              <a:rPr sz="1300" i="1" dirty="0">
                <a:latin typeface="Times New Roman"/>
                <a:cs typeface="Times New Roman"/>
              </a:rPr>
              <a:t>,	в	</a:t>
            </a:r>
            <a:r>
              <a:rPr sz="1300" i="1" spc="-5" dirty="0">
                <a:latin typeface="Times New Roman"/>
                <a:cs typeface="Times New Roman"/>
              </a:rPr>
              <a:t>то</a:t>
            </a:r>
            <a:r>
              <a:rPr sz="1300" i="1" dirty="0">
                <a:latin typeface="Times New Roman"/>
                <a:cs typeface="Times New Roman"/>
              </a:rPr>
              <a:t>м	</a:t>
            </a:r>
            <a:r>
              <a:rPr sz="1300" i="1" spc="10" dirty="0">
                <a:latin typeface="Times New Roman"/>
                <a:cs typeface="Times New Roman"/>
              </a:rPr>
              <a:t>ч</a:t>
            </a:r>
            <a:r>
              <a:rPr sz="1300" i="1" dirty="0">
                <a:latin typeface="Times New Roman"/>
                <a:cs typeface="Times New Roman"/>
              </a:rPr>
              <a:t>и</a:t>
            </a:r>
            <a:r>
              <a:rPr sz="1300" i="1" spc="-10" dirty="0">
                <a:latin typeface="Times New Roman"/>
                <a:cs typeface="Times New Roman"/>
              </a:rPr>
              <a:t>с</a:t>
            </a:r>
            <a:r>
              <a:rPr sz="1300" i="1" dirty="0">
                <a:latin typeface="Times New Roman"/>
                <a:cs typeface="Times New Roman"/>
              </a:rPr>
              <a:t>ле  </a:t>
            </a:r>
            <a:r>
              <a:rPr sz="1300" i="1" spc="-5" dirty="0">
                <a:latin typeface="Times New Roman"/>
                <a:cs typeface="Times New Roman"/>
              </a:rPr>
              <a:t>предоставленное ему </a:t>
            </a:r>
            <a:r>
              <a:rPr sz="1300" i="1" dirty="0">
                <a:latin typeface="Times New Roman"/>
                <a:cs typeface="Times New Roman"/>
              </a:rPr>
              <a:t>для </a:t>
            </a:r>
            <a:r>
              <a:rPr sz="1300" i="1" spc="-5" dirty="0">
                <a:latin typeface="Times New Roman"/>
                <a:cs typeface="Times New Roman"/>
              </a:rPr>
              <a:t>исполнения должностных</a:t>
            </a:r>
            <a:r>
              <a:rPr sz="1300" i="1" spc="-20" dirty="0">
                <a:latin typeface="Times New Roman"/>
                <a:cs typeface="Times New Roman"/>
              </a:rPr>
              <a:t> </a:t>
            </a:r>
            <a:r>
              <a:rPr sz="1300" i="1" spc="-5" dirty="0">
                <a:latin typeface="Times New Roman"/>
                <a:cs typeface="Times New Roman"/>
              </a:rPr>
              <a:t>обязанностей;</a:t>
            </a:r>
            <a:endParaRPr sz="1300" dirty="0">
              <a:latin typeface="Times New Roman"/>
              <a:cs typeface="Times New Roman"/>
            </a:endParaRPr>
          </a:p>
          <a:p>
            <a:pPr marR="8255" indent="360000" algn="just">
              <a:buAutoNum type="arabicParenR"/>
              <a:tabLst>
                <a:tab pos="839469" algn="l"/>
                <a:tab pos="840105" algn="l"/>
                <a:tab pos="2334895" algn="l"/>
                <a:tab pos="2744470" algn="l"/>
                <a:tab pos="4319905" algn="l"/>
                <a:tab pos="5290185" algn="l"/>
              </a:tabLst>
            </a:pPr>
            <a:r>
              <a:rPr lang="ru-RU" sz="1300" i="1" dirty="0" smtClean="0">
                <a:latin typeface="Times New Roman"/>
                <a:cs typeface="Times New Roman"/>
              </a:rPr>
              <a:t>п</a:t>
            </a:r>
            <a:r>
              <a:rPr sz="1300" i="1" dirty="0" err="1" smtClean="0">
                <a:latin typeface="Times New Roman"/>
                <a:cs typeface="Times New Roman"/>
              </a:rPr>
              <a:t>р</a:t>
            </a:r>
            <a:r>
              <a:rPr sz="1300" i="1" spc="-10" dirty="0" err="1" smtClean="0">
                <a:latin typeface="Times New Roman"/>
                <a:cs typeface="Times New Roman"/>
              </a:rPr>
              <a:t>е</a:t>
            </a:r>
            <a:r>
              <a:rPr sz="1300" i="1" dirty="0" err="1" smtClean="0">
                <a:latin typeface="Times New Roman"/>
                <a:cs typeface="Times New Roman"/>
              </a:rPr>
              <a:t>д</a:t>
            </a:r>
            <a:r>
              <a:rPr sz="1300" i="1" spc="-10" dirty="0" err="1" smtClean="0">
                <a:latin typeface="Times New Roman"/>
                <a:cs typeface="Times New Roman"/>
              </a:rPr>
              <a:t>с</a:t>
            </a:r>
            <a:r>
              <a:rPr sz="1300" i="1" spc="-5" dirty="0" err="1" smtClean="0">
                <a:latin typeface="Times New Roman"/>
                <a:cs typeface="Times New Roman"/>
              </a:rPr>
              <a:t>тав</a:t>
            </a:r>
            <a:r>
              <a:rPr sz="1300" i="1" dirty="0" err="1" smtClean="0">
                <a:latin typeface="Times New Roman"/>
                <a:cs typeface="Times New Roman"/>
              </a:rPr>
              <a:t>л</a:t>
            </a:r>
            <a:r>
              <a:rPr sz="1300" i="1" spc="5" dirty="0" err="1" smtClean="0">
                <a:latin typeface="Times New Roman"/>
                <a:cs typeface="Times New Roman"/>
              </a:rPr>
              <a:t>я</a:t>
            </a:r>
            <a:r>
              <a:rPr sz="1300" i="1" spc="-5" dirty="0" err="1" smtClean="0">
                <a:latin typeface="Times New Roman"/>
                <a:cs typeface="Times New Roman"/>
              </a:rPr>
              <a:t>т</a:t>
            </a:r>
            <a:r>
              <a:rPr sz="1300" i="1" dirty="0" err="1" smtClean="0">
                <a:latin typeface="Times New Roman"/>
                <a:cs typeface="Times New Roman"/>
              </a:rPr>
              <a:t>ь</a:t>
            </a:r>
            <a:r>
              <a:rPr lang="ru-RU" sz="1300" i="1" dirty="0" smtClean="0">
                <a:latin typeface="Times New Roman"/>
                <a:cs typeface="Times New Roman"/>
              </a:rPr>
              <a:t> </a:t>
            </a:r>
            <a:r>
              <a:rPr sz="1300" i="1" dirty="0" smtClean="0">
                <a:latin typeface="Times New Roman"/>
                <a:cs typeface="Times New Roman"/>
              </a:rPr>
              <a:t>в</a:t>
            </a:r>
            <a:r>
              <a:rPr lang="ru-RU" sz="1300" i="1" dirty="0" smtClean="0">
                <a:latin typeface="Times New Roman"/>
                <a:cs typeface="Times New Roman"/>
              </a:rPr>
              <a:t> </a:t>
            </a:r>
            <a:r>
              <a:rPr sz="1300" i="1" spc="-10" dirty="0" err="1" smtClean="0">
                <a:latin typeface="Times New Roman"/>
                <a:cs typeface="Times New Roman"/>
              </a:rPr>
              <a:t>ус</a:t>
            </a:r>
            <a:r>
              <a:rPr sz="1300" i="1" spc="-5" dirty="0" err="1" smtClean="0">
                <a:latin typeface="Times New Roman"/>
                <a:cs typeface="Times New Roman"/>
              </a:rPr>
              <a:t>тан</a:t>
            </a:r>
            <a:r>
              <a:rPr sz="1300" i="1" spc="5" dirty="0" err="1" smtClean="0">
                <a:latin typeface="Times New Roman"/>
                <a:cs typeface="Times New Roman"/>
              </a:rPr>
              <a:t>о</a:t>
            </a:r>
            <a:r>
              <a:rPr sz="1300" i="1" spc="-5" dirty="0" err="1" smtClean="0">
                <a:latin typeface="Times New Roman"/>
                <a:cs typeface="Times New Roman"/>
              </a:rPr>
              <a:t>вленно</a:t>
            </a:r>
            <a:r>
              <a:rPr sz="1300" i="1" dirty="0" err="1" smtClean="0">
                <a:latin typeface="Times New Roman"/>
                <a:cs typeface="Times New Roman"/>
              </a:rPr>
              <a:t>м</a:t>
            </a:r>
            <a:r>
              <a:rPr lang="ru-RU" sz="1300" i="1" dirty="0" smtClean="0">
                <a:latin typeface="Times New Roman"/>
                <a:cs typeface="Times New Roman"/>
              </a:rPr>
              <a:t> </a:t>
            </a:r>
            <a:r>
              <a:rPr sz="1300" i="1" spc="-10" dirty="0" err="1" smtClean="0">
                <a:latin typeface="Times New Roman"/>
                <a:cs typeface="Times New Roman"/>
              </a:rPr>
              <a:t>п</a:t>
            </a:r>
            <a:r>
              <a:rPr sz="1300" i="1" dirty="0" err="1" smtClean="0">
                <a:latin typeface="Times New Roman"/>
                <a:cs typeface="Times New Roman"/>
              </a:rPr>
              <a:t>оряд</a:t>
            </a:r>
            <a:r>
              <a:rPr sz="1300" i="1" spc="-15" dirty="0" err="1" smtClean="0">
                <a:latin typeface="Times New Roman"/>
                <a:cs typeface="Times New Roman"/>
              </a:rPr>
              <a:t>к</a:t>
            </a:r>
            <a:r>
              <a:rPr sz="1300" i="1" dirty="0" err="1" smtClean="0">
                <a:latin typeface="Times New Roman"/>
                <a:cs typeface="Times New Roman"/>
              </a:rPr>
              <a:t>е</a:t>
            </a:r>
            <a:r>
              <a:rPr lang="ru-RU" sz="1300" i="1" dirty="0" smtClean="0">
                <a:latin typeface="Times New Roman"/>
                <a:cs typeface="Times New Roman"/>
              </a:rPr>
              <a:t> </a:t>
            </a:r>
            <a:r>
              <a:rPr sz="1300" i="1" dirty="0" err="1" smtClean="0">
                <a:latin typeface="Times New Roman"/>
                <a:cs typeface="Times New Roman"/>
              </a:rPr>
              <a:t>пр</a:t>
            </a:r>
            <a:r>
              <a:rPr sz="1300" i="1" spc="-10" dirty="0" err="1" smtClean="0">
                <a:latin typeface="Times New Roman"/>
                <a:cs typeface="Times New Roman"/>
              </a:rPr>
              <a:t>е</a:t>
            </a:r>
            <a:r>
              <a:rPr sz="1300" i="1" dirty="0" err="1" smtClean="0">
                <a:latin typeface="Times New Roman"/>
                <a:cs typeface="Times New Roman"/>
              </a:rPr>
              <a:t>д</a:t>
            </a:r>
            <a:r>
              <a:rPr sz="1300" i="1" spc="-10" dirty="0" err="1" smtClean="0">
                <a:latin typeface="Times New Roman"/>
                <a:cs typeface="Times New Roman"/>
              </a:rPr>
              <a:t>ус</a:t>
            </a:r>
            <a:r>
              <a:rPr sz="1300" i="1" spc="-5" dirty="0" err="1" smtClean="0">
                <a:latin typeface="Times New Roman"/>
                <a:cs typeface="Times New Roman"/>
              </a:rPr>
              <a:t>м</a:t>
            </a:r>
            <a:r>
              <a:rPr sz="1300" i="1" spc="5" dirty="0" err="1" smtClean="0">
                <a:latin typeface="Times New Roman"/>
                <a:cs typeface="Times New Roman"/>
              </a:rPr>
              <a:t>о</a:t>
            </a:r>
            <a:r>
              <a:rPr sz="1300" i="1" spc="-5" dirty="0" err="1" smtClean="0">
                <a:latin typeface="Times New Roman"/>
                <a:cs typeface="Times New Roman"/>
              </a:rPr>
              <a:t>тр</a:t>
            </a:r>
            <a:r>
              <a:rPr sz="1300" i="1" spc="5" dirty="0" err="1" smtClean="0">
                <a:latin typeface="Times New Roman"/>
                <a:cs typeface="Times New Roman"/>
              </a:rPr>
              <a:t>е</a:t>
            </a:r>
            <a:r>
              <a:rPr sz="1300" i="1" spc="-5" dirty="0" err="1" smtClean="0">
                <a:latin typeface="Times New Roman"/>
                <a:cs typeface="Times New Roman"/>
              </a:rPr>
              <a:t>нн</a:t>
            </a:r>
            <a:r>
              <a:rPr sz="1300" i="1" dirty="0" err="1" smtClean="0">
                <a:latin typeface="Times New Roman"/>
                <a:cs typeface="Times New Roman"/>
              </a:rPr>
              <a:t>ые</a:t>
            </a:r>
            <a:r>
              <a:rPr lang="ru-RU" sz="1300" i="1" dirty="0" smtClean="0">
                <a:latin typeface="Times New Roman"/>
                <a:cs typeface="Times New Roman"/>
              </a:rPr>
              <a:t> законодательством </a:t>
            </a:r>
            <a:r>
              <a:rPr sz="1300" i="1" spc="-5" dirty="0" err="1" smtClean="0">
                <a:latin typeface="Times New Roman"/>
                <a:cs typeface="Times New Roman"/>
              </a:rPr>
              <a:t>Российской</a:t>
            </a:r>
            <a:r>
              <a:rPr sz="1300" i="1" spc="-5" dirty="0" smtClean="0">
                <a:latin typeface="Times New Roman"/>
                <a:cs typeface="Times New Roman"/>
              </a:rPr>
              <a:t> </a:t>
            </a:r>
            <a:r>
              <a:rPr sz="1300" i="1" spc="-5" dirty="0">
                <a:latin typeface="Times New Roman"/>
                <a:cs typeface="Times New Roman"/>
              </a:rPr>
              <a:t>Федерации сведения </a:t>
            </a:r>
            <a:r>
              <a:rPr sz="1300" i="1" dirty="0">
                <a:latin typeface="Times New Roman"/>
                <a:cs typeface="Times New Roman"/>
              </a:rPr>
              <a:t>о </a:t>
            </a:r>
            <a:r>
              <a:rPr sz="1300" i="1" spc="-5" dirty="0">
                <a:latin typeface="Times New Roman"/>
                <a:cs typeface="Times New Roman"/>
              </a:rPr>
              <a:t>себе </a:t>
            </a:r>
            <a:r>
              <a:rPr sz="1300" i="1" dirty="0">
                <a:latin typeface="Times New Roman"/>
                <a:cs typeface="Times New Roman"/>
              </a:rPr>
              <a:t>и </a:t>
            </a:r>
            <a:r>
              <a:rPr sz="1300" i="1" spc="-5" dirty="0">
                <a:latin typeface="Times New Roman"/>
                <a:cs typeface="Times New Roman"/>
              </a:rPr>
              <a:t>членах своей</a:t>
            </a:r>
            <a:r>
              <a:rPr sz="1300" i="1" spc="5" dirty="0">
                <a:latin typeface="Times New Roman"/>
                <a:cs typeface="Times New Roman"/>
              </a:rPr>
              <a:t> </a:t>
            </a:r>
            <a:r>
              <a:rPr sz="1300" i="1" spc="-5" dirty="0">
                <a:latin typeface="Times New Roman"/>
                <a:cs typeface="Times New Roman"/>
              </a:rPr>
              <a:t>семьи;</a:t>
            </a:r>
            <a:endParaRPr sz="1300" dirty="0">
              <a:latin typeface="Times New Roman"/>
              <a:cs typeface="Times New Roman"/>
            </a:endParaRPr>
          </a:p>
          <a:p>
            <a:pPr marR="10160" indent="360000" algn="just">
              <a:buFontTx/>
              <a:buAutoNum type="arabicParenR"/>
              <a:tabLst>
                <a:tab pos="643255" algn="l"/>
              </a:tabLst>
            </a:pPr>
            <a:r>
              <a:rPr lang="ru-RU" sz="1300" i="1" dirty="0" smtClean="0">
                <a:latin typeface="Times New Roman" pitchFamily="18" charset="0"/>
                <a:cs typeface="Times New Roman" pitchFamily="18" charset="0"/>
              </a:rPr>
              <a:t>сообщать в письменной форме представителю нанимателя (работодателю) о прекращении гражданства Российской Федерации либо гражданства (подданства) иностранного государства - участника международного договора Российской Федерации, в соответствии с которым иностранный гражданин имеет право находиться на муниципальной службе, в день, когда муниципальному служащему стало известно об этом, но не позднее пяти рабочих дней со дня прекращения гражданства Российской Федерации либо гражданства (подданства) иностранного государства - участника международного договора Российской Федерации, в соответствии с которым иностранный гражданин имеет право находиться на муниципальной службе;</a:t>
            </a:r>
            <a:endParaRPr sz="1300" dirty="0">
              <a:latin typeface="Times New Roman"/>
              <a:cs typeface="Times New Roman"/>
            </a:endParaRPr>
          </a:p>
          <a:p>
            <a:pPr marR="10795" indent="360000" algn="just">
              <a:buFontTx/>
              <a:buAutoNum type="arabicParenR"/>
              <a:tabLst>
                <a:tab pos="775970" algn="l"/>
              </a:tabLst>
            </a:pPr>
            <a:r>
              <a:rPr lang="ru-RU" sz="1300" i="1" dirty="0" smtClean="0">
                <a:latin typeface="Times New Roman" pitchFamily="18" charset="0"/>
                <a:cs typeface="Times New Roman" pitchFamily="18" charset="0"/>
              </a:rPr>
              <a:t>сообщать в письменной форме представителю нанимателя (работодателю) о приобретении гражданства (подданства) иностранного государства либо получении вида на жительство или иного документа, подтверждающего право на постоянное проживание гражданина на территории иностранного государства, в день, когда муниципальному служащему стало известно об этом, но не позднее пяти рабочих дней со дня приобретения гражданства (подданства) иностранного государства либо получения вида на жительство или иного документа, подтверждающего право на постоянное проживание гражданина на территории иностранного государства;</a:t>
            </a:r>
            <a:endParaRPr lang="ru-RU" sz="1300" i="1" spc="-5" dirty="0" smtClean="0">
              <a:latin typeface="Times New Roman"/>
              <a:cs typeface="Times New Roman"/>
            </a:endParaRPr>
          </a:p>
          <a:p>
            <a:pPr marR="10795" indent="360000" algn="just">
              <a:buAutoNum type="arabicParenR"/>
              <a:tabLst>
                <a:tab pos="775970" algn="l"/>
              </a:tabLst>
            </a:pPr>
            <a:r>
              <a:rPr sz="1300" i="1" spc="-5" dirty="0" err="1" smtClean="0">
                <a:latin typeface="Times New Roman"/>
                <a:cs typeface="Times New Roman"/>
              </a:rPr>
              <a:t>соблюдать</a:t>
            </a:r>
            <a:r>
              <a:rPr sz="1300" i="1" spc="-5" dirty="0" smtClean="0">
                <a:latin typeface="Times New Roman"/>
                <a:cs typeface="Times New Roman"/>
              </a:rPr>
              <a:t> </a:t>
            </a:r>
            <a:r>
              <a:rPr sz="1300" i="1" spc="-5" dirty="0">
                <a:latin typeface="Times New Roman"/>
                <a:cs typeface="Times New Roman"/>
              </a:rPr>
              <a:t>ограничения, выполнять обязательства, не </a:t>
            </a:r>
            <a:r>
              <a:rPr sz="1300" i="1" spc="-5" dirty="0" err="1">
                <a:latin typeface="Times New Roman"/>
                <a:cs typeface="Times New Roman"/>
              </a:rPr>
              <a:t>нарушать</a:t>
            </a:r>
            <a:r>
              <a:rPr sz="1300" i="1" spc="-5" dirty="0">
                <a:latin typeface="Times New Roman"/>
                <a:cs typeface="Times New Roman"/>
              </a:rPr>
              <a:t> </a:t>
            </a:r>
            <a:r>
              <a:rPr sz="1300" i="1" spc="-5" dirty="0" err="1" smtClean="0">
                <a:latin typeface="Times New Roman"/>
                <a:cs typeface="Times New Roman"/>
              </a:rPr>
              <a:t>запреты</a:t>
            </a:r>
            <a:r>
              <a:rPr sz="1300" i="1" spc="-5" dirty="0">
                <a:latin typeface="Times New Roman"/>
                <a:cs typeface="Times New Roman"/>
              </a:rPr>
              <a:t>, которые </a:t>
            </a:r>
            <a:r>
              <a:rPr sz="1300" i="1" spc="-5" dirty="0" err="1">
                <a:latin typeface="Times New Roman"/>
                <a:cs typeface="Times New Roman"/>
              </a:rPr>
              <a:t>установлены</a:t>
            </a:r>
            <a:r>
              <a:rPr sz="1300" i="1" spc="-5" dirty="0">
                <a:latin typeface="Times New Roman"/>
                <a:cs typeface="Times New Roman"/>
              </a:rPr>
              <a:t> </a:t>
            </a:r>
            <a:r>
              <a:rPr lang="ru-RU" sz="1300" i="1" spc="-5" dirty="0" smtClean="0">
                <a:latin typeface="Times New Roman"/>
                <a:cs typeface="Times New Roman"/>
              </a:rPr>
              <a:t>Ф</a:t>
            </a:r>
            <a:r>
              <a:rPr sz="1300" i="1" spc="-5" dirty="0" err="1" smtClean="0">
                <a:latin typeface="Times New Roman"/>
                <a:cs typeface="Times New Roman"/>
              </a:rPr>
              <a:t>едеральным</a:t>
            </a:r>
            <a:r>
              <a:rPr sz="1300" i="1" spc="-5" dirty="0" smtClean="0">
                <a:latin typeface="Times New Roman"/>
                <a:cs typeface="Times New Roman"/>
              </a:rPr>
              <a:t> </a:t>
            </a:r>
            <a:r>
              <a:rPr sz="1300" i="1" spc="-5" dirty="0" err="1">
                <a:latin typeface="Times New Roman"/>
                <a:cs typeface="Times New Roman"/>
              </a:rPr>
              <a:t>законом</a:t>
            </a:r>
            <a:r>
              <a:rPr sz="1300" i="1" spc="-5" dirty="0">
                <a:latin typeface="Times New Roman"/>
                <a:cs typeface="Times New Roman"/>
              </a:rPr>
              <a:t> </a:t>
            </a:r>
            <a:r>
              <a:rPr lang="ru-RU" sz="1300" i="1" spc="-5" dirty="0" smtClean="0">
                <a:latin typeface="Times New Roman"/>
                <a:cs typeface="Times New Roman"/>
              </a:rPr>
              <a:t>от 02.03.2007 № 25-ФЗ «О муниципальной службе в Российской Федерации» </a:t>
            </a:r>
            <a:r>
              <a:rPr sz="1300" i="1" dirty="0" smtClean="0">
                <a:latin typeface="Times New Roman"/>
                <a:cs typeface="Times New Roman"/>
              </a:rPr>
              <a:t>и </a:t>
            </a:r>
            <a:r>
              <a:rPr sz="1300" i="1" spc="-5" dirty="0">
                <a:latin typeface="Times New Roman"/>
                <a:cs typeface="Times New Roman"/>
              </a:rPr>
              <a:t>другими  федеральными законами;</a:t>
            </a:r>
            <a:endParaRPr sz="1300" dirty="0">
              <a:latin typeface="Times New Roman"/>
              <a:cs typeface="Times New Roman"/>
            </a:endParaRPr>
          </a:p>
          <a:p>
            <a:pPr marR="9525" indent="360000" algn="just">
              <a:buAutoNum type="arabicParenR"/>
              <a:tabLst>
                <a:tab pos="840105" algn="l"/>
              </a:tabLst>
            </a:pPr>
            <a:r>
              <a:rPr sz="1300" i="1" spc="-5" dirty="0">
                <a:latin typeface="Times New Roman"/>
                <a:cs typeface="Times New Roman"/>
              </a:rPr>
              <a:t>уведомлять </a:t>
            </a:r>
            <a:r>
              <a:rPr sz="1300" i="1" dirty="0">
                <a:latin typeface="Times New Roman"/>
                <a:cs typeface="Times New Roman"/>
              </a:rPr>
              <a:t>в </a:t>
            </a:r>
            <a:r>
              <a:rPr sz="1300" i="1" spc="-5" dirty="0">
                <a:latin typeface="Times New Roman"/>
                <a:cs typeface="Times New Roman"/>
              </a:rPr>
              <a:t>письменной </a:t>
            </a:r>
            <a:r>
              <a:rPr sz="1300" i="1" dirty="0">
                <a:latin typeface="Times New Roman"/>
                <a:cs typeface="Times New Roman"/>
              </a:rPr>
              <a:t>форме </a:t>
            </a:r>
            <a:r>
              <a:rPr sz="1300" i="1" spc="-5" dirty="0">
                <a:latin typeface="Times New Roman"/>
                <a:cs typeface="Times New Roman"/>
              </a:rPr>
              <a:t>представителя нанимателя  (работодателя) </a:t>
            </a:r>
            <a:r>
              <a:rPr sz="1300" i="1" dirty="0">
                <a:latin typeface="Times New Roman"/>
                <a:cs typeface="Times New Roman"/>
              </a:rPr>
              <a:t>о </a:t>
            </a:r>
            <a:r>
              <a:rPr sz="1300" i="1" spc="-5" dirty="0">
                <a:latin typeface="Times New Roman"/>
                <a:cs typeface="Times New Roman"/>
              </a:rPr>
              <a:t>личной заинтересованности при исполнении должностных  обязанностей, которая может привести </a:t>
            </a:r>
            <a:r>
              <a:rPr sz="1300" i="1" dirty="0">
                <a:latin typeface="Times New Roman"/>
                <a:cs typeface="Times New Roman"/>
              </a:rPr>
              <a:t>к </a:t>
            </a:r>
            <a:r>
              <a:rPr sz="1300" i="1" spc="-5" dirty="0">
                <a:latin typeface="Times New Roman"/>
                <a:cs typeface="Times New Roman"/>
              </a:rPr>
              <a:t>конфликту интересов, </a:t>
            </a:r>
            <a:r>
              <a:rPr sz="1300" i="1" dirty="0">
                <a:latin typeface="Times New Roman"/>
                <a:cs typeface="Times New Roman"/>
              </a:rPr>
              <a:t>и </a:t>
            </a:r>
            <a:r>
              <a:rPr sz="1300" i="1" spc="-5" dirty="0">
                <a:latin typeface="Times New Roman"/>
                <a:cs typeface="Times New Roman"/>
              </a:rPr>
              <a:t>принимать  меры </a:t>
            </a:r>
            <a:r>
              <a:rPr sz="1300" i="1" dirty="0">
                <a:latin typeface="Times New Roman"/>
                <a:cs typeface="Times New Roman"/>
              </a:rPr>
              <a:t>по </a:t>
            </a:r>
            <a:r>
              <a:rPr sz="1300" i="1" spc="-5" dirty="0">
                <a:latin typeface="Times New Roman"/>
                <a:cs typeface="Times New Roman"/>
              </a:rPr>
              <a:t>предотвращению подобного</a:t>
            </a:r>
            <a:r>
              <a:rPr sz="1300" i="1" spc="-15" dirty="0">
                <a:latin typeface="Times New Roman"/>
                <a:cs typeface="Times New Roman"/>
              </a:rPr>
              <a:t> </a:t>
            </a:r>
            <a:r>
              <a:rPr sz="1300" i="1" spc="-5" dirty="0">
                <a:latin typeface="Times New Roman"/>
                <a:cs typeface="Times New Roman"/>
              </a:rPr>
              <a:t>конфликта.</a:t>
            </a:r>
            <a:endParaRPr sz="1300" dirty="0">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60045" y="254739"/>
            <a:ext cx="6953250" cy="9886106"/>
            <a:chOff x="360045" y="254634"/>
            <a:chExt cx="6953250" cy="9725025"/>
          </a:xfrm>
          <a:solidFill>
            <a:schemeClr val="accent3">
              <a:lumMod val="60000"/>
              <a:lumOff val="40000"/>
            </a:schemeClr>
          </a:solidFill>
        </p:grpSpPr>
        <p:sp>
          <p:nvSpPr>
            <p:cNvPr id="3" name="object 3"/>
            <p:cNvSpPr/>
            <p:nvPr/>
          </p:nvSpPr>
          <p:spPr>
            <a:xfrm>
              <a:off x="360045" y="254634"/>
              <a:ext cx="6953250" cy="9725025"/>
            </a:xfrm>
            <a:prstGeom prst="rect">
              <a:avLst/>
            </a:prstGeom>
            <a:grpFill/>
          </p:spPr>
          <p:txBody>
            <a:bodyPr wrap="square" lIns="0" tIns="0" rIns="0" bIns="0" rtlCol="0"/>
            <a:lstStyle/>
            <a:p>
              <a:endParaRPr/>
            </a:p>
          </p:txBody>
        </p:sp>
        <p:sp>
          <p:nvSpPr>
            <p:cNvPr id="4" name="object 4"/>
            <p:cNvSpPr/>
            <p:nvPr/>
          </p:nvSpPr>
          <p:spPr>
            <a:xfrm>
              <a:off x="360045" y="254634"/>
              <a:ext cx="6953250" cy="9725025"/>
            </a:xfrm>
            <a:custGeom>
              <a:avLst/>
              <a:gdLst/>
              <a:ahLst/>
              <a:cxnLst/>
              <a:rect l="l" t="t" r="r" b="b"/>
              <a:pathLst>
                <a:path w="6953250" h="9725025">
                  <a:moveTo>
                    <a:pt x="0" y="9725025"/>
                  </a:moveTo>
                  <a:lnTo>
                    <a:pt x="6953250" y="9725025"/>
                  </a:lnTo>
                  <a:lnTo>
                    <a:pt x="6953250" y="0"/>
                  </a:lnTo>
                  <a:lnTo>
                    <a:pt x="0" y="0"/>
                  </a:lnTo>
                  <a:lnTo>
                    <a:pt x="0" y="9725025"/>
                  </a:lnTo>
                  <a:close/>
                </a:path>
              </a:pathLst>
            </a:custGeom>
            <a:grpFill/>
            <a:ln w="12700">
              <a:solidFill>
                <a:srgbClr val="41709C"/>
              </a:solidFill>
            </a:ln>
          </p:spPr>
          <p:txBody>
            <a:bodyPr wrap="square" lIns="0" tIns="0" rIns="0" bIns="0" rtlCol="0"/>
            <a:lstStyle/>
            <a:p>
              <a:endParaRPr/>
            </a:p>
          </p:txBody>
        </p:sp>
      </p:grpSp>
      <p:sp>
        <p:nvSpPr>
          <p:cNvPr id="5" name="object 5"/>
          <p:cNvSpPr txBox="1">
            <a:spLocks/>
          </p:cNvSpPr>
          <p:nvPr/>
        </p:nvSpPr>
        <p:spPr>
          <a:xfrm>
            <a:off x="1226616" y="785875"/>
            <a:ext cx="5218430" cy="435376"/>
          </a:xfrm>
          <a:prstGeom prst="rect">
            <a:avLst/>
          </a:prstGeom>
        </p:spPr>
        <p:txBody>
          <a:bodyPr vert="horz" wrap="square" lIns="0" tIns="12065" rIns="0" bIns="0" rtlCol="0">
            <a:spAutoFit/>
          </a:bodyPr>
          <a:lstStyle/>
          <a:p>
            <a:pPr marL="0" marR="0" lvl="0" indent="0" algn="ctr" defTabSz="914400" eaLnBrk="1" fontAlgn="auto" latinLnBrk="0" hangingPunct="1">
              <a:lnSpc>
                <a:spcPts val="3295"/>
              </a:lnSpc>
              <a:spcBef>
                <a:spcPts val="95"/>
              </a:spcBef>
              <a:spcAft>
                <a:spcPts val="0"/>
              </a:spcAft>
              <a:buClrTx/>
              <a:buSzTx/>
              <a:buFontTx/>
              <a:buNone/>
              <a:tabLst/>
              <a:defRPr/>
            </a:pPr>
            <a:r>
              <a:rPr kumimoji="0" lang="ru-RU" sz="2800" b="1" i="0" u="none" strike="noStrike" kern="0" cap="none" spc="-5" normalizeH="0" baseline="0" noProof="0" dirty="0" smtClean="0">
                <a:ln>
                  <a:noFill/>
                </a:ln>
                <a:solidFill>
                  <a:sysClr val="windowText" lastClr="000000"/>
                </a:solidFill>
                <a:effectLst/>
                <a:uLnTx/>
                <a:uFillTx/>
                <a:latin typeface="Times New Roman" pitchFamily="18" charset="0"/>
                <a:ea typeface="+mj-ea"/>
                <a:cs typeface="Times New Roman" pitchFamily="18" charset="0"/>
              </a:rPr>
              <a:t>Неправомерное</a:t>
            </a:r>
            <a:r>
              <a:rPr kumimoji="0" lang="ru-RU" sz="2800" b="1" i="0" u="none" strike="noStrike" kern="0" cap="none" spc="-10" normalizeH="0" baseline="0" noProof="0" dirty="0" smtClean="0">
                <a:ln>
                  <a:noFill/>
                </a:ln>
                <a:solidFill>
                  <a:sysClr val="windowText" lastClr="000000"/>
                </a:solidFill>
                <a:effectLst/>
                <a:uLnTx/>
                <a:uFillTx/>
                <a:latin typeface="Times New Roman" pitchFamily="18" charset="0"/>
                <a:ea typeface="+mj-ea"/>
                <a:cs typeface="Times New Roman" pitchFamily="18" charset="0"/>
              </a:rPr>
              <a:t> </a:t>
            </a:r>
            <a:r>
              <a:rPr kumimoji="0" lang="ru-RU" sz="2800" b="1" i="0" u="none" strike="noStrike" kern="0" cap="none" spc="-5" normalizeH="0" baseline="0" noProof="0" dirty="0" smtClean="0">
                <a:ln>
                  <a:noFill/>
                </a:ln>
                <a:solidFill>
                  <a:sysClr val="windowText" lastClr="000000"/>
                </a:solidFill>
                <a:effectLst/>
                <a:uLnTx/>
                <a:uFillTx/>
                <a:latin typeface="Times New Roman" pitchFamily="18" charset="0"/>
                <a:ea typeface="+mj-ea"/>
                <a:cs typeface="Times New Roman" pitchFamily="18" charset="0"/>
              </a:rPr>
              <a:t>поручение</a:t>
            </a:r>
          </a:p>
        </p:txBody>
      </p:sp>
      <p:sp>
        <p:nvSpPr>
          <p:cNvPr id="11" name="Прямоугольник 10"/>
          <p:cNvSpPr/>
          <p:nvPr/>
        </p:nvSpPr>
        <p:spPr>
          <a:xfrm>
            <a:off x="654050" y="1612900"/>
            <a:ext cx="6553200" cy="6355586"/>
          </a:xfrm>
          <a:prstGeom prst="rect">
            <a:avLst/>
          </a:prstGeom>
        </p:spPr>
        <p:txBody>
          <a:bodyPr wrap="square">
            <a:spAutoFit/>
          </a:bodyPr>
          <a:lstStyle/>
          <a:p>
            <a:pPr algn="ctr"/>
            <a:r>
              <a:rPr lang="ru-RU" sz="1500" i="1" dirty="0" smtClean="0">
                <a:latin typeface="Times New Roman" pitchFamily="18" charset="0"/>
                <a:cs typeface="Times New Roman" pitchFamily="18" charset="0"/>
              </a:rPr>
              <a:t>Муниципальный служащий не вправе исполнять </a:t>
            </a:r>
          </a:p>
          <a:p>
            <a:pPr algn="ctr"/>
            <a:r>
              <a:rPr lang="ru-RU" sz="1500" i="1" dirty="0" smtClean="0">
                <a:latin typeface="Times New Roman" pitchFamily="18" charset="0"/>
                <a:cs typeface="Times New Roman" pitchFamily="18" charset="0"/>
              </a:rPr>
              <a:t>данное ему неправомерное поручение</a:t>
            </a:r>
          </a:p>
          <a:p>
            <a:pPr algn="just"/>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ctr"/>
            <a:r>
              <a:rPr lang="ru-RU" sz="1500" i="1" dirty="0" smtClean="0">
                <a:latin typeface="Times New Roman" pitchFamily="18" charset="0"/>
                <a:cs typeface="Times New Roman" pitchFamily="18" charset="0"/>
              </a:rPr>
              <a:t>При получении от соответствующего руководителя поручения, являющегося, по мнению муниципального служащего, неправомерным, муниципальный служащий должен представить руководителю, давшему поручение, в письменной форме обоснование неправомерности данного поручения с указанием положений федеральных законов и иных нормативных правовых актов Российской Федерации, законов и иных нормативных правовых актов субъекта Российской Федерации, муниципальных правовых актов, которые могут быть нарушены при исполнении данного поручения</a:t>
            </a:r>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ctr"/>
            <a:r>
              <a:rPr lang="ru-RU" sz="1500" i="1" dirty="0" smtClean="0">
                <a:latin typeface="Times New Roman" pitchFamily="18" charset="0"/>
                <a:cs typeface="Times New Roman" pitchFamily="18" charset="0"/>
              </a:rPr>
              <a:t>В случае подтверждения руководителем данного поручения в письменной форме муниципальный служащий обязан отказаться от его исполнения. В случае исполнения неправомерного поручения муниципальный служащий и давший это поручение руководитель несут ответственность в соответствии с законодательством Российской Федерации</a:t>
            </a:r>
          </a:p>
        </p:txBody>
      </p:sp>
      <p:sp>
        <p:nvSpPr>
          <p:cNvPr id="12" name="object 7"/>
          <p:cNvSpPr/>
          <p:nvPr/>
        </p:nvSpPr>
        <p:spPr>
          <a:xfrm>
            <a:off x="3778250" y="5727700"/>
            <a:ext cx="333376" cy="838037"/>
          </a:xfrm>
          <a:prstGeom prst="rect">
            <a:avLst/>
          </a:prstGeom>
          <a:blipFill>
            <a:blip r:embed="rId2" cstate="print"/>
            <a:stretch>
              <a:fillRect/>
            </a:stretch>
          </a:blipFill>
        </p:spPr>
        <p:txBody>
          <a:bodyPr wrap="square" lIns="0" tIns="0" rIns="0" bIns="0" rtlCol="0"/>
          <a:lstStyle/>
          <a:p>
            <a:endParaRPr/>
          </a:p>
        </p:txBody>
      </p:sp>
      <p:sp>
        <p:nvSpPr>
          <p:cNvPr id="13" name="object 7"/>
          <p:cNvSpPr/>
          <p:nvPr/>
        </p:nvSpPr>
        <p:spPr>
          <a:xfrm>
            <a:off x="3702050" y="2374900"/>
            <a:ext cx="333376" cy="83803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943</TotalTime>
  <Words>2916</Words>
  <Application>Microsoft Office PowerPoint</Application>
  <PresentationFormat>Произвольный</PresentationFormat>
  <Paragraphs>262</Paragraphs>
  <Slides>19</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Office Theme</vt:lpstr>
      <vt:lpstr>Памятка  «Минимум,  который должен знать каждый муниципальный служащий» </vt:lpstr>
      <vt:lpstr>Слайд 2</vt:lpstr>
      <vt:lpstr>Основы законодательства  о муниципальной службе</vt:lpstr>
      <vt:lpstr>Правовое положение  (статус) муниципального  служащего</vt:lpstr>
      <vt:lpstr>Права муниципального служащего муниципальный служащий имеет право на: </vt:lpstr>
      <vt:lpstr>Оплата труда муниципального служащего</vt:lpstr>
      <vt:lpstr>Права муниципального служащего рабочее время и время отдыха</vt:lpstr>
      <vt:lpstr>Обязанности муниципального  служащего</vt:lpstr>
      <vt:lpstr>Слайд 9</vt:lpstr>
      <vt:lpstr>Слайд 10</vt:lpstr>
      <vt:lpstr>Поощрение муниципального служащего</vt:lpstr>
      <vt:lpstr>Требования к служебному поведению</vt:lpstr>
      <vt:lpstr>Кодекс этики муниципального  служащего</vt:lpstr>
      <vt:lpstr>Ограничения, связанные с муниципальной службой</vt:lpstr>
      <vt:lpstr>Дисциплинарные взыскания</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ПАМЯТКА муниципальным служащим  Свердловской области</dc:title>
  <dc:creator>Анкаева Мария Наврузовна</dc:creator>
  <cp:lastModifiedBy>user</cp:lastModifiedBy>
  <cp:revision>95</cp:revision>
  <dcterms:created xsi:type="dcterms:W3CDTF">2021-11-03T08:51:58Z</dcterms:created>
  <dcterms:modified xsi:type="dcterms:W3CDTF">2021-11-10T09:01:55Z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2019-09-13T00:00:00Z</vt:filetime>
  </property>
  <property fmtid="{D5CDD505-2E9C-101B-9397-08002B2CF9AE}" pid="3" name="Creator">
    <vt:lpwstr>Microsoft® Word 2013</vt:lpwstr>
  </property>
  <property fmtid="{D5CDD505-2E9C-101B-9397-08002B2CF9AE}" pid="4" name="LastSaved">
    <vt:filetime>2021-11-03T00:00:00Z</vt:filetime>
  </property>
</Properties>
</file>