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0"/>
  </p:notesMasterIdLst>
  <p:sldIdLst>
    <p:sldId id="438" r:id="rId2"/>
    <p:sldId id="440" r:id="rId3"/>
    <p:sldId id="442" r:id="rId4"/>
    <p:sldId id="460" r:id="rId5"/>
    <p:sldId id="461" r:id="rId6"/>
    <p:sldId id="462" r:id="rId7"/>
    <p:sldId id="463" r:id="rId8"/>
    <p:sldId id="430" r:id="rId9"/>
    <p:sldId id="444" r:id="rId10"/>
    <p:sldId id="407" r:id="rId11"/>
    <p:sldId id="451" r:id="rId12"/>
    <p:sldId id="396" r:id="rId13"/>
    <p:sldId id="450" r:id="rId14"/>
    <p:sldId id="397" r:id="rId15"/>
    <p:sldId id="398" r:id="rId16"/>
    <p:sldId id="394" r:id="rId17"/>
    <p:sldId id="449" r:id="rId18"/>
    <p:sldId id="448" r:id="rId19"/>
  </p:sldIdLst>
  <p:sldSz cx="9144000" cy="5143500" type="screen16x9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120" d="100"/>
          <a:sy n="120" d="100"/>
        </p:scale>
        <p:origin x="-96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DE-46E4-BC29-ED3567EA3E1F}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E-46E4-BC29-ED3567EA3E1F}"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2025 год </c:v>
                </c:pt>
                <c:pt idx="1">
                  <c:v>Ожидаемое исполнение 2025 г.</c:v>
                </c:pt>
                <c:pt idx="2">
                  <c:v>План 2026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1195</c:v>
                </c:pt>
                <c:pt idx="1">
                  <c:v>1071</c:v>
                </c:pt>
                <c:pt idx="2">
                  <c:v>1124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DE-46E4-BC29-ED3567EA3E1F}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E-46E4-BC29-ED3567EA3E1F}"/>
                </c:ext>
              </c:extLst>
            </c:dLbl>
            <c:dLbl>
              <c:idx val="2"/>
              <c:layout>
                <c:manualLayout>
                  <c:x val="4.3884159171647015E-3"/>
                  <c:y val="0.14321885258577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2025 год </c:v>
                </c:pt>
                <c:pt idx="1">
                  <c:v>Ожидаемое исполнение 2025 г.</c:v>
                </c:pt>
                <c:pt idx="2">
                  <c:v>План 2026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2830</c:v>
                </c:pt>
                <c:pt idx="1">
                  <c:v>2833</c:v>
                </c:pt>
                <c:pt idx="2">
                  <c:v>1418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DE-46E4-BC29-ED3567EA3E1F}"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DE-46E4-BC29-ED3567EA3E1F}"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2025 год </c:v>
                </c:pt>
                <c:pt idx="1">
                  <c:v>Ожидаемое исполнение 2025 г.</c:v>
                </c:pt>
                <c:pt idx="2">
                  <c:v>План 2026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4121</c:v>
                </c:pt>
                <c:pt idx="1">
                  <c:v>4001</c:v>
                </c:pt>
                <c:pt idx="2">
                  <c:v>2542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76040832"/>
        <c:axId val="76042624"/>
        <c:axId val="0"/>
      </c:bar3DChart>
      <c:catAx>
        <c:axId val="7604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42624"/>
        <c:crosses val="autoZero"/>
        <c:auto val="1"/>
        <c:lblAlgn val="ctr"/>
        <c:lblOffset val="100"/>
        <c:noMultiLvlLbl val="0"/>
      </c:catAx>
      <c:valAx>
        <c:axId val="7604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04083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7933588794466747E-2"/>
          <c:y val="0.1352886890974378"/>
          <c:w val="0.91994926620092787"/>
          <c:h val="0.71691614977790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4-4775-AD31-1D410177CC37}"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4-4775-AD31-1D410177CC37}"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4-4775-AD31-1D410177C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2026 год</c:v>
                </c:pt>
                <c:pt idx="1">
                  <c:v>2027 год </c:v>
                </c:pt>
                <c:pt idx="2">
                  <c:v>2028 год 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1418</c:v>
                </c:pt>
                <c:pt idx="1">
                  <c:v>1420</c:v>
                </c:pt>
                <c:pt idx="2">
                  <c:v>1211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0881920"/>
        <c:axId val="81265792"/>
      </c:barChart>
      <c:catAx>
        <c:axId val="808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1265792"/>
        <c:crosses val="autoZero"/>
        <c:auto val="1"/>
        <c:lblAlgn val="ctr"/>
        <c:lblOffset val="100"/>
        <c:noMultiLvlLbl val="0"/>
      </c:catAx>
      <c:valAx>
        <c:axId val="8126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8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layout>
                <c:manualLayout>
                  <c:x val="2.6929509993180189E-3"/>
                  <c:y val="1.0165787721809556E-2"/>
                </c:manualLayout>
              </c:layout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45-4790-8F9C-EBE88B3B256B}"/>
                </c:ext>
              </c:extLst>
            </c:dLbl>
            <c:dLbl>
              <c:idx val="1"/>
              <c:layout>
                <c:manualLayout>
                  <c:x val="1.3464754996590342E-2"/>
                  <c:y val="1.0165787721809616E-2"/>
                </c:manualLayout>
              </c:layout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45-4790-8F9C-EBE88B3B256B}"/>
                </c:ext>
              </c:extLst>
            </c:dLbl>
            <c:dLbl>
              <c:idx val="2"/>
              <c:layout>
                <c:manualLayout>
                  <c:x val="3.6859501748933844E-3"/>
                  <c:y val="-9.0156662526531775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970</c:v>
                </c:pt>
                <c:pt idx="1">
                  <c:v>154</c:v>
                </c:pt>
                <c:pt idx="2">
                  <c:v>1418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D45-4790-8F9C-EBE88B3B256B}"/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2027 год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layout>
                <c:manualLayout>
                  <c:x val="2.6929509993179699E-3"/>
                  <c:y val="2.0331575443619233E-2"/>
                </c:manualLayout>
              </c:layout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45-4790-8F9C-EBE88B3B256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45-4790-8F9C-EBE88B3B256B}"/>
                </c:ext>
              </c:extLst>
            </c:dLbl>
            <c:dLbl>
              <c:idx val="2"/>
              <c:layout>
                <c:manualLayout>
                  <c:x val="2.9823902208982928E-3"/>
                  <c:y val="-8.020059420496741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 formatCode="0.0">
                  <c:v>1056</c:v>
                </c:pt>
                <c:pt idx="1">
                  <c:v>134</c:v>
                </c:pt>
                <c:pt idx="2">
                  <c:v>1420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2D45-4790-8F9C-EBE88B3B256B}"/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2028 год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layout>
                <c:manualLayout>
                  <c:x val="-2.6929509993181672E-3"/>
                  <c:y val="1.6942979536349299E-2"/>
                </c:manualLayout>
              </c:layout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45-4790-8F9C-EBE88B3B256B}"/>
                </c:ext>
              </c:extLst>
            </c:dLbl>
            <c:dLbl>
              <c:idx val="1"/>
              <c:layout>
                <c:manualLayout>
                  <c:x val="8.5029397695003586E-3"/>
                  <c:y val="8.1899961711534436E-3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D45-4790-8F9C-EBE88B3B256B}"/>
                </c:ext>
              </c:extLst>
            </c:dLbl>
            <c:dLbl>
              <c:idx val="2"/>
              <c:layout>
                <c:manualLayout>
                  <c:x val="-1.2342549498022782E-17"/>
                  <c:y val="-6.7771918145397514E-2"/>
                </c:manualLayout>
              </c:layout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1138</c:v>
                </c:pt>
                <c:pt idx="1">
                  <c:v>131</c:v>
                </c:pt>
                <c:pt idx="2">
                  <c:v>1211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D45-4790-8F9C-EBE88B3B25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02898931740281"/>
          <c:y val="0.16246028226871817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6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795-4AB4-A67C-460A08C71C35}"/>
              </c:ext>
            </c:extLst>
          </c:dPt>
          <c:dLbls>
            <c:dLbl>
              <c:idx val="1"/>
              <c:layout>
                <c:manualLayout>
                  <c:x val="8.9945616266777842E-2"/>
                  <c:y val="0.21355000147193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E-4D9D-90CD-48BD4AFE6F4C}"/>
                </c:ext>
              </c:extLst>
            </c:dLbl>
            <c:dLbl>
              <c:idx val="4"/>
              <c:layout>
                <c:manualLayout>
                  <c:x val="-5.3253869696789226E-2"/>
                  <c:y val="-1.2632930024434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0E-4D9D-90CD-48BD4AFE6F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 (154 млн. руб)</c:v>
                </c:pt>
                <c:pt idx="1">
                  <c:v>Налог на доходы физических лиц  (656 млн. руб.)</c:v>
                </c:pt>
                <c:pt idx="2">
                  <c:v>Акцизы  (51,5 млн. руб.)</c:v>
                </c:pt>
                <c:pt idx="3">
                  <c:v>Налог на имущество физических лиц (58,5 млн. руб.)</c:v>
                </c:pt>
                <c:pt idx="4">
                  <c:v>Патент, единый с/х налог (21,7 млн. руб.)</c:v>
                </c:pt>
                <c:pt idx="5">
                  <c:v>Прочие налоговые и неналоговые доходы (44,5 млн. руб.)</c:v>
                </c:pt>
                <c:pt idx="6">
                  <c:v>Доходы от реализации активов (92,4 млн. руб.)</c:v>
                </c:pt>
                <c:pt idx="7">
                  <c:v>Доходы от использования и реализации муниципального имущества (42,8 млн. руб.)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0.13699080888074669</c:v>
                </c:pt>
                <c:pt idx="1">
                  <c:v>0.5834070727596925</c:v>
                </c:pt>
                <c:pt idx="2">
                  <c:v>4.5776843003944141E-2</c:v>
                </c:pt>
                <c:pt idx="3">
                  <c:v>5.2019867402430517E-2</c:v>
                </c:pt>
                <c:pt idx="4">
                  <c:v>1.9326696043861249E-2</c:v>
                </c:pt>
                <c:pt idx="5">
                  <c:v>3.9610300100937794E-2</c:v>
                </c:pt>
                <c:pt idx="6">
                  <c:v>8.2173141655290785E-2</c:v>
                </c:pt>
                <c:pt idx="7">
                  <c:v>4.0695270153096388E-2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2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887889161270003E-2"/>
          <c:y val="8.3337108302099047E-2"/>
          <c:w val="0.44108575944159434"/>
          <c:h val="0.8823899298688343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layout>
                <c:manualLayout>
                  <c:x val="-7.2125628478374226E-2"/>
                  <c:y val="3.6293947137186776E-2"/>
                </c:manualLayout>
              </c:layout>
              <c:tx>
                <c:rich>
                  <a:bodyPr/>
                  <a:lstStyle/>
                  <a:p>
                    <a:fld id="{5F862725-D1C6-4207-8C54-DE64A42CFFDE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9D-4C2C-A1AF-6CEE6A152744}"/>
                </c:ext>
              </c:extLst>
            </c:dLbl>
            <c:dLbl>
              <c:idx val="1"/>
              <c:layout>
                <c:manualLayout>
                  <c:x val="-0.10819919658296838"/>
                  <c:y val="-0.2047204351031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9D-4C2C-A1AF-6CEE6A152744}"/>
                </c:ext>
              </c:extLst>
            </c:dLbl>
            <c:dLbl>
              <c:idx val="2"/>
              <c:layout>
                <c:manualLayout>
                  <c:x val="0.18744339791039635"/>
                  <c:y val="7.5796376160224568E-2"/>
                </c:manualLayout>
              </c:layout>
              <c:tx>
                <c:rich>
                  <a:bodyPr/>
                  <a:lstStyle/>
                  <a:p>
                    <a:fld id="{F9339562-AE0D-4F26-93FD-314D8789AF6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9D-4C2C-A1AF-6CEE6A152744}"/>
                </c:ext>
              </c:extLst>
            </c:dLbl>
            <c:dLbl>
              <c:idx val="3"/>
              <c:layout>
                <c:manualLayout>
                  <c:x val="-6.9444452882819793E-2"/>
                  <c:y val="8.016786013675245E-2"/>
                </c:manualLayout>
              </c:layout>
              <c:tx>
                <c:rich>
                  <a:bodyPr/>
                  <a:lstStyle/>
                  <a:p>
                    <a:fld id="{EC095964-362C-41BC-B25B-5612445008EA}" type="VALU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5941364822271411E-2"/>
                      <c:h val="8.00878185252143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60-455D-9564-1C92BBBB7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(82 лн. Руб)</c:v>
                </c:pt>
                <c:pt idx="1">
                  <c:v>Субсидии (317 млн. руб)</c:v>
                </c:pt>
                <c:pt idx="2">
                  <c:v>Субвенции (929 млн. руб.</c:v>
                </c:pt>
                <c:pt idx="3">
                  <c:v>Иные межбюджетные трансферты (89 млн. 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317</c:v>
                </c:pt>
                <c:pt idx="2">
                  <c:v>929</c:v>
                </c:pt>
                <c:pt idx="3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11-18T18:07:51.235" idx="1">
    <p:pos x="5551" y="63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0.20149</cdr:x>
      <cdr:y>0.31941</cdr:y>
    </cdr:from>
    <cdr:to>
      <cdr:x>0.2877</cdr:x>
      <cdr:y>0.40596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98804" y="797265"/>
          <a:ext cx="769648" cy="21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4 025</a:t>
          </a:r>
        </a:p>
      </cdr:txBody>
    </cdr:sp>
  </cdr:relSizeAnchor>
  <cdr:relSizeAnchor xmlns:cdr="http://schemas.openxmlformats.org/drawingml/2006/chartDrawing">
    <cdr:from>
      <cdr:x>0.45294</cdr:x>
      <cdr:y>0.18805</cdr:y>
    </cdr:from>
    <cdr:to>
      <cdr:x>0.53915</cdr:x>
      <cdr:y>0.27459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43668" y="469376"/>
          <a:ext cx="769648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3 904</a:t>
          </a:r>
        </a:p>
      </cdr:txBody>
    </cdr:sp>
  </cdr:relSizeAnchor>
  <cdr:relSizeAnchor xmlns:cdr="http://schemas.openxmlformats.org/drawingml/2006/chartDrawing">
    <cdr:from>
      <cdr:x>0.68487</cdr:x>
      <cdr:y>0.33383</cdr:y>
    </cdr:from>
    <cdr:to>
      <cdr:x>0.77107</cdr:x>
      <cdr:y>0.42037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14266" y="833275"/>
          <a:ext cx="769559" cy="216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2 542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0.65656</cdr:x>
      <cdr:y>0</cdr:y>
    </cdr:from>
    <cdr:to>
      <cdr:x>1</cdr:x>
      <cdr:y>0.2699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="" xmlns:a16="http://schemas.microsoft.com/office/drawing/2014/main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3096344" y="0"/>
          <a:ext cx="1619672" cy="10115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2027 год</a:t>
          </a:r>
        </a:p>
      </cdr:txBody>
    </cdr:sp>
  </cdr:relSizeAnchor>
  <cdr:relSizeAnchor xmlns:cdr="http://schemas.openxmlformats.org/drawingml/2006/chartDrawing">
    <cdr:from>
      <cdr:x>0.29011</cdr:x>
      <cdr:y>0.91111</cdr:y>
    </cdr:from>
    <cdr:to>
      <cdr:x>0.47333</cdr:x>
      <cdr:y>0.97238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368152" y="3414725"/>
          <a:ext cx="864096" cy="229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2028 год</a:t>
          </a:r>
        </a:p>
      </cdr:txBody>
    </cdr:sp>
  </cdr:relSizeAnchor>
  <cdr:relSizeAnchor xmlns:cdr="http://schemas.openxmlformats.org/drawingml/2006/chartDrawing">
    <cdr:from>
      <cdr:x>0.30538</cdr:x>
      <cdr:y>0.63495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440159" y="2379713"/>
          <a:ext cx="847013" cy="2480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2026</a:t>
          </a:r>
          <a:r>
            <a:rPr lang="ru-RU" sz="900" i="1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9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0.73515</cdr:x>
      <cdr:y>0.39433</cdr:y>
    </cdr:from>
    <cdr:to>
      <cdr:x>0.9405</cdr:x>
      <cdr:y>0.70382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20096" y="1674375"/>
          <a:ext cx="1765405" cy="1314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1 418 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12.03.2026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4" tIns="45632" rIns="91264" bIns="4563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245"/>
            <a:ext cx="5438775" cy="4444518"/>
          </a:xfrm>
          <a:prstGeom prst="rect">
            <a:avLst/>
          </a:prstGeom>
        </p:spPr>
        <p:txBody>
          <a:bodyPr vert="horz" lIns="91264" tIns="45632" rIns="91264" bIns="4563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7"/>
            <a:ext cx="2946400" cy="494186"/>
          </a:xfrm>
          <a:prstGeom prst="rect">
            <a:avLst/>
          </a:prstGeom>
        </p:spPr>
        <p:txBody>
          <a:bodyPr vert="horz" lIns="91264" tIns="45632" rIns="91264" bIns="456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60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9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31" y="2362607"/>
            <a:ext cx="8208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Narrow" panose="020B0606020202030204" pitchFamily="34" charset="0"/>
              </a:rPr>
              <a:t>Проект решения «О </a:t>
            </a:r>
            <a:r>
              <a:rPr lang="ru-RU" sz="2800" b="1" dirty="0">
                <a:latin typeface="Arial Narrow" panose="020B0606020202030204" pitchFamily="34" charset="0"/>
              </a:rPr>
              <a:t>бюджете Переславль-Залесского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муниципального округа Ярославской области </a:t>
            </a:r>
          </a:p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на 2026 год и на плановый период 2027 и 2028 </a:t>
            </a:r>
            <a:r>
              <a:rPr lang="ru-RU" sz="2400" b="1" dirty="0" smtClean="0">
                <a:latin typeface="Arial Narrow" panose="020B0606020202030204" pitchFamily="34" charset="0"/>
              </a:rPr>
              <a:t>годов»</a:t>
            </a:r>
            <a:r>
              <a:rPr lang="ru-RU" sz="2800" b="1" i="1" dirty="0" smtClean="0">
                <a:latin typeface="Arial Narrow" panose="020B0606020202030204" pitchFamily="34" charset="0"/>
              </a:rPr>
              <a:t>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15616" y="1643726"/>
            <a:ext cx="6768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Переславль-Залесского муниципального округа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Переславль-Залесского муниципального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555D12E-7643-4F14-A343-468C87C2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34" y="346902"/>
            <a:ext cx="7643929" cy="4449696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2 542 </a:t>
            </a: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641" y="127533"/>
            <a:ext cx="57606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2026 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389" y="15846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68,4%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19167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14,8%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1210" y="24571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7,5%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378320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1,3%</a:t>
            </a:r>
          </a:p>
        </p:txBody>
      </p:sp>
      <p:sp>
        <p:nvSpPr>
          <p:cNvPr id="17" name="Блок-схема: ссылка на другую страницу 16">
            <a:extLst>
              <a:ext uri="{FF2B5EF4-FFF2-40B4-BE49-F238E27FC236}">
                <a16:creationId xmlns="" xmlns:a16="http://schemas.microsoft.com/office/drawing/2014/main" id="{C0879DE6-3222-45B5-AFD7-619D2B11CADE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7069B0-CAAF-4AA9-ADBC-92523035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903" y="322612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70977" y="840142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спорт)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284456" y="3291830"/>
            <a:ext cx="345837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78352" y="3746106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V="1">
            <a:off x="5360389" y="2797320"/>
            <a:ext cx="551941" cy="152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00881" y="2482475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1 738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0815" y="163331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264375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285" y="36414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45269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1" name="Блок-схема: ссылка на другую страницу 20">
            <a:extLst>
              <a:ext uri="{FF2B5EF4-FFF2-40B4-BE49-F238E27FC236}">
                <a16:creationId xmlns="" xmlns:a16="http://schemas.microsoft.com/office/drawing/2014/main" id="{43926341-F8E1-4DA4-91B1-6C36D384AA96}"/>
              </a:ext>
            </a:extLst>
          </p:cNvPr>
          <p:cNvSpPr/>
          <p:nvPr/>
        </p:nvSpPr>
        <p:spPr>
          <a:xfrm>
            <a:off x="8779145" y="-9328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B4081FE-52E2-45E8-B936-79C0AB1A0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-227356"/>
            <a:ext cx="2582262" cy="29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E34B309-4CEB-484F-8526-8E98D990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56" y="725246"/>
            <a:ext cx="6126176" cy="4313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12693" y="2571750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203</a:t>
            </a:r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6176" y="227863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9912" y="423345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267751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8755" y="118628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1" name="Блок-схема: ссылка на другую страницу 20">
            <a:extLst>
              <a:ext uri="{FF2B5EF4-FFF2-40B4-BE49-F238E27FC236}">
                <a16:creationId xmlns="" xmlns:a16="http://schemas.microsoft.com/office/drawing/2014/main" id="{55BA1702-4236-4F62-87FB-A278F62EB324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5E6311-85C3-43E8-B374-ECA4CD890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72" y="-255459"/>
            <a:ext cx="2529371" cy="28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64914"/>
              </p:ext>
            </p:extLst>
          </p:nvPr>
        </p:nvGraphicFramePr>
        <p:xfrm>
          <a:off x="281093" y="1426986"/>
          <a:ext cx="4146891" cy="966493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77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71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56291"/>
              </p:ext>
            </p:extLst>
          </p:nvPr>
        </p:nvGraphicFramePr>
        <p:xfrm>
          <a:off x="4572318" y="1424077"/>
          <a:ext cx="4176464" cy="1815627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513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274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объектов теплоснабжения;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возмещение недополученных доходов по баням;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90432"/>
              </p:ext>
            </p:extLst>
          </p:nvPr>
        </p:nvGraphicFramePr>
        <p:xfrm>
          <a:off x="281093" y="2532198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кладбища, озеленение)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7842"/>
              </p:ext>
            </p:extLst>
          </p:nvPr>
        </p:nvGraphicFramePr>
        <p:xfrm>
          <a:off x="4601891" y="3545610"/>
          <a:ext cx="4146891" cy="61031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863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431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«Центр благоустройства территорий»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Блок-схема: ссылка на другую страницу 12">
            <a:extLst>
              <a:ext uri="{FF2B5EF4-FFF2-40B4-BE49-F238E27FC236}">
                <a16:creationId xmlns="" xmlns:a16="http://schemas.microsoft.com/office/drawing/2014/main" id="{6531E382-3995-42A2-B92E-EE62518D874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D7156E-4188-4F59-A8C2-A77FFA57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" y="771550"/>
            <a:ext cx="7821531" cy="4533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25001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377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40" y="236675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4208" y="45990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3CA4FB2-3095-48E1-8D23-6237B75055E7}"/>
              </a:ext>
            </a:extLst>
          </p:cNvPr>
          <p:cNvCxnSpPr>
            <a:cxnSpLocks/>
          </p:cNvCxnSpPr>
          <p:nvPr/>
        </p:nvCxnSpPr>
        <p:spPr>
          <a:xfrm>
            <a:off x="2267744" y="2283718"/>
            <a:ext cx="728250" cy="184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98C91AB-4270-46A3-9921-577B030A5199}"/>
              </a:ext>
            </a:extLst>
          </p:cNvPr>
          <p:cNvCxnSpPr>
            <a:cxnSpLocks/>
          </p:cNvCxnSpPr>
          <p:nvPr/>
        </p:nvCxnSpPr>
        <p:spPr>
          <a:xfrm>
            <a:off x="5148064" y="3657387"/>
            <a:ext cx="685127" cy="138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Блок-схема: ссылка на другую страницу 16">
            <a:extLst>
              <a:ext uri="{FF2B5EF4-FFF2-40B4-BE49-F238E27FC236}">
                <a16:creationId xmlns="" xmlns:a16="http://schemas.microsoft.com/office/drawing/2014/main" id="{61D6FBBC-08AF-4AEA-8F4C-5767CCF7094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E642A-6721-4E8B-8557-93CCEBDD1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33" y="-380578"/>
            <a:ext cx="2748638" cy="31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FE9A453-6E9D-4144-806B-0681758A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5" y="696018"/>
            <a:ext cx="7661338" cy="4606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2590672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192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221171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387892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34358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88826" y="2195219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2665681" y="3714004"/>
            <a:ext cx="7546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="" xmlns:a16="http://schemas.microsoft.com/office/drawing/2014/main" id="{D723214F-C6FA-44AD-BD36-3D03E824BF2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697528-DD19-4F74-90D2-E1907136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310" y="-221357"/>
            <a:ext cx="2432835" cy="27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2026-2028гг.,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="" xmlns:a16="http://schemas.microsoft.com/office/drawing/2014/main" id="{6EF9FCE9-0C5C-4E67-8E83-6CAC887F1689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79DAA10-4391-49C2-A9CE-D5D3E758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59582"/>
            <a:ext cx="7092280" cy="38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2026 г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53505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36328"/>
              </p:ext>
            </p:extLst>
          </p:nvPr>
        </p:nvGraphicFramePr>
        <p:xfrm>
          <a:off x="333541" y="1328447"/>
          <a:ext cx="4888354" cy="2429819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293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Капитальный 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Плановый проезд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Невского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9718100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Гоголя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0480686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разворотная площадка остановки «Застава»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207667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Свободы (участок от ул. Ростовской до Кривоколенного пер.) 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5661510"/>
                  </a:ext>
                </a:extLst>
              </a:tr>
              <a:tr h="288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улица Свободы (участок от Кривоколенный пер. до ул. Пушкина)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Октябрьская (участок от ул. Строителей до ул. Кооперативная)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Свободы (участок от ул. Пушкина до пересечения с ж/д путями)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52211"/>
              </p:ext>
            </p:extLst>
          </p:nvPr>
        </p:nvGraphicFramePr>
        <p:xfrm>
          <a:off x="5281413" y="2516323"/>
          <a:ext cx="3617756" cy="758139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6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светофора (пересечение ул. Кооперативная и ул. Свободы)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Паспортизация дорог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08964"/>
              </p:ext>
            </p:extLst>
          </p:nvPr>
        </p:nvGraphicFramePr>
        <p:xfrm>
          <a:off x="5281413" y="3219813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уличного освещения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улично-дорожной сети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Блок-схема: ссылка на другую страницу 10">
            <a:extLst>
              <a:ext uri="{FF2B5EF4-FFF2-40B4-BE49-F238E27FC236}">
                <a16:creationId xmlns="" xmlns:a16="http://schemas.microsoft.com/office/drawing/2014/main" id="{C14840AE-5BD6-4A68-AF11-9558BF12FC6F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7C8544-9092-4FCC-A7E2-C0AF4E87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01" y="1461441"/>
            <a:ext cx="5278029" cy="3341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2026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2 542 </a:t>
            </a: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4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88,6 %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3633" y="3359639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11,4 %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5716" y="25401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552" y="883028"/>
            <a:ext cx="38673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1) МКП «Развитие образования и молодежная политика Переславль-Залесского муниципального округа Ярославской области» 1 497 187 151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2) МКП «Социальная поддержка населения Переславль-Залесского муниципального округа Ярославской области» 28 690 802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3) МКП «Обеспечение доступным и комфортным жильем населения Переславль-Залесского муниципального округа Ярославской области» 1 607 230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4) МКП «Обеспечение общественного порядка и противодействие преступности на территории Переславль-Залесского муниципального округа Ярославской области» 5 485 875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5) МКП «Развитие физической культуры, культуры и туризма в Переславль-Залесском муниципальном округе Ярославской области» 203 184 325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6) МП «Обеспечение качественными коммунальными услугами населения Переславль-Залесского муниципального округа Ярославской области» 81 531 492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7) МП «Развитие дорожного хозяйства Переславль-Залесского муниципального округа Ярославской области» 186 217 040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8) МП «Развитие сельского хозяйства Переславль-Залесского муниципального округа Ярославской области» 11 469 257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9) МП «Энергоэффективность в Переславль-Залесском муниципальном округе Ярославской области» 3 300 000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10) МКП «Охрана окружающей среды в Переславль-Залесском муниципальном округе Ярославской области» 41 980 405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11) МКП «Защита населения на территории Переславль-Залесского муниципального округа Ярославской области от чрезвычайных ситуаций и обеспечение пожарной безопасности» 4 980 000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12) МП «Обеспечение функционирования и развития муниципальной службы Переславль-Залесском муниципальном округе Ярославской области» 182 113 802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13) МП «Формирование современной городской среды на территории Переславль-Залесского муниципального округа Ярославской области» 4 531 848 руб.;</a:t>
            </a:r>
          </a:p>
          <a:p>
            <a:r>
              <a:rPr lang="ru-RU" sz="800" dirty="0">
                <a:solidFill>
                  <a:prstClr val="black"/>
                </a:solidFill>
              </a:rPr>
              <a:t>14) МП «Развитие градостроительной документации Переславль-Залесского муниципального округа Ярославской области» 1 000 000 руб..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="" xmlns:a16="http://schemas.microsoft.com/office/drawing/2014/main" id="{54E930FF-FA86-4EF9-969B-BA3087B21CE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004" y="1315594"/>
            <a:ext cx="803611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29 февраля 2024 года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</a:rPr>
              <a:t>Указ Губернатора Ярославской области от 01 октября 2025 г. № 257 «</a:t>
            </a:r>
            <a:r>
              <a:rPr lang="ru-RU" sz="1200" spc="1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 основных направлениях бюджетной и налоговой политики Ярославской области на 2026 год и на плановый период 2027 и 2028 годов»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Ярославской области на среднесрочный период 2026-2028 годов, утвержденный постановлением правительства Ярославской области от 13.10.2025 № 1048-п «О прогнозе социально-экономического развития Ярославской области на среднесрочный период 2026 – 2028 годов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«Основные направления бюджетной и налоговой политики Переславль-Залесского муниципального округа Ярославской области на 2026 год и на плановый период 2027 и 2028 годов»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Прогноз социально-экономического развития Переславль-Залесского муниципального округа Ярославской области на среднесрочный период 2026-2028 годов, утвержденный Постановлением Администрации города Переславля-Залесского от 29.09.2025 № ПОС.03-2559/25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 Бюджетного прогноза Переславль-Залесского муниципального округа Ярославской области на период 2025-2030 годов 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Муниципальные программы (проекты муниципальных программ) Переславль-Залесского муниципального округа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05672" y="131559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8013" y="175600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59968" y="2116065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8013" y="253592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9913" y="3106401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18956" y="372749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03675" y="414735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418956" y="442376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="" xmlns:a16="http://schemas.microsoft.com/office/drawing/2014/main" id="{4542117A-2E77-4C79-92A1-122F0991C042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31640" y="183325"/>
            <a:ext cx="6984776" cy="5704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направления налоговой и бюджетной политики на 2026 год и плановый период  2027 и 2028 годов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48" y="1091188"/>
            <a:ext cx="79641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>
                <a:latin typeface="Arial Narrow" panose="020B0606020202030204" pitchFamily="34" charset="0"/>
              </a:rPr>
              <a:t>	</a:t>
            </a: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Приоритеты налоговой и бюджетной политики направлены на обеспечение сбалансированности бюджета муниципального округа, повышение доходной части бюджета и концентрацию имеющихся финансовых ресурсов на решении как текущих задач, так и задач, определенных приоритетными направлениями развития муниципального округа в соответствии с утвержденной Стратегией социально-экономического развития муниципального округа и национальных проектов</a:t>
            </a:r>
          </a:p>
          <a:p>
            <a:pPr algn="ctr" defTabSz="539750"/>
            <a:endParaRPr lang="ru-RU" sz="1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  <a:p>
            <a:pPr marL="228600" indent="-228600">
              <a:buAutoNum type="arabicParenR"/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и сохранение уровня поступлений налоговых и неналоговых доходов в бюджет муниципального округа;</a:t>
            </a:r>
          </a:p>
          <a:p>
            <a:pPr marL="228600" indent="-228600">
              <a:buAutoNum type="arabicParenR"/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эффективности использования муниципальной собственности;</a:t>
            </a:r>
          </a:p>
          <a:p>
            <a:pPr marL="228600" indent="-228600">
              <a:buAutoNum type="arabicParenR"/>
              <a:tabLst>
                <a:tab pos="53975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установленных налоговых льгот и преференций, оценка эффективности налоговых расходов.</a:t>
            </a: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направления бюджетной политики: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1)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бюджетных параметров, исходя из необходимости безусловного исполнения действующих расходных обязательств муниципального округа;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2)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принятие новых расходных обязательств с учетом их эффективности, соответствия приоритетным направлениям социально-экономического развития муниципального округа и при условии наличия ресурсов для их гарантированного исполнения в целях снижения риска неисполнения; </a:t>
            </a: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соблюдение бюджетно-финансовой дисциплины всеми главными распорядителями бюджетных средств и получателями бюджетных средств, обеспечение организации и проведения ими эффективного внутреннего финансового аудита в соответствии с федеральными стандартами;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реализации национальных проектов;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5) 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муниципального округа.</a:t>
            </a:r>
          </a:p>
          <a:p>
            <a:pPr lvl="0"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Arial Narrow" panose="020B0606020202030204" pitchFamily="34" charset="0"/>
              </a:rPr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ссылка на другую страницу 5">
            <a:extLst>
              <a:ext uri="{FF2B5EF4-FFF2-40B4-BE49-F238E27FC236}">
                <a16:creationId xmlns="" xmlns:a16="http://schemas.microsoft.com/office/drawing/2014/main" id="{B26218F9-601B-4E0F-94DE-E4ED379CBE58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2026-2028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24920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99817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2028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2 542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2 611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 2480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1 191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1 269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1 418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1 420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1 211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2 542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2 611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2 480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="" xmlns:a16="http://schemas.microsoft.com/office/drawing/2014/main" id="{05485B8C-655C-4F59-947D-D40BFED58C4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4633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48" y="0"/>
            <a:ext cx="8867328" cy="71373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2026 год и плановый период 2027 и 2028 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9680025"/>
              </p:ext>
            </p:extLst>
          </p:nvPr>
        </p:nvGraphicFramePr>
        <p:xfrm>
          <a:off x="457200" y="1131590"/>
          <a:ext cx="3538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3534840"/>
              </p:ext>
            </p:extLst>
          </p:nvPr>
        </p:nvGraphicFramePr>
        <p:xfrm>
          <a:off x="3995936" y="1131591"/>
          <a:ext cx="51480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="" xmlns:a16="http://schemas.microsoft.com/office/drawing/2014/main" id="{64323421-CC19-4480-A644-0CDAF4B2C00B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79543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2026 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13966891"/>
              </p:ext>
            </p:extLst>
          </p:nvPr>
        </p:nvGraphicFramePr>
        <p:xfrm>
          <a:off x="416646" y="941041"/>
          <a:ext cx="8470974" cy="408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>
                <a:latin typeface="Arial Narrow" panose="020B0606020202030204" pitchFamily="34" charset="0"/>
              </a:rPr>
              <a:t>1 124 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Блок-схема: ссылка на другую страницу 36">
            <a:extLst>
              <a:ext uri="{FF2B5EF4-FFF2-40B4-BE49-F238E27FC236}">
                <a16:creationId xmlns="" xmlns:a16="http://schemas.microsoft.com/office/drawing/2014/main" id="{C73D920B-E5C7-4C08-B40A-9BE3A175ABD0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2890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2026 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055596"/>
              </p:ext>
            </p:extLst>
          </p:nvPr>
        </p:nvGraphicFramePr>
        <p:xfrm>
          <a:off x="441451" y="1084958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363818" y="1667563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95560" y="1669005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05611" y="2537121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1" y="2103221"/>
            <a:ext cx="2821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5632" y="1059340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ссылка на другую страницу 17">
            <a:extLst>
              <a:ext uri="{FF2B5EF4-FFF2-40B4-BE49-F238E27FC236}">
                <a16:creationId xmlns="" xmlns:a16="http://schemas.microsoft.com/office/drawing/2014/main" id="{0E6C6407-D3B9-44CC-94DF-62DBA33FADBA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33259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142428"/>
            <a:ext cx="7920880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Переславль-Залесского муниципального округа 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Утвержденный</a:t>
            </a:r>
          </a:p>
          <a:p>
            <a:pPr algn="ctr"/>
            <a:r>
              <a:rPr lang="ru-RU" sz="1100" b="1" dirty="0"/>
              <a:t>бюджет в посл. редакции</a:t>
            </a:r>
          </a:p>
        </p:txBody>
      </p:sp>
      <p:sp>
        <p:nvSpPr>
          <p:cNvPr id="9" name="Блок-схема: ссылка на другую страницу 8">
            <a:extLst>
              <a:ext uri="{FF2B5EF4-FFF2-40B4-BE49-F238E27FC236}">
                <a16:creationId xmlns="" xmlns:a16="http://schemas.microsoft.com/office/drawing/2014/main" id="{062D4F40-C361-49B5-92EE-7DDF7AB7D887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A2D842-0FBC-42CD-9E70-0FF9986C0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843558"/>
            <a:ext cx="7389702" cy="37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73624" y="82153"/>
            <a:ext cx="3960440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19745"/>
              </p:ext>
            </p:extLst>
          </p:nvPr>
        </p:nvGraphicFramePr>
        <p:xfrm>
          <a:off x="593356" y="2385804"/>
          <a:ext cx="3696398" cy="1482090"/>
        </p:xfrm>
        <a:graphic>
          <a:graphicData uri="http://schemas.openxmlformats.org/drawingml/2006/table">
            <a:tbl>
              <a:tblPr/>
              <a:tblGrid>
                <a:gridCol w="2572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4212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Семья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(Поддержка семьи») Капитальный ремонт детского сада «Колокольчик»</a:t>
                      </a:r>
                    </a:p>
                    <a:p>
                      <a:pPr algn="l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4521807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Молодежь и дети 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(«Все лучшее детям»)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Капитальный ремонт центра образования «Гимназия» и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Рязанцевского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центра образования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01840"/>
              </p:ext>
            </p:extLst>
          </p:nvPr>
        </p:nvGraphicFramePr>
        <p:xfrm>
          <a:off x="4835045" y="2438711"/>
          <a:ext cx="3600400" cy="663317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355" y="1773337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Национальные проекты 176,5 млн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773337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Региональные проекты 2,8 млн руб.</a:t>
            </a:r>
          </a:p>
        </p:txBody>
      </p:sp>
      <p:sp>
        <p:nvSpPr>
          <p:cNvPr id="11" name="Блок-схема: ссылка на другую страницу 10">
            <a:extLst>
              <a:ext uri="{FF2B5EF4-FFF2-40B4-BE49-F238E27FC236}">
                <a16:creationId xmlns="" xmlns:a16="http://schemas.microsoft.com/office/drawing/2014/main" id="{8A13547E-6086-403C-9C46-0380CCF28A1D}"/>
              </a:ext>
            </a:extLst>
          </p:cNvPr>
          <p:cNvSpPr/>
          <p:nvPr/>
        </p:nvSpPr>
        <p:spPr>
          <a:xfrm>
            <a:off x="8800156" y="0"/>
            <a:ext cx="360040" cy="523220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56181370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17559</TotalTime>
  <Words>1114</Words>
  <Application>Microsoft Office PowerPoint</Application>
  <PresentationFormat>Экран (16:9)</PresentationFormat>
  <Paragraphs>228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Проект бюджета подготовлен и основан на следующих документах</vt:lpstr>
      <vt:lpstr>Основные направления налоговой и бюджетной политики на 2026 год и плановый период  2027 и 2028 годов</vt:lpstr>
      <vt:lpstr>Основные параметры бюджета 2026-2028 годов, млн руб.</vt:lpstr>
      <vt:lpstr>Структура доходов бюджета на 2026 год и плановый период 2027 и 2028 годов</vt:lpstr>
      <vt:lpstr>Структура налоговых и неналоговых доходов бюджета в 2026 году</vt:lpstr>
      <vt:lpstr>Структура безвозмездных поступлений бюджета  в 2026 году, млн руб.</vt:lpstr>
      <vt:lpstr>Расходы бюджета Переславль-Залесского муниципального округа  Ярославской области</vt:lpstr>
      <vt:lpstr>Национальные и региональные проекты</vt:lpstr>
      <vt:lpstr>Отраслевая структура расходов бюджета в 2026 г., млн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2026-2028гг., млн руб.</vt:lpstr>
      <vt:lpstr>Презентация PowerPoint</vt:lpstr>
      <vt:lpstr>Структура расходов бюджета на 2026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Mironova</cp:lastModifiedBy>
  <cp:revision>1501</cp:revision>
  <cp:lastPrinted>2024-11-25T05:22:12Z</cp:lastPrinted>
  <dcterms:created xsi:type="dcterms:W3CDTF">2016-10-07T07:15:03Z</dcterms:created>
  <dcterms:modified xsi:type="dcterms:W3CDTF">2026-03-12T05:49:27Z</dcterms:modified>
</cp:coreProperties>
</file>