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</p:sldMasterIdLst>
  <p:notesMasterIdLst>
    <p:notesMasterId r:id="rId17"/>
  </p:notesMasterIdLst>
  <p:handoutMasterIdLst>
    <p:handoutMasterId r:id="rId18"/>
  </p:handoutMasterIdLst>
  <p:sldIdLst>
    <p:sldId id="347" r:id="rId6"/>
    <p:sldId id="389" r:id="rId7"/>
    <p:sldId id="366" r:id="rId8"/>
    <p:sldId id="385" r:id="rId9"/>
    <p:sldId id="375" r:id="rId10"/>
    <p:sldId id="373" r:id="rId11"/>
    <p:sldId id="379" r:id="rId12"/>
    <p:sldId id="376" r:id="rId13"/>
    <p:sldId id="386" r:id="rId14"/>
    <p:sldId id="387" r:id="rId15"/>
    <p:sldId id="388" r:id="rId16"/>
  </p:sldIdLst>
  <p:sldSz cx="9144000" cy="6858000" type="screen4x3"/>
  <p:notesSz cx="6858000" cy="99472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  <p15:guide id="3" orient="horz" pos="3133">
          <p15:clr>
            <a:srgbClr val="A4A3A4"/>
          </p15:clr>
        </p15:guide>
        <p15:guide id="4" orient="horz" pos="313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00000"/>
    <a:srgbClr val="626262"/>
    <a:srgbClr val="DCDCDC"/>
    <a:srgbClr val="E6E6E6"/>
    <a:srgbClr val="D9D9D9"/>
    <a:srgbClr val="E0E0E0"/>
    <a:srgbClr val="779DCB"/>
    <a:srgbClr val="85A7D1"/>
    <a:srgbClr val="88A9D2"/>
    <a:srgbClr val="129C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754" autoAdjust="0"/>
    <p:restoredTop sz="98841" autoAdjust="0"/>
  </p:normalViewPr>
  <p:slideViewPr>
    <p:cSldViewPr>
      <p:cViewPr>
        <p:scale>
          <a:sx n="123" d="100"/>
          <a:sy n="123" d="100"/>
        </p:scale>
        <p:origin x="-1452" y="-72"/>
      </p:cViewPr>
      <p:guideLst>
        <p:guide orient="horz" pos="1620"/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80" d="100"/>
          <a:sy n="80" d="100"/>
        </p:scale>
        <p:origin x="-2022" y="-102"/>
      </p:cViewPr>
      <p:guideLst>
        <p:guide orient="horz" pos="2880"/>
        <p:guide orient="horz" pos="3133"/>
        <p:guide orient="horz" pos="3134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363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97363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6D4A6F55-19BD-47B0-A90A-AD0486597D73}" type="datetimeFigureOut">
              <a:rPr lang="ru-RU" smtClean="0"/>
              <a:pPr/>
              <a:t>24.04.2023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8186"/>
            <a:ext cx="2971800" cy="497363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9448186"/>
            <a:ext cx="2971800" cy="497363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DDCE622D-BA43-409D-8B3D-4D0AB10F6A7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48753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363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7363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50E435C9-6653-4B43-8B59-3D76BF9B80E4}" type="datetimeFigureOut">
              <a:rPr lang="ru-RU" smtClean="0"/>
              <a:pPr/>
              <a:t>24.04.2023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1388" y="746125"/>
            <a:ext cx="4975225" cy="3730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24956"/>
            <a:ext cx="5486400" cy="4476274"/>
          </a:xfrm>
          <a:prstGeom prst="rect">
            <a:avLst/>
          </a:prstGeom>
        </p:spPr>
        <p:txBody>
          <a:bodyPr vert="horz" lIns="96661" tIns="48331" rIns="96661" bIns="48331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8186"/>
            <a:ext cx="2971800" cy="497363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8186"/>
            <a:ext cx="2971800" cy="497363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CF975C0C-0FA6-4B32-9CAD-79ABD974D1D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57350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40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896774D9-4F22-4F2D-9015-8C4ED93F6D7D}" type="datetime1">
              <a:rPr lang="ru-RU" smtClean="0"/>
              <a:pPr/>
              <a:t>24.04.2023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CFA39D7A-0F77-4047-B6F3-41DCA6734FD9}" type="datetime1">
              <a:rPr lang="ru-RU" smtClean="0"/>
              <a:pPr/>
              <a:t>24.04.2023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A686C2DB-E228-46CE-BB41-22AC00402C90}" type="datetime1">
              <a:rPr lang="ru-RU" smtClean="0"/>
              <a:pPr/>
              <a:t>24.04.2023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40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896774D9-4F22-4F2D-9015-8C4ED93F6D7D}" type="datetime1">
              <a:rPr lang="ru-RU" smtClean="0">
                <a:solidFill>
                  <a:prstClr val="black"/>
                </a:solidFill>
              </a:rPr>
              <a:pPr/>
              <a:t>24.04.2023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white">
                    <a:lumMod val="6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43056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601CEBB4-DFB0-4390-803D-953423982DBF}" type="datetime1">
              <a:rPr lang="ru-RU" smtClean="0">
                <a:solidFill>
                  <a:prstClr val="black"/>
                </a:solidFill>
              </a:rPr>
              <a:pPr/>
              <a:t>24.04.2023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white">
                    <a:lumMod val="6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256253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33A8D4B9-560E-44CA-879D-B78E6E1EF8A0}" type="datetime1">
              <a:rPr lang="ru-RU" smtClean="0">
                <a:solidFill>
                  <a:prstClr val="black"/>
                </a:solidFill>
              </a:rPr>
              <a:pPr/>
              <a:t>24.04.2023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white">
                    <a:lumMod val="6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6200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334C7B8B-CDEF-40C5-9FC2-702A4445B119}" type="datetime1">
              <a:rPr lang="ru-RU" smtClean="0">
                <a:solidFill>
                  <a:prstClr val="black"/>
                </a:solidFill>
              </a:rPr>
              <a:pPr/>
              <a:t>24.04.2023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white">
                    <a:lumMod val="6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51569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52599737-29EA-4443-9290-F667A1800D47}" type="datetime1">
              <a:rPr lang="ru-RU" smtClean="0">
                <a:solidFill>
                  <a:prstClr val="black"/>
                </a:solidFill>
              </a:rPr>
              <a:pPr/>
              <a:t>24.04.2023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white">
                    <a:lumMod val="6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375261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FCEBB8B8-D9E5-4527-8289-096A2DB8E09D}" type="datetime1">
              <a:rPr lang="ru-RU" smtClean="0">
                <a:solidFill>
                  <a:prstClr val="black"/>
                </a:solidFill>
              </a:rPr>
              <a:pPr/>
              <a:t>24.04.2023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white">
                    <a:lumMod val="6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696267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6EDBC4CA-248C-4874-BAB3-E01B9C416F65}" type="datetime1">
              <a:rPr lang="ru-RU" smtClean="0">
                <a:solidFill>
                  <a:prstClr val="black"/>
                </a:solidFill>
              </a:rPr>
              <a:pPr/>
              <a:t>24.04.2023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white">
                    <a:lumMod val="6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280172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19" y="273049"/>
            <a:ext cx="3008313" cy="1162051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65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19" y="1435104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C2740DA6-E15F-4C75-B583-BBF6E792A713}" type="datetime1">
              <a:rPr lang="ru-RU" smtClean="0">
                <a:solidFill>
                  <a:prstClr val="black"/>
                </a:solidFill>
              </a:rPr>
              <a:pPr/>
              <a:t>24.04.2023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white">
                    <a:lumMod val="6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71974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601CEBB4-DFB0-4390-803D-953423982DBF}" type="datetime1">
              <a:rPr lang="ru-RU" smtClean="0"/>
              <a:pPr/>
              <a:t>24.04.2023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51"/>
            <a:ext cx="5486400" cy="8048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F7B3D1BE-1876-4C8B-B107-60B6D3E8A998}" type="datetime1">
              <a:rPr lang="ru-RU" smtClean="0">
                <a:solidFill>
                  <a:prstClr val="black"/>
                </a:solidFill>
              </a:rPr>
              <a:pPr/>
              <a:t>24.04.2023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white">
                    <a:lumMod val="6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89150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CFA39D7A-0F77-4047-B6F3-41DCA6734FD9}" type="datetime1">
              <a:rPr lang="ru-RU" smtClean="0">
                <a:solidFill>
                  <a:prstClr val="black"/>
                </a:solidFill>
              </a:rPr>
              <a:pPr/>
              <a:t>24.04.2023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white">
                    <a:lumMod val="6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976314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A686C2DB-E228-46CE-BB41-22AC00402C90}" type="datetime1">
              <a:rPr lang="ru-RU" smtClean="0">
                <a:solidFill>
                  <a:prstClr val="black"/>
                </a:solidFill>
              </a:rPr>
              <a:pPr/>
              <a:t>24.04.2023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white">
                    <a:lumMod val="6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056853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40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896774D9-4F22-4F2D-9015-8C4ED93F6D7D}" type="datetime1">
              <a:rPr lang="ru-RU" smtClean="0">
                <a:solidFill>
                  <a:prstClr val="black"/>
                </a:solidFill>
              </a:rPr>
              <a:pPr/>
              <a:t>24.04.2023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white">
                    <a:lumMod val="6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764852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601CEBB4-DFB0-4390-803D-953423982DBF}" type="datetime1">
              <a:rPr lang="ru-RU" smtClean="0">
                <a:solidFill>
                  <a:prstClr val="black"/>
                </a:solidFill>
              </a:rPr>
              <a:pPr/>
              <a:t>24.04.2023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white">
                    <a:lumMod val="6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319410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33A8D4B9-560E-44CA-879D-B78E6E1EF8A0}" type="datetime1">
              <a:rPr lang="ru-RU" smtClean="0">
                <a:solidFill>
                  <a:prstClr val="black"/>
                </a:solidFill>
              </a:rPr>
              <a:pPr/>
              <a:t>24.04.2023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white">
                    <a:lumMod val="6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184334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334C7B8B-CDEF-40C5-9FC2-702A4445B119}" type="datetime1">
              <a:rPr lang="ru-RU" smtClean="0">
                <a:solidFill>
                  <a:prstClr val="black"/>
                </a:solidFill>
              </a:rPr>
              <a:pPr/>
              <a:t>24.04.2023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white">
                    <a:lumMod val="6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357756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52599737-29EA-4443-9290-F667A1800D47}" type="datetime1">
              <a:rPr lang="ru-RU" smtClean="0">
                <a:solidFill>
                  <a:prstClr val="black"/>
                </a:solidFill>
              </a:rPr>
              <a:pPr/>
              <a:t>24.04.2023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white">
                    <a:lumMod val="6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320529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FCEBB8B8-D9E5-4527-8289-096A2DB8E09D}" type="datetime1">
              <a:rPr lang="ru-RU" smtClean="0">
                <a:solidFill>
                  <a:prstClr val="black"/>
                </a:solidFill>
              </a:rPr>
              <a:pPr/>
              <a:t>24.04.2023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white">
                    <a:lumMod val="6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708191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6EDBC4CA-248C-4874-BAB3-E01B9C416F65}" type="datetime1">
              <a:rPr lang="ru-RU" smtClean="0">
                <a:solidFill>
                  <a:prstClr val="black"/>
                </a:solidFill>
              </a:rPr>
              <a:pPr/>
              <a:t>24.04.2023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white">
                    <a:lumMod val="6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73220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33A8D4B9-560E-44CA-879D-B78E6E1EF8A0}" type="datetime1">
              <a:rPr lang="ru-RU" smtClean="0"/>
              <a:pPr/>
              <a:t>24.04.2023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19" y="273049"/>
            <a:ext cx="3008313" cy="1162051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65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19" y="1435104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C2740DA6-E15F-4C75-B583-BBF6E792A713}" type="datetime1">
              <a:rPr lang="ru-RU" smtClean="0">
                <a:solidFill>
                  <a:prstClr val="black"/>
                </a:solidFill>
              </a:rPr>
              <a:pPr/>
              <a:t>24.04.2023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white">
                    <a:lumMod val="6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214815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51"/>
            <a:ext cx="5486400" cy="8048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F7B3D1BE-1876-4C8B-B107-60B6D3E8A998}" type="datetime1">
              <a:rPr lang="ru-RU" smtClean="0">
                <a:solidFill>
                  <a:prstClr val="black"/>
                </a:solidFill>
              </a:rPr>
              <a:pPr/>
              <a:t>24.04.2023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white">
                    <a:lumMod val="6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977436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CFA39D7A-0F77-4047-B6F3-41DCA6734FD9}" type="datetime1">
              <a:rPr lang="ru-RU" smtClean="0">
                <a:solidFill>
                  <a:prstClr val="black"/>
                </a:solidFill>
              </a:rPr>
              <a:pPr/>
              <a:t>24.04.2023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white">
                    <a:lumMod val="6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018902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A686C2DB-E228-46CE-BB41-22AC00402C90}" type="datetime1">
              <a:rPr lang="ru-RU" smtClean="0">
                <a:solidFill>
                  <a:prstClr val="black"/>
                </a:solidFill>
              </a:rPr>
              <a:pPr/>
              <a:t>24.04.2023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white">
                    <a:lumMod val="6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864669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33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914355"/>
            <a:fld id="{896774D9-4F22-4F2D-9015-8C4ED93F6D7D}" type="datetime1">
              <a:rPr lang="ru-RU" smtClean="0">
                <a:solidFill>
                  <a:prstClr val="black"/>
                </a:solidFill>
              </a:rPr>
              <a:pPr defTabSz="914355"/>
              <a:t>24.04.2023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pPr defTabSz="914355"/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white">
                    <a:lumMod val="6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915493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914355"/>
            <a:fld id="{601CEBB4-DFB0-4390-803D-953423982DBF}" type="datetime1">
              <a:rPr lang="ru-RU" smtClean="0">
                <a:solidFill>
                  <a:prstClr val="black"/>
                </a:solidFill>
              </a:rPr>
              <a:pPr defTabSz="914355"/>
              <a:t>24.04.2023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pPr defTabSz="914355"/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white">
                    <a:lumMod val="6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838245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914355"/>
            <a:fld id="{33A8D4B9-560E-44CA-879D-B78E6E1EF8A0}" type="datetime1">
              <a:rPr lang="ru-RU" smtClean="0">
                <a:solidFill>
                  <a:prstClr val="black"/>
                </a:solidFill>
              </a:rPr>
              <a:pPr defTabSz="914355"/>
              <a:t>24.04.2023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pPr defTabSz="914355"/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white">
                    <a:lumMod val="6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793973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914355"/>
            <a:fld id="{334C7B8B-CDEF-40C5-9FC2-702A4445B119}" type="datetime1">
              <a:rPr lang="ru-RU" smtClean="0">
                <a:solidFill>
                  <a:prstClr val="black"/>
                </a:solidFill>
              </a:rPr>
              <a:pPr defTabSz="914355"/>
              <a:t>24.04.2023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pPr defTabSz="914355"/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white">
                    <a:lumMod val="6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803998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914355"/>
            <a:fld id="{52599737-29EA-4443-9290-F667A1800D47}" type="datetime1">
              <a:rPr lang="ru-RU" smtClean="0">
                <a:solidFill>
                  <a:prstClr val="black"/>
                </a:solidFill>
              </a:rPr>
              <a:pPr defTabSz="914355"/>
              <a:t>24.04.2023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pPr defTabSz="914355"/>
            <a:endParaRPr lang="ru-RU">
              <a:solidFill>
                <a:prstClr val="black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white">
                    <a:lumMod val="6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474121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914355"/>
            <a:fld id="{FCEBB8B8-D9E5-4527-8289-096A2DB8E09D}" type="datetime1">
              <a:rPr lang="ru-RU" smtClean="0">
                <a:solidFill>
                  <a:prstClr val="black"/>
                </a:solidFill>
              </a:rPr>
              <a:pPr defTabSz="914355"/>
              <a:t>24.04.2023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pPr defTabSz="914355"/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white">
                    <a:lumMod val="6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35771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334C7B8B-CDEF-40C5-9FC2-702A4445B119}" type="datetime1">
              <a:rPr lang="ru-RU" smtClean="0"/>
              <a:pPr/>
              <a:t>24.04.2023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914355"/>
            <a:fld id="{6EDBC4CA-248C-4874-BAB3-E01B9C416F65}" type="datetime1">
              <a:rPr lang="ru-RU" smtClean="0">
                <a:solidFill>
                  <a:prstClr val="black"/>
                </a:solidFill>
              </a:rPr>
              <a:pPr defTabSz="914355"/>
              <a:t>24.04.2023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pPr defTabSz="914355"/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white">
                    <a:lumMod val="6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043252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12" y="273049"/>
            <a:ext cx="3008313" cy="1162051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8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12" y="1435104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914355"/>
            <a:fld id="{C2740DA6-E15F-4C75-B583-BBF6E792A713}" type="datetime1">
              <a:rPr lang="ru-RU" smtClean="0">
                <a:solidFill>
                  <a:prstClr val="black"/>
                </a:solidFill>
              </a:rPr>
              <a:pPr defTabSz="914355"/>
              <a:t>24.04.2023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pPr defTabSz="914355"/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white">
                    <a:lumMod val="6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275081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45"/>
            <a:ext cx="5486400" cy="8048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914355"/>
            <a:fld id="{F7B3D1BE-1876-4C8B-B107-60B6D3E8A998}" type="datetime1">
              <a:rPr lang="ru-RU" smtClean="0">
                <a:solidFill>
                  <a:prstClr val="black"/>
                </a:solidFill>
              </a:rPr>
              <a:pPr defTabSz="914355"/>
              <a:t>24.04.2023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pPr defTabSz="914355"/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white">
                    <a:lumMod val="6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59087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914355"/>
            <a:fld id="{CFA39D7A-0F77-4047-B6F3-41DCA6734FD9}" type="datetime1">
              <a:rPr lang="ru-RU" smtClean="0">
                <a:solidFill>
                  <a:prstClr val="black"/>
                </a:solidFill>
              </a:rPr>
              <a:pPr defTabSz="914355"/>
              <a:t>24.04.2023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pPr defTabSz="914355"/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white">
                    <a:lumMod val="6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392566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914355"/>
            <a:fld id="{A686C2DB-E228-46CE-BB41-22AC00402C90}" type="datetime1">
              <a:rPr lang="ru-RU" smtClean="0">
                <a:solidFill>
                  <a:prstClr val="black"/>
                </a:solidFill>
              </a:rPr>
              <a:pPr defTabSz="914355"/>
              <a:t>24.04.2023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pPr defTabSz="914355"/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white">
                    <a:lumMod val="6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739697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896774D9-4F22-4F2D-9015-8C4ED93F6D7D}" type="datetime1">
              <a:rPr lang="ru-RU" smtClean="0">
                <a:solidFill>
                  <a:prstClr val="black"/>
                </a:solidFill>
              </a:rPr>
              <a:pPr/>
              <a:t>24.04.2023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white">
                    <a:lumMod val="6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998696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601CEBB4-DFB0-4390-803D-953423982DBF}" type="datetime1">
              <a:rPr lang="ru-RU" smtClean="0">
                <a:solidFill>
                  <a:prstClr val="black"/>
                </a:solidFill>
              </a:rPr>
              <a:pPr/>
              <a:t>24.04.2023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white">
                    <a:lumMod val="6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544026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33A8D4B9-560E-44CA-879D-B78E6E1EF8A0}" type="datetime1">
              <a:rPr lang="ru-RU" smtClean="0">
                <a:solidFill>
                  <a:prstClr val="black"/>
                </a:solidFill>
              </a:rPr>
              <a:pPr/>
              <a:t>24.04.2023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white">
                    <a:lumMod val="6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377822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334C7B8B-CDEF-40C5-9FC2-702A4445B119}" type="datetime1">
              <a:rPr lang="ru-RU" smtClean="0">
                <a:solidFill>
                  <a:prstClr val="black"/>
                </a:solidFill>
              </a:rPr>
              <a:pPr/>
              <a:t>24.04.2023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white">
                    <a:lumMod val="6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999263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52599737-29EA-4443-9290-F667A1800D47}" type="datetime1">
              <a:rPr lang="ru-RU" smtClean="0">
                <a:solidFill>
                  <a:prstClr val="black"/>
                </a:solidFill>
              </a:rPr>
              <a:pPr/>
              <a:t>24.04.2023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white">
                    <a:lumMod val="6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27990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52599737-29EA-4443-9290-F667A1800D47}" type="datetime1">
              <a:rPr lang="ru-RU" smtClean="0"/>
              <a:pPr/>
              <a:t>24.04.2023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FCEBB8B8-D9E5-4527-8289-096A2DB8E09D}" type="datetime1">
              <a:rPr lang="ru-RU" smtClean="0">
                <a:solidFill>
                  <a:prstClr val="black"/>
                </a:solidFill>
              </a:rPr>
              <a:pPr/>
              <a:t>24.04.2023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white">
                    <a:lumMod val="6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738708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6EDBC4CA-248C-4874-BAB3-E01B9C416F65}" type="datetime1">
              <a:rPr lang="ru-RU" smtClean="0">
                <a:solidFill>
                  <a:prstClr val="black"/>
                </a:solidFill>
              </a:rPr>
              <a:pPr/>
              <a:t>24.04.2023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white">
                    <a:lumMod val="6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536373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C2740DA6-E15F-4C75-B583-BBF6E792A713}" type="datetime1">
              <a:rPr lang="ru-RU" smtClean="0">
                <a:solidFill>
                  <a:prstClr val="black"/>
                </a:solidFill>
              </a:rPr>
              <a:pPr/>
              <a:t>24.04.2023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white">
                    <a:lumMod val="6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011234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F7B3D1BE-1876-4C8B-B107-60B6D3E8A998}" type="datetime1">
              <a:rPr lang="ru-RU" smtClean="0">
                <a:solidFill>
                  <a:prstClr val="black"/>
                </a:solidFill>
              </a:rPr>
              <a:pPr/>
              <a:t>24.04.2023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white">
                    <a:lumMod val="6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295914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CFA39D7A-0F77-4047-B6F3-41DCA6734FD9}" type="datetime1">
              <a:rPr lang="ru-RU" smtClean="0">
                <a:solidFill>
                  <a:prstClr val="black"/>
                </a:solidFill>
              </a:rPr>
              <a:pPr/>
              <a:t>24.04.2023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white">
                    <a:lumMod val="6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183746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A686C2DB-E228-46CE-BB41-22AC00402C90}" type="datetime1">
              <a:rPr lang="ru-RU" smtClean="0">
                <a:solidFill>
                  <a:prstClr val="black"/>
                </a:solidFill>
              </a:rPr>
              <a:pPr/>
              <a:t>24.04.2023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white">
                    <a:lumMod val="6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6663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FCEBB8B8-D9E5-4527-8289-096A2DB8E09D}" type="datetime1">
              <a:rPr lang="ru-RU" smtClean="0"/>
              <a:pPr/>
              <a:t>24.04.2023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6EDBC4CA-248C-4874-BAB3-E01B9C416F65}" type="datetime1">
              <a:rPr lang="ru-RU" smtClean="0"/>
              <a:pPr/>
              <a:t>24.04.2023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19" y="273049"/>
            <a:ext cx="3008313" cy="1162051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65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19" y="1435104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C2740DA6-E15F-4C75-B583-BBF6E792A713}" type="datetime1">
              <a:rPr lang="ru-RU" smtClean="0"/>
              <a:pPr/>
              <a:t>24.04.2023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51"/>
            <a:ext cx="5486400" cy="8048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F7B3D1BE-1876-4C8B-B107-60B6D3E8A998}" type="datetime1">
              <a:rPr lang="ru-RU" smtClean="0"/>
              <a:pPr/>
              <a:t>24.04.2023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2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60432" y="6386300"/>
            <a:ext cx="5760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ый треугольник 6"/>
          <p:cNvSpPr/>
          <p:nvPr userDrawn="1"/>
        </p:nvSpPr>
        <p:spPr>
          <a:xfrm flipV="1">
            <a:off x="8258400" y="0"/>
            <a:ext cx="885600" cy="1180800"/>
          </a:xfrm>
          <a:prstGeom prst="rtTriangle">
            <a:avLst/>
          </a:prstGeom>
          <a:pattFill prst="dkUpDiag">
            <a:fgClr>
              <a:srgbClr val="D8D8D8"/>
            </a:fgClr>
            <a:bgClr>
              <a:srgbClr val="FFFFFF"/>
            </a:bgClr>
          </a:pattFill>
          <a:ln w="9525">
            <a:noFill/>
            <a:miter lim="800000"/>
            <a:headEnd/>
            <a:tailEnd/>
          </a:ln>
        </p:spPr>
        <p:txBody>
          <a:bodyPr vert="horz" wrap="square" lIns="99289" tIns="49655" rIns="99289" bIns="49655" numCol="1" anchor="t" anchorCtr="0" compatLnSpc="1">
            <a:prstTxWarp prst="textNoShape">
              <a:avLst/>
            </a:prstTxWarp>
          </a:bodyPr>
          <a:lstStyle/>
          <a:p>
            <a:pPr defTabSz="1132582"/>
            <a:endParaRPr lang="ru-RU" sz="2300" dirty="0">
              <a:solidFill>
                <a:prstClr val="black"/>
              </a:solidFill>
            </a:endParaRPr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20" y="0"/>
            <a:ext cx="8258175" cy="1180800"/>
          </a:xfrm>
          <a:prstGeom prst="rect">
            <a:avLst/>
          </a:prstGeom>
          <a:pattFill prst="dkUpDiag">
            <a:fgClr>
              <a:srgbClr val="D8D8D8"/>
            </a:fgClr>
            <a:bgClr>
              <a:srgbClr val="FFFFFF"/>
            </a:bgClr>
          </a:pattFill>
          <a:ln w="9525">
            <a:noFill/>
            <a:miter lim="800000"/>
            <a:headEnd/>
            <a:tailEnd/>
          </a:ln>
        </p:spPr>
        <p:txBody>
          <a:bodyPr vert="horz" wrap="square" lIns="99289" tIns="49655" rIns="99289" bIns="49655" numCol="1" anchor="t" anchorCtr="0" compatLnSpc="1">
            <a:prstTxWarp prst="textNoShape">
              <a:avLst/>
            </a:prstTxWarp>
          </a:bodyPr>
          <a:lstStyle/>
          <a:p>
            <a:pPr defTabSz="1132582"/>
            <a:endParaRPr lang="ru-RU" sz="2300" dirty="0">
              <a:solidFill>
                <a:prstClr val="black"/>
              </a:solidFill>
            </a:endParaRPr>
          </a:p>
        </p:txBody>
      </p:sp>
      <p:pic>
        <p:nvPicPr>
          <p:cNvPr id="14" name="Picture 2" descr="D:\Проекты\_ЯО\2017_05_17 Меры\work\03308665.jpg"/>
          <p:cNvPicPr>
            <a:picLocks noChangeAspect="1" noChangeArrowheads="1"/>
          </p:cNvPicPr>
          <p:nvPr userDrawn="1"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/>
          </a:blip>
          <a:srcRect r="55116"/>
          <a:stretch>
            <a:fillRect/>
          </a:stretch>
        </p:blipFill>
        <p:spPr bwMode="auto">
          <a:xfrm>
            <a:off x="235977" y="256915"/>
            <a:ext cx="283953" cy="661768"/>
          </a:xfrm>
          <a:prstGeom prst="rect">
            <a:avLst/>
          </a:prstGeom>
          <a:noFill/>
        </p:spPr>
      </p:pic>
      <p:sp>
        <p:nvSpPr>
          <p:cNvPr id="15" name="Овал 14"/>
          <p:cNvSpPr/>
          <p:nvPr userDrawn="1"/>
        </p:nvSpPr>
        <p:spPr>
          <a:xfrm>
            <a:off x="8579487" y="521904"/>
            <a:ext cx="217104" cy="28943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1379" tIns="30690" rIns="61379" bIns="30690" rtlCol="0" anchor="ctr"/>
          <a:lstStyle/>
          <a:p>
            <a:pPr algn="ctr" defTabSz="668507"/>
            <a:endParaRPr lang="ru-RU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477" t="26460" r="74724" b="49348"/>
          <a:stretch>
            <a:fillRect/>
          </a:stretch>
        </p:blipFill>
        <p:spPr bwMode="auto">
          <a:xfrm>
            <a:off x="8445565" y="344178"/>
            <a:ext cx="468943" cy="626575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60432" y="6386300"/>
            <a:ext cx="5760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white">
                    <a:lumMod val="6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7" name="Прямоугольный треугольник 6"/>
          <p:cNvSpPr/>
          <p:nvPr userDrawn="1"/>
        </p:nvSpPr>
        <p:spPr>
          <a:xfrm flipV="1">
            <a:off x="8258400" y="0"/>
            <a:ext cx="885600" cy="1180800"/>
          </a:xfrm>
          <a:prstGeom prst="rtTriangle">
            <a:avLst/>
          </a:prstGeom>
          <a:pattFill prst="dkUpDiag">
            <a:fgClr>
              <a:srgbClr val="D8D8D8"/>
            </a:fgClr>
            <a:bgClr>
              <a:srgbClr val="FFFFFF"/>
            </a:bgClr>
          </a:pattFill>
          <a:ln w="9525">
            <a:noFill/>
            <a:miter lim="800000"/>
            <a:headEnd/>
            <a:tailEnd/>
          </a:ln>
        </p:spPr>
        <p:txBody>
          <a:bodyPr vert="horz" wrap="square" lIns="99289" tIns="49655" rIns="99289" bIns="49655" numCol="1" anchor="t" anchorCtr="0" compatLnSpc="1">
            <a:prstTxWarp prst="textNoShape">
              <a:avLst/>
            </a:prstTxWarp>
          </a:bodyPr>
          <a:lstStyle/>
          <a:p>
            <a:pPr defTabSz="1132582"/>
            <a:endParaRPr lang="ru-RU" sz="2300" dirty="0">
              <a:solidFill>
                <a:prstClr val="black"/>
              </a:solidFill>
            </a:endParaRPr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20" y="0"/>
            <a:ext cx="8258175" cy="1180800"/>
          </a:xfrm>
          <a:prstGeom prst="rect">
            <a:avLst/>
          </a:prstGeom>
          <a:pattFill prst="dkUpDiag">
            <a:fgClr>
              <a:srgbClr val="D8D8D8"/>
            </a:fgClr>
            <a:bgClr>
              <a:srgbClr val="FFFFFF"/>
            </a:bgClr>
          </a:pattFill>
          <a:ln w="9525">
            <a:noFill/>
            <a:miter lim="800000"/>
            <a:headEnd/>
            <a:tailEnd/>
          </a:ln>
        </p:spPr>
        <p:txBody>
          <a:bodyPr vert="horz" wrap="square" lIns="99289" tIns="49655" rIns="99289" bIns="49655" numCol="1" anchor="t" anchorCtr="0" compatLnSpc="1">
            <a:prstTxWarp prst="textNoShape">
              <a:avLst/>
            </a:prstTxWarp>
          </a:bodyPr>
          <a:lstStyle/>
          <a:p>
            <a:pPr defTabSz="1132582"/>
            <a:endParaRPr lang="ru-RU" sz="2300" dirty="0">
              <a:solidFill>
                <a:prstClr val="black"/>
              </a:solidFill>
            </a:endParaRPr>
          </a:p>
        </p:txBody>
      </p:sp>
      <p:pic>
        <p:nvPicPr>
          <p:cNvPr id="14" name="Picture 2" descr="D:\Проекты\_ЯО\2017_05_17 Меры\work\03308665.jpg"/>
          <p:cNvPicPr>
            <a:picLocks noChangeAspect="1" noChangeArrowheads="1"/>
          </p:cNvPicPr>
          <p:nvPr userDrawn="1"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/>
          </a:blip>
          <a:srcRect r="55116"/>
          <a:stretch>
            <a:fillRect/>
          </a:stretch>
        </p:blipFill>
        <p:spPr bwMode="auto">
          <a:xfrm>
            <a:off x="235977" y="256915"/>
            <a:ext cx="283953" cy="661768"/>
          </a:xfrm>
          <a:prstGeom prst="rect">
            <a:avLst/>
          </a:prstGeom>
          <a:noFill/>
        </p:spPr>
      </p:pic>
      <p:sp>
        <p:nvSpPr>
          <p:cNvPr id="15" name="Овал 14"/>
          <p:cNvSpPr/>
          <p:nvPr userDrawn="1"/>
        </p:nvSpPr>
        <p:spPr>
          <a:xfrm>
            <a:off x="8579487" y="521904"/>
            <a:ext cx="217104" cy="28943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1379" tIns="30690" rIns="61379" bIns="30690" rtlCol="0" anchor="ctr"/>
          <a:lstStyle/>
          <a:p>
            <a:pPr algn="ctr" defTabSz="668507"/>
            <a:endParaRPr lang="ru-RU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477" t="26460" r="74724" b="49348"/>
          <a:stretch>
            <a:fillRect/>
          </a:stretch>
        </p:blipFill>
        <p:spPr bwMode="auto">
          <a:xfrm>
            <a:off x="8445565" y="344178"/>
            <a:ext cx="468943" cy="626575"/>
          </a:xfrm>
          <a:prstGeom prst="rect">
            <a:avLst/>
          </a:prstGeom>
          <a:noFill/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411300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60432" y="6386300"/>
            <a:ext cx="5760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white">
                    <a:lumMod val="6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7" name="Прямоугольный треугольник 6"/>
          <p:cNvSpPr/>
          <p:nvPr userDrawn="1"/>
        </p:nvSpPr>
        <p:spPr>
          <a:xfrm flipV="1">
            <a:off x="8258400" y="0"/>
            <a:ext cx="885600" cy="1180800"/>
          </a:xfrm>
          <a:prstGeom prst="rtTriangle">
            <a:avLst/>
          </a:prstGeom>
          <a:pattFill prst="dkUpDiag">
            <a:fgClr>
              <a:srgbClr val="D8D8D8"/>
            </a:fgClr>
            <a:bgClr>
              <a:srgbClr val="FFFFFF"/>
            </a:bgClr>
          </a:pattFill>
          <a:ln w="9525">
            <a:noFill/>
            <a:miter lim="800000"/>
            <a:headEnd/>
            <a:tailEnd/>
          </a:ln>
        </p:spPr>
        <p:txBody>
          <a:bodyPr vert="horz" wrap="square" lIns="99289" tIns="49655" rIns="99289" bIns="49655" numCol="1" anchor="t" anchorCtr="0" compatLnSpc="1">
            <a:prstTxWarp prst="textNoShape">
              <a:avLst/>
            </a:prstTxWarp>
          </a:bodyPr>
          <a:lstStyle/>
          <a:p>
            <a:pPr defTabSz="1132582"/>
            <a:endParaRPr lang="ru-RU" sz="2300" dirty="0">
              <a:solidFill>
                <a:prstClr val="black"/>
              </a:solidFill>
            </a:endParaRPr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20" y="0"/>
            <a:ext cx="8258175" cy="1180800"/>
          </a:xfrm>
          <a:prstGeom prst="rect">
            <a:avLst/>
          </a:prstGeom>
          <a:pattFill prst="dkUpDiag">
            <a:fgClr>
              <a:srgbClr val="D8D8D8"/>
            </a:fgClr>
            <a:bgClr>
              <a:srgbClr val="FFFFFF"/>
            </a:bgClr>
          </a:pattFill>
          <a:ln w="9525">
            <a:noFill/>
            <a:miter lim="800000"/>
            <a:headEnd/>
            <a:tailEnd/>
          </a:ln>
        </p:spPr>
        <p:txBody>
          <a:bodyPr vert="horz" wrap="square" lIns="99289" tIns="49655" rIns="99289" bIns="49655" numCol="1" anchor="t" anchorCtr="0" compatLnSpc="1">
            <a:prstTxWarp prst="textNoShape">
              <a:avLst/>
            </a:prstTxWarp>
          </a:bodyPr>
          <a:lstStyle/>
          <a:p>
            <a:pPr defTabSz="1132582"/>
            <a:endParaRPr lang="ru-RU" sz="2300" dirty="0">
              <a:solidFill>
                <a:prstClr val="black"/>
              </a:solidFill>
            </a:endParaRPr>
          </a:p>
        </p:txBody>
      </p:sp>
      <p:pic>
        <p:nvPicPr>
          <p:cNvPr id="14" name="Picture 2" descr="D:\Проекты\_ЯО\2017_05_17 Меры\work\03308665.jpg"/>
          <p:cNvPicPr>
            <a:picLocks noChangeAspect="1" noChangeArrowheads="1"/>
          </p:cNvPicPr>
          <p:nvPr userDrawn="1"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/>
          </a:blip>
          <a:srcRect r="55116"/>
          <a:stretch>
            <a:fillRect/>
          </a:stretch>
        </p:blipFill>
        <p:spPr bwMode="auto">
          <a:xfrm>
            <a:off x="235977" y="256915"/>
            <a:ext cx="283953" cy="661768"/>
          </a:xfrm>
          <a:prstGeom prst="rect">
            <a:avLst/>
          </a:prstGeom>
          <a:noFill/>
        </p:spPr>
      </p:pic>
      <p:sp>
        <p:nvSpPr>
          <p:cNvPr id="15" name="Овал 14"/>
          <p:cNvSpPr/>
          <p:nvPr userDrawn="1"/>
        </p:nvSpPr>
        <p:spPr>
          <a:xfrm>
            <a:off x="8579487" y="521904"/>
            <a:ext cx="217104" cy="28943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1379" tIns="30690" rIns="61379" bIns="30690" rtlCol="0" anchor="ctr"/>
          <a:lstStyle/>
          <a:p>
            <a:pPr algn="ctr" defTabSz="668507"/>
            <a:endParaRPr lang="ru-RU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477" t="26460" r="74724" b="49348"/>
          <a:stretch>
            <a:fillRect/>
          </a:stretch>
        </p:blipFill>
        <p:spPr bwMode="auto">
          <a:xfrm>
            <a:off x="8445565" y="344178"/>
            <a:ext cx="468943" cy="626575"/>
          </a:xfrm>
          <a:prstGeom prst="rect">
            <a:avLst/>
          </a:prstGeom>
          <a:noFill/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2764907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60432" y="6386300"/>
            <a:ext cx="5760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defTabSz="914355"/>
            <a:fld id="{725C68B6-61C2-468F-89AB-4B9F7531AA68}" type="slidenum">
              <a:rPr lang="ru-RU" smtClean="0">
                <a:solidFill>
                  <a:prstClr val="white">
                    <a:lumMod val="65000"/>
                  </a:prstClr>
                </a:solidFill>
              </a:rPr>
              <a:pPr defTabSz="914355"/>
              <a:t>‹#›</a:t>
            </a:fld>
            <a:endParaRPr lang="ru-RU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8579487" y="521904"/>
            <a:ext cx="217104" cy="28943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1379" tIns="30690" rIns="61379" bIns="30690" rtlCol="0" anchor="ctr"/>
          <a:lstStyle/>
          <a:p>
            <a:pPr algn="ctr" defTabSz="668507"/>
            <a:endParaRPr lang="ru-RU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2508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60432" y="6386298"/>
            <a:ext cx="5760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white">
                    <a:lumMod val="6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7" name="Прямоугольный треугольник 6"/>
          <p:cNvSpPr/>
          <p:nvPr userDrawn="1"/>
        </p:nvSpPr>
        <p:spPr>
          <a:xfrm flipV="1">
            <a:off x="8258400" y="0"/>
            <a:ext cx="885600" cy="1180800"/>
          </a:xfrm>
          <a:prstGeom prst="rtTriangle">
            <a:avLst/>
          </a:prstGeom>
          <a:pattFill prst="dkUpDiag">
            <a:fgClr>
              <a:srgbClr val="D8D8D8"/>
            </a:fgClr>
            <a:bgClr>
              <a:srgbClr val="FFFFFF"/>
            </a:bgClr>
          </a:pattFill>
          <a:ln w="9525">
            <a:noFill/>
            <a:miter lim="800000"/>
            <a:headEnd/>
            <a:tailEnd/>
          </a:ln>
        </p:spPr>
        <p:txBody>
          <a:bodyPr vert="horz" wrap="square" lIns="99289" tIns="49655" rIns="99289" bIns="49655" numCol="1" anchor="t" anchorCtr="0" compatLnSpc="1">
            <a:prstTxWarp prst="textNoShape">
              <a:avLst/>
            </a:prstTxWarp>
          </a:bodyPr>
          <a:lstStyle/>
          <a:p>
            <a:pPr defTabSz="1132582"/>
            <a:endParaRPr lang="ru-RU" sz="2300" dirty="0">
              <a:solidFill>
                <a:prstClr val="black"/>
              </a:solidFill>
            </a:endParaRPr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1" y="0"/>
            <a:ext cx="8258175" cy="1180800"/>
          </a:xfrm>
          <a:prstGeom prst="rect">
            <a:avLst/>
          </a:prstGeom>
          <a:pattFill prst="dkUpDiag">
            <a:fgClr>
              <a:srgbClr val="D8D8D8"/>
            </a:fgClr>
            <a:bgClr>
              <a:srgbClr val="FFFFFF"/>
            </a:bgClr>
          </a:pattFill>
          <a:ln w="9525">
            <a:noFill/>
            <a:miter lim="800000"/>
            <a:headEnd/>
            <a:tailEnd/>
          </a:ln>
        </p:spPr>
        <p:txBody>
          <a:bodyPr vert="horz" wrap="square" lIns="99289" tIns="49655" rIns="99289" bIns="49655" numCol="1" anchor="t" anchorCtr="0" compatLnSpc="1">
            <a:prstTxWarp prst="textNoShape">
              <a:avLst/>
            </a:prstTxWarp>
          </a:bodyPr>
          <a:lstStyle/>
          <a:p>
            <a:pPr defTabSz="1132582"/>
            <a:endParaRPr lang="ru-RU" sz="2300" dirty="0">
              <a:solidFill>
                <a:prstClr val="black"/>
              </a:solidFill>
            </a:endParaRPr>
          </a:p>
        </p:txBody>
      </p:sp>
      <p:pic>
        <p:nvPicPr>
          <p:cNvPr id="14" name="Picture 2" descr="D:\Проекты\_ЯО\2017_05_17 Меры\work\03308665.jpg"/>
          <p:cNvPicPr>
            <a:picLocks noChangeAspect="1" noChangeArrowheads="1"/>
          </p:cNvPicPr>
          <p:nvPr userDrawn="1"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/>
          </a:blip>
          <a:srcRect r="55116"/>
          <a:stretch>
            <a:fillRect/>
          </a:stretch>
        </p:blipFill>
        <p:spPr bwMode="auto">
          <a:xfrm>
            <a:off x="235977" y="256915"/>
            <a:ext cx="283953" cy="661768"/>
          </a:xfrm>
          <a:prstGeom prst="rect">
            <a:avLst/>
          </a:prstGeom>
          <a:noFill/>
        </p:spPr>
      </p:pic>
      <p:sp>
        <p:nvSpPr>
          <p:cNvPr id="15" name="Овал 14"/>
          <p:cNvSpPr/>
          <p:nvPr userDrawn="1"/>
        </p:nvSpPr>
        <p:spPr>
          <a:xfrm>
            <a:off x="8579487" y="521902"/>
            <a:ext cx="217104" cy="28943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1379" tIns="30690" rIns="61379" bIns="30690" rtlCol="0" anchor="ctr"/>
          <a:lstStyle/>
          <a:p>
            <a:pPr algn="ctr" defTabSz="668507"/>
            <a:endParaRPr lang="ru-RU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477" t="26460" r="74724" b="49348"/>
          <a:stretch>
            <a:fillRect/>
          </a:stretch>
        </p:blipFill>
        <p:spPr bwMode="auto">
          <a:xfrm>
            <a:off x="8445545" y="344165"/>
            <a:ext cx="468943" cy="626575"/>
          </a:xfrm>
          <a:prstGeom prst="rect">
            <a:avLst/>
          </a:prstGeom>
          <a:noFill/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10137080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s://&#1084;&#1089;&#1087;.&#1088;&#1092;/" TargetMode="External"/><Relationship Id="rId13" Type="http://schemas.openxmlformats.org/officeDocument/2006/relationships/image" Target="../media/image26.jpeg"/><Relationship Id="rId18" Type="http://schemas.openxmlformats.org/officeDocument/2006/relationships/image" Target="../media/image31.jpeg"/><Relationship Id="rId26" Type="http://schemas.openxmlformats.org/officeDocument/2006/relationships/hyperlink" Target="https://&#1072;&#1087;&#1082;76.&#1088;&#1092;/" TargetMode="External"/><Relationship Id="rId3" Type="http://schemas.openxmlformats.org/officeDocument/2006/relationships/hyperlink" Target="https://vk.com/moibizbiz76" TargetMode="External"/><Relationship Id="rId21" Type="http://schemas.openxmlformats.org/officeDocument/2006/relationships/hyperlink" Target="https://t.me/moibiz76" TargetMode="External"/><Relationship Id="rId7" Type="http://schemas.openxmlformats.org/officeDocument/2006/relationships/hyperlink" Target="https://exportcenter76.ru/" TargetMode="External"/><Relationship Id="rId12" Type="http://schemas.openxmlformats.org/officeDocument/2006/relationships/hyperlink" Target="https://ok.ru/moi.biz76" TargetMode="External"/><Relationship Id="rId17" Type="http://schemas.openxmlformats.org/officeDocument/2006/relationships/image" Target="../media/image30.jpeg"/><Relationship Id="rId25" Type="http://schemas.openxmlformats.org/officeDocument/2006/relationships/image" Target="../media/image37.png"/><Relationship Id="rId2" Type="http://schemas.openxmlformats.org/officeDocument/2006/relationships/image" Target="../media/image3.png"/><Relationship Id="rId16" Type="http://schemas.openxmlformats.org/officeDocument/2006/relationships/image" Target="../media/image29.jpeg"/><Relationship Id="rId20" Type="http://schemas.openxmlformats.org/officeDocument/2006/relationships/image" Target="../media/image33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fond76.ru/" TargetMode="External"/><Relationship Id="rId11" Type="http://schemas.openxmlformats.org/officeDocument/2006/relationships/hyperlink" Target="https://&#1084;&#1086;&#1081;&#1073;&#1080;&#1079;&#1085;&#1077;&#1089;76.&#1088;&#1092;/" TargetMode="External"/><Relationship Id="rId24" Type="http://schemas.openxmlformats.org/officeDocument/2006/relationships/image" Target="../media/image36.jpeg"/><Relationship Id="rId5" Type="http://schemas.openxmlformats.org/officeDocument/2006/relationships/hyperlink" Target="http://corpmsp76.ru/" TargetMode="External"/><Relationship Id="rId15" Type="http://schemas.openxmlformats.org/officeDocument/2006/relationships/image" Target="../media/image28.jpeg"/><Relationship Id="rId23" Type="http://schemas.openxmlformats.org/officeDocument/2006/relationships/image" Target="../media/image35.png"/><Relationship Id="rId10" Type="http://schemas.openxmlformats.org/officeDocument/2006/relationships/hyperlink" Target="http://www.yarregion.ru/depts/der/Pages/docLib3/pred.aspx" TargetMode="External"/><Relationship Id="rId19" Type="http://schemas.openxmlformats.org/officeDocument/2006/relationships/image" Target="../media/image32.jpeg"/><Relationship Id="rId4" Type="http://schemas.openxmlformats.org/officeDocument/2006/relationships/hyperlink" Target="http://www.rci-76.ru/" TargetMode="External"/><Relationship Id="rId9" Type="http://schemas.openxmlformats.org/officeDocument/2006/relationships/hyperlink" Target="https://rlc76.ru/" TargetMode="External"/><Relationship Id="rId14" Type="http://schemas.openxmlformats.org/officeDocument/2006/relationships/image" Target="../media/image27.png"/><Relationship Id="rId22" Type="http://schemas.openxmlformats.org/officeDocument/2006/relationships/image" Target="../media/image34.png"/><Relationship Id="rId27" Type="http://schemas.openxmlformats.org/officeDocument/2006/relationships/image" Target="../media/image3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13" Type="http://schemas.openxmlformats.org/officeDocument/2006/relationships/image" Target="../media/image46.png"/><Relationship Id="rId3" Type="http://schemas.openxmlformats.org/officeDocument/2006/relationships/hyperlink" Target="mailto:cppyar@yandex.ru" TargetMode="External"/><Relationship Id="rId7" Type="http://schemas.openxmlformats.org/officeDocument/2006/relationships/image" Target="../media/image40.png"/><Relationship Id="rId12" Type="http://schemas.openxmlformats.org/officeDocument/2006/relationships/image" Target="../media/image45.png"/><Relationship Id="rId2" Type="http://schemas.openxmlformats.org/officeDocument/2006/relationships/hyperlink" Target="https://&#1084;&#1086;&#1081;&#1073;&#1080;&#1079;&#1085;&#1077;&#1089;76.&#1088;&#1092;/" TargetMode="External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39.jpeg"/><Relationship Id="rId11" Type="http://schemas.openxmlformats.org/officeDocument/2006/relationships/image" Target="../media/image44.png"/><Relationship Id="rId5" Type="http://schemas.openxmlformats.org/officeDocument/2006/relationships/hyperlink" Target="https://ok.ru/moi.biz76" TargetMode="External"/><Relationship Id="rId15" Type="http://schemas.openxmlformats.org/officeDocument/2006/relationships/image" Target="../media/image47.png"/><Relationship Id="rId10" Type="http://schemas.openxmlformats.org/officeDocument/2006/relationships/image" Target="../media/image43.png"/><Relationship Id="rId4" Type="http://schemas.openxmlformats.org/officeDocument/2006/relationships/hyperlink" Target="https://vk.com/moibizbiz76" TargetMode="External"/><Relationship Id="rId9" Type="http://schemas.openxmlformats.org/officeDocument/2006/relationships/image" Target="../media/image42.png"/><Relationship Id="rId14" Type="http://schemas.openxmlformats.org/officeDocument/2006/relationships/hyperlink" Target="https://t.me/moibiz76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18" Type="http://schemas.openxmlformats.org/officeDocument/2006/relationships/image" Target="../media/image1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" Type="http://schemas.openxmlformats.org/officeDocument/2006/relationships/image" Target="../media/image3.png"/><Relationship Id="rId16" Type="http://schemas.openxmlformats.org/officeDocument/2006/relationships/image" Target="../media/image1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hyperlink" Target="https://&#1084;&#1086;&#1081;&#1073;&#1080;&#1079;&#1085;&#1077;&#1089;76.&#1088;&#1092;/events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2535935"/>
            <a:ext cx="9144000" cy="1613157"/>
          </a:xfrm>
          <a:prstGeom prst="rect">
            <a:avLst/>
          </a:prstGeom>
        </p:spPr>
        <p:txBody>
          <a:bodyPr wrap="square" lIns="61362" tIns="30682" rIns="61362" bIns="30682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2800" b="1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Arial" pitchFamily="34" charset="0"/>
                <a:cs typeface="Arial" pitchFamily="34" charset="0"/>
              </a:rPr>
              <a:t>О ПОДДЕРЖКЕ ПРЕДПРИНИМАТЕЛЬСТВА</a:t>
            </a:r>
          </a:p>
          <a:p>
            <a:pPr algn="ctr">
              <a:lnSpc>
                <a:spcPct val="120000"/>
              </a:lnSpc>
            </a:pPr>
            <a:r>
              <a:rPr lang="ru-RU" sz="2800" b="1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Arial" pitchFamily="34" charset="0"/>
                <a:cs typeface="Arial" pitchFamily="34" charset="0"/>
              </a:rPr>
              <a:t>В ЯРОСЛАВСКОЙ ОБЛАСТИ</a:t>
            </a:r>
          </a:p>
          <a:p>
            <a:pPr algn="ctr">
              <a:lnSpc>
                <a:spcPct val="120000"/>
              </a:lnSpc>
            </a:pPr>
            <a:r>
              <a:rPr lang="ru-RU" sz="2800" b="1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Arial" pitchFamily="34" charset="0"/>
                <a:cs typeface="Arial" pitchFamily="34" charset="0"/>
              </a:rPr>
              <a:t>В 2023 ГОДУ</a:t>
            </a:r>
            <a:endParaRPr lang="ru-RU" sz="2800" b="1" dirty="0">
              <a:solidFill>
                <a:prstClr val="black">
                  <a:lumMod val="50000"/>
                  <a:lumOff val="50000"/>
                </a:prstClr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179512" y="1628800"/>
            <a:ext cx="878497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Прямоугольник 25"/>
          <p:cNvSpPr/>
          <p:nvPr/>
        </p:nvSpPr>
        <p:spPr>
          <a:xfrm>
            <a:off x="6061083" y="4437123"/>
            <a:ext cx="293674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Носкова Анна Вадимовна, </a:t>
            </a:r>
          </a:p>
          <a:p>
            <a:r>
              <a:rPr lang="ru-RU" sz="12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Начальник отдела </a:t>
            </a:r>
            <a:r>
              <a:rPr lang="ru-RU" sz="120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поддержки предпринимательства  </a:t>
            </a:r>
            <a:r>
              <a:rPr lang="ru-RU" sz="12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департамента </a:t>
            </a:r>
          </a:p>
          <a:p>
            <a:r>
              <a:rPr lang="ru-RU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</a:t>
            </a:r>
            <a:r>
              <a:rPr lang="ru-RU" sz="12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нвестиций, промышленности </a:t>
            </a:r>
            <a:endParaRPr lang="en-US" sz="1200" dirty="0" smtClean="0">
              <a:solidFill>
                <a:prstClr val="black">
                  <a:lumMod val="85000"/>
                  <a:lumOff val="1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2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внешнеэкономической деятельности</a:t>
            </a:r>
            <a:endParaRPr lang="ru-RU" sz="1200" dirty="0">
              <a:solidFill>
                <a:prstClr val="black">
                  <a:lumMod val="85000"/>
                  <a:lumOff val="1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2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Ярославской области</a:t>
            </a:r>
            <a:endParaRPr lang="ru-RU" sz="1200" b="1" dirty="0">
              <a:solidFill>
                <a:prstClr val="black">
                  <a:lumMod val="85000"/>
                  <a:lumOff val="1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0" y="6424601"/>
            <a:ext cx="9144000" cy="172763"/>
          </a:xfrm>
          <a:prstGeom prst="rect">
            <a:avLst/>
          </a:prstGeom>
          <a:noFill/>
        </p:spPr>
        <p:txBody>
          <a:bodyPr wrap="square" lIns="61362" tIns="30682" rIns="61362" bIns="30682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9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Ярославль, </a:t>
            </a:r>
            <a:r>
              <a:rPr lang="ru-RU" sz="9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апрель 2023 г.</a:t>
            </a:r>
            <a:endParaRPr lang="en-US" sz="900" dirty="0">
              <a:solidFill>
                <a:prstClr val="black">
                  <a:lumMod val="50000"/>
                  <a:lumOff val="50000"/>
                </a:prstClr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>
            <a:off x="3019915" y="6280572"/>
            <a:ext cx="3041183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712550" y="1036971"/>
            <a:ext cx="1751697" cy="400517"/>
          </a:xfrm>
          <a:prstGeom prst="rect">
            <a:avLst/>
          </a:prstGeom>
          <a:noFill/>
        </p:spPr>
        <p:txBody>
          <a:bodyPr wrap="square" lIns="61362" tIns="30682" rIns="61362" bIns="30682" rtlCol="0">
            <a:spAutoFit/>
          </a:bodyPr>
          <a:lstStyle/>
          <a:p>
            <a:pPr algn="ctr"/>
            <a:r>
              <a:rPr lang="ru-RU" sz="11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Правительство</a:t>
            </a:r>
            <a:endParaRPr lang="ru-RU" sz="11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1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Ярославской области</a:t>
            </a:r>
            <a:endParaRPr lang="en-US" sz="11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141015"/>
            <a:ext cx="576064" cy="895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5155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Прямоугольник 75"/>
          <p:cNvSpPr/>
          <p:nvPr/>
        </p:nvSpPr>
        <p:spPr>
          <a:xfrm>
            <a:off x="8175" y="0"/>
            <a:ext cx="9135835" cy="1052736"/>
          </a:xfrm>
          <a:prstGeom prst="rect">
            <a:avLst/>
          </a:prstGeom>
          <a:pattFill prst="dkUpDiag">
            <a:fgClr>
              <a:srgbClr val="D8D8D8"/>
            </a:fgClr>
            <a:bgClr>
              <a:srgbClr val="FFFFFF"/>
            </a:bgClr>
          </a:pattFill>
          <a:ln w="9525">
            <a:noFill/>
            <a:miter lim="800000"/>
            <a:headEnd/>
            <a:tailEnd/>
          </a:ln>
        </p:spPr>
        <p:txBody>
          <a:bodyPr vert="horz" wrap="square" lIns="99289" tIns="49655" rIns="99289" bIns="49655" numCol="1" rtlCol="0" anchor="t" anchorCtr="0" compatLnSpc="1">
            <a:prstTxWarp prst="textNoShape">
              <a:avLst/>
            </a:prstTxWarp>
          </a:bodyPr>
          <a:lstStyle/>
          <a:p>
            <a:pPr algn="ctr" defTabSz="1132582"/>
            <a:endParaRPr lang="ru-RU" sz="23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460432" y="6467527"/>
            <a:ext cx="576064" cy="273844"/>
          </a:xfrm>
        </p:spPr>
        <p:txBody>
          <a:bodyPr/>
          <a:lstStyle/>
          <a:p>
            <a:fld id="{725C68B6-61C2-468F-89AB-4B9F7531AA68}" type="slidenum">
              <a:rPr lang="ru-RU" smtClean="0">
                <a:solidFill>
                  <a:prstClr val="white">
                    <a:lumMod val="65000"/>
                  </a:prstClr>
                </a:solidFill>
              </a:rPr>
              <a:pPr/>
              <a:t>10</a:t>
            </a:fld>
            <a:endParaRPr lang="ru-RU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76778" y="367593"/>
            <a:ext cx="3511447" cy="291307"/>
          </a:xfrm>
          <a:prstGeom prst="rect">
            <a:avLst/>
          </a:prstGeom>
          <a:noFill/>
        </p:spPr>
        <p:txBody>
          <a:bodyPr wrap="square" lIns="53800" tIns="26897" rIns="53800" bIns="26897" rtlCol="0" anchor="ctr">
            <a:spAutoFit/>
          </a:bodyPr>
          <a:lstStyle/>
          <a:p>
            <a:pPr algn="ctr" defTabSz="613490">
              <a:lnSpc>
                <a:spcPct val="110000"/>
              </a:lnSpc>
            </a:pPr>
            <a:r>
              <a:rPr lang="ru-RU" sz="14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ИНФОРМАЦИОННЫЕ РЕСУРСЫ</a:t>
            </a:r>
          </a:p>
        </p:txBody>
      </p:sp>
      <p:sp>
        <p:nvSpPr>
          <p:cNvPr id="118" name="TextBox 117"/>
          <p:cNvSpPr txBox="1"/>
          <p:nvPr/>
        </p:nvSpPr>
        <p:spPr>
          <a:xfrm>
            <a:off x="732082" y="260648"/>
            <a:ext cx="1895713" cy="505162"/>
          </a:xfrm>
          <a:prstGeom prst="rect">
            <a:avLst/>
          </a:prstGeom>
          <a:noFill/>
        </p:spPr>
        <p:txBody>
          <a:bodyPr wrap="square" lIns="61362" tIns="30682" rIns="61362" bIns="30682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900" b="1" dirty="0" smtClean="0">
                <a:solidFill>
                  <a:prstClr val="black"/>
                </a:solidFill>
                <a:latin typeface="Arial Narrow" pitchFamily="34" charset="0"/>
                <a:cs typeface="Browallia New" pitchFamily="34" charset="-34"/>
              </a:rPr>
              <a:t>Департамент инвестиций, промышленности и внешнеэкономической деятельности</a:t>
            </a:r>
            <a:endParaRPr lang="ru-RU" sz="900" b="1" dirty="0">
              <a:solidFill>
                <a:prstClr val="black"/>
              </a:solidFill>
              <a:latin typeface="Arial Narrow" pitchFamily="34" charset="0"/>
              <a:cs typeface="Browallia New" pitchFamily="34" charset="-34"/>
            </a:endParaRPr>
          </a:p>
          <a:p>
            <a:pPr>
              <a:lnSpc>
                <a:spcPct val="80000"/>
              </a:lnSpc>
            </a:pPr>
            <a:r>
              <a:rPr lang="ru-RU" sz="900" dirty="0">
                <a:solidFill>
                  <a:prstClr val="black"/>
                </a:solidFill>
                <a:latin typeface="Arial Narrow" pitchFamily="34" charset="0"/>
                <a:cs typeface="Browallia New" pitchFamily="34" charset="-34"/>
              </a:rPr>
              <a:t>Ярославской области</a:t>
            </a:r>
            <a:endParaRPr lang="en-US" sz="900" dirty="0">
              <a:solidFill>
                <a:prstClr val="black"/>
              </a:solidFill>
              <a:latin typeface="Arial Narrow" pitchFamily="34" charset="0"/>
              <a:cs typeface="Browallia New" pitchFamily="34" charset="-34"/>
            </a:endParaRPr>
          </a:p>
        </p:txBody>
      </p:sp>
      <p:pic>
        <p:nvPicPr>
          <p:cNvPr id="119" name="Рисунок 1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71397"/>
            <a:ext cx="362182" cy="604531"/>
          </a:xfrm>
          <a:prstGeom prst="rect">
            <a:avLst/>
          </a:prstGeom>
        </p:spPr>
      </p:pic>
      <p:sp>
        <p:nvSpPr>
          <p:cNvPr id="78" name="Прямоугольник 77"/>
          <p:cNvSpPr/>
          <p:nvPr/>
        </p:nvSpPr>
        <p:spPr>
          <a:xfrm>
            <a:off x="302522" y="1102555"/>
            <a:ext cx="8517950" cy="324452"/>
          </a:xfrm>
          <a:prstGeom prst="rect">
            <a:avLst/>
          </a:prstGeom>
          <a:pattFill prst="ltUpDiag">
            <a:fgClr>
              <a:srgbClr val="D8D8D8"/>
            </a:fgClr>
            <a:bgClr>
              <a:srgbClr val="FFFFFF"/>
            </a:bgClr>
          </a:pattFill>
          <a:ln w="9525">
            <a:solidFill>
              <a:schemeClr val="bg1">
                <a:lumMod val="95000"/>
              </a:schemeClr>
            </a:solidFill>
            <a:miter lim="800000"/>
            <a:headEnd/>
            <a:tailEnd/>
          </a:ln>
        </p:spPr>
        <p:txBody>
          <a:bodyPr vert="horz" wrap="square" lIns="99289" tIns="49655" rIns="99289" bIns="49655" numCol="1" rtlCol="0" anchor="t" anchorCtr="0" compatLnSpc="1">
            <a:prstTxWarp prst="textNoShape">
              <a:avLst/>
            </a:prstTxWarp>
          </a:bodyPr>
          <a:lstStyle/>
          <a:p>
            <a:pPr algn="ctr" defTabSz="1132582"/>
            <a:endParaRPr lang="ru-RU" sz="23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9" name="Прямоугольник 78">
            <a:hlinkClick r:id="rId3"/>
          </p:cNvPr>
          <p:cNvSpPr/>
          <p:nvPr/>
        </p:nvSpPr>
        <p:spPr>
          <a:xfrm>
            <a:off x="3537987" y="1153993"/>
            <a:ext cx="1375573" cy="266901"/>
          </a:xfrm>
          <a:prstGeom prst="rect">
            <a:avLst/>
          </a:prstGeom>
        </p:spPr>
        <p:txBody>
          <a:bodyPr wrap="none" lIns="71535" tIns="35767" rIns="71535" bIns="35767">
            <a:spAutoFit/>
          </a:bodyPr>
          <a:lstStyle/>
          <a:p>
            <a:pPr algn="just" defTabSz="812766">
              <a:lnSpc>
                <a:spcPct val="115000"/>
              </a:lnSpc>
              <a:spcAft>
                <a:spcPts val="470"/>
              </a:spcAft>
            </a:pPr>
            <a:r>
              <a:rPr lang="en-US" sz="1100" dirty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vk.com/moibizbiz76</a:t>
            </a:r>
            <a:endParaRPr lang="ru-RU" sz="1100" dirty="0">
              <a:solidFill>
                <a:srgbClr val="0070C0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80" name="Прямоугольник 79">
            <a:hlinkClick r:id="rId4"/>
          </p:cNvPr>
          <p:cNvSpPr/>
          <p:nvPr/>
        </p:nvSpPr>
        <p:spPr>
          <a:xfrm>
            <a:off x="1618868" y="3983039"/>
            <a:ext cx="1449089" cy="549286"/>
          </a:xfrm>
          <a:prstGeom prst="rect">
            <a:avLst/>
          </a:prstGeom>
        </p:spPr>
        <p:txBody>
          <a:bodyPr wrap="square" lIns="71535" tIns="35767" rIns="71535" bIns="35767">
            <a:spAutoFit/>
          </a:bodyPr>
          <a:lstStyle/>
          <a:p>
            <a:pPr defTabSz="715356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900" dirty="0">
                <a:solidFill>
                  <a:srgbClr val="CEAD9E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</a:t>
            </a:r>
            <a:r>
              <a:rPr lang="ru-RU" altLang="ru-RU" sz="130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altLang="ru-RU" sz="1100" dirty="0">
                <a:solidFill>
                  <a:srgbClr val="9C674E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rci</a:t>
            </a:r>
            <a:r>
              <a:rPr lang="ru-RU" altLang="ru-RU" sz="1100" dirty="0">
                <a:solidFill>
                  <a:srgbClr val="9C674E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-</a:t>
            </a:r>
            <a:r>
              <a:rPr lang="en-US" altLang="ru-RU" sz="1100" dirty="0">
                <a:solidFill>
                  <a:srgbClr val="9C674E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76.ru</a:t>
            </a:r>
            <a:endParaRPr lang="ru-RU" altLang="ru-RU" sz="1100" dirty="0">
              <a:solidFill>
                <a:srgbClr val="9C674E"/>
              </a:solidFill>
              <a:latin typeface="Arial" panose="020B0604020202020204" pitchFamily="34" charset="0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 defTabSz="715356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900" dirty="0">
                <a:solidFill>
                  <a:srgbClr val="8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    Региональный центр</a:t>
            </a:r>
          </a:p>
          <a:p>
            <a:pPr defTabSz="715356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900" dirty="0">
                <a:solidFill>
                  <a:srgbClr val="8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    инжиниринга</a:t>
            </a:r>
            <a:endParaRPr lang="ru-RU" altLang="ru-RU" sz="9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  <a:sym typeface="Wingdings" panose="05000000000000000000" pitchFamily="2" charset="2"/>
            </a:endParaRPr>
          </a:p>
        </p:txBody>
      </p:sp>
      <p:sp>
        <p:nvSpPr>
          <p:cNvPr id="81" name="Rectangle 4">
            <a:hlinkClick r:id="rId5"/>
          </p:cNvPr>
          <p:cNvSpPr>
            <a:spLocks noChangeArrowheads="1"/>
          </p:cNvSpPr>
          <p:nvPr/>
        </p:nvSpPr>
        <p:spPr bwMode="auto">
          <a:xfrm>
            <a:off x="4333262" y="2900905"/>
            <a:ext cx="1787185" cy="410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71535" tIns="35767" rIns="71535" bIns="35767" numCol="1" anchor="ctr" anchorCtr="0" compatLnSpc="1">
            <a:prstTxWarp prst="textNoShape">
              <a:avLst/>
            </a:prstTxWarp>
            <a:spAutoFit/>
          </a:bodyPr>
          <a:lstStyle/>
          <a:p>
            <a:pPr defTabSz="715356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900" dirty="0">
                <a:solidFill>
                  <a:srgbClr val="CEAD9E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</a:t>
            </a:r>
            <a:r>
              <a:rPr lang="ru-RU" altLang="ru-RU" sz="130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altLang="ru-RU" sz="1100" dirty="0" smtClean="0">
                <a:solidFill>
                  <a:srgbClr val="9C674E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corpmsp76</a:t>
            </a:r>
            <a:r>
              <a:rPr lang="ru-RU" altLang="ru-RU" sz="1100" dirty="0" smtClean="0">
                <a:solidFill>
                  <a:srgbClr val="9C674E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r>
              <a:rPr lang="ru-RU" altLang="ru-RU" sz="1100" dirty="0" err="1" smtClean="0">
                <a:solidFill>
                  <a:srgbClr val="9C674E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ru</a:t>
            </a:r>
            <a:endParaRPr lang="ru-RU" altLang="ru-RU" sz="1100" dirty="0">
              <a:solidFill>
                <a:srgbClr val="9C674E"/>
              </a:solidFill>
              <a:latin typeface="Arial" panose="020B0604020202020204" pitchFamily="34" charset="0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 defTabSz="715356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900" dirty="0"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    Корпорация развития МСП</a:t>
            </a:r>
            <a:endParaRPr lang="ru-RU" altLang="ru-RU" sz="8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  <a:sym typeface="Wingdings" panose="05000000000000000000" pitchFamily="2" charset="2"/>
            </a:endParaRPr>
          </a:p>
        </p:txBody>
      </p:sp>
      <p:sp>
        <p:nvSpPr>
          <p:cNvPr id="82" name="Rectangle 4">
            <a:hlinkClick r:id="rId6"/>
          </p:cNvPr>
          <p:cNvSpPr>
            <a:spLocks noChangeArrowheads="1"/>
          </p:cNvSpPr>
          <p:nvPr/>
        </p:nvSpPr>
        <p:spPr bwMode="auto">
          <a:xfrm>
            <a:off x="4333256" y="4034154"/>
            <a:ext cx="1759629" cy="410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71535" tIns="35767" rIns="71535" bIns="35767" numCol="1" anchor="ctr" anchorCtr="0" compatLnSpc="1">
            <a:prstTxWarp prst="textNoShape">
              <a:avLst/>
            </a:prstTxWarp>
            <a:spAutoFit/>
          </a:bodyPr>
          <a:lstStyle/>
          <a:p>
            <a:pPr defTabSz="715356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900" dirty="0">
                <a:solidFill>
                  <a:srgbClr val="CEAD9E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</a:t>
            </a:r>
            <a:r>
              <a:rPr lang="ru-RU" altLang="ru-RU" sz="130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altLang="ru-RU" sz="1100" dirty="0">
                <a:solidFill>
                  <a:srgbClr val="9C674E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fond76</a:t>
            </a:r>
            <a:r>
              <a:rPr lang="ru-RU" altLang="ru-RU" sz="1100" dirty="0">
                <a:solidFill>
                  <a:srgbClr val="9C674E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r>
              <a:rPr lang="ru-RU" altLang="ru-RU" sz="1100" dirty="0" err="1">
                <a:solidFill>
                  <a:srgbClr val="9C674E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ru</a:t>
            </a:r>
            <a:endParaRPr lang="ru-RU" altLang="ru-RU" sz="1100" dirty="0">
              <a:solidFill>
                <a:srgbClr val="9C674E"/>
              </a:solidFill>
              <a:latin typeface="Arial" panose="020B0604020202020204" pitchFamily="34" charset="0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 defTabSz="715356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900" dirty="0">
                <a:solidFill>
                  <a:srgbClr val="8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    Фонд поддержки МСП</a:t>
            </a:r>
            <a:endParaRPr lang="ru-RU" altLang="ru-RU" sz="8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  <a:sym typeface="Wingdings" panose="05000000000000000000" pitchFamily="2" charset="2"/>
            </a:endParaRPr>
          </a:p>
        </p:txBody>
      </p:sp>
      <p:sp>
        <p:nvSpPr>
          <p:cNvPr id="83" name="Rectangle 4">
            <a:hlinkClick r:id="rId7"/>
          </p:cNvPr>
          <p:cNvSpPr>
            <a:spLocks noChangeArrowheads="1"/>
          </p:cNvSpPr>
          <p:nvPr/>
        </p:nvSpPr>
        <p:spPr bwMode="auto">
          <a:xfrm>
            <a:off x="7416573" y="1914353"/>
            <a:ext cx="1504394" cy="410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71535" tIns="35767" rIns="71535" bIns="35767" numCol="1" anchor="ctr" anchorCtr="0" compatLnSpc="1">
            <a:prstTxWarp prst="textNoShape">
              <a:avLst/>
            </a:prstTxWarp>
            <a:spAutoFit/>
          </a:bodyPr>
          <a:lstStyle/>
          <a:p>
            <a:pPr defTabSz="715356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900" dirty="0">
                <a:solidFill>
                  <a:srgbClr val="CEAD9E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</a:t>
            </a:r>
            <a:r>
              <a:rPr lang="ru-RU" altLang="ru-RU" sz="130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altLang="ru-RU" sz="1100" dirty="0">
                <a:solidFill>
                  <a:srgbClr val="9C674E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exportcenter76</a:t>
            </a:r>
            <a:r>
              <a:rPr lang="ru-RU" altLang="ru-RU" sz="1100" dirty="0">
                <a:solidFill>
                  <a:srgbClr val="9C674E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r>
              <a:rPr lang="ru-RU" altLang="ru-RU" sz="1100" dirty="0" err="1">
                <a:solidFill>
                  <a:srgbClr val="9C674E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ru</a:t>
            </a:r>
            <a:endParaRPr lang="ru-RU" altLang="ru-RU" sz="1100" dirty="0">
              <a:solidFill>
                <a:srgbClr val="9C674E"/>
              </a:solidFill>
              <a:latin typeface="Arial" panose="020B0604020202020204" pitchFamily="34" charset="0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 defTabSz="715356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900" dirty="0"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   </a:t>
            </a:r>
            <a:r>
              <a:rPr lang="en-US" altLang="ru-RU" sz="900" dirty="0"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ru-RU" altLang="ru-RU" sz="900" dirty="0"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Центр </a:t>
            </a:r>
            <a:r>
              <a:rPr lang="ru-RU" altLang="ru-RU" sz="900" dirty="0" smtClean="0"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экспорта</a:t>
            </a:r>
          </a:p>
        </p:txBody>
      </p:sp>
      <p:sp>
        <p:nvSpPr>
          <p:cNvPr id="84" name="Rectangle 4">
            <a:hlinkClick r:id="rId8"/>
          </p:cNvPr>
          <p:cNvSpPr>
            <a:spLocks noChangeArrowheads="1"/>
          </p:cNvSpPr>
          <p:nvPr/>
        </p:nvSpPr>
        <p:spPr bwMode="auto">
          <a:xfrm>
            <a:off x="7412861" y="2899517"/>
            <a:ext cx="1596643" cy="3800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71535" tIns="35767" rIns="71535" bIns="35767" numCol="1" anchor="ctr" anchorCtr="0" compatLnSpc="1">
            <a:prstTxWarp prst="textNoShape">
              <a:avLst/>
            </a:prstTxWarp>
            <a:spAutoFit/>
          </a:bodyPr>
          <a:lstStyle/>
          <a:p>
            <a:pPr lvl="0" defTabSz="715356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900" dirty="0" smtClean="0">
                <a:solidFill>
                  <a:srgbClr val="CEAD9E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</a:t>
            </a:r>
            <a:r>
              <a:rPr lang="ru-RU" altLang="ru-RU" sz="1100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altLang="ru-RU" sz="1100" dirty="0" smtClean="0">
                <a:solidFill>
                  <a:srgbClr val="9C674E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мсп.рф</a:t>
            </a:r>
            <a:endParaRPr lang="en-US" altLang="ru-RU" sz="1100" dirty="0" smtClean="0">
              <a:solidFill>
                <a:srgbClr val="9C674E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lvl="0" defTabSz="715356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900" dirty="0" smtClean="0">
                <a:solidFill>
                  <a:srgbClr val="8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    Цифровая платформа</a:t>
            </a:r>
            <a:endParaRPr lang="ru-RU" altLang="ru-RU" sz="900" dirty="0">
              <a:solidFill>
                <a:srgbClr val="80808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  <a:sym typeface="Wingdings" panose="05000000000000000000" pitchFamily="2" charset="2"/>
            </a:endParaRPr>
          </a:p>
        </p:txBody>
      </p:sp>
      <p:sp>
        <p:nvSpPr>
          <p:cNvPr id="85" name="Прямоугольник 84">
            <a:hlinkClick r:id="rId9"/>
          </p:cNvPr>
          <p:cNvSpPr/>
          <p:nvPr/>
        </p:nvSpPr>
        <p:spPr>
          <a:xfrm>
            <a:off x="1600990" y="2899563"/>
            <a:ext cx="1472676" cy="549286"/>
          </a:xfrm>
          <a:prstGeom prst="rect">
            <a:avLst/>
          </a:prstGeom>
        </p:spPr>
        <p:txBody>
          <a:bodyPr wrap="square" lIns="71535" tIns="35767" rIns="71535" bIns="35767">
            <a:spAutoFit/>
          </a:bodyPr>
          <a:lstStyle/>
          <a:p>
            <a:pPr defTabSz="715356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900" dirty="0">
                <a:solidFill>
                  <a:srgbClr val="CEAD9E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</a:t>
            </a:r>
            <a:r>
              <a:rPr lang="ru-RU" altLang="ru-RU" sz="130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altLang="ru-RU" sz="1100" dirty="0">
                <a:solidFill>
                  <a:srgbClr val="9C674E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rlc76.ru</a:t>
            </a:r>
          </a:p>
          <a:p>
            <a:pPr defTabSz="715356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900" dirty="0">
                <a:solidFill>
                  <a:srgbClr val="8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    </a:t>
            </a:r>
            <a:r>
              <a:rPr lang="ru-RU" altLang="ru-RU" sz="900" dirty="0" smtClean="0">
                <a:solidFill>
                  <a:srgbClr val="8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Региональная </a:t>
            </a:r>
          </a:p>
          <a:p>
            <a:pPr defTabSz="715356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900" dirty="0" smtClean="0">
                <a:solidFill>
                  <a:srgbClr val="8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    лизинговая компания</a:t>
            </a:r>
            <a:endParaRPr lang="ru-RU" altLang="ru-RU" sz="9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  <a:sym typeface="Wingdings" panose="05000000000000000000" pitchFamily="2" charset="2"/>
            </a:endParaRPr>
          </a:p>
        </p:txBody>
      </p:sp>
      <p:sp>
        <p:nvSpPr>
          <p:cNvPr id="86" name="Прямоугольник 85">
            <a:hlinkClick r:id="rId10"/>
          </p:cNvPr>
          <p:cNvSpPr/>
          <p:nvPr/>
        </p:nvSpPr>
        <p:spPr>
          <a:xfrm>
            <a:off x="4321971" y="1914354"/>
            <a:ext cx="1736911" cy="410787"/>
          </a:xfrm>
          <a:prstGeom prst="rect">
            <a:avLst/>
          </a:prstGeom>
        </p:spPr>
        <p:txBody>
          <a:bodyPr wrap="square" lIns="71535" tIns="35767" rIns="71535" bIns="35767">
            <a:spAutoFit/>
          </a:bodyPr>
          <a:lstStyle/>
          <a:p>
            <a:pPr defTabSz="715356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900" dirty="0">
                <a:solidFill>
                  <a:srgbClr val="CEAD9E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</a:t>
            </a:r>
            <a:r>
              <a:rPr lang="ru-RU" altLang="ru-RU" sz="130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altLang="ru-RU" sz="1100" dirty="0">
                <a:solidFill>
                  <a:srgbClr val="9C674E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yarregion.ru/</a:t>
            </a:r>
            <a:r>
              <a:rPr lang="en-US" altLang="ru-RU" sz="1100" dirty="0" err="1">
                <a:solidFill>
                  <a:srgbClr val="9C674E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depts</a:t>
            </a:r>
            <a:r>
              <a:rPr lang="en-US" altLang="ru-RU" sz="1100" dirty="0">
                <a:solidFill>
                  <a:srgbClr val="9C674E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/der</a:t>
            </a:r>
          </a:p>
          <a:p>
            <a:pPr defTabSz="715356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900" dirty="0">
                <a:solidFill>
                  <a:srgbClr val="8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    Департамент </a:t>
            </a:r>
            <a:r>
              <a:rPr lang="ru-RU" altLang="ru-RU" sz="900" dirty="0" err="1" smtClean="0">
                <a:solidFill>
                  <a:srgbClr val="8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ИПиВЭД</a:t>
            </a:r>
            <a:endParaRPr lang="ru-RU" altLang="ru-RU" sz="9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  <a:sym typeface="Wingdings" panose="05000000000000000000" pitchFamily="2" charset="2"/>
            </a:endParaRPr>
          </a:p>
        </p:txBody>
      </p:sp>
      <p:sp>
        <p:nvSpPr>
          <p:cNvPr id="87" name="Прямоугольник 86">
            <a:hlinkClick r:id="rId11"/>
          </p:cNvPr>
          <p:cNvSpPr/>
          <p:nvPr/>
        </p:nvSpPr>
        <p:spPr>
          <a:xfrm>
            <a:off x="1600994" y="1916689"/>
            <a:ext cx="1760511" cy="410787"/>
          </a:xfrm>
          <a:prstGeom prst="rect">
            <a:avLst/>
          </a:prstGeom>
        </p:spPr>
        <p:txBody>
          <a:bodyPr wrap="square" lIns="71535" tIns="35767" rIns="71535" bIns="35767">
            <a:spAutoFit/>
          </a:bodyPr>
          <a:lstStyle/>
          <a:p>
            <a:pPr defTabSz="715356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900" dirty="0">
                <a:solidFill>
                  <a:srgbClr val="CEAD9E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</a:t>
            </a:r>
            <a:r>
              <a:rPr lang="ru-RU" altLang="ru-RU" sz="130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altLang="ru-RU" sz="1100" dirty="0">
                <a:solidFill>
                  <a:srgbClr val="9C674E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мойбизнес76.рф</a:t>
            </a:r>
            <a:endParaRPr lang="en-US" altLang="ru-RU" sz="1100" dirty="0">
              <a:solidFill>
                <a:srgbClr val="9C674E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 defTabSz="715356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900" dirty="0">
                <a:solidFill>
                  <a:srgbClr val="8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    Центр «Мой бизнес»</a:t>
            </a:r>
            <a:endParaRPr lang="ru-RU" altLang="ru-RU" sz="9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  <a:sym typeface="Wingdings" panose="05000000000000000000" pitchFamily="2" charset="2"/>
            </a:endParaRPr>
          </a:p>
        </p:txBody>
      </p:sp>
      <p:sp>
        <p:nvSpPr>
          <p:cNvPr id="88" name="Прямоугольник 87">
            <a:hlinkClick r:id="rId12"/>
          </p:cNvPr>
          <p:cNvSpPr/>
          <p:nvPr/>
        </p:nvSpPr>
        <p:spPr>
          <a:xfrm>
            <a:off x="5369724" y="1160710"/>
            <a:ext cx="1140056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ok.ru/moi.biz76</a:t>
            </a:r>
            <a:endParaRPr lang="ru-RU" sz="11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9" name="Рисунок 88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2316" y="2868620"/>
            <a:ext cx="1286712" cy="754825"/>
          </a:xfrm>
          <a:prstGeom prst="rect">
            <a:avLst/>
          </a:prstGeom>
          <a:ln>
            <a:noFill/>
          </a:ln>
        </p:spPr>
      </p:pic>
      <p:pic>
        <p:nvPicPr>
          <p:cNvPr id="90" name="Рисунок 89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8879" y="3286673"/>
            <a:ext cx="666978" cy="324352"/>
          </a:xfrm>
          <a:prstGeom prst="rect">
            <a:avLst/>
          </a:prstGeom>
        </p:spPr>
      </p:pic>
      <p:pic>
        <p:nvPicPr>
          <p:cNvPr id="91" name="Рисунок 90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7494" y="1721580"/>
            <a:ext cx="1324345" cy="926429"/>
          </a:xfrm>
          <a:prstGeom prst="rect">
            <a:avLst/>
          </a:prstGeom>
          <a:ln>
            <a:noFill/>
          </a:ln>
        </p:spPr>
      </p:pic>
      <p:pic>
        <p:nvPicPr>
          <p:cNvPr id="92" name="Рисунок 91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38" y="1704919"/>
            <a:ext cx="1425455" cy="926444"/>
          </a:xfrm>
          <a:prstGeom prst="rect">
            <a:avLst/>
          </a:prstGeom>
          <a:ln>
            <a:noFill/>
          </a:ln>
        </p:spPr>
      </p:pic>
      <p:pic>
        <p:nvPicPr>
          <p:cNvPr id="93" name="Рисунок 92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665" y="1733802"/>
            <a:ext cx="1320014" cy="877433"/>
          </a:xfrm>
          <a:prstGeom prst="rect">
            <a:avLst/>
          </a:prstGeom>
          <a:ln>
            <a:noFill/>
          </a:ln>
        </p:spPr>
      </p:pic>
      <p:pic>
        <p:nvPicPr>
          <p:cNvPr id="94" name="Рисунок 93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205" y="2792164"/>
            <a:ext cx="1317223" cy="838737"/>
          </a:xfrm>
          <a:prstGeom prst="rect">
            <a:avLst/>
          </a:prstGeom>
          <a:ln>
            <a:noFill/>
          </a:ln>
        </p:spPr>
      </p:pic>
      <p:pic>
        <p:nvPicPr>
          <p:cNvPr id="95" name="Рисунок 94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8899" y="2853235"/>
            <a:ext cx="1313060" cy="721864"/>
          </a:xfrm>
          <a:prstGeom prst="rect">
            <a:avLst/>
          </a:prstGeom>
          <a:ln>
            <a:noFill/>
          </a:ln>
        </p:spPr>
      </p:pic>
      <p:pic>
        <p:nvPicPr>
          <p:cNvPr id="96" name="Рисунок 95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205" y="3889561"/>
            <a:ext cx="1317223" cy="726967"/>
          </a:xfrm>
          <a:prstGeom prst="rect">
            <a:avLst/>
          </a:prstGeom>
          <a:ln>
            <a:noFill/>
          </a:ln>
        </p:spPr>
      </p:pic>
      <p:sp>
        <p:nvSpPr>
          <p:cNvPr id="97" name="Прямоугольник 96">
            <a:hlinkClick r:id="rId21"/>
          </p:cNvPr>
          <p:cNvSpPr/>
          <p:nvPr/>
        </p:nvSpPr>
        <p:spPr>
          <a:xfrm>
            <a:off x="6970362" y="1153982"/>
            <a:ext cx="1061509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t.me/moibiz76</a:t>
            </a:r>
            <a:endParaRPr lang="ru-RU" sz="11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8" name="Рисунок 97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7184" y="1133485"/>
            <a:ext cx="313167" cy="313167"/>
          </a:xfrm>
          <a:prstGeom prst="rect">
            <a:avLst/>
          </a:prstGeom>
        </p:spPr>
      </p:pic>
      <p:pic>
        <p:nvPicPr>
          <p:cNvPr id="99" name="Рисунок 98"/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50" y="1139389"/>
            <a:ext cx="282943" cy="282943"/>
          </a:xfrm>
          <a:prstGeom prst="rect">
            <a:avLst/>
          </a:prstGeom>
        </p:spPr>
      </p:pic>
      <p:pic>
        <p:nvPicPr>
          <p:cNvPr id="100" name="Рисунок 99"/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7481" y="3899817"/>
            <a:ext cx="1314483" cy="706455"/>
          </a:xfrm>
          <a:prstGeom prst="rect">
            <a:avLst/>
          </a:prstGeom>
          <a:ln>
            <a:noFill/>
          </a:ln>
        </p:spPr>
      </p:pic>
      <p:sp>
        <p:nvSpPr>
          <p:cNvPr id="101" name="Прямоугольник 100"/>
          <p:cNvSpPr/>
          <p:nvPr/>
        </p:nvSpPr>
        <p:spPr>
          <a:xfrm>
            <a:off x="3011807" y="1713103"/>
            <a:ext cx="1320014" cy="934908"/>
          </a:xfrm>
          <a:prstGeom prst="rect">
            <a:avLst/>
          </a:prstGeom>
          <a:noFill/>
          <a:ln w="9525">
            <a:solidFill>
              <a:schemeClr val="bg1">
                <a:lumMod val="95000"/>
              </a:schemeClr>
            </a:solidFill>
            <a:miter lim="800000"/>
            <a:headEnd/>
            <a:tailEnd/>
          </a:ln>
        </p:spPr>
        <p:txBody>
          <a:bodyPr vert="horz" wrap="square" lIns="99289" tIns="49655" rIns="99289" bIns="49655" numCol="1" rtlCol="0" anchor="t" anchorCtr="0" compatLnSpc="1">
            <a:prstTxWarp prst="textNoShape">
              <a:avLst/>
            </a:prstTxWarp>
          </a:bodyPr>
          <a:lstStyle/>
          <a:p>
            <a:pPr algn="ctr" defTabSz="1132582"/>
            <a:endParaRPr lang="ru-RU" sz="2300" dirty="0">
              <a:solidFill>
                <a:prstClr val="black"/>
              </a:solidFill>
            </a:endParaRPr>
          </a:p>
        </p:txBody>
      </p:sp>
      <p:sp>
        <p:nvSpPr>
          <p:cNvPr id="102" name="Прямоугольник 101"/>
          <p:cNvSpPr/>
          <p:nvPr/>
        </p:nvSpPr>
        <p:spPr>
          <a:xfrm>
            <a:off x="3011807" y="2781039"/>
            <a:ext cx="1320014" cy="934908"/>
          </a:xfrm>
          <a:prstGeom prst="rect">
            <a:avLst/>
          </a:prstGeom>
          <a:noFill/>
          <a:ln w="9525">
            <a:solidFill>
              <a:schemeClr val="bg1">
                <a:lumMod val="95000"/>
              </a:schemeClr>
            </a:solidFill>
            <a:miter lim="800000"/>
            <a:headEnd/>
            <a:tailEnd/>
          </a:ln>
        </p:spPr>
        <p:txBody>
          <a:bodyPr vert="horz" wrap="square" lIns="99289" tIns="49655" rIns="99289" bIns="49655" numCol="1" rtlCol="0" anchor="t" anchorCtr="0" compatLnSpc="1">
            <a:prstTxWarp prst="textNoShape">
              <a:avLst/>
            </a:prstTxWarp>
          </a:bodyPr>
          <a:lstStyle/>
          <a:p>
            <a:pPr algn="ctr" defTabSz="1132582"/>
            <a:endParaRPr lang="ru-RU" sz="2300" dirty="0">
              <a:solidFill>
                <a:prstClr val="black"/>
              </a:solidFill>
            </a:endParaRPr>
          </a:p>
        </p:txBody>
      </p:sp>
      <p:sp>
        <p:nvSpPr>
          <p:cNvPr id="103" name="Прямоугольник 102"/>
          <p:cNvSpPr/>
          <p:nvPr/>
        </p:nvSpPr>
        <p:spPr>
          <a:xfrm>
            <a:off x="306194" y="1723147"/>
            <a:ext cx="1320014" cy="934908"/>
          </a:xfrm>
          <a:prstGeom prst="rect">
            <a:avLst/>
          </a:prstGeom>
          <a:noFill/>
          <a:ln w="9525">
            <a:solidFill>
              <a:schemeClr val="bg1">
                <a:lumMod val="95000"/>
              </a:schemeClr>
            </a:solidFill>
            <a:miter lim="800000"/>
            <a:headEnd/>
            <a:tailEnd/>
          </a:ln>
        </p:spPr>
        <p:txBody>
          <a:bodyPr vert="horz" wrap="square" lIns="99289" tIns="49655" rIns="99289" bIns="49655" numCol="1" rtlCol="0" anchor="t" anchorCtr="0" compatLnSpc="1">
            <a:prstTxWarp prst="textNoShape">
              <a:avLst/>
            </a:prstTxWarp>
          </a:bodyPr>
          <a:lstStyle/>
          <a:p>
            <a:pPr algn="ctr" defTabSz="1132582"/>
            <a:endParaRPr lang="ru-RU" sz="2300" dirty="0">
              <a:solidFill>
                <a:prstClr val="black"/>
              </a:solidFill>
            </a:endParaRPr>
          </a:p>
        </p:txBody>
      </p:sp>
      <p:sp>
        <p:nvSpPr>
          <p:cNvPr id="104" name="Прямоугольник 103"/>
          <p:cNvSpPr/>
          <p:nvPr/>
        </p:nvSpPr>
        <p:spPr>
          <a:xfrm>
            <a:off x="303042" y="2778567"/>
            <a:ext cx="1320014" cy="934908"/>
          </a:xfrm>
          <a:prstGeom prst="rect">
            <a:avLst/>
          </a:prstGeom>
          <a:noFill/>
          <a:ln w="9525">
            <a:solidFill>
              <a:schemeClr val="bg1">
                <a:lumMod val="95000"/>
              </a:schemeClr>
            </a:solidFill>
            <a:miter lim="800000"/>
            <a:headEnd/>
            <a:tailEnd/>
          </a:ln>
        </p:spPr>
        <p:txBody>
          <a:bodyPr vert="horz" wrap="square" lIns="99289" tIns="49655" rIns="99289" bIns="49655" numCol="1" rtlCol="0" anchor="t" anchorCtr="0" compatLnSpc="1">
            <a:prstTxWarp prst="textNoShape">
              <a:avLst/>
            </a:prstTxWarp>
          </a:bodyPr>
          <a:lstStyle/>
          <a:p>
            <a:pPr algn="ctr" defTabSz="1132582"/>
            <a:endParaRPr lang="ru-RU" sz="2300" dirty="0">
              <a:solidFill>
                <a:prstClr val="black"/>
              </a:solidFill>
            </a:endParaRPr>
          </a:p>
        </p:txBody>
      </p:sp>
      <p:sp>
        <p:nvSpPr>
          <p:cNvPr id="105" name="Прямоугольник 104"/>
          <p:cNvSpPr/>
          <p:nvPr/>
        </p:nvSpPr>
        <p:spPr>
          <a:xfrm>
            <a:off x="302522" y="3832003"/>
            <a:ext cx="1320014" cy="934908"/>
          </a:xfrm>
          <a:prstGeom prst="rect">
            <a:avLst/>
          </a:prstGeom>
          <a:noFill/>
          <a:ln w="9525">
            <a:solidFill>
              <a:schemeClr val="bg1">
                <a:lumMod val="95000"/>
              </a:schemeClr>
            </a:solidFill>
            <a:miter lim="800000"/>
            <a:headEnd/>
            <a:tailEnd/>
          </a:ln>
        </p:spPr>
        <p:txBody>
          <a:bodyPr vert="horz" wrap="square" lIns="99289" tIns="49655" rIns="99289" bIns="49655" numCol="1" rtlCol="0" anchor="t" anchorCtr="0" compatLnSpc="1">
            <a:prstTxWarp prst="textNoShape">
              <a:avLst/>
            </a:prstTxWarp>
          </a:bodyPr>
          <a:lstStyle/>
          <a:p>
            <a:pPr algn="ctr" defTabSz="1132582"/>
            <a:endParaRPr lang="ru-RU" sz="2300" dirty="0">
              <a:solidFill>
                <a:prstClr val="black"/>
              </a:solidFill>
            </a:endParaRPr>
          </a:p>
        </p:txBody>
      </p:sp>
      <p:sp>
        <p:nvSpPr>
          <p:cNvPr id="106" name="Прямоугольник 105"/>
          <p:cNvSpPr/>
          <p:nvPr/>
        </p:nvSpPr>
        <p:spPr>
          <a:xfrm>
            <a:off x="3011807" y="3832003"/>
            <a:ext cx="1320014" cy="934908"/>
          </a:xfrm>
          <a:prstGeom prst="rect">
            <a:avLst/>
          </a:prstGeom>
          <a:noFill/>
          <a:ln w="9525">
            <a:solidFill>
              <a:schemeClr val="bg1">
                <a:lumMod val="95000"/>
              </a:schemeClr>
            </a:solidFill>
            <a:miter lim="800000"/>
            <a:headEnd/>
            <a:tailEnd/>
          </a:ln>
        </p:spPr>
        <p:txBody>
          <a:bodyPr vert="horz" wrap="square" lIns="99289" tIns="49655" rIns="99289" bIns="49655" numCol="1" rtlCol="0" anchor="t" anchorCtr="0" compatLnSpc="1">
            <a:prstTxWarp prst="textNoShape">
              <a:avLst/>
            </a:prstTxWarp>
          </a:bodyPr>
          <a:lstStyle/>
          <a:p>
            <a:pPr algn="ctr" defTabSz="1132582"/>
            <a:endParaRPr lang="ru-RU" sz="2300" dirty="0">
              <a:solidFill>
                <a:prstClr val="black"/>
              </a:solidFill>
            </a:endParaRPr>
          </a:p>
        </p:txBody>
      </p:sp>
      <p:sp>
        <p:nvSpPr>
          <p:cNvPr id="107" name="Прямоугольник 106"/>
          <p:cNvSpPr/>
          <p:nvPr/>
        </p:nvSpPr>
        <p:spPr>
          <a:xfrm>
            <a:off x="6035665" y="1713103"/>
            <a:ext cx="1320014" cy="934908"/>
          </a:xfrm>
          <a:prstGeom prst="rect">
            <a:avLst/>
          </a:prstGeom>
          <a:noFill/>
          <a:ln w="9525">
            <a:solidFill>
              <a:schemeClr val="bg1">
                <a:lumMod val="95000"/>
              </a:schemeClr>
            </a:solidFill>
            <a:miter lim="800000"/>
            <a:headEnd/>
            <a:tailEnd/>
          </a:ln>
        </p:spPr>
        <p:txBody>
          <a:bodyPr vert="horz" wrap="square" lIns="99289" tIns="49655" rIns="99289" bIns="49655" numCol="1" rtlCol="0" anchor="t" anchorCtr="0" compatLnSpc="1">
            <a:prstTxWarp prst="textNoShape">
              <a:avLst/>
            </a:prstTxWarp>
          </a:bodyPr>
          <a:lstStyle/>
          <a:p>
            <a:pPr algn="ctr" defTabSz="1132582"/>
            <a:endParaRPr lang="ru-RU" sz="2300" dirty="0">
              <a:solidFill>
                <a:prstClr val="black"/>
              </a:solidFill>
            </a:endParaRPr>
          </a:p>
        </p:txBody>
      </p:sp>
      <p:sp>
        <p:nvSpPr>
          <p:cNvPr id="108" name="Прямоугольник 107"/>
          <p:cNvSpPr/>
          <p:nvPr/>
        </p:nvSpPr>
        <p:spPr>
          <a:xfrm>
            <a:off x="6035665" y="2779647"/>
            <a:ext cx="1320014" cy="934908"/>
          </a:xfrm>
          <a:prstGeom prst="rect">
            <a:avLst/>
          </a:prstGeom>
          <a:noFill/>
          <a:ln w="9525">
            <a:solidFill>
              <a:schemeClr val="bg1">
                <a:lumMod val="95000"/>
              </a:schemeClr>
            </a:solidFill>
            <a:miter lim="800000"/>
            <a:headEnd/>
            <a:tailEnd/>
          </a:ln>
        </p:spPr>
        <p:txBody>
          <a:bodyPr vert="horz" wrap="square" lIns="99289" tIns="49655" rIns="99289" bIns="49655" numCol="1" rtlCol="0" anchor="t" anchorCtr="0" compatLnSpc="1">
            <a:prstTxWarp prst="textNoShape">
              <a:avLst/>
            </a:prstTxWarp>
          </a:bodyPr>
          <a:lstStyle/>
          <a:p>
            <a:pPr algn="ctr" defTabSz="1132582"/>
            <a:endParaRPr lang="ru-RU" sz="2300" dirty="0">
              <a:solidFill>
                <a:prstClr val="black"/>
              </a:solidFill>
            </a:endParaRPr>
          </a:p>
        </p:txBody>
      </p:sp>
      <p:pic>
        <p:nvPicPr>
          <p:cNvPr id="109" name="Рисунок 108">
            <a:extLst>
              <a:ext uri="{FF2B5EF4-FFF2-40B4-BE49-F238E27FC236}">
                <a16:creationId xmlns="" xmlns:a16="http://schemas.microsoft.com/office/drawing/2014/main" id="{EB9FB25A-90A9-4E99-995E-943E98ABDD80}"/>
              </a:ext>
            </a:extLst>
          </p:cNvPr>
          <p:cNvPicPr>
            <a:picLocks noChangeAspect="1"/>
          </p:cNvPicPr>
          <p:nvPr/>
        </p:nvPicPr>
        <p:blipFill rotWithShape="1">
          <a:blip r:embed="rId25"/>
          <a:srcRect r="1348"/>
          <a:stretch/>
        </p:blipFill>
        <p:spPr>
          <a:xfrm>
            <a:off x="6049244" y="3913114"/>
            <a:ext cx="1289784" cy="663575"/>
          </a:xfrm>
          <a:prstGeom prst="rect">
            <a:avLst/>
          </a:prstGeom>
        </p:spPr>
      </p:pic>
      <p:sp>
        <p:nvSpPr>
          <p:cNvPr id="110" name="Rectangle 4">
            <a:hlinkClick r:id="rId26"/>
            <a:extLst>
              <a:ext uri="{FF2B5EF4-FFF2-40B4-BE49-F238E27FC236}">
                <a16:creationId xmlns="" xmlns:a16="http://schemas.microsoft.com/office/drawing/2014/main" id="{D2753C79-F406-4387-A8D1-038870A2A3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06872" y="4059793"/>
            <a:ext cx="1596643" cy="3800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71535" tIns="35767" rIns="71535" bIns="35767" numCol="1" anchor="ctr" anchorCtr="0" compatLnSpc="1">
            <a:prstTxWarp prst="textNoShape">
              <a:avLst/>
            </a:prstTxWarp>
            <a:spAutoFit/>
          </a:bodyPr>
          <a:lstStyle/>
          <a:p>
            <a:pPr lvl="0" defTabSz="715356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900" dirty="0">
                <a:solidFill>
                  <a:srgbClr val="CEAD9E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</a:t>
            </a:r>
            <a:r>
              <a:rPr lang="ru-RU" altLang="ru-RU" sz="90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altLang="ru-RU" sz="1100" dirty="0">
                <a:solidFill>
                  <a:srgbClr val="9C674E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АПК76.рф</a:t>
            </a:r>
            <a:endParaRPr lang="en-US" altLang="ru-RU" sz="1100" dirty="0">
              <a:solidFill>
                <a:srgbClr val="9C674E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lvl="0" defTabSz="715356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900" dirty="0">
                <a:solidFill>
                  <a:srgbClr val="8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ru-RU" sz="9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ГАУ ДПО ЯО «ИКС </a:t>
            </a:r>
            <a:r>
              <a:rPr lang="ru-RU" sz="900" dirty="0" smtClean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АПК»</a:t>
            </a:r>
            <a:endParaRPr lang="ru-RU" altLang="ru-RU" sz="900" dirty="0">
              <a:solidFill>
                <a:srgbClr val="7F7F7F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  <a:sym typeface="Wingdings" panose="05000000000000000000" pitchFamily="2" charset="2"/>
            </a:endParaRPr>
          </a:p>
        </p:txBody>
      </p:sp>
      <p:sp>
        <p:nvSpPr>
          <p:cNvPr id="111" name="Прямоугольник 110"/>
          <p:cNvSpPr/>
          <p:nvPr/>
        </p:nvSpPr>
        <p:spPr>
          <a:xfrm>
            <a:off x="6036924" y="3832003"/>
            <a:ext cx="1320014" cy="934908"/>
          </a:xfrm>
          <a:prstGeom prst="rect">
            <a:avLst/>
          </a:prstGeom>
          <a:noFill/>
          <a:ln w="9525">
            <a:solidFill>
              <a:schemeClr val="bg1">
                <a:lumMod val="95000"/>
              </a:schemeClr>
            </a:solidFill>
            <a:miter lim="800000"/>
            <a:headEnd/>
            <a:tailEnd/>
          </a:ln>
        </p:spPr>
        <p:txBody>
          <a:bodyPr vert="horz" wrap="square" lIns="99289" tIns="49655" rIns="99289" bIns="49655" numCol="1" rtlCol="0" anchor="t" anchorCtr="0" compatLnSpc="1">
            <a:prstTxWarp prst="textNoShape">
              <a:avLst/>
            </a:prstTxWarp>
          </a:bodyPr>
          <a:lstStyle/>
          <a:p>
            <a:pPr algn="ctr" defTabSz="1132582"/>
            <a:endParaRPr lang="ru-RU" sz="2300" dirty="0">
              <a:solidFill>
                <a:prstClr val="black"/>
              </a:solidFill>
            </a:endParaRPr>
          </a:p>
        </p:txBody>
      </p:sp>
      <p:pic>
        <p:nvPicPr>
          <p:cNvPr id="112" name="Рисунок 111"/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2057" y="1092541"/>
            <a:ext cx="382002" cy="382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1940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Прямоугольник 42">
            <a:extLst>
              <a:ext uri="{FF2B5EF4-FFF2-40B4-BE49-F238E27FC236}">
                <a16:creationId xmlns="" xmlns:a16="http://schemas.microsoft.com/office/drawing/2014/main" id="{47404A15-931A-405D-B8A2-BDE9B644FB52}"/>
              </a:ext>
            </a:extLst>
          </p:cNvPr>
          <p:cNvSpPr/>
          <p:nvPr/>
        </p:nvSpPr>
        <p:spPr>
          <a:xfrm>
            <a:off x="4067944" y="0"/>
            <a:ext cx="5076056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9289" tIns="49655" rIns="99289" bIns="49655" numCol="1" rtlCol="0" anchor="t" anchorCtr="0" compatLnSpc="1">
            <a:prstTxWarp prst="textNoShape">
              <a:avLst/>
            </a:prstTxWarp>
          </a:bodyPr>
          <a:lstStyle/>
          <a:p>
            <a:pPr algn="ctr" defTabSz="1132582">
              <a:defRPr/>
            </a:pPr>
            <a:endParaRPr lang="ru-RU" sz="2300" dirty="0">
              <a:solidFill>
                <a:prstClr val="black"/>
              </a:solidFill>
            </a:endParaRPr>
          </a:p>
        </p:txBody>
      </p:sp>
      <p:cxnSp>
        <p:nvCxnSpPr>
          <p:cNvPr id="23" name="Прямая соединительная линия 22">
            <a:extLst>
              <a:ext uri="{FF2B5EF4-FFF2-40B4-BE49-F238E27FC236}">
                <a16:creationId xmlns="" xmlns:a16="http://schemas.microsoft.com/office/drawing/2014/main" id="{08E066BE-1E91-49E2-830F-D868F6EF8AE0}"/>
              </a:ext>
            </a:extLst>
          </p:cNvPr>
          <p:cNvCxnSpPr>
            <a:cxnSpLocks/>
          </p:cNvCxnSpPr>
          <p:nvPr/>
        </p:nvCxnSpPr>
        <p:spPr>
          <a:xfrm>
            <a:off x="4067944" y="0"/>
            <a:ext cx="0" cy="6858000"/>
          </a:xfrm>
          <a:prstGeom prst="line">
            <a:avLst/>
          </a:prstGeom>
          <a:ln>
            <a:solidFill>
              <a:srgbClr val="AF76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Текст 2">
            <a:extLst>
              <a:ext uri="{FF2B5EF4-FFF2-40B4-BE49-F238E27FC236}">
                <a16:creationId xmlns="" xmlns:a16="http://schemas.microsoft.com/office/drawing/2014/main" id="{B360FE5B-0E09-4567-B2F0-AB8E15E080AD}"/>
              </a:ext>
            </a:extLst>
          </p:cNvPr>
          <p:cNvSpPr txBox="1">
            <a:spLocks/>
          </p:cNvSpPr>
          <p:nvPr/>
        </p:nvSpPr>
        <p:spPr>
          <a:xfrm>
            <a:off x="5452215" y="1358799"/>
            <a:ext cx="3168352" cy="3819194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20000"/>
              </a:lnSpc>
              <a:buFont typeface="Arial" pitchFamily="34" charset="0"/>
              <a:buNone/>
              <a:defRPr/>
            </a:pPr>
            <a:r>
              <a:rPr lang="ru-RU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г. Ярославль, ул. Свердлова, 25д (3 этаж)</a:t>
            </a:r>
          </a:p>
          <a:p>
            <a:pPr marL="0" indent="0">
              <a:lnSpc>
                <a:spcPct val="220000"/>
              </a:lnSpc>
              <a:buFont typeface="Arial" pitchFamily="34" charset="0"/>
              <a:buNone/>
              <a:defRPr/>
            </a:pPr>
            <a:r>
              <a:rPr lang="ru-RU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+7 (4852) </a:t>
            </a:r>
            <a:r>
              <a:rPr lang="ru-RU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594-754</a:t>
            </a:r>
          </a:p>
          <a:p>
            <a:pPr marL="0" indent="0">
              <a:lnSpc>
                <a:spcPct val="220000"/>
              </a:lnSpc>
              <a:buFont typeface="Arial" pitchFamily="34" charset="0"/>
              <a:buNone/>
              <a:defRPr/>
            </a:pPr>
            <a:r>
              <a:rPr lang="ru-RU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мойбизнес76.рф</a:t>
            </a:r>
            <a:r>
              <a:rPr lang="ru-RU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0" indent="0">
              <a:lnSpc>
                <a:spcPct val="220000"/>
              </a:lnSpc>
              <a:buFont typeface="Arial" pitchFamily="34" charset="0"/>
              <a:buNone/>
              <a:defRPr/>
            </a:pPr>
            <a:endParaRPr lang="ru-RU" sz="100" dirty="0">
              <a:solidFill>
                <a:prstClr val="black">
                  <a:lumMod val="65000"/>
                  <a:lumOff val="3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220000"/>
              </a:lnSpc>
              <a:buFont typeface="Arial" pitchFamily="34" charset="0"/>
              <a:buNone/>
              <a:defRPr/>
            </a:pPr>
            <a:r>
              <a:rPr 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cppyar@yandex.ru</a:t>
            </a:r>
            <a:r>
              <a:rPr lang="ru-RU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1200" dirty="0">
              <a:solidFill>
                <a:prstClr val="black">
                  <a:lumMod val="65000"/>
                  <a:lumOff val="3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220000"/>
              </a:lnSpc>
              <a:buFont typeface="Arial" pitchFamily="34" charset="0"/>
              <a:buNone/>
              <a:defRPr/>
            </a:pPr>
            <a:endParaRPr lang="en-US" sz="100" dirty="0">
              <a:solidFill>
                <a:prstClr val="black">
                  <a:lumMod val="65000"/>
                  <a:lumOff val="3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220000"/>
              </a:lnSpc>
              <a:buFont typeface="Arial" pitchFamily="34" charset="0"/>
              <a:buNone/>
              <a:defRPr/>
            </a:pPr>
            <a:r>
              <a:rPr 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vk.com/moibizbiz76</a:t>
            </a:r>
            <a:r>
              <a:rPr lang="ru-RU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0" indent="0">
              <a:lnSpc>
                <a:spcPct val="220000"/>
              </a:lnSpc>
              <a:buNone/>
              <a:defRPr/>
            </a:pPr>
            <a:r>
              <a:rPr 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ok.ru/moi.biz76</a:t>
            </a:r>
            <a:endParaRPr lang="en-US" sz="1200" dirty="0">
              <a:solidFill>
                <a:prstClr val="black">
                  <a:lumMod val="65000"/>
                  <a:lumOff val="3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5" name="Рисунок 24">
            <a:extLst>
              <a:ext uri="{FF2B5EF4-FFF2-40B4-BE49-F238E27FC236}">
                <a16:creationId xmlns="" xmlns:a16="http://schemas.microsoft.com/office/drawing/2014/main" id="{9C2A980C-876C-4A9C-BEA5-9874DB57F99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5019" y="2031192"/>
            <a:ext cx="280788" cy="323516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="" xmlns:a16="http://schemas.microsoft.com/office/drawing/2014/main" id="{944BC8CA-6EE7-4BDA-88F6-705C7F0E69B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5313" y="2489019"/>
            <a:ext cx="248059" cy="256154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="" xmlns:a16="http://schemas.microsoft.com/office/drawing/2014/main" id="{D1DDD3E2-6BF2-4D08-B1D2-35039EEC482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2224" y="2912174"/>
            <a:ext cx="299969" cy="299969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="" xmlns:a16="http://schemas.microsoft.com/office/drawing/2014/main" id="{091AB3E6-6073-40CA-BDEA-85A6B6DDD457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7388" y="3452184"/>
            <a:ext cx="263103" cy="187873"/>
          </a:xfrm>
          <a:prstGeom prst="rect">
            <a:avLst/>
          </a:prstGeom>
        </p:spPr>
      </p:pic>
      <p:sp>
        <p:nvSpPr>
          <p:cNvPr id="31" name="Прямоугольник: скругленные углы 27">
            <a:extLst>
              <a:ext uri="{FF2B5EF4-FFF2-40B4-BE49-F238E27FC236}">
                <a16:creationId xmlns="" xmlns:a16="http://schemas.microsoft.com/office/drawing/2014/main" id="{71F42981-FF3D-4DAA-84AD-C1D4C15A3619}"/>
              </a:ext>
            </a:extLst>
          </p:cNvPr>
          <p:cNvSpPr/>
          <p:nvPr/>
        </p:nvSpPr>
        <p:spPr>
          <a:xfrm>
            <a:off x="5107388" y="4316911"/>
            <a:ext cx="263103" cy="272460"/>
          </a:xfrm>
          <a:prstGeom prst="roundRect">
            <a:avLst>
              <a:gd name="adj" fmla="val 26804"/>
            </a:avLst>
          </a:prstGeom>
          <a:noFill/>
          <a:ln w="19050">
            <a:solidFill>
              <a:srgbClr val="942825"/>
            </a:solidFill>
            <a:miter lim="800000"/>
            <a:headEnd/>
            <a:tailEnd/>
          </a:ln>
        </p:spPr>
        <p:txBody>
          <a:bodyPr vert="horz" wrap="square" lIns="99289" tIns="49655" rIns="99289" bIns="49655" numCol="1" rtlCol="0" anchor="t" anchorCtr="0" compatLnSpc="1">
            <a:prstTxWarp prst="textNoShape">
              <a:avLst/>
            </a:prstTxWarp>
          </a:bodyPr>
          <a:lstStyle/>
          <a:p>
            <a:pPr algn="ctr" defTabSz="1132582">
              <a:defRPr/>
            </a:pPr>
            <a:endParaRPr lang="ru-RU" sz="2300" dirty="0">
              <a:solidFill>
                <a:prstClr val="black"/>
              </a:solidFill>
            </a:endParaRPr>
          </a:p>
        </p:txBody>
      </p:sp>
      <p:sp>
        <p:nvSpPr>
          <p:cNvPr id="32" name="Прямоугольник: скругленные углы 28">
            <a:extLst>
              <a:ext uri="{FF2B5EF4-FFF2-40B4-BE49-F238E27FC236}">
                <a16:creationId xmlns="" xmlns:a16="http://schemas.microsoft.com/office/drawing/2014/main" id="{259C8C86-99F5-4105-BAFD-CDACAC892DF3}"/>
              </a:ext>
            </a:extLst>
          </p:cNvPr>
          <p:cNvSpPr/>
          <p:nvPr/>
        </p:nvSpPr>
        <p:spPr>
          <a:xfrm>
            <a:off x="5107389" y="3887673"/>
            <a:ext cx="263103" cy="272460"/>
          </a:xfrm>
          <a:prstGeom prst="roundRect">
            <a:avLst>
              <a:gd name="adj" fmla="val 26804"/>
            </a:avLst>
          </a:prstGeom>
          <a:noFill/>
          <a:ln w="19050">
            <a:solidFill>
              <a:srgbClr val="942825"/>
            </a:solidFill>
            <a:miter lim="800000"/>
            <a:headEnd/>
            <a:tailEnd/>
          </a:ln>
        </p:spPr>
        <p:txBody>
          <a:bodyPr vert="horz" wrap="square" lIns="99289" tIns="49655" rIns="99289" bIns="49655" numCol="1" rtlCol="0" anchor="t" anchorCtr="0" compatLnSpc="1">
            <a:prstTxWarp prst="textNoShape">
              <a:avLst/>
            </a:prstTxWarp>
          </a:bodyPr>
          <a:lstStyle/>
          <a:p>
            <a:pPr algn="ctr" defTabSz="1132582">
              <a:defRPr/>
            </a:pPr>
            <a:endParaRPr lang="ru-RU" sz="2300" dirty="0">
              <a:solidFill>
                <a:prstClr val="black"/>
              </a:solidFill>
            </a:endParaRPr>
          </a:p>
        </p:txBody>
      </p:sp>
      <p:pic>
        <p:nvPicPr>
          <p:cNvPr id="33" name="Рисунок 32">
            <a:extLst>
              <a:ext uri="{FF2B5EF4-FFF2-40B4-BE49-F238E27FC236}">
                <a16:creationId xmlns="" xmlns:a16="http://schemas.microsoft.com/office/drawing/2014/main" id="{3B3421B6-D489-4566-A629-BAC3C262E04B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47" t="24777" r="8654" b="24777"/>
          <a:stretch/>
        </p:blipFill>
        <p:spPr>
          <a:xfrm>
            <a:off x="5132229" y="3965521"/>
            <a:ext cx="203836" cy="126454"/>
          </a:xfrm>
          <a:prstGeom prst="rect">
            <a:avLst/>
          </a:prstGeom>
        </p:spPr>
      </p:pic>
      <p:pic>
        <p:nvPicPr>
          <p:cNvPr id="35" name="Рисунок 34">
            <a:extLst>
              <a:ext uri="{FF2B5EF4-FFF2-40B4-BE49-F238E27FC236}">
                <a16:creationId xmlns="" xmlns:a16="http://schemas.microsoft.com/office/drawing/2014/main" id="{5F8F4052-B18B-4EDB-95F5-B8C666BA6D01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99" t="9451" r="22701" b="9548"/>
          <a:stretch/>
        </p:blipFill>
        <p:spPr>
          <a:xfrm>
            <a:off x="5169377" y="4351618"/>
            <a:ext cx="139124" cy="203046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624" y="2803033"/>
            <a:ext cx="2727185" cy="2714199"/>
          </a:xfrm>
          <a:prstGeom prst="rect">
            <a:avLst/>
          </a:prstGeom>
        </p:spPr>
      </p:pic>
      <p:pic>
        <p:nvPicPr>
          <p:cNvPr id="37" name="Рисунок 3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674" y="1491689"/>
            <a:ext cx="3524775" cy="1402522"/>
          </a:xfrm>
          <a:prstGeom prst="rect">
            <a:avLst/>
          </a:prstGeom>
        </p:spPr>
      </p:pic>
      <p:sp>
        <p:nvSpPr>
          <p:cNvPr id="38" name="Прямоугольник 37"/>
          <p:cNvSpPr/>
          <p:nvPr/>
        </p:nvSpPr>
        <p:spPr>
          <a:xfrm>
            <a:off x="5452214" y="4745945"/>
            <a:ext cx="114005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u="sng" dirty="0" smtClean="0">
                <a:solidFill>
                  <a:srgbClr val="C89C8E"/>
                </a:solidFill>
                <a:latin typeface="Arial" panose="020B0604020202020204" pitchFamily="34" charset="0"/>
                <a:cs typeface="Arial" panose="020B0604020202020204" pitchFamily="34" charset="0"/>
                <a:hlinkClick r:id="rId14"/>
              </a:rPr>
              <a:t>t.me/moibiz76</a:t>
            </a:r>
            <a:endParaRPr lang="ru-RU" sz="1200" u="sng" dirty="0">
              <a:solidFill>
                <a:srgbClr val="C89C8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Прямоугольник: скругленные углы 27">
            <a:extLst>
              <a:ext uri="{FF2B5EF4-FFF2-40B4-BE49-F238E27FC236}">
                <a16:creationId xmlns="" xmlns:a16="http://schemas.microsoft.com/office/drawing/2014/main" id="{71F42981-FF3D-4DAA-84AD-C1D4C15A3619}"/>
              </a:ext>
            </a:extLst>
          </p:cNvPr>
          <p:cNvSpPr/>
          <p:nvPr/>
        </p:nvSpPr>
        <p:spPr>
          <a:xfrm>
            <a:off x="5107388" y="4743389"/>
            <a:ext cx="263103" cy="272460"/>
          </a:xfrm>
          <a:prstGeom prst="roundRect">
            <a:avLst>
              <a:gd name="adj" fmla="val 26804"/>
            </a:avLst>
          </a:prstGeom>
          <a:noFill/>
          <a:ln w="19050">
            <a:solidFill>
              <a:srgbClr val="942825"/>
            </a:solidFill>
            <a:miter lim="800000"/>
            <a:headEnd/>
            <a:tailEnd/>
          </a:ln>
        </p:spPr>
        <p:txBody>
          <a:bodyPr vert="horz" wrap="square" lIns="99289" tIns="49655" rIns="99289" bIns="49655" numCol="1" rtlCol="0" anchor="t" anchorCtr="0" compatLnSpc="1">
            <a:prstTxWarp prst="textNoShape">
              <a:avLst/>
            </a:prstTxWarp>
          </a:bodyPr>
          <a:lstStyle/>
          <a:p>
            <a:pPr algn="ctr" defTabSz="1132582">
              <a:defRPr/>
            </a:pPr>
            <a:endParaRPr lang="ru-RU" sz="2300" dirty="0">
              <a:solidFill>
                <a:prstClr val="black"/>
              </a:solidFill>
            </a:endParaRPr>
          </a:p>
        </p:txBody>
      </p:sp>
      <p:pic>
        <p:nvPicPr>
          <p:cNvPr id="40" name="Рисунок 39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2229" y="4768829"/>
            <a:ext cx="220752" cy="221733"/>
          </a:xfrm>
          <a:prstGeom prst="rect">
            <a:avLst/>
          </a:prstGeom>
        </p:spPr>
      </p:pic>
      <p:sp>
        <p:nvSpPr>
          <p:cNvPr id="41" name="Скругленная прямоугольная выноска 40"/>
          <p:cNvSpPr/>
          <p:nvPr/>
        </p:nvSpPr>
        <p:spPr>
          <a:xfrm>
            <a:off x="4993213" y="3769609"/>
            <a:ext cx="1955051" cy="1408384"/>
          </a:xfrm>
          <a:prstGeom prst="wedgeRoundRectCallout">
            <a:avLst>
              <a:gd name="adj1" fmla="val 66157"/>
              <a:gd name="adj2" fmla="val 169"/>
              <a:gd name="adj3" fmla="val 16667"/>
            </a:avLst>
          </a:prstGeom>
          <a:noFill/>
          <a:ln w="9525">
            <a:solidFill>
              <a:srgbClr val="9C674E"/>
            </a:solidFill>
            <a:miter lim="800000"/>
            <a:headEnd/>
            <a:tailEnd/>
          </a:ln>
        </p:spPr>
        <p:txBody>
          <a:bodyPr vert="horz" wrap="square" lIns="99289" tIns="49655" rIns="99289" bIns="49655" numCol="1" rtlCol="0" anchor="t" anchorCtr="0" compatLnSpc="1">
            <a:prstTxWarp prst="textNoShape">
              <a:avLst/>
            </a:prstTxWarp>
          </a:bodyPr>
          <a:lstStyle/>
          <a:p>
            <a:pPr algn="ctr" defTabSz="1132582"/>
            <a:endParaRPr lang="ru-RU" sz="2300" dirty="0">
              <a:solidFill>
                <a:prstClr val="black"/>
              </a:solidFill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7286250" y="4316911"/>
            <a:ext cx="1596033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i="1" dirty="0" smtClean="0">
                <a:solidFill>
                  <a:srgbClr val="942825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Подписывайтесь</a:t>
            </a:r>
            <a:r>
              <a:rPr lang="ru-RU" sz="1100" i="1" dirty="0" smtClean="0">
                <a:solidFill>
                  <a:srgbClr val="AF765D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, чтобы быть в курсе всех мер поддержки бизнеса</a:t>
            </a:r>
            <a:endParaRPr lang="ru-RU" sz="1100" i="1" dirty="0">
              <a:solidFill>
                <a:srgbClr val="AF765D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0277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white">
                    <a:lumMod val="65000"/>
                  </a:prstClr>
                </a:solidFill>
              </a:rPr>
              <a:pPr/>
              <a:t>2</a:t>
            </a:fld>
            <a:endParaRPr lang="ru-RU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84805" y="1727576"/>
            <a:ext cx="2956017" cy="256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71315" tIns="35658" rIns="71315" bIns="35658">
            <a:spAutoFit/>
          </a:bodyPr>
          <a:lstStyle/>
          <a:p>
            <a:pPr defTabSz="715756"/>
            <a:r>
              <a:rPr lang="ru-RU" altLang="ru-RU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КОЛИЧЕСТВО СУБЪЕКТОВ МСП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307440" y="1741789"/>
            <a:ext cx="620114" cy="24129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txBody>
          <a:bodyPr wrap="none" lIns="71315" tIns="35658" rIns="71315" bIns="35658">
            <a:spAutoFit/>
          </a:bodyPr>
          <a:lstStyle/>
          <a:p>
            <a:pPr algn="ctr" defTabSz="715756"/>
            <a:r>
              <a:rPr lang="ru-RU" altLang="ru-RU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единиц</a:t>
            </a:r>
          </a:p>
        </p:txBody>
      </p:sp>
      <p:sp>
        <p:nvSpPr>
          <p:cNvPr id="13" name="TextBox 6"/>
          <p:cNvSpPr txBox="1">
            <a:spLocks noChangeArrowheads="1"/>
          </p:cNvSpPr>
          <p:nvPr/>
        </p:nvSpPr>
        <p:spPr bwMode="auto">
          <a:xfrm>
            <a:off x="4578134" y="1731590"/>
            <a:ext cx="3566853" cy="256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71315" tIns="35658" rIns="71315" bIns="35658">
            <a:spAutoFit/>
          </a:bodyPr>
          <a:lstStyle/>
          <a:p>
            <a:pPr defTabSz="715756"/>
            <a:r>
              <a:rPr lang="ru-RU" altLang="ru-RU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ЧИСЛЕННОСТЬ РАБОТАЮЩИХ НА </a:t>
            </a:r>
            <a:r>
              <a:rPr lang="ru-RU" altLang="ru-RU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МСП </a:t>
            </a:r>
            <a:endParaRPr lang="ru-RU" altLang="ru-RU" sz="120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808477" y="1741789"/>
            <a:ext cx="673014" cy="24129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txBody>
          <a:bodyPr wrap="none" lIns="71315" tIns="35658" rIns="71315" bIns="35658">
            <a:spAutoFit/>
          </a:bodyPr>
          <a:lstStyle/>
          <a:p>
            <a:pPr algn="ctr" defTabSz="715756"/>
            <a:r>
              <a:rPr lang="ru-RU" altLang="ru-RU" sz="11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человек</a:t>
            </a:r>
            <a:endParaRPr lang="ru-RU" altLang="ru-RU" sz="110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1511563" y="3089942"/>
            <a:ext cx="1186405" cy="224362"/>
          </a:xfrm>
          <a:prstGeom prst="rect">
            <a:avLst/>
          </a:prstGeom>
        </p:spPr>
        <p:txBody>
          <a:bodyPr wrap="square" lIns="71315" tIns="35658" rIns="71315" bIns="35658">
            <a:spAutoFit/>
          </a:bodyPr>
          <a:lstStyle/>
          <a:p>
            <a:pPr algn="ctr" defTabSz="715756">
              <a:lnSpc>
                <a:spcPct val="90000"/>
              </a:lnSpc>
            </a:pPr>
            <a:r>
              <a:rPr lang="ru-RU" sz="11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03.2023</a:t>
            </a:r>
            <a:endParaRPr lang="ru-RU" sz="11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3" name="TextBox 62"/>
          <p:cNvSpPr txBox="1">
            <a:spLocks noChangeArrowheads="1"/>
          </p:cNvSpPr>
          <p:nvPr/>
        </p:nvSpPr>
        <p:spPr bwMode="auto">
          <a:xfrm>
            <a:off x="626758" y="4101075"/>
            <a:ext cx="2956017" cy="256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71315" tIns="35658" rIns="71315" bIns="35658">
            <a:spAutoFit/>
          </a:bodyPr>
          <a:lstStyle/>
          <a:p>
            <a:pPr defTabSz="715756"/>
            <a:r>
              <a:rPr lang="ru-RU" altLang="ru-RU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КОЛИЧЕСТВО </a:t>
            </a:r>
            <a:r>
              <a:rPr lang="ru-RU" altLang="ru-RU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САМОЗАНЯТЫХ</a:t>
            </a:r>
            <a:endParaRPr lang="ru-RU" altLang="ru-RU" sz="120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3307440" y="4121504"/>
            <a:ext cx="620114" cy="24129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txBody>
          <a:bodyPr wrap="none" lIns="71315" tIns="35658" rIns="71315" bIns="35658">
            <a:spAutoFit/>
          </a:bodyPr>
          <a:lstStyle/>
          <a:p>
            <a:pPr algn="ctr" defTabSz="715756"/>
            <a:r>
              <a:rPr lang="ru-RU" altLang="ru-RU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единиц</a:t>
            </a: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4640322" y="4031591"/>
            <a:ext cx="2956017" cy="13646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71315" tIns="35658" rIns="71315" bIns="35658">
            <a:spAutoFit/>
          </a:bodyPr>
          <a:lstStyle/>
          <a:p>
            <a:pPr defTabSz="715756"/>
            <a:r>
              <a:rPr lang="ru-RU" altLang="ru-RU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Распределение по ОКВЭД:</a:t>
            </a:r>
          </a:p>
          <a:p>
            <a:pPr marL="171450" indent="-171450" defTabSz="715756">
              <a:buFontTx/>
              <a:buChar char="-"/>
            </a:pPr>
            <a:r>
              <a:rPr lang="ru-RU" altLang="ru-RU" sz="1200" dirty="0" smtClean="0">
                <a:solidFill>
                  <a:srgbClr val="9C674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Торговля</a:t>
            </a:r>
          </a:p>
          <a:p>
            <a:pPr marL="171450" indent="-171450" defTabSz="715756">
              <a:buFontTx/>
              <a:buChar char="-"/>
            </a:pPr>
            <a:r>
              <a:rPr lang="ru-RU" altLang="ru-RU" sz="1200" dirty="0" smtClean="0">
                <a:solidFill>
                  <a:srgbClr val="9C674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Транспортировка и хранение</a:t>
            </a:r>
          </a:p>
          <a:p>
            <a:pPr marL="171450" indent="-171450" defTabSz="715756">
              <a:buFontTx/>
              <a:buChar char="-"/>
            </a:pPr>
            <a:r>
              <a:rPr lang="ru-RU" altLang="ru-RU" sz="1200" dirty="0" smtClean="0">
                <a:solidFill>
                  <a:srgbClr val="9C674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Обрабатывающие производства</a:t>
            </a:r>
          </a:p>
          <a:p>
            <a:pPr marL="171450" indent="-171450" defTabSz="715756">
              <a:buFontTx/>
              <a:buChar char="-"/>
            </a:pPr>
            <a:r>
              <a:rPr lang="ru-RU" altLang="ru-RU" sz="1200" dirty="0" smtClean="0">
                <a:solidFill>
                  <a:srgbClr val="9C674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Сфера услуг</a:t>
            </a:r>
          </a:p>
          <a:p>
            <a:pPr marL="171450" indent="-171450" defTabSz="715756">
              <a:buFontTx/>
              <a:buChar char="-"/>
            </a:pPr>
            <a:r>
              <a:rPr lang="ru-RU" altLang="ru-RU" sz="1200" dirty="0" smtClean="0">
                <a:solidFill>
                  <a:srgbClr val="9C674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ИТ сектор</a:t>
            </a:r>
          </a:p>
          <a:p>
            <a:pPr marL="171450" indent="-171450" defTabSz="715756">
              <a:buFontTx/>
              <a:buChar char="-"/>
            </a:pPr>
            <a:r>
              <a:rPr lang="ru-RU" altLang="ru-RU" sz="1200" dirty="0" smtClean="0">
                <a:solidFill>
                  <a:srgbClr val="9C674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АПК</a:t>
            </a:r>
            <a:endParaRPr lang="ru-RU" altLang="ru-RU" sz="1200" dirty="0">
              <a:solidFill>
                <a:srgbClr val="9C674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-1" y="-13760"/>
            <a:ext cx="9144001" cy="122075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vert="horz" wrap="square" lIns="99289" tIns="49655" rIns="99289" bIns="49655" numCol="1" rtlCol="0" anchor="t" anchorCtr="0" compatLnSpc="1">
            <a:prstTxWarp prst="textNoShape">
              <a:avLst/>
            </a:prstTxWarp>
          </a:bodyPr>
          <a:lstStyle/>
          <a:p>
            <a:pPr algn="ctr" defTabSz="1132582"/>
            <a:endParaRPr lang="ru-RU" sz="2300" dirty="0">
              <a:solidFill>
                <a:prstClr val="black"/>
              </a:solidFill>
            </a:endParaRPr>
          </a:p>
        </p:txBody>
      </p:sp>
      <p:grpSp>
        <p:nvGrpSpPr>
          <p:cNvPr id="32" name="Группа 7"/>
          <p:cNvGrpSpPr/>
          <p:nvPr/>
        </p:nvGrpSpPr>
        <p:grpSpPr>
          <a:xfrm>
            <a:off x="448603" y="246485"/>
            <a:ext cx="339430" cy="791059"/>
            <a:chOff x="2455696" y="1767227"/>
            <a:chExt cx="1245504" cy="2177298"/>
          </a:xfrm>
        </p:grpSpPr>
        <p:sp>
          <p:nvSpPr>
            <p:cNvPr id="33" name="Овал 32"/>
            <p:cNvSpPr/>
            <p:nvPr/>
          </p:nvSpPr>
          <p:spPr>
            <a:xfrm>
              <a:off x="2938378" y="2636067"/>
              <a:ext cx="613652" cy="61365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" name="Полилиния 33"/>
            <p:cNvSpPr/>
            <p:nvPr/>
          </p:nvSpPr>
          <p:spPr>
            <a:xfrm>
              <a:off x="2460625" y="2413001"/>
              <a:ext cx="1200150" cy="1212850"/>
            </a:xfrm>
            <a:custGeom>
              <a:avLst/>
              <a:gdLst>
                <a:gd name="connsiteX0" fmla="*/ 1200150 w 1398587"/>
                <a:gd name="connsiteY0" fmla="*/ 148167 h 1361017"/>
                <a:gd name="connsiteX1" fmla="*/ 6350 w 1398587"/>
                <a:gd name="connsiteY1" fmla="*/ 151342 h 1361017"/>
                <a:gd name="connsiteX2" fmla="*/ 0 w 1398587"/>
                <a:gd name="connsiteY2" fmla="*/ 1361017 h 1361017"/>
                <a:gd name="connsiteX3" fmla="*/ 1196975 w 1398587"/>
                <a:gd name="connsiteY3" fmla="*/ 1040342 h 1361017"/>
                <a:gd name="connsiteX4" fmla="*/ 1200150 w 1398587"/>
                <a:gd name="connsiteY4" fmla="*/ 148167 h 1361017"/>
                <a:gd name="connsiteX0" fmla="*/ 1200150 w 1398587"/>
                <a:gd name="connsiteY0" fmla="*/ 148167 h 1361017"/>
                <a:gd name="connsiteX1" fmla="*/ 6350 w 1398587"/>
                <a:gd name="connsiteY1" fmla="*/ 151342 h 1361017"/>
                <a:gd name="connsiteX2" fmla="*/ 0 w 1398587"/>
                <a:gd name="connsiteY2" fmla="*/ 1361017 h 1361017"/>
                <a:gd name="connsiteX3" fmla="*/ 1196975 w 1398587"/>
                <a:gd name="connsiteY3" fmla="*/ 1040342 h 1361017"/>
                <a:gd name="connsiteX4" fmla="*/ 1200150 w 1398587"/>
                <a:gd name="connsiteY4" fmla="*/ 148167 h 1361017"/>
                <a:gd name="connsiteX0" fmla="*/ 1200150 w 1398587"/>
                <a:gd name="connsiteY0" fmla="*/ 148167 h 1361017"/>
                <a:gd name="connsiteX1" fmla="*/ 6350 w 1398587"/>
                <a:gd name="connsiteY1" fmla="*/ 151342 h 1361017"/>
                <a:gd name="connsiteX2" fmla="*/ 0 w 1398587"/>
                <a:gd name="connsiteY2" fmla="*/ 1361017 h 1361017"/>
                <a:gd name="connsiteX3" fmla="*/ 1196975 w 1398587"/>
                <a:gd name="connsiteY3" fmla="*/ 1040342 h 1361017"/>
                <a:gd name="connsiteX4" fmla="*/ 1200150 w 1398587"/>
                <a:gd name="connsiteY4" fmla="*/ 148167 h 1361017"/>
                <a:gd name="connsiteX0" fmla="*/ 1200150 w 1398587"/>
                <a:gd name="connsiteY0" fmla="*/ 0 h 1212850"/>
                <a:gd name="connsiteX1" fmla="*/ 6350 w 1398587"/>
                <a:gd name="connsiteY1" fmla="*/ 3175 h 1212850"/>
                <a:gd name="connsiteX2" fmla="*/ 0 w 1398587"/>
                <a:gd name="connsiteY2" fmla="*/ 1212850 h 1212850"/>
                <a:gd name="connsiteX3" fmla="*/ 1196975 w 1398587"/>
                <a:gd name="connsiteY3" fmla="*/ 892175 h 1212850"/>
                <a:gd name="connsiteX4" fmla="*/ 1200150 w 1398587"/>
                <a:gd name="connsiteY4" fmla="*/ 0 h 1212850"/>
                <a:gd name="connsiteX0" fmla="*/ 1200150 w 1200150"/>
                <a:gd name="connsiteY0" fmla="*/ 0 h 1212850"/>
                <a:gd name="connsiteX1" fmla="*/ 6350 w 1200150"/>
                <a:gd name="connsiteY1" fmla="*/ 3175 h 1212850"/>
                <a:gd name="connsiteX2" fmla="*/ 0 w 1200150"/>
                <a:gd name="connsiteY2" fmla="*/ 1212850 h 1212850"/>
                <a:gd name="connsiteX3" fmla="*/ 1196975 w 1200150"/>
                <a:gd name="connsiteY3" fmla="*/ 892175 h 1212850"/>
                <a:gd name="connsiteX4" fmla="*/ 1200150 w 1200150"/>
                <a:gd name="connsiteY4" fmla="*/ 0 h 1212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0150" h="1212850">
                  <a:moveTo>
                    <a:pt x="1200150" y="0"/>
                  </a:moveTo>
                  <a:lnTo>
                    <a:pt x="6350" y="3175"/>
                  </a:lnTo>
                  <a:cubicBezTo>
                    <a:pt x="4233" y="406400"/>
                    <a:pt x="2117" y="809625"/>
                    <a:pt x="0" y="1212850"/>
                  </a:cubicBezTo>
                  <a:lnTo>
                    <a:pt x="1196975" y="892175"/>
                  </a:lnTo>
                  <a:cubicBezTo>
                    <a:pt x="1198033" y="594783"/>
                    <a:pt x="1199092" y="297392"/>
                    <a:pt x="120015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35" name="Picture 2" descr="D:\Проекты\_ЯО\2017_05_17 Меры\work\03308665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10000"/>
            </a:blip>
            <a:srcRect r="55116"/>
            <a:stretch>
              <a:fillRect/>
            </a:stretch>
          </p:blipFill>
          <p:spPr bwMode="auto">
            <a:xfrm>
              <a:off x="2455696" y="1767227"/>
              <a:ext cx="1245504" cy="2177298"/>
            </a:xfrm>
            <a:prstGeom prst="rect">
              <a:avLst/>
            </a:prstGeom>
            <a:noFill/>
          </p:spPr>
        </p:pic>
      </p:grpSp>
      <p:cxnSp>
        <p:nvCxnSpPr>
          <p:cNvPr id="36" name="Прямая соединительная линия 35"/>
          <p:cNvCxnSpPr/>
          <p:nvPr/>
        </p:nvCxnSpPr>
        <p:spPr>
          <a:xfrm>
            <a:off x="365312" y="1177888"/>
            <a:ext cx="8383157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878192" y="508086"/>
            <a:ext cx="6718147" cy="450925"/>
          </a:xfrm>
          <a:prstGeom prst="rect">
            <a:avLst/>
          </a:prstGeom>
          <a:noFill/>
        </p:spPr>
        <p:txBody>
          <a:bodyPr wrap="square" lIns="62522" tIns="31258" rIns="62522" bIns="31258" rtlCol="0" anchor="ctr">
            <a:spAutoFit/>
          </a:bodyPr>
          <a:lstStyle/>
          <a:p>
            <a:pPr defTabSz="613490">
              <a:lnSpc>
                <a:spcPct val="90000"/>
              </a:lnSpc>
            </a:pPr>
            <a:r>
              <a:rPr lang="ru-RU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ПОКАЗАТЕЛИ МСП В ЭКОНОМИКЕ</a:t>
            </a:r>
            <a:endParaRPr lang="ru-RU" sz="140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613490">
              <a:lnSpc>
                <a:spcPct val="90000"/>
              </a:lnSpc>
            </a:pPr>
            <a:r>
              <a:rPr lang="ru-RU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ЯРОСЛАВСКОЙ ОБЛАСТИ</a:t>
            </a:r>
          </a:p>
        </p:txBody>
      </p:sp>
      <p:sp>
        <p:nvSpPr>
          <p:cNvPr id="39" name="Прямоугольник 38">
            <a:extLst>
              <a:ext uri="{FF2B5EF4-FFF2-40B4-BE49-F238E27FC236}">
                <a16:creationId xmlns="" xmlns:a16="http://schemas.microsoft.com/office/drawing/2014/main" id="{C1A95DF1-80C2-4947-9BD2-28B0E0161445}"/>
              </a:ext>
            </a:extLst>
          </p:cNvPr>
          <p:cNvSpPr/>
          <p:nvPr/>
        </p:nvSpPr>
        <p:spPr>
          <a:xfrm>
            <a:off x="1227760" y="2215709"/>
            <a:ext cx="175400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000" b="1" dirty="0" smtClean="0">
                <a:solidFill>
                  <a:srgbClr val="9428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50 215</a:t>
            </a:r>
            <a:endParaRPr lang="ru-RU" sz="2400" dirty="0">
              <a:solidFill>
                <a:srgbClr val="94282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1511563" y="5455360"/>
            <a:ext cx="1186405" cy="224362"/>
          </a:xfrm>
          <a:prstGeom prst="rect">
            <a:avLst/>
          </a:prstGeom>
        </p:spPr>
        <p:txBody>
          <a:bodyPr wrap="square" lIns="71315" tIns="35658" rIns="71315" bIns="35658">
            <a:spAutoFit/>
          </a:bodyPr>
          <a:lstStyle/>
          <a:p>
            <a:pPr algn="ctr" defTabSz="715756">
              <a:lnSpc>
                <a:spcPct val="90000"/>
              </a:lnSpc>
            </a:pPr>
            <a:r>
              <a:rPr lang="ru-RU" sz="11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03.2023</a:t>
            </a:r>
            <a:endParaRPr lang="ru-RU" sz="11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Прямоугольник 40">
            <a:extLst>
              <a:ext uri="{FF2B5EF4-FFF2-40B4-BE49-F238E27FC236}">
                <a16:creationId xmlns="" xmlns:a16="http://schemas.microsoft.com/office/drawing/2014/main" id="{C1A95DF1-80C2-4947-9BD2-28B0E0161445}"/>
              </a:ext>
            </a:extLst>
          </p:cNvPr>
          <p:cNvSpPr/>
          <p:nvPr/>
        </p:nvSpPr>
        <p:spPr>
          <a:xfrm>
            <a:off x="1227760" y="4581128"/>
            <a:ext cx="175400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000" b="1" dirty="0" smtClean="0">
                <a:solidFill>
                  <a:srgbClr val="9428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47 279</a:t>
            </a:r>
            <a:endParaRPr lang="ru-RU" sz="2400" dirty="0">
              <a:solidFill>
                <a:srgbClr val="94282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5719899" y="3089942"/>
            <a:ext cx="1186405" cy="224362"/>
          </a:xfrm>
          <a:prstGeom prst="rect">
            <a:avLst/>
          </a:prstGeom>
        </p:spPr>
        <p:txBody>
          <a:bodyPr wrap="square" lIns="71315" tIns="35658" rIns="71315" bIns="35658">
            <a:spAutoFit/>
          </a:bodyPr>
          <a:lstStyle/>
          <a:p>
            <a:pPr algn="ctr" defTabSz="715756">
              <a:lnSpc>
                <a:spcPct val="90000"/>
              </a:lnSpc>
            </a:pPr>
            <a:r>
              <a:rPr lang="ru-RU" sz="11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01.2023</a:t>
            </a:r>
            <a:endParaRPr lang="ru-RU" sz="11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Прямоугольник 42">
            <a:extLst>
              <a:ext uri="{FF2B5EF4-FFF2-40B4-BE49-F238E27FC236}">
                <a16:creationId xmlns="" xmlns:a16="http://schemas.microsoft.com/office/drawing/2014/main" id="{C1A95DF1-80C2-4947-9BD2-28B0E0161445}"/>
              </a:ext>
            </a:extLst>
          </p:cNvPr>
          <p:cNvSpPr/>
          <p:nvPr/>
        </p:nvSpPr>
        <p:spPr>
          <a:xfrm>
            <a:off x="5436099" y="2215709"/>
            <a:ext cx="203934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000" b="1" dirty="0" smtClean="0">
                <a:solidFill>
                  <a:srgbClr val="9428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236 816</a:t>
            </a:r>
            <a:endParaRPr lang="ru-RU" sz="2400" dirty="0">
              <a:solidFill>
                <a:srgbClr val="94282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3701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Прямоугольник 75"/>
          <p:cNvSpPr/>
          <p:nvPr/>
        </p:nvSpPr>
        <p:spPr>
          <a:xfrm>
            <a:off x="8175" y="0"/>
            <a:ext cx="9135835" cy="1052736"/>
          </a:xfrm>
          <a:prstGeom prst="rect">
            <a:avLst/>
          </a:prstGeom>
          <a:pattFill prst="dkUpDiag">
            <a:fgClr>
              <a:srgbClr val="D8D8D8"/>
            </a:fgClr>
            <a:bgClr>
              <a:srgbClr val="FFFFFF"/>
            </a:bgClr>
          </a:pattFill>
          <a:ln w="9525">
            <a:noFill/>
            <a:miter lim="800000"/>
            <a:headEnd/>
            <a:tailEnd/>
          </a:ln>
        </p:spPr>
        <p:txBody>
          <a:bodyPr vert="horz" wrap="square" lIns="99289" tIns="49655" rIns="99289" bIns="49655" numCol="1" rtlCol="0" anchor="t" anchorCtr="0" compatLnSpc="1">
            <a:prstTxWarp prst="textNoShape">
              <a:avLst/>
            </a:prstTxWarp>
          </a:bodyPr>
          <a:lstStyle/>
          <a:p>
            <a:pPr algn="ctr" defTabSz="1132582"/>
            <a:endParaRPr lang="ru-RU" sz="23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532440" y="6539535"/>
            <a:ext cx="576064" cy="273844"/>
          </a:xfrm>
        </p:spPr>
        <p:txBody>
          <a:bodyPr/>
          <a:lstStyle/>
          <a:p>
            <a:fld id="{725C68B6-61C2-468F-89AB-4B9F7531AA68}" type="slidenum">
              <a:rPr lang="ru-RU" smtClean="0">
                <a:solidFill>
                  <a:prstClr val="white">
                    <a:lumMod val="65000"/>
                  </a:prstClr>
                </a:solidFill>
              </a:rPr>
              <a:pPr/>
              <a:t>3</a:t>
            </a:fld>
            <a:endParaRPr lang="ru-RU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1547664" y="260648"/>
            <a:ext cx="7668344" cy="442118"/>
          </a:xfrm>
          <a:prstGeom prst="rect">
            <a:avLst/>
          </a:prstGeom>
          <a:noFill/>
        </p:spPr>
        <p:txBody>
          <a:bodyPr wrap="square" lIns="53800" tIns="26897" rIns="53800" bIns="26897" rtlCol="0" anchor="ctr">
            <a:spAutoFit/>
          </a:bodyPr>
          <a:lstStyle/>
          <a:p>
            <a:pPr algn="ctr" defTabSz="700309">
              <a:lnSpc>
                <a:spcPct val="90000"/>
              </a:lnSpc>
            </a:pPr>
            <a:r>
              <a:rPr lang="ru-RU" altLang="ru-RU" sz="1400" b="1" dirty="0">
                <a:latin typeface="Arial" pitchFamily="34" charset="0"/>
                <a:cs typeface="Arial" pitchFamily="34" charset="0"/>
              </a:rPr>
              <a:t>ИНСТИТУТЫ и НАПРАВЛЕНИЯ ПОДДЕРЖКИ БИЗНЕСА</a:t>
            </a:r>
          </a:p>
          <a:p>
            <a:pPr algn="ctr" defTabSz="700309">
              <a:lnSpc>
                <a:spcPct val="90000"/>
              </a:lnSpc>
            </a:pPr>
            <a:r>
              <a:rPr lang="ru-RU" altLang="ru-RU" sz="1400" b="1" dirty="0">
                <a:latin typeface="Arial" pitchFamily="34" charset="0"/>
                <a:cs typeface="Arial" pitchFamily="34" charset="0"/>
              </a:rPr>
              <a:t>ЯРОСЛАВСКОЙ ОБЛАСТИ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732082" y="260648"/>
            <a:ext cx="1895713" cy="505162"/>
          </a:xfrm>
          <a:prstGeom prst="rect">
            <a:avLst/>
          </a:prstGeom>
          <a:noFill/>
        </p:spPr>
        <p:txBody>
          <a:bodyPr wrap="square" lIns="61362" tIns="30682" rIns="61362" bIns="30682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900" b="1" dirty="0" smtClean="0">
                <a:solidFill>
                  <a:prstClr val="black"/>
                </a:solidFill>
                <a:latin typeface="Arial Narrow" pitchFamily="34" charset="0"/>
                <a:cs typeface="Browallia New" pitchFamily="34" charset="-34"/>
              </a:rPr>
              <a:t>Департамент инвестиций, промышленности и внешнеэкономической деятельности</a:t>
            </a:r>
            <a:endParaRPr lang="ru-RU" sz="900" b="1" dirty="0">
              <a:solidFill>
                <a:prstClr val="black"/>
              </a:solidFill>
              <a:latin typeface="Arial Narrow" pitchFamily="34" charset="0"/>
              <a:cs typeface="Browallia New" pitchFamily="34" charset="-34"/>
            </a:endParaRPr>
          </a:p>
          <a:p>
            <a:pPr>
              <a:lnSpc>
                <a:spcPct val="80000"/>
              </a:lnSpc>
            </a:pPr>
            <a:r>
              <a:rPr lang="ru-RU" sz="900" dirty="0">
                <a:solidFill>
                  <a:prstClr val="black"/>
                </a:solidFill>
                <a:latin typeface="Arial Narrow" pitchFamily="34" charset="0"/>
                <a:cs typeface="Browallia New" pitchFamily="34" charset="-34"/>
              </a:rPr>
              <a:t>Ярославской области</a:t>
            </a:r>
            <a:endParaRPr lang="en-US" sz="900" dirty="0">
              <a:solidFill>
                <a:prstClr val="black"/>
              </a:solidFill>
              <a:latin typeface="Arial Narrow" pitchFamily="34" charset="0"/>
              <a:cs typeface="Browallia New" pitchFamily="34" charset="-34"/>
            </a:endParaRPr>
          </a:p>
        </p:txBody>
      </p:sp>
      <p:pic>
        <p:nvPicPr>
          <p:cNvPr id="34" name="Рисунок 3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71397"/>
            <a:ext cx="362182" cy="604531"/>
          </a:xfrm>
          <a:prstGeom prst="rect">
            <a:avLst/>
          </a:prstGeom>
        </p:spPr>
      </p:pic>
      <p:sp>
        <p:nvSpPr>
          <p:cNvPr id="73" name="Прямоугольник 72"/>
          <p:cNvSpPr/>
          <p:nvPr/>
        </p:nvSpPr>
        <p:spPr>
          <a:xfrm>
            <a:off x="611188" y="1196764"/>
            <a:ext cx="2016596" cy="656609"/>
          </a:xfrm>
          <a:prstGeom prst="rect">
            <a:avLst/>
          </a:prstGeom>
          <a:solidFill>
            <a:srgbClr val="AF765D"/>
          </a:solidFill>
        </p:spPr>
        <p:txBody>
          <a:bodyPr wrap="square" lIns="82060" tIns="41031" rIns="82060" bIns="41031" anchor="ctr">
            <a:noAutofit/>
          </a:bodyPr>
          <a:lstStyle/>
          <a:p>
            <a:pPr algn="ctr">
              <a:lnSpc>
                <a:spcPct val="80000"/>
              </a:lnSpc>
            </a:pPr>
            <a:r>
              <a:rPr lang="ru-RU" sz="12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НАЛОГОВЫЕ ЛЬГОТЫ</a:t>
            </a:r>
          </a:p>
        </p:txBody>
      </p:sp>
      <p:sp>
        <p:nvSpPr>
          <p:cNvPr id="74" name="Прямоугольник 73"/>
          <p:cNvSpPr/>
          <p:nvPr/>
        </p:nvSpPr>
        <p:spPr>
          <a:xfrm>
            <a:off x="611188" y="2018955"/>
            <a:ext cx="2024554" cy="546660"/>
          </a:xfrm>
          <a:prstGeom prst="rect">
            <a:avLst/>
          </a:prstGeom>
          <a:solidFill>
            <a:srgbClr val="AF765D"/>
          </a:solidFill>
        </p:spPr>
        <p:txBody>
          <a:bodyPr wrap="square" lIns="82060" tIns="41031" rIns="82060" bIns="41031" anchor="ctr">
            <a:noAutofit/>
          </a:bodyPr>
          <a:lstStyle/>
          <a:p>
            <a:pPr algn="ctr">
              <a:lnSpc>
                <a:spcPct val="80000"/>
              </a:lnSpc>
            </a:pPr>
            <a:r>
              <a:rPr lang="ru-RU" sz="12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ФИНАНСОВЫЕ</a:t>
            </a:r>
          </a:p>
        </p:txBody>
      </p:sp>
      <p:sp>
        <p:nvSpPr>
          <p:cNvPr id="77" name="Прямоугольник 76"/>
          <p:cNvSpPr/>
          <p:nvPr/>
        </p:nvSpPr>
        <p:spPr>
          <a:xfrm>
            <a:off x="611188" y="2722065"/>
            <a:ext cx="2016596" cy="618763"/>
          </a:xfrm>
          <a:prstGeom prst="rect">
            <a:avLst/>
          </a:prstGeom>
          <a:solidFill>
            <a:srgbClr val="AF765D"/>
          </a:solidFill>
        </p:spPr>
        <p:txBody>
          <a:bodyPr wrap="square" lIns="82060" tIns="41031" rIns="82060" bIns="41031" anchor="ctr">
            <a:noAutofit/>
          </a:bodyPr>
          <a:lstStyle/>
          <a:p>
            <a:pPr algn="ctr">
              <a:lnSpc>
                <a:spcPct val="80000"/>
              </a:lnSpc>
            </a:pPr>
            <a:r>
              <a:rPr lang="ru-RU" sz="12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ИМУЩЕСТВЕННЫЕ</a:t>
            </a:r>
          </a:p>
        </p:txBody>
      </p:sp>
      <p:sp>
        <p:nvSpPr>
          <p:cNvPr id="78" name="Прямоугольник 77"/>
          <p:cNvSpPr/>
          <p:nvPr/>
        </p:nvSpPr>
        <p:spPr>
          <a:xfrm>
            <a:off x="2843808" y="1196764"/>
            <a:ext cx="1913752" cy="656609"/>
          </a:xfrm>
          <a:prstGeom prst="rect">
            <a:avLst/>
          </a:prstGeom>
          <a:solidFill>
            <a:srgbClr val="AF765D"/>
          </a:solidFill>
        </p:spPr>
        <p:txBody>
          <a:bodyPr wrap="square" lIns="82060" tIns="41031" rIns="82060" bIns="41031" anchor="ctr">
            <a:noAutofit/>
          </a:bodyPr>
          <a:lstStyle/>
          <a:p>
            <a:pPr algn="ctr">
              <a:lnSpc>
                <a:spcPct val="80000"/>
              </a:lnSpc>
            </a:pPr>
            <a:r>
              <a:rPr lang="ru-RU" sz="12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ОБРАЗОВАТЕЛЬНЫЕ</a:t>
            </a:r>
          </a:p>
        </p:txBody>
      </p:sp>
      <p:sp>
        <p:nvSpPr>
          <p:cNvPr id="80" name="Прямоугольник 79"/>
          <p:cNvSpPr/>
          <p:nvPr/>
        </p:nvSpPr>
        <p:spPr>
          <a:xfrm>
            <a:off x="2848765" y="2018955"/>
            <a:ext cx="1910344" cy="546660"/>
          </a:xfrm>
          <a:prstGeom prst="rect">
            <a:avLst/>
          </a:prstGeom>
          <a:solidFill>
            <a:srgbClr val="AF765D"/>
          </a:solidFill>
        </p:spPr>
        <p:txBody>
          <a:bodyPr wrap="square" lIns="82060" tIns="41031" rIns="82060" bIns="41031" anchor="ctr">
            <a:noAutofit/>
          </a:bodyPr>
          <a:lstStyle/>
          <a:p>
            <a:pPr algn="ctr">
              <a:lnSpc>
                <a:spcPct val="80000"/>
              </a:lnSpc>
            </a:pPr>
            <a:r>
              <a:rPr lang="ru-RU" sz="12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ИНФОРМАЦИОННО-КОНСУЛЬТАЦИОННЫЕ</a:t>
            </a:r>
          </a:p>
        </p:txBody>
      </p:sp>
      <p:sp>
        <p:nvSpPr>
          <p:cNvPr id="81" name="Прямоугольник 80"/>
          <p:cNvSpPr/>
          <p:nvPr/>
        </p:nvSpPr>
        <p:spPr>
          <a:xfrm>
            <a:off x="2843825" y="2722076"/>
            <a:ext cx="1908179" cy="618761"/>
          </a:xfrm>
          <a:prstGeom prst="rect">
            <a:avLst/>
          </a:prstGeom>
          <a:solidFill>
            <a:srgbClr val="AF765D"/>
          </a:solidFill>
        </p:spPr>
        <p:txBody>
          <a:bodyPr wrap="square" lIns="82060" tIns="41031" rIns="82060" bIns="41031" anchor="ctr">
            <a:noAutofit/>
          </a:bodyPr>
          <a:lstStyle/>
          <a:p>
            <a:pPr algn="ctr">
              <a:lnSpc>
                <a:spcPct val="80000"/>
              </a:lnSpc>
            </a:pPr>
            <a:r>
              <a:rPr lang="ru-RU" sz="12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ПРОДВИЖЕНИЕ, МАРКЕТИНГ</a:t>
            </a:r>
          </a:p>
        </p:txBody>
      </p:sp>
      <p:pic>
        <p:nvPicPr>
          <p:cNvPr id="82" name="Рисунок 8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2157" y="3507061"/>
            <a:ext cx="968198" cy="463017"/>
          </a:xfrm>
          <a:prstGeom prst="rect">
            <a:avLst/>
          </a:prstGeom>
        </p:spPr>
      </p:pic>
      <p:pic>
        <p:nvPicPr>
          <p:cNvPr id="83" name="Рисунок 8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5490" y="3369355"/>
            <a:ext cx="2033950" cy="738408"/>
          </a:xfrm>
          <a:prstGeom prst="rect">
            <a:avLst/>
          </a:prstGeom>
        </p:spPr>
      </p:pic>
      <p:pic>
        <p:nvPicPr>
          <p:cNvPr id="84" name="Рисунок 8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5870" y="5923523"/>
            <a:ext cx="1814038" cy="406784"/>
          </a:xfrm>
          <a:prstGeom prst="rect">
            <a:avLst/>
          </a:prstGeom>
        </p:spPr>
      </p:pic>
      <p:pic>
        <p:nvPicPr>
          <p:cNvPr id="85" name="Рисунок 8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4218" y="3566417"/>
            <a:ext cx="2423930" cy="481051"/>
          </a:xfrm>
          <a:prstGeom prst="rect">
            <a:avLst/>
          </a:prstGeom>
        </p:spPr>
      </p:pic>
      <p:pic>
        <p:nvPicPr>
          <p:cNvPr id="86" name="Рисунок 8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2382" y="5758973"/>
            <a:ext cx="1605563" cy="673127"/>
          </a:xfrm>
          <a:prstGeom prst="rect">
            <a:avLst/>
          </a:prstGeom>
        </p:spPr>
      </p:pic>
      <p:pic>
        <p:nvPicPr>
          <p:cNvPr id="87" name="Рисунок 8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1186" y="4352137"/>
            <a:ext cx="1742380" cy="362995"/>
          </a:xfrm>
          <a:prstGeom prst="rect">
            <a:avLst/>
          </a:prstGeom>
        </p:spPr>
      </p:pic>
      <p:pic>
        <p:nvPicPr>
          <p:cNvPr id="88" name="Рисунок 8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7843" y="5081661"/>
            <a:ext cx="571022" cy="614403"/>
          </a:xfrm>
          <a:prstGeom prst="rect">
            <a:avLst/>
          </a:prstGeom>
        </p:spPr>
      </p:pic>
      <p:pic>
        <p:nvPicPr>
          <p:cNvPr id="89" name="Рисунок 8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2505" y="4071852"/>
            <a:ext cx="790751" cy="770213"/>
          </a:xfrm>
          <a:prstGeom prst="rect">
            <a:avLst/>
          </a:prstGeom>
        </p:spPr>
      </p:pic>
      <p:pic>
        <p:nvPicPr>
          <p:cNvPr id="90" name="Рисунок 89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181" y="4195892"/>
            <a:ext cx="2794906" cy="644501"/>
          </a:xfrm>
          <a:prstGeom prst="rect">
            <a:avLst/>
          </a:prstGeom>
        </p:spPr>
      </p:pic>
      <p:pic>
        <p:nvPicPr>
          <p:cNvPr id="91" name="Рисунок 90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784" y="3435301"/>
            <a:ext cx="1868045" cy="743303"/>
          </a:xfrm>
          <a:prstGeom prst="rect">
            <a:avLst/>
          </a:prstGeom>
        </p:spPr>
      </p:pic>
      <p:pic>
        <p:nvPicPr>
          <p:cNvPr id="92" name="Рисунок 91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360" y="5898165"/>
            <a:ext cx="1249291" cy="533935"/>
          </a:xfrm>
          <a:prstGeom prst="rect">
            <a:avLst/>
          </a:prstGeom>
        </p:spPr>
      </p:pic>
      <p:pic>
        <p:nvPicPr>
          <p:cNvPr id="93" name="Рисунок 92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5309455" y="5079571"/>
            <a:ext cx="789055" cy="649296"/>
          </a:xfrm>
          <a:prstGeom prst="rect">
            <a:avLst/>
          </a:prstGeom>
        </p:spPr>
      </p:pic>
      <p:pic>
        <p:nvPicPr>
          <p:cNvPr id="94" name="Рисунок 93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181" y="5839455"/>
            <a:ext cx="869556" cy="654775"/>
          </a:xfrm>
          <a:prstGeom prst="rect">
            <a:avLst/>
          </a:prstGeom>
        </p:spPr>
      </p:pic>
      <p:pic>
        <p:nvPicPr>
          <p:cNvPr id="95" name="Рисунок 94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6685" y="5024111"/>
            <a:ext cx="2361265" cy="704756"/>
          </a:xfrm>
          <a:prstGeom prst="rect">
            <a:avLst/>
          </a:prstGeom>
        </p:spPr>
      </p:pic>
      <p:sp>
        <p:nvSpPr>
          <p:cNvPr id="96" name="Прямоугольник 33">
            <a:extLst>
              <a:ext uri="{FF2B5EF4-FFF2-40B4-BE49-F238E27FC236}">
                <a16:creationId xmlns="" xmlns:a16="http://schemas.microsoft.com/office/drawing/2014/main" id="{0A7B6D84-084B-4E92-92FF-59686338AD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75595" y="1590705"/>
            <a:ext cx="3969715" cy="262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1995" tIns="30998" rIns="61995" bIns="30998">
            <a:spAutoFit/>
          </a:bodyPr>
          <a:lstStyle/>
          <a:p>
            <a:r>
              <a:rPr lang="ru-RU" altLang="ru-RU" sz="1300" dirty="0">
                <a:solidFill>
                  <a:prstClr val="white">
                    <a:lumMod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КОЛИЧЕСТВО ПОЛУЧАТЕЛЕЙ ПОДДЕРЖКИ</a:t>
            </a:r>
          </a:p>
        </p:txBody>
      </p:sp>
      <p:sp>
        <p:nvSpPr>
          <p:cNvPr id="98" name="Прямоугольник 86">
            <a:extLst>
              <a:ext uri="{FF2B5EF4-FFF2-40B4-BE49-F238E27FC236}">
                <a16:creationId xmlns="" xmlns:a16="http://schemas.microsoft.com/office/drawing/2014/main" id="{C7F33E2D-5676-4EC9-8171-ABC943DE64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41023" y="1925970"/>
            <a:ext cx="1340326" cy="339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2006" tIns="31003" rIns="62006" bIns="31003">
            <a:spAutoFit/>
          </a:bodyPr>
          <a:lstStyle/>
          <a:p>
            <a:pPr algn="ctr" defTabSz="706237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AF765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2757</a:t>
            </a:r>
            <a:endParaRPr lang="ru-RU" sz="1050" dirty="0">
              <a:solidFill>
                <a:srgbClr val="AF765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9" name="Прямоугольник 86">
            <a:extLst>
              <a:ext uri="{FF2B5EF4-FFF2-40B4-BE49-F238E27FC236}">
                <a16:creationId xmlns="" xmlns:a16="http://schemas.microsoft.com/office/drawing/2014/main" id="{1FC2B977-87AC-4C8A-BECE-EAEA3977F9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62465" y="1925970"/>
            <a:ext cx="1009570" cy="339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2006" tIns="31003" rIns="62006" bIns="31003">
            <a:spAutoFit/>
          </a:bodyPr>
          <a:lstStyle/>
          <a:p>
            <a:pPr algn="ctr" defTabSz="706237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AF765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2820</a:t>
            </a:r>
            <a:endParaRPr lang="ru-RU" sz="1050" dirty="0">
              <a:solidFill>
                <a:srgbClr val="AF765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0" name="Прямоугольник 86">
            <a:extLst>
              <a:ext uri="{FF2B5EF4-FFF2-40B4-BE49-F238E27FC236}">
                <a16:creationId xmlns="" xmlns:a16="http://schemas.microsoft.com/office/drawing/2014/main" id="{DD6E62C9-F150-40C7-B711-DB2731DC1A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08768" y="1926447"/>
            <a:ext cx="720617" cy="339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2006" tIns="31003" rIns="62006" bIns="31003">
            <a:spAutoFit/>
          </a:bodyPr>
          <a:lstStyle/>
          <a:p>
            <a:pPr algn="ctr" defTabSz="706237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AF765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2753</a:t>
            </a:r>
            <a:endParaRPr lang="ru-RU" sz="1050" dirty="0">
              <a:solidFill>
                <a:srgbClr val="AF765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1" name="Прямая со стрелкой 100">
            <a:extLst>
              <a:ext uri="{FF2B5EF4-FFF2-40B4-BE49-F238E27FC236}">
                <a16:creationId xmlns="" xmlns:a16="http://schemas.microsoft.com/office/drawing/2014/main" id="{89219175-8C60-4538-9470-6EEFCC2176AF}"/>
              </a:ext>
            </a:extLst>
          </p:cNvPr>
          <p:cNvCxnSpPr>
            <a:cxnSpLocks/>
          </p:cNvCxnSpPr>
          <p:nvPr/>
        </p:nvCxnSpPr>
        <p:spPr>
          <a:xfrm>
            <a:off x="4883666" y="2393661"/>
            <a:ext cx="3828337" cy="0"/>
          </a:xfrm>
          <a:prstGeom prst="straightConnector1">
            <a:avLst/>
          </a:prstGeom>
          <a:ln w="19050">
            <a:solidFill>
              <a:schemeClr val="bg1">
                <a:lumMod val="6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Прямоугольник 101">
            <a:extLst>
              <a:ext uri="{FF2B5EF4-FFF2-40B4-BE49-F238E27FC236}">
                <a16:creationId xmlns="" xmlns:a16="http://schemas.microsoft.com/office/drawing/2014/main" id="{65965ABF-9951-4B1F-ADF2-76F43EED4CA7}"/>
              </a:ext>
            </a:extLst>
          </p:cNvPr>
          <p:cNvSpPr/>
          <p:nvPr/>
        </p:nvSpPr>
        <p:spPr>
          <a:xfrm>
            <a:off x="5050241" y="2453157"/>
            <a:ext cx="588057" cy="269430"/>
          </a:xfrm>
          <a:prstGeom prst="rect">
            <a:avLst/>
          </a:prstGeom>
          <a:noFill/>
        </p:spPr>
        <p:txBody>
          <a:bodyPr wrap="square" lIns="83944" tIns="41972" rIns="83944" bIns="41972">
            <a:spAutoFit/>
          </a:bodyPr>
          <a:lstStyle/>
          <a:p>
            <a:pPr algn="ctr"/>
            <a:r>
              <a:rPr lang="ru-RU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2020</a:t>
            </a:r>
            <a:endParaRPr lang="ru-RU" sz="120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3" name="Прямоугольник 102">
            <a:extLst>
              <a:ext uri="{FF2B5EF4-FFF2-40B4-BE49-F238E27FC236}">
                <a16:creationId xmlns="" xmlns:a16="http://schemas.microsoft.com/office/drawing/2014/main" id="{B0A7BC68-1914-4723-B461-565F602E90BC}"/>
              </a:ext>
            </a:extLst>
          </p:cNvPr>
          <p:cNvSpPr/>
          <p:nvPr/>
        </p:nvSpPr>
        <p:spPr>
          <a:xfrm>
            <a:off x="5855119" y="2456291"/>
            <a:ext cx="588057" cy="269430"/>
          </a:xfrm>
          <a:prstGeom prst="rect">
            <a:avLst/>
          </a:prstGeom>
          <a:noFill/>
        </p:spPr>
        <p:txBody>
          <a:bodyPr wrap="square" lIns="83944" tIns="41972" rIns="83944" bIns="41972">
            <a:spAutoFit/>
          </a:bodyPr>
          <a:lstStyle/>
          <a:p>
            <a:pPr algn="ctr"/>
            <a:r>
              <a:rPr lang="ru-RU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2021</a:t>
            </a:r>
            <a:endParaRPr lang="ru-RU" sz="120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4" name="Прямоугольник 103">
            <a:extLst>
              <a:ext uri="{FF2B5EF4-FFF2-40B4-BE49-F238E27FC236}">
                <a16:creationId xmlns="" xmlns:a16="http://schemas.microsoft.com/office/drawing/2014/main" id="{E6561C27-A579-4D8C-9C22-617E531C0523}"/>
              </a:ext>
            </a:extLst>
          </p:cNvPr>
          <p:cNvSpPr/>
          <p:nvPr/>
        </p:nvSpPr>
        <p:spPr>
          <a:xfrm>
            <a:off x="6267307" y="2452633"/>
            <a:ext cx="1309622" cy="269430"/>
          </a:xfrm>
          <a:prstGeom prst="rect">
            <a:avLst/>
          </a:prstGeom>
          <a:noFill/>
        </p:spPr>
        <p:txBody>
          <a:bodyPr wrap="square" lIns="83944" tIns="41972" rIns="83944" bIns="41972">
            <a:spAutoFit/>
          </a:bodyPr>
          <a:lstStyle/>
          <a:p>
            <a:pPr algn="ctr"/>
            <a:r>
              <a:rPr lang="ru-RU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2022</a:t>
            </a:r>
            <a:endParaRPr lang="ru-RU" sz="120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5" name="Прямоугольник 104">
            <a:extLst>
              <a:ext uri="{FF2B5EF4-FFF2-40B4-BE49-F238E27FC236}">
                <a16:creationId xmlns="" xmlns:a16="http://schemas.microsoft.com/office/drawing/2014/main" id="{E6561C27-A579-4D8C-9C22-617E531C0523}"/>
              </a:ext>
            </a:extLst>
          </p:cNvPr>
          <p:cNvSpPr/>
          <p:nvPr/>
        </p:nvSpPr>
        <p:spPr>
          <a:xfrm>
            <a:off x="7082387" y="2456291"/>
            <a:ext cx="1309622" cy="269430"/>
          </a:xfrm>
          <a:prstGeom prst="rect">
            <a:avLst/>
          </a:prstGeom>
          <a:noFill/>
        </p:spPr>
        <p:txBody>
          <a:bodyPr wrap="square" lIns="83944" tIns="41972" rIns="83944" bIns="41972">
            <a:spAutoFit/>
          </a:bodyPr>
          <a:lstStyle/>
          <a:p>
            <a:pPr algn="ctr"/>
            <a:r>
              <a:rPr lang="ru-RU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2023</a:t>
            </a:r>
            <a:endParaRPr lang="ru-RU" sz="120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6" name="Прямоугольник 86">
            <a:extLst>
              <a:ext uri="{FF2B5EF4-FFF2-40B4-BE49-F238E27FC236}">
                <a16:creationId xmlns="" xmlns:a16="http://schemas.microsoft.com/office/drawing/2014/main" id="{1FC2B977-87AC-4C8A-BECE-EAEA3977F9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99530" y="1927983"/>
            <a:ext cx="1009570" cy="339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2006" tIns="31003" rIns="62006" bIns="31003">
            <a:spAutoFit/>
          </a:bodyPr>
          <a:lstStyle/>
          <a:p>
            <a:pPr algn="ctr" defTabSz="706237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AF765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3000 </a:t>
            </a:r>
            <a:endParaRPr lang="ru-RU" b="1" dirty="0">
              <a:solidFill>
                <a:srgbClr val="AF765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7" name="Овал 106"/>
          <p:cNvSpPr/>
          <p:nvPr/>
        </p:nvSpPr>
        <p:spPr>
          <a:xfrm>
            <a:off x="5255156" y="2310437"/>
            <a:ext cx="108577" cy="138051"/>
          </a:xfrm>
          <a:prstGeom prst="ellipse">
            <a:avLst/>
          </a:prstGeom>
          <a:pattFill prst="dkUpDiag">
            <a:fgClr>
              <a:srgbClr val="D8D8D8"/>
            </a:fgClr>
            <a:bgClr>
              <a:srgbClr val="FFFFFF"/>
            </a:bgClr>
          </a:pattFill>
          <a:ln w="952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</p:spPr>
        <p:txBody>
          <a:bodyPr vert="horz" wrap="square" lIns="99289" tIns="49655" rIns="99289" bIns="49655" numCol="1" rtlCol="0" anchor="t" anchorCtr="0" compatLnSpc="1">
            <a:prstTxWarp prst="textNoShape">
              <a:avLst/>
            </a:prstTxWarp>
          </a:bodyPr>
          <a:lstStyle/>
          <a:p>
            <a:pPr algn="ctr" defTabSz="1132582"/>
            <a:endParaRPr lang="ru-RU" sz="2300" dirty="0">
              <a:solidFill>
                <a:prstClr val="black"/>
              </a:solidFill>
            </a:endParaRPr>
          </a:p>
        </p:txBody>
      </p:sp>
      <p:sp>
        <p:nvSpPr>
          <p:cNvPr id="108" name="Овал 107"/>
          <p:cNvSpPr/>
          <p:nvPr/>
        </p:nvSpPr>
        <p:spPr>
          <a:xfrm>
            <a:off x="6070844" y="2320401"/>
            <a:ext cx="108577" cy="138051"/>
          </a:xfrm>
          <a:prstGeom prst="ellipse">
            <a:avLst/>
          </a:prstGeom>
          <a:pattFill prst="dkUpDiag">
            <a:fgClr>
              <a:srgbClr val="D8D8D8"/>
            </a:fgClr>
            <a:bgClr>
              <a:srgbClr val="FFFFFF"/>
            </a:bgClr>
          </a:pattFill>
          <a:ln w="952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</p:spPr>
        <p:txBody>
          <a:bodyPr vert="horz" wrap="square" lIns="99289" tIns="49655" rIns="99289" bIns="49655" numCol="1" rtlCol="0" anchor="t" anchorCtr="0" compatLnSpc="1">
            <a:prstTxWarp prst="textNoShape">
              <a:avLst/>
            </a:prstTxWarp>
          </a:bodyPr>
          <a:lstStyle/>
          <a:p>
            <a:pPr algn="ctr" defTabSz="1132582"/>
            <a:endParaRPr lang="ru-RU" sz="2300" dirty="0">
              <a:solidFill>
                <a:prstClr val="black"/>
              </a:solidFill>
            </a:endParaRPr>
          </a:p>
        </p:txBody>
      </p:sp>
      <p:sp>
        <p:nvSpPr>
          <p:cNvPr id="109" name="Овал 108"/>
          <p:cNvSpPr/>
          <p:nvPr/>
        </p:nvSpPr>
        <p:spPr>
          <a:xfrm>
            <a:off x="6867831" y="2310437"/>
            <a:ext cx="108577" cy="138051"/>
          </a:xfrm>
          <a:prstGeom prst="ellipse">
            <a:avLst/>
          </a:prstGeom>
          <a:pattFill prst="dkUpDiag">
            <a:fgClr>
              <a:srgbClr val="D8D8D8"/>
            </a:fgClr>
            <a:bgClr>
              <a:srgbClr val="FFFFFF"/>
            </a:bgClr>
          </a:pattFill>
          <a:ln w="952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</p:spPr>
        <p:txBody>
          <a:bodyPr vert="horz" wrap="square" lIns="99289" tIns="49655" rIns="99289" bIns="49655" numCol="1" rtlCol="0" anchor="t" anchorCtr="0" compatLnSpc="1">
            <a:prstTxWarp prst="textNoShape">
              <a:avLst/>
            </a:prstTxWarp>
          </a:bodyPr>
          <a:lstStyle/>
          <a:p>
            <a:pPr algn="ctr" defTabSz="1132582"/>
            <a:endParaRPr lang="ru-RU" sz="2300" dirty="0">
              <a:solidFill>
                <a:prstClr val="black"/>
              </a:solidFill>
            </a:endParaRPr>
          </a:p>
        </p:txBody>
      </p:sp>
      <p:sp>
        <p:nvSpPr>
          <p:cNvPr id="110" name="Овал 109"/>
          <p:cNvSpPr/>
          <p:nvPr/>
        </p:nvSpPr>
        <p:spPr>
          <a:xfrm>
            <a:off x="7650039" y="2315029"/>
            <a:ext cx="108577" cy="138051"/>
          </a:xfrm>
          <a:prstGeom prst="ellipse">
            <a:avLst/>
          </a:prstGeom>
          <a:pattFill prst="dkUpDiag">
            <a:fgClr>
              <a:srgbClr val="D8D8D8"/>
            </a:fgClr>
            <a:bgClr>
              <a:srgbClr val="FFFFFF"/>
            </a:bgClr>
          </a:pattFill>
          <a:ln w="952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</p:spPr>
        <p:txBody>
          <a:bodyPr vert="horz" wrap="square" lIns="99289" tIns="49655" rIns="99289" bIns="49655" numCol="1" rtlCol="0" anchor="t" anchorCtr="0" compatLnSpc="1">
            <a:prstTxWarp prst="textNoShape">
              <a:avLst/>
            </a:prstTxWarp>
          </a:bodyPr>
          <a:lstStyle/>
          <a:p>
            <a:pPr algn="ctr" defTabSz="1132582"/>
            <a:endParaRPr lang="ru-RU" sz="2300" dirty="0">
              <a:solidFill>
                <a:prstClr val="black"/>
              </a:solidFill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7850741" y="5252230"/>
            <a:ext cx="1193777" cy="285907"/>
          </a:xfrm>
          <a:prstGeom prst="rect">
            <a:avLst/>
          </a:prstGeom>
          <a:noFill/>
        </p:spPr>
        <p:txBody>
          <a:bodyPr wrap="square" lIns="91116" tIns="45559" rIns="91116" bIns="45559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7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itchFamily="34" charset="0"/>
              </a:rPr>
              <a:t>Центр развития поставщиков</a:t>
            </a:r>
            <a:endParaRPr lang="ru-RU" sz="7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6057860" y="5252230"/>
            <a:ext cx="1294976" cy="285907"/>
          </a:xfrm>
          <a:prstGeom prst="rect">
            <a:avLst/>
          </a:prstGeom>
          <a:noFill/>
        </p:spPr>
        <p:txBody>
          <a:bodyPr wrap="square" lIns="91116" tIns="45559" rIns="91116" bIns="45559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7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itchFamily="34" charset="0"/>
              </a:rPr>
              <a:t>Корпорация развития Ярославской области</a:t>
            </a:r>
            <a:endParaRPr lang="ru-RU" sz="7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3" name="Прямоугольник 112"/>
          <p:cNvSpPr/>
          <p:nvPr/>
        </p:nvSpPr>
        <p:spPr>
          <a:xfrm>
            <a:off x="984858" y="5942310"/>
            <a:ext cx="1111420" cy="415494"/>
          </a:xfrm>
          <a:prstGeom prst="rect">
            <a:avLst/>
          </a:prstGeom>
        </p:spPr>
        <p:txBody>
          <a:bodyPr wrap="square" lIns="91436" tIns="45718" rIns="91436" bIns="45718" anchor="ctr">
            <a:spAutoFit/>
          </a:bodyPr>
          <a:lstStyle/>
          <a:p>
            <a:r>
              <a:rPr lang="ru-RU" sz="7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itchFamily="34" charset="0"/>
              </a:rPr>
              <a:t>Информационно-консультационная служба АПК</a:t>
            </a:r>
          </a:p>
        </p:txBody>
      </p:sp>
      <p:pic>
        <p:nvPicPr>
          <p:cNvPr id="114" name="Рисунок 113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6204" y="4229680"/>
            <a:ext cx="2650394" cy="576917"/>
          </a:xfrm>
          <a:prstGeom prst="rect">
            <a:avLst/>
          </a:prstGeom>
        </p:spPr>
      </p:pic>
      <p:pic>
        <p:nvPicPr>
          <p:cNvPr id="115" name="Рисунок 114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139" y="5032535"/>
            <a:ext cx="1856885" cy="696332"/>
          </a:xfrm>
          <a:prstGeom prst="rect">
            <a:avLst/>
          </a:prstGeom>
        </p:spPr>
      </p:pic>
      <p:sp>
        <p:nvSpPr>
          <p:cNvPr id="116" name="TextBox 115"/>
          <p:cNvSpPr txBox="1"/>
          <p:nvPr/>
        </p:nvSpPr>
        <p:spPr>
          <a:xfrm>
            <a:off x="3307290" y="5588787"/>
            <a:ext cx="1977274" cy="188945"/>
          </a:xfrm>
          <a:prstGeom prst="rect">
            <a:avLst/>
          </a:prstGeom>
          <a:noFill/>
        </p:spPr>
        <p:txBody>
          <a:bodyPr wrap="square" lIns="91102" tIns="45553" rIns="91102" bIns="45553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7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itchFamily="34" charset="0"/>
              </a:rPr>
              <a:t>Центр экспорта Ярославской области</a:t>
            </a:r>
            <a:endParaRPr lang="ru-RU" sz="7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010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Прямоугольник 75"/>
          <p:cNvSpPr/>
          <p:nvPr/>
        </p:nvSpPr>
        <p:spPr>
          <a:xfrm>
            <a:off x="8175" y="0"/>
            <a:ext cx="9135835" cy="1052736"/>
          </a:xfrm>
          <a:prstGeom prst="rect">
            <a:avLst/>
          </a:prstGeom>
          <a:pattFill prst="dkUpDiag">
            <a:fgClr>
              <a:srgbClr val="D8D8D8"/>
            </a:fgClr>
            <a:bgClr>
              <a:srgbClr val="FFFFFF"/>
            </a:bgClr>
          </a:pattFill>
          <a:ln w="9525">
            <a:noFill/>
            <a:miter lim="800000"/>
            <a:headEnd/>
            <a:tailEnd/>
          </a:ln>
        </p:spPr>
        <p:txBody>
          <a:bodyPr vert="horz" wrap="square" lIns="99289" tIns="49655" rIns="99289" bIns="49655" numCol="1" rtlCol="0" anchor="t" anchorCtr="0" compatLnSpc="1">
            <a:prstTxWarp prst="textNoShape">
              <a:avLst/>
            </a:prstTxWarp>
          </a:bodyPr>
          <a:lstStyle/>
          <a:p>
            <a:pPr algn="ctr" defTabSz="1132582"/>
            <a:endParaRPr lang="ru-RU" sz="23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460432" y="6467527"/>
            <a:ext cx="576064" cy="273844"/>
          </a:xfrm>
        </p:spPr>
        <p:txBody>
          <a:bodyPr/>
          <a:lstStyle/>
          <a:p>
            <a:fld id="{725C68B6-61C2-468F-89AB-4B9F7531AA68}" type="slidenum">
              <a:rPr lang="ru-RU" smtClean="0">
                <a:solidFill>
                  <a:prstClr val="white">
                    <a:lumMod val="65000"/>
                  </a:prstClr>
                </a:solidFill>
              </a:rPr>
              <a:pPr/>
              <a:t>4</a:t>
            </a:fld>
            <a:endParaRPr lang="ru-RU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90922" y="384932"/>
            <a:ext cx="3077222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ru-RU"/>
            </a:defPPr>
            <a:lvl1pPr>
              <a:defRPr sz="2000">
                <a:solidFill>
                  <a:prstClr val="black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algn="ctr"/>
            <a:r>
              <a:rPr lang="ru-RU" sz="1400" b="1" dirty="0" smtClean="0"/>
              <a:t>ФИНАНСОВАЯ ПОДДЕРЖКА</a:t>
            </a:r>
            <a:endParaRPr lang="ru-RU" sz="14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732082" y="260648"/>
            <a:ext cx="1895713" cy="505162"/>
          </a:xfrm>
          <a:prstGeom prst="rect">
            <a:avLst/>
          </a:prstGeom>
          <a:noFill/>
        </p:spPr>
        <p:txBody>
          <a:bodyPr wrap="square" lIns="61362" tIns="30682" rIns="61362" bIns="30682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900" b="1" dirty="0" smtClean="0">
                <a:solidFill>
                  <a:prstClr val="black"/>
                </a:solidFill>
                <a:latin typeface="Arial Narrow" pitchFamily="34" charset="0"/>
                <a:cs typeface="Browallia New" pitchFamily="34" charset="-34"/>
              </a:rPr>
              <a:t>Департамент инвестиций, промышленности и внешнеэкономической деятельности</a:t>
            </a:r>
            <a:endParaRPr lang="ru-RU" sz="900" b="1" dirty="0">
              <a:solidFill>
                <a:prstClr val="black"/>
              </a:solidFill>
              <a:latin typeface="Arial Narrow" pitchFamily="34" charset="0"/>
              <a:cs typeface="Browallia New" pitchFamily="34" charset="-34"/>
            </a:endParaRPr>
          </a:p>
          <a:p>
            <a:pPr>
              <a:lnSpc>
                <a:spcPct val="80000"/>
              </a:lnSpc>
            </a:pPr>
            <a:r>
              <a:rPr lang="ru-RU" sz="900" dirty="0">
                <a:solidFill>
                  <a:prstClr val="black"/>
                </a:solidFill>
                <a:latin typeface="Arial Narrow" pitchFamily="34" charset="0"/>
                <a:cs typeface="Browallia New" pitchFamily="34" charset="-34"/>
              </a:rPr>
              <a:t>Ярославской области</a:t>
            </a:r>
            <a:endParaRPr lang="en-US" sz="900" dirty="0">
              <a:solidFill>
                <a:prstClr val="black"/>
              </a:solidFill>
              <a:latin typeface="Arial Narrow" pitchFamily="34" charset="0"/>
              <a:cs typeface="Browallia New" pitchFamily="34" charset="-34"/>
            </a:endParaRP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71397"/>
            <a:ext cx="362182" cy="604531"/>
          </a:xfrm>
          <a:prstGeom prst="rect">
            <a:avLst/>
          </a:prstGeom>
        </p:spPr>
      </p:pic>
      <p:sp>
        <p:nvSpPr>
          <p:cNvPr id="31" name="Прямоугольник 30"/>
          <p:cNvSpPr/>
          <p:nvPr/>
        </p:nvSpPr>
        <p:spPr>
          <a:xfrm>
            <a:off x="3428752" y="3483084"/>
            <a:ext cx="2583408" cy="1530093"/>
          </a:xfrm>
          <a:prstGeom prst="rect">
            <a:avLst/>
          </a:prstGeom>
          <a:pattFill prst="lt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3175" cap="flat" cmpd="sng" algn="ctr">
            <a:solidFill>
              <a:schemeClr val="bg1">
                <a:lumMod val="95000"/>
              </a:schemeClr>
            </a:solidFill>
            <a:prstDash val="solid"/>
            <a:miter lim="800000"/>
          </a:ln>
          <a:effectLst/>
        </p:spPr>
        <p:txBody>
          <a:bodyPr lIns="102396" tIns="51198" rIns="102396" bIns="51198" rtlCol="0" anchor="ctr"/>
          <a:lstStyle/>
          <a:p>
            <a:pPr algn="ctr" defTabSz="1114990">
              <a:defRPr/>
            </a:pPr>
            <a:endParaRPr lang="ru-RU" sz="1200" kern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6228190" y="3490285"/>
            <a:ext cx="2448273" cy="1522903"/>
          </a:xfrm>
          <a:prstGeom prst="rect">
            <a:avLst/>
          </a:prstGeom>
          <a:pattFill prst="lt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3175" cap="flat" cmpd="sng" algn="ctr">
            <a:solidFill>
              <a:schemeClr val="bg1">
                <a:lumMod val="95000"/>
              </a:schemeClr>
            </a:solidFill>
            <a:prstDash val="solid"/>
            <a:miter lim="800000"/>
          </a:ln>
          <a:effectLst/>
        </p:spPr>
        <p:txBody>
          <a:bodyPr lIns="102396" tIns="51198" rIns="102396" bIns="51198" rtlCol="0" anchor="ctr"/>
          <a:lstStyle/>
          <a:p>
            <a:pPr algn="ctr" defTabSz="1114990">
              <a:defRPr/>
            </a:pPr>
            <a:endParaRPr lang="ru-RU" sz="1200" kern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740652" y="3490285"/>
            <a:ext cx="2463196" cy="1522903"/>
          </a:xfrm>
          <a:prstGeom prst="rect">
            <a:avLst/>
          </a:prstGeom>
          <a:pattFill prst="lt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3175" cap="flat" cmpd="sng" algn="ctr">
            <a:solidFill>
              <a:schemeClr val="bg1">
                <a:lumMod val="95000"/>
              </a:schemeClr>
            </a:solidFill>
            <a:prstDash val="solid"/>
            <a:miter lim="800000"/>
          </a:ln>
          <a:effectLst/>
        </p:spPr>
        <p:txBody>
          <a:bodyPr lIns="102396" tIns="51198" rIns="102396" bIns="51198" rtlCol="0" anchor="ctr"/>
          <a:lstStyle/>
          <a:p>
            <a:pPr algn="ctr" defTabSz="1114990">
              <a:defRPr/>
            </a:pPr>
            <a:endParaRPr lang="ru-RU" sz="1200" kern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740652" y="1833981"/>
            <a:ext cx="2463196" cy="1451015"/>
          </a:xfrm>
          <a:prstGeom prst="rect">
            <a:avLst/>
          </a:prstGeom>
          <a:pattFill prst="lt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3175" cap="flat" cmpd="sng" algn="ctr">
            <a:solidFill>
              <a:schemeClr val="bg1">
                <a:lumMod val="95000"/>
              </a:schemeClr>
            </a:solidFill>
            <a:prstDash val="solid"/>
            <a:miter lim="800000"/>
          </a:ln>
          <a:effectLst/>
        </p:spPr>
        <p:txBody>
          <a:bodyPr lIns="102396" tIns="51198" rIns="102396" bIns="51198" rtlCol="0" anchor="ctr"/>
          <a:lstStyle/>
          <a:p>
            <a:pPr algn="ctr" defTabSz="1114990">
              <a:defRPr/>
            </a:pPr>
            <a:endParaRPr lang="ru-RU" sz="1200" kern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6228190" y="1838180"/>
            <a:ext cx="2448273" cy="1446817"/>
          </a:xfrm>
          <a:prstGeom prst="rect">
            <a:avLst/>
          </a:prstGeom>
          <a:pattFill prst="lt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3175" cap="flat" cmpd="sng" algn="ctr">
            <a:solidFill>
              <a:schemeClr val="bg1">
                <a:lumMod val="95000"/>
              </a:schemeClr>
            </a:solidFill>
            <a:prstDash val="solid"/>
            <a:miter lim="800000"/>
          </a:ln>
          <a:effectLst/>
        </p:spPr>
        <p:txBody>
          <a:bodyPr lIns="102396" tIns="51198" rIns="102396" bIns="51198" rtlCol="0" anchor="ctr"/>
          <a:lstStyle/>
          <a:p>
            <a:pPr algn="ctr" defTabSz="1114990">
              <a:defRPr/>
            </a:pPr>
            <a:endParaRPr lang="ru-RU" sz="1200" kern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Заголовок 1"/>
          <p:cNvSpPr txBox="1">
            <a:spLocks/>
          </p:cNvSpPr>
          <p:nvPr/>
        </p:nvSpPr>
        <p:spPr>
          <a:xfrm>
            <a:off x="383818" y="1224204"/>
            <a:ext cx="7174123" cy="487569"/>
          </a:xfrm>
          <a:prstGeom prst="rect">
            <a:avLst/>
          </a:prstGeom>
        </p:spPr>
        <p:txBody>
          <a:bodyPr lIns="102396" tIns="51198" rIns="102396" bIns="51198"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</a:t>
            </a:r>
            <a:r>
              <a:rPr lang="ru-RU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ля субъектов малого и среднего предпринимательства и самозанятых граждан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3428752" y="1845932"/>
            <a:ext cx="2583408" cy="1439053"/>
          </a:xfrm>
          <a:prstGeom prst="rect">
            <a:avLst/>
          </a:prstGeom>
          <a:pattFill prst="lt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3175" cap="flat" cmpd="sng" algn="ctr">
            <a:solidFill>
              <a:schemeClr val="bg1">
                <a:lumMod val="95000"/>
              </a:schemeClr>
            </a:solidFill>
            <a:prstDash val="solid"/>
            <a:miter lim="800000"/>
          </a:ln>
          <a:effectLst/>
        </p:spPr>
        <p:txBody>
          <a:bodyPr lIns="102396" tIns="51198" rIns="102396" bIns="51198" rtlCol="0" anchor="ctr"/>
          <a:lstStyle/>
          <a:p>
            <a:pPr algn="ctr" defTabSz="1114990">
              <a:defRPr/>
            </a:pPr>
            <a:endParaRPr lang="ru-RU" sz="1200" kern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Прямоугольник 37">
            <a:extLst>
              <a:ext uri="{FF2B5EF4-FFF2-40B4-BE49-F238E27FC236}">
                <a16:creationId xmlns="" xmlns:a16="http://schemas.microsoft.com/office/drawing/2014/main" id="{C1A95DF1-80C2-4947-9BD2-28B0E0161445}"/>
              </a:ext>
            </a:extLst>
          </p:cNvPr>
          <p:cNvSpPr/>
          <p:nvPr/>
        </p:nvSpPr>
        <p:spPr>
          <a:xfrm>
            <a:off x="3563888" y="1878926"/>
            <a:ext cx="2448272" cy="6186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hangingPunct="0">
              <a:lnSpc>
                <a:spcPct val="90000"/>
              </a:lnSpc>
            </a:pPr>
            <a:r>
              <a:rPr lang="ru-RU" sz="1400" b="1" dirty="0" smtClean="0">
                <a:solidFill>
                  <a:srgbClr val="9C674E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ИНВЕСТИЦИОННЫЙ</a:t>
            </a:r>
          </a:p>
          <a:p>
            <a:pPr algn="ctr" hangingPunct="0">
              <a:lnSpc>
                <a:spcPct val="90000"/>
              </a:lnSpc>
            </a:pPr>
            <a:r>
              <a:rPr lang="ru-RU" sz="800" dirty="0">
                <a:solidFill>
                  <a:prstClr val="black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на инвестиционные цели (модернизация, технологическое перевооружение, расширение производства</a:t>
            </a:r>
            <a:r>
              <a:rPr lang="ru-RU" sz="800" dirty="0" smtClean="0">
                <a:solidFill>
                  <a:prstClr val="black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)</a:t>
            </a:r>
            <a:endParaRPr lang="ru-RU" sz="1000" b="1" dirty="0">
              <a:solidFill>
                <a:srgbClr val="9C674E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3736672" y="2450697"/>
            <a:ext cx="755913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lnSpc>
                <a:spcPct val="90000"/>
              </a:lnSpc>
            </a:pP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Размер</a:t>
            </a:r>
            <a:endParaRPr lang="ru-RU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Прямоугольник 39">
            <a:extLst>
              <a:ext uri="{FF2B5EF4-FFF2-40B4-BE49-F238E27FC236}">
                <a16:creationId xmlns="" xmlns:a16="http://schemas.microsoft.com/office/drawing/2014/main" id="{C1A95DF1-80C2-4947-9BD2-28B0E0161445}"/>
              </a:ext>
            </a:extLst>
          </p:cNvPr>
          <p:cNvSpPr/>
          <p:nvPr/>
        </p:nvSpPr>
        <p:spPr>
          <a:xfrm>
            <a:off x="4408450" y="2380534"/>
            <a:ext cx="117769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до</a:t>
            </a:r>
            <a:r>
              <a:rPr lang="ru-RU" sz="1400" b="1" dirty="0" smtClean="0">
                <a:solidFill>
                  <a:srgbClr val="9C674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b="1" dirty="0" smtClean="0">
                <a:solidFill>
                  <a:srgbClr val="9428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 </a:t>
            </a:r>
            <a:r>
              <a:rPr lang="ru-RU" sz="1000" dirty="0" smtClean="0">
                <a:solidFill>
                  <a:srgbClr val="9428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млн </a:t>
            </a:r>
            <a:r>
              <a:rPr lang="ru-RU" sz="1000" dirty="0" err="1" smtClean="0">
                <a:solidFill>
                  <a:srgbClr val="9428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руб</a:t>
            </a:r>
            <a:endParaRPr lang="ru-RU" sz="1000" dirty="0">
              <a:solidFill>
                <a:srgbClr val="94282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3728532" y="2674220"/>
            <a:ext cx="755913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lnSpc>
                <a:spcPct val="90000"/>
              </a:lnSpc>
            </a:pP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Ставка</a:t>
            </a:r>
            <a:endParaRPr lang="ru-RU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Прямоугольник 41">
            <a:extLst>
              <a:ext uri="{FF2B5EF4-FFF2-40B4-BE49-F238E27FC236}">
                <a16:creationId xmlns="" xmlns:a16="http://schemas.microsoft.com/office/drawing/2014/main" id="{C1A95DF1-80C2-4947-9BD2-28B0E0161445}"/>
              </a:ext>
            </a:extLst>
          </p:cNvPr>
          <p:cNvSpPr/>
          <p:nvPr/>
        </p:nvSpPr>
        <p:spPr>
          <a:xfrm>
            <a:off x="4408448" y="2627149"/>
            <a:ext cx="132954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 </a:t>
            </a:r>
            <a:r>
              <a:rPr lang="ru-RU" sz="1400" b="1" dirty="0" smtClean="0">
                <a:solidFill>
                  <a:srgbClr val="9428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ru-RU" sz="1000" b="1" dirty="0" smtClean="0">
                <a:solidFill>
                  <a:srgbClr val="9428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% </a:t>
            </a: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годовых</a:t>
            </a:r>
            <a:r>
              <a:rPr lang="ru-RU" sz="1000" dirty="0" smtClean="0">
                <a:solidFill>
                  <a:srgbClr val="9428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endParaRPr lang="ru-RU" sz="1000" dirty="0">
              <a:solidFill>
                <a:srgbClr val="94282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3736669" y="2889067"/>
            <a:ext cx="576143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lnSpc>
                <a:spcPct val="90000"/>
              </a:lnSpc>
            </a:pP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Срок</a:t>
            </a:r>
            <a:endParaRPr lang="ru-RU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Прямоугольник 43">
            <a:extLst>
              <a:ext uri="{FF2B5EF4-FFF2-40B4-BE49-F238E27FC236}">
                <a16:creationId xmlns="" xmlns:a16="http://schemas.microsoft.com/office/drawing/2014/main" id="{C1A95DF1-80C2-4947-9BD2-28B0E0161445}"/>
              </a:ext>
            </a:extLst>
          </p:cNvPr>
          <p:cNvSpPr/>
          <p:nvPr/>
        </p:nvSpPr>
        <p:spPr>
          <a:xfrm>
            <a:off x="4501752" y="2838590"/>
            <a:ext cx="85899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до</a:t>
            </a:r>
            <a:r>
              <a:rPr lang="ru-RU" sz="1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b="1" dirty="0" smtClean="0">
                <a:solidFill>
                  <a:srgbClr val="9428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</a:t>
            </a:r>
            <a:r>
              <a:rPr lang="ru-RU" sz="1000" dirty="0" smtClean="0">
                <a:solidFill>
                  <a:srgbClr val="9428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лет</a:t>
            </a:r>
            <a:endParaRPr lang="ru-RU" sz="1000" dirty="0">
              <a:solidFill>
                <a:srgbClr val="94282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6447881" y="2455911"/>
            <a:ext cx="755913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lnSpc>
                <a:spcPct val="90000"/>
              </a:lnSpc>
            </a:pP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Размер</a:t>
            </a:r>
            <a:endParaRPr lang="ru-RU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Прямоугольник 45">
            <a:extLst>
              <a:ext uri="{FF2B5EF4-FFF2-40B4-BE49-F238E27FC236}">
                <a16:creationId xmlns="" xmlns:a16="http://schemas.microsoft.com/office/drawing/2014/main" id="{C1A95DF1-80C2-4947-9BD2-28B0E0161445}"/>
              </a:ext>
            </a:extLst>
          </p:cNvPr>
          <p:cNvSpPr/>
          <p:nvPr/>
        </p:nvSpPr>
        <p:spPr>
          <a:xfrm>
            <a:off x="7128210" y="2386220"/>
            <a:ext cx="114395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до</a:t>
            </a:r>
            <a:r>
              <a:rPr lang="ru-RU" sz="1000" b="1" dirty="0" smtClean="0">
                <a:solidFill>
                  <a:srgbClr val="9C674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b="1" dirty="0" smtClean="0">
                <a:solidFill>
                  <a:srgbClr val="9428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ru-RU" sz="1000" b="1" dirty="0" smtClean="0">
                <a:solidFill>
                  <a:srgbClr val="9428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dirty="0" smtClean="0">
                <a:solidFill>
                  <a:srgbClr val="9428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млн </a:t>
            </a:r>
            <a:r>
              <a:rPr lang="ru-RU" sz="1000" dirty="0" err="1" smtClean="0">
                <a:solidFill>
                  <a:srgbClr val="9428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руб</a:t>
            </a:r>
            <a:endParaRPr lang="ru-RU" sz="1000" dirty="0">
              <a:solidFill>
                <a:srgbClr val="94282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6439747" y="2679433"/>
            <a:ext cx="755913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lnSpc>
                <a:spcPct val="90000"/>
              </a:lnSpc>
            </a:pP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Ставка</a:t>
            </a:r>
            <a:endParaRPr lang="ru-RU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Прямоугольник 47">
            <a:extLst>
              <a:ext uri="{FF2B5EF4-FFF2-40B4-BE49-F238E27FC236}">
                <a16:creationId xmlns="" xmlns:a16="http://schemas.microsoft.com/office/drawing/2014/main" id="{C1A95DF1-80C2-4947-9BD2-28B0E0161445}"/>
              </a:ext>
            </a:extLst>
          </p:cNvPr>
          <p:cNvSpPr/>
          <p:nvPr/>
        </p:nvSpPr>
        <p:spPr>
          <a:xfrm>
            <a:off x="7119448" y="2617262"/>
            <a:ext cx="107833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9428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ru-RU" sz="1000" b="1" dirty="0" smtClean="0">
                <a:solidFill>
                  <a:srgbClr val="9428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  <a:r>
              <a:rPr lang="ru-RU" sz="1000" b="1" dirty="0" smtClean="0">
                <a:solidFill>
                  <a:srgbClr val="9C674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годовых</a:t>
            </a:r>
            <a:endParaRPr lang="ru-RU" sz="1000" dirty="0">
              <a:solidFill>
                <a:srgbClr val="9C674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6447886" y="2894280"/>
            <a:ext cx="576143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lnSpc>
                <a:spcPct val="90000"/>
              </a:lnSpc>
            </a:pP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Срок</a:t>
            </a:r>
            <a:endParaRPr lang="ru-RU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Прямоугольник 49">
            <a:extLst>
              <a:ext uri="{FF2B5EF4-FFF2-40B4-BE49-F238E27FC236}">
                <a16:creationId xmlns="" xmlns:a16="http://schemas.microsoft.com/office/drawing/2014/main" id="{C1A95DF1-80C2-4947-9BD2-28B0E0161445}"/>
              </a:ext>
            </a:extLst>
          </p:cNvPr>
          <p:cNvSpPr/>
          <p:nvPr/>
        </p:nvSpPr>
        <p:spPr>
          <a:xfrm>
            <a:off x="7219302" y="2838590"/>
            <a:ext cx="92648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до</a:t>
            </a:r>
            <a:r>
              <a:rPr lang="ru-RU" sz="1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b="1" dirty="0" smtClean="0">
                <a:solidFill>
                  <a:srgbClr val="9428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</a:t>
            </a:r>
            <a:r>
              <a:rPr lang="ru-RU" sz="1000" dirty="0" smtClean="0">
                <a:solidFill>
                  <a:srgbClr val="9428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года</a:t>
            </a:r>
            <a:endParaRPr lang="ru-RU" sz="1000" dirty="0">
              <a:solidFill>
                <a:srgbClr val="94282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Прямоугольник 50">
            <a:extLst>
              <a:ext uri="{FF2B5EF4-FFF2-40B4-BE49-F238E27FC236}">
                <a16:creationId xmlns="" xmlns:a16="http://schemas.microsoft.com/office/drawing/2014/main" id="{C1A95DF1-80C2-4947-9BD2-28B0E0161445}"/>
              </a:ext>
            </a:extLst>
          </p:cNvPr>
          <p:cNvSpPr/>
          <p:nvPr/>
        </p:nvSpPr>
        <p:spPr>
          <a:xfrm>
            <a:off x="732458" y="1869468"/>
            <a:ext cx="2699028" cy="3970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hangingPunct="0">
              <a:lnSpc>
                <a:spcPct val="90000"/>
              </a:lnSpc>
            </a:pPr>
            <a:r>
              <a:rPr lang="ru-RU" sz="1400" b="1" dirty="0" smtClean="0">
                <a:solidFill>
                  <a:srgbClr val="9C674E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АНТИКРИЗИСНЫЙ</a:t>
            </a:r>
          </a:p>
          <a:p>
            <a:pPr lvl="0" algn="ctr" hangingPunct="0">
              <a:lnSpc>
                <a:spcPct val="90000"/>
              </a:lnSpc>
            </a:pPr>
            <a:r>
              <a:rPr lang="ru-RU" sz="800" dirty="0" smtClean="0">
                <a:solidFill>
                  <a:prstClr val="black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для всех видов деятельности</a:t>
            </a:r>
            <a:endParaRPr lang="ru-RU" sz="1200" b="1" dirty="0" smtClean="0">
              <a:solidFill>
                <a:srgbClr val="9C674E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3747740" y="4110719"/>
            <a:ext cx="755913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lnSpc>
                <a:spcPct val="90000"/>
              </a:lnSpc>
            </a:pP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Размер</a:t>
            </a:r>
            <a:endParaRPr lang="ru-RU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3739596" y="4334241"/>
            <a:ext cx="755913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lnSpc>
                <a:spcPct val="90000"/>
              </a:lnSpc>
            </a:pP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Ставка</a:t>
            </a:r>
            <a:endParaRPr lang="ru-RU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3747735" y="4549088"/>
            <a:ext cx="576143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lnSpc>
                <a:spcPct val="90000"/>
              </a:lnSpc>
            </a:pP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Срок</a:t>
            </a:r>
            <a:endParaRPr lang="ru-RU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959688" y="4103935"/>
            <a:ext cx="755913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lnSpc>
                <a:spcPct val="90000"/>
              </a:lnSpc>
            </a:pP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Размер</a:t>
            </a:r>
            <a:endParaRPr lang="ru-RU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Прямоугольник 55">
            <a:extLst>
              <a:ext uri="{FF2B5EF4-FFF2-40B4-BE49-F238E27FC236}">
                <a16:creationId xmlns="" xmlns:a16="http://schemas.microsoft.com/office/drawing/2014/main" id="{C1A95DF1-80C2-4947-9BD2-28B0E0161445}"/>
              </a:ext>
            </a:extLst>
          </p:cNvPr>
          <p:cNvSpPr/>
          <p:nvPr/>
        </p:nvSpPr>
        <p:spPr>
          <a:xfrm>
            <a:off x="1641697" y="4052745"/>
            <a:ext cx="135579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до</a:t>
            </a:r>
            <a:r>
              <a:rPr lang="ru-RU" sz="1000" b="1" dirty="0" smtClean="0">
                <a:solidFill>
                  <a:srgbClr val="9C674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b="1" dirty="0" smtClean="0">
                <a:solidFill>
                  <a:srgbClr val="9428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500</a:t>
            </a:r>
            <a:r>
              <a:rPr lang="ru-RU" sz="1000" b="1" dirty="0" smtClean="0">
                <a:solidFill>
                  <a:srgbClr val="9428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dirty="0" err="1" smtClean="0">
                <a:solidFill>
                  <a:srgbClr val="9428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тыс</a:t>
            </a:r>
            <a:r>
              <a:rPr lang="ru-RU" sz="1000" dirty="0" smtClean="0">
                <a:solidFill>
                  <a:srgbClr val="9428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dirty="0" err="1" smtClean="0">
                <a:solidFill>
                  <a:srgbClr val="9428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руб</a:t>
            </a:r>
            <a:endParaRPr lang="ru-RU" sz="1000" dirty="0">
              <a:solidFill>
                <a:srgbClr val="94282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951560" y="4327459"/>
            <a:ext cx="755913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lnSpc>
                <a:spcPct val="90000"/>
              </a:lnSpc>
            </a:pP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Ставка</a:t>
            </a:r>
            <a:endParaRPr lang="ru-RU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Прямоугольник 57">
            <a:extLst>
              <a:ext uri="{FF2B5EF4-FFF2-40B4-BE49-F238E27FC236}">
                <a16:creationId xmlns="" xmlns:a16="http://schemas.microsoft.com/office/drawing/2014/main" id="{C1A95DF1-80C2-4947-9BD2-28B0E0161445}"/>
              </a:ext>
            </a:extLst>
          </p:cNvPr>
          <p:cNvSpPr/>
          <p:nvPr/>
        </p:nvSpPr>
        <p:spPr>
          <a:xfrm>
            <a:off x="1632932" y="4288998"/>
            <a:ext cx="107833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9428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ru-RU" sz="1000" b="1" dirty="0" smtClean="0">
                <a:solidFill>
                  <a:srgbClr val="9428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  <a:r>
              <a:rPr lang="ru-RU" sz="1000" b="1" dirty="0" smtClean="0">
                <a:solidFill>
                  <a:srgbClr val="9C674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годовых</a:t>
            </a:r>
            <a:endParaRPr lang="ru-RU" sz="1000" dirty="0">
              <a:solidFill>
                <a:srgbClr val="9C674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959701" y="4542305"/>
            <a:ext cx="576143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lnSpc>
                <a:spcPct val="90000"/>
              </a:lnSpc>
            </a:pP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Срок</a:t>
            </a:r>
            <a:endParaRPr lang="ru-RU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" name="Прямоугольник 59">
            <a:extLst>
              <a:ext uri="{FF2B5EF4-FFF2-40B4-BE49-F238E27FC236}">
                <a16:creationId xmlns="" xmlns:a16="http://schemas.microsoft.com/office/drawing/2014/main" id="{C1A95DF1-80C2-4947-9BD2-28B0E0161445}"/>
              </a:ext>
            </a:extLst>
          </p:cNvPr>
          <p:cNvSpPr/>
          <p:nvPr/>
        </p:nvSpPr>
        <p:spPr>
          <a:xfrm>
            <a:off x="1695628" y="4475054"/>
            <a:ext cx="85899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до</a:t>
            </a:r>
            <a:r>
              <a:rPr lang="ru-RU" sz="1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b="1" dirty="0" smtClean="0">
                <a:solidFill>
                  <a:srgbClr val="9428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</a:t>
            </a:r>
            <a:r>
              <a:rPr lang="ru-RU" sz="1000" dirty="0" smtClean="0">
                <a:solidFill>
                  <a:srgbClr val="9428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лет</a:t>
            </a:r>
            <a:endParaRPr lang="ru-RU" sz="1000" dirty="0">
              <a:solidFill>
                <a:srgbClr val="94282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960836" y="2469607"/>
            <a:ext cx="755913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lnSpc>
                <a:spcPct val="90000"/>
              </a:lnSpc>
            </a:pP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Размер</a:t>
            </a:r>
            <a:endParaRPr lang="ru-RU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Прямоугольник 61">
            <a:extLst>
              <a:ext uri="{FF2B5EF4-FFF2-40B4-BE49-F238E27FC236}">
                <a16:creationId xmlns="" xmlns:a16="http://schemas.microsoft.com/office/drawing/2014/main" id="{C1A95DF1-80C2-4947-9BD2-28B0E0161445}"/>
              </a:ext>
            </a:extLst>
          </p:cNvPr>
          <p:cNvSpPr/>
          <p:nvPr/>
        </p:nvSpPr>
        <p:spPr>
          <a:xfrm>
            <a:off x="1632625" y="2412924"/>
            <a:ext cx="135579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до</a:t>
            </a:r>
            <a:r>
              <a:rPr lang="ru-RU" sz="1000" b="1" dirty="0" smtClean="0">
                <a:solidFill>
                  <a:srgbClr val="9C674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b="1" dirty="0" smtClean="0">
                <a:solidFill>
                  <a:srgbClr val="9428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500</a:t>
            </a:r>
            <a:r>
              <a:rPr lang="ru-RU" sz="1000" b="1" dirty="0" smtClean="0">
                <a:solidFill>
                  <a:srgbClr val="9428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dirty="0" err="1" smtClean="0">
                <a:solidFill>
                  <a:srgbClr val="9428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тыс</a:t>
            </a:r>
            <a:r>
              <a:rPr lang="ru-RU" sz="1000" dirty="0" smtClean="0">
                <a:solidFill>
                  <a:srgbClr val="9428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dirty="0" err="1" smtClean="0">
                <a:solidFill>
                  <a:srgbClr val="9428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руб</a:t>
            </a:r>
            <a:endParaRPr lang="ru-RU" sz="1000" dirty="0">
              <a:solidFill>
                <a:srgbClr val="94282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952689" y="2693131"/>
            <a:ext cx="755913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lnSpc>
                <a:spcPct val="90000"/>
              </a:lnSpc>
            </a:pP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Ставка</a:t>
            </a:r>
            <a:endParaRPr lang="ru-RU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" name="Прямоугольник 63">
            <a:extLst>
              <a:ext uri="{FF2B5EF4-FFF2-40B4-BE49-F238E27FC236}">
                <a16:creationId xmlns="" xmlns:a16="http://schemas.microsoft.com/office/drawing/2014/main" id="{C1A95DF1-80C2-4947-9BD2-28B0E0161445}"/>
              </a:ext>
            </a:extLst>
          </p:cNvPr>
          <p:cNvSpPr/>
          <p:nvPr/>
        </p:nvSpPr>
        <p:spPr>
          <a:xfrm>
            <a:off x="1634041" y="2655537"/>
            <a:ext cx="107833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9428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ru-RU" sz="1000" b="1" dirty="0" smtClean="0">
                <a:solidFill>
                  <a:srgbClr val="9428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  <a:r>
              <a:rPr lang="ru-RU" sz="1000" b="1" dirty="0" smtClean="0">
                <a:solidFill>
                  <a:srgbClr val="9C674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годовых</a:t>
            </a:r>
            <a:endParaRPr lang="ru-RU" sz="1000" dirty="0">
              <a:solidFill>
                <a:srgbClr val="9C674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960828" y="2907977"/>
            <a:ext cx="576143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lnSpc>
                <a:spcPct val="90000"/>
              </a:lnSpc>
            </a:pP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Срок</a:t>
            </a:r>
            <a:endParaRPr lang="ru-RU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6" name="Прямоугольник 65">
            <a:extLst>
              <a:ext uri="{FF2B5EF4-FFF2-40B4-BE49-F238E27FC236}">
                <a16:creationId xmlns="" xmlns:a16="http://schemas.microsoft.com/office/drawing/2014/main" id="{C1A95DF1-80C2-4947-9BD2-28B0E0161445}"/>
              </a:ext>
            </a:extLst>
          </p:cNvPr>
          <p:cNvSpPr/>
          <p:nvPr/>
        </p:nvSpPr>
        <p:spPr>
          <a:xfrm>
            <a:off x="1697566" y="2840978"/>
            <a:ext cx="92648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до</a:t>
            </a:r>
            <a:r>
              <a:rPr lang="ru-RU" sz="1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b="1" dirty="0">
                <a:solidFill>
                  <a:srgbClr val="9428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ru-RU" sz="1400" b="1" dirty="0" smtClean="0">
                <a:solidFill>
                  <a:srgbClr val="9428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dirty="0" smtClean="0">
                <a:solidFill>
                  <a:srgbClr val="9428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года</a:t>
            </a:r>
            <a:endParaRPr lang="ru-RU" sz="1000" dirty="0">
              <a:solidFill>
                <a:srgbClr val="94282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7" name="Прямоугольник 66">
            <a:extLst>
              <a:ext uri="{FF2B5EF4-FFF2-40B4-BE49-F238E27FC236}">
                <a16:creationId xmlns="" xmlns:a16="http://schemas.microsoft.com/office/drawing/2014/main" id="{C1A95DF1-80C2-4947-9BD2-28B0E0161445}"/>
              </a:ext>
            </a:extLst>
          </p:cNvPr>
          <p:cNvSpPr/>
          <p:nvPr/>
        </p:nvSpPr>
        <p:spPr>
          <a:xfrm>
            <a:off x="4374869" y="4041974"/>
            <a:ext cx="137266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до</a:t>
            </a:r>
            <a:r>
              <a:rPr lang="ru-RU" sz="1000" b="1" dirty="0" smtClean="0">
                <a:solidFill>
                  <a:srgbClr val="9C674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b="1" dirty="0" smtClean="0">
                <a:solidFill>
                  <a:srgbClr val="9428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500 </a:t>
            </a:r>
            <a:r>
              <a:rPr lang="ru-RU" sz="1000" dirty="0" err="1" smtClean="0">
                <a:solidFill>
                  <a:srgbClr val="9428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тыс</a:t>
            </a:r>
            <a:r>
              <a:rPr lang="ru-RU" sz="1000" dirty="0" smtClean="0">
                <a:solidFill>
                  <a:srgbClr val="9428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dirty="0" err="1" smtClean="0">
                <a:solidFill>
                  <a:srgbClr val="9428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руб</a:t>
            </a:r>
            <a:endParaRPr lang="ru-RU" sz="1000" dirty="0">
              <a:solidFill>
                <a:srgbClr val="94282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" name="Прямоугольник 67">
            <a:extLst>
              <a:ext uri="{FF2B5EF4-FFF2-40B4-BE49-F238E27FC236}">
                <a16:creationId xmlns="" xmlns:a16="http://schemas.microsoft.com/office/drawing/2014/main" id="{C1A95DF1-80C2-4947-9BD2-28B0E0161445}"/>
              </a:ext>
            </a:extLst>
          </p:cNvPr>
          <p:cNvSpPr/>
          <p:nvPr/>
        </p:nvSpPr>
        <p:spPr>
          <a:xfrm>
            <a:off x="4372302" y="4297837"/>
            <a:ext cx="107833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9428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ru-RU" sz="1000" b="1" dirty="0" smtClean="0">
                <a:solidFill>
                  <a:srgbClr val="9428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  <a:r>
              <a:rPr lang="ru-RU" sz="1000" b="1" dirty="0" smtClean="0">
                <a:solidFill>
                  <a:srgbClr val="9C674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годовых</a:t>
            </a:r>
            <a:endParaRPr lang="ru-RU" sz="1000" dirty="0">
              <a:solidFill>
                <a:srgbClr val="9C674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" name="Прямоугольник 68">
            <a:extLst>
              <a:ext uri="{FF2B5EF4-FFF2-40B4-BE49-F238E27FC236}">
                <a16:creationId xmlns="" xmlns:a16="http://schemas.microsoft.com/office/drawing/2014/main" id="{C1A95DF1-80C2-4947-9BD2-28B0E0161445}"/>
              </a:ext>
            </a:extLst>
          </p:cNvPr>
          <p:cNvSpPr/>
          <p:nvPr/>
        </p:nvSpPr>
        <p:spPr>
          <a:xfrm>
            <a:off x="4467562" y="4502733"/>
            <a:ext cx="82525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до</a:t>
            </a:r>
            <a:r>
              <a:rPr lang="ru-RU" sz="1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b="1" dirty="0" smtClean="0">
                <a:solidFill>
                  <a:srgbClr val="9428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ru-RU" sz="1000" b="1" dirty="0" smtClean="0">
                <a:solidFill>
                  <a:srgbClr val="9428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dirty="0" smtClean="0">
                <a:solidFill>
                  <a:srgbClr val="9428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лет</a:t>
            </a:r>
            <a:endParaRPr lang="ru-RU" sz="1000" dirty="0">
              <a:solidFill>
                <a:srgbClr val="94282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" name="Прямоугольник 69"/>
          <p:cNvSpPr/>
          <p:nvPr/>
        </p:nvSpPr>
        <p:spPr>
          <a:xfrm>
            <a:off x="6316741" y="4097728"/>
            <a:ext cx="755913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lnSpc>
                <a:spcPct val="90000"/>
              </a:lnSpc>
            </a:pP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Размер</a:t>
            </a:r>
            <a:endParaRPr lang="ru-RU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" name="Прямоугольник 70">
            <a:extLst>
              <a:ext uri="{FF2B5EF4-FFF2-40B4-BE49-F238E27FC236}">
                <a16:creationId xmlns="" xmlns:a16="http://schemas.microsoft.com/office/drawing/2014/main" id="{C1A95DF1-80C2-4947-9BD2-28B0E0161445}"/>
              </a:ext>
            </a:extLst>
          </p:cNvPr>
          <p:cNvSpPr/>
          <p:nvPr/>
        </p:nvSpPr>
        <p:spPr>
          <a:xfrm>
            <a:off x="7179038" y="4032449"/>
            <a:ext cx="129393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до</a:t>
            </a:r>
            <a:r>
              <a:rPr lang="ru-RU" sz="1400" b="1" dirty="0" smtClean="0">
                <a:solidFill>
                  <a:srgbClr val="9C674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b="1" dirty="0" smtClean="0">
                <a:solidFill>
                  <a:srgbClr val="9428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 </a:t>
            </a:r>
            <a:r>
              <a:rPr lang="ru-RU" sz="1000" dirty="0" smtClean="0">
                <a:solidFill>
                  <a:srgbClr val="9428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млн </a:t>
            </a:r>
            <a:r>
              <a:rPr lang="ru-RU" sz="1000" dirty="0" err="1" smtClean="0">
                <a:solidFill>
                  <a:srgbClr val="9428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руб</a:t>
            </a:r>
            <a:endParaRPr lang="ru-RU" sz="1000" dirty="0">
              <a:solidFill>
                <a:srgbClr val="94282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2" name="Прямоугольник 71"/>
          <p:cNvSpPr/>
          <p:nvPr/>
        </p:nvSpPr>
        <p:spPr>
          <a:xfrm>
            <a:off x="6316745" y="4336855"/>
            <a:ext cx="1434589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lnSpc>
                <a:spcPct val="90000"/>
              </a:lnSpc>
            </a:pP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Комиссия</a:t>
            </a:r>
            <a:endParaRPr lang="ru-RU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3" name="Прямоугольник 72">
            <a:extLst>
              <a:ext uri="{FF2B5EF4-FFF2-40B4-BE49-F238E27FC236}">
                <a16:creationId xmlns="" xmlns:a16="http://schemas.microsoft.com/office/drawing/2014/main" id="{C1A95DF1-80C2-4947-9BD2-28B0E0161445}"/>
              </a:ext>
            </a:extLst>
          </p:cNvPr>
          <p:cNvSpPr/>
          <p:nvPr/>
        </p:nvSpPr>
        <p:spPr>
          <a:xfrm>
            <a:off x="7182818" y="4297837"/>
            <a:ext cx="125268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9428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0,5</a:t>
            </a:r>
            <a:r>
              <a:rPr lang="ru-RU" sz="1000" b="1" dirty="0" smtClean="0">
                <a:solidFill>
                  <a:srgbClr val="9428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  <a:r>
              <a:rPr lang="ru-RU" sz="1000" b="1" dirty="0" smtClean="0">
                <a:solidFill>
                  <a:srgbClr val="9C674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годовых</a:t>
            </a:r>
            <a:endParaRPr lang="ru-RU" sz="1000" dirty="0">
              <a:solidFill>
                <a:srgbClr val="9C674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4" name="Прямоугольник 73"/>
          <p:cNvSpPr/>
          <p:nvPr/>
        </p:nvSpPr>
        <p:spPr>
          <a:xfrm>
            <a:off x="6316746" y="4569265"/>
            <a:ext cx="576143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lnSpc>
                <a:spcPct val="90000"/>
              </a:lnSpc>
            </a:pP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Срок</a:t>
            </a:r>
            <a:endParaRPr lang="ru-RU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Прямоугольник 74">
            <a:extLst>
              <a:ext uri="{FF2B5EF4-FFF2-40B4-BE49-F238E27FC236}">
                <a16:creationId xmlns="" xmlns:a16="http://schemas.microsoft.com/office/drawing/2014/main" id="{C1A95DF1-80C2-4947-9BD2-28B0E0161445}"/>
              </a:ext>
            </a:extLst>
          </p:cNvPr>
          <p:cNvSpPr/>
          <p:nvPr/>
        </p:nvSpPr>
        <p:spPr>
          <a:xfrm>
            <a:off x="7324309" y="4501984"/>
            <a:ext cx="85899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до</a:t>
            </a:r>
            <a:r>
              <a:rPr lang="ru-RU" sz="1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b="1" dirty="0" smtClean="0">
                <a:solidFill>
                  <a:srgbClr val="9428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 </a:t>
            </a:r>
            <a:r>
              <a:rPr lang="ru-RU" sz="1000" dirty="0" smtClean="0">
                <a:solidFill>
                  <a:srgbClr val="9428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лет</a:t>
            </a:r>
            <a:endParaRPr lang="ru-RU" sz="1000" dirty="0">
              <a:solidFill>
                <a:srgbClr val="94282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7" name="Прямоугольник 76">
            <a:extLst>
              <a:ext uri="{FF2B5EF4-FFF2-40B4-BE49-F238E27FC236}">
                <a16:creationId xmlns="" xmlns:a16="http://schemas.microsoft.com/office/drawing/2014/main" id="{C1A95DF1-80C2-4947-9BD2-28B0E0161445}"/>
              </a:ext>
            </a:extLst>
          </p:cNvPr>
          <p:cNvSpPr/>
          <p:nvPr/>
        </p:nvSpPr>
        <p:spPr>
          <a:xfrm>
            <a:off x="6116119" y="1876321"/>
            <a:ext cx="2689447" cy="3970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hangingPunct="0">
              <a:lnSpc>
                <a:spcPct val="90000"/>
              </a:lnSpc>
            </a:pPr>
            <a:r>
              <a:rPr lang="ru-RU" sz="1400" b="1" dirty="0" smtClean="0">
                <a:solidFill>
                  <a:srgbClr val="9C674E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ОБОРОТНЫЙ</a:t>
            </a:r>
          </a:p>
          <a:p>
            <a:pPr algn="ctr" hangingPunct="0">
              <a:lnSpc>
                <a:spcPct val="90000"/>
              </a:lnSpc>
            </a:pPr>
            <a:r>
              <a:rPr lang="ru-RU" sz="8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на пополнение </a:t>
            </a:r>
            <a:r>
              <a:rPr lang="ru-RU" sz="800" dirty="0" smtClean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оборотных средств</a:t>
            </a:r>
            <a:endParaRPr lang="ru-RU" sz="800" b="1" dirty="0">
              <a:solidFill>
                <a:srgbClr val="9C674E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</p:txBody>
      </p:sp>
      <p:sp>
        <p:nvSpPr>
          <p:cNvPr id="78" name="Прямоугольник 77">
            <a:extLst>
              <a:ext uri="{FF2B5EF4-FFF2-40B4-BE49-F238E27FC236}">
                <a16:creationId xmlns="" xmlns:a16="http://schemas.microsoft.com/office/drawing/2014/main" id="{C1A95DF1-80C2-4947-9BD2-28B0E0161445}"/>
              </a:ext>
            </a:extLst>
          </p:cNvPr>
          <p:cNvSpPr/>
          <p:nvPr/>
        </p:nvSpPr>
        <p:spPr>
          <a:xfrm>
            <a:off x="6103291" y="3485141"/>
            <a:ext cx="2704447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hangingPunct="0">
              <a:lnSpc>
                <a:spcPct val="90000"/>
              </a:lnSpc>
            </a:pPr>
            <a:r>
              <a:rPr lang="ru-RU" sz="1400" b="1" dirty="0" smtClean="0">
                <a:solidFill>
                  <a:srgbClr val="9C674E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ПОРУЧИТЕЛЬСТВО</a:t>
            </a:r>
          </a:p>
          <a:p>
            <a:pPr lvl="0" algn="ctr" hangingPunct="0">
              <a:lnSpc>
                <a:spcPct val="90000"/>
              </a:lnSpc>
            </a:pPr>
            <a:r>
              <a:rPr lang="ru-RU" sz="800" dirty="0">
                <a:solidFill>
                  <a:srgbClr val="3939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если не располагают достаточным объемом обеспечения по кредиту, гарантии, лизингу</a:t>
            </a:r>
            <a:endParaRPr lang="ru-RU" sz="800" b="1" dirty="0">
              <a:solidFill>
                <a:srgbClr val="9C674E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</p:txBody>
      </p:sp>
      <p:sp>
        <p:nvSpPr>
          <p:cNvPr id="79" name="Прямоугольник 78">
            <a:extLst>
              <a:ext uri="{FF2B5EF4-FFF2-40B4-BE49-F238E27FC236}">
                <a16:creationId xmlns="" xmlns:a16="http://schemas.microsoft.com/office/drawing/2014/main" id="{C1A95DF1-80C2-4947-9BD2-28B0E0161445}"/>
              </a:ext>
            </a:extLst>
          </p:cNvPr>
          <p:cNvSpPr/>
          <p:nvPr/>
        </p:nvSpPr>
        <p:spPr>
          <a:xfrm>
            <a:off x="3635896" y="3482903"/>
            <a:ext cx="2232248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hangingPunct="0">
              <a:lnSpc>
                <a:spcPct val="90000"/>
              </a:lnSpc>
            </a:pPr>
            <a:r>
              <a:rPr lang="ru-RU" sz="1400" b="1" dirty="0" smtClean="0">
                <a:solidFill>
                  <a:srgbClr val="9C674E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САМОЗАНЯТЫЙ</a:t>
            </a:r>
          </a:p>
          <a:p>
            <a:pPr algn="ctr" hangingPunct="0">
              <a:lnSpc>
                <a:spcPct val="90000"/>
              </a:lnSpc>
            </a:pP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п</a:t>
            </a:r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лательщикам налога на профессиональный доход</a:t>
            </a:r>
            <a:endParaRPr lang="ru-RU" sz="800" b="1" dirty="0">
              <a:solidFill>
                <a:srgbClr val="9C674E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</p:txBody>
      </p:sp>
      <p:sp>
        <p:nvSpPr>
          <p:cNvPr id="80" name="Прямоугольник 79">
            <a:extLst>
              <a:ext uri="{FF2B5EF4-FFF2-40B4-BE49-F238E27FC236}">
                <a16:creationId xmlns="" xmlns:a16="http://schemas.microsoft.com/office/drawing/2014/main" id="{C1A95DF1-80C2-4947-9BD2-28B0E0161445}"/>
              </a:ext>
            </a:extLst>
          </p:cNvPr>
          <p:cNvSpPr/>
          <p:nvPr/>
        </p:nvSpPr>
        <p:spPr>
          <a:xfrm>
            <a:off x="760971" y="3479748"/>
            <a:ext cx="2665684" cy="3970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hangingPunct="0">
              <a:lnSpc>
                <a:spcPct val="90000"/>
              </a:lnSpc>
            </a:pPr>
            <a:r>
              <a:rPr lang="ru-RU" sz="1400" b="1" dirty="0" smtClean="0">
                <a:solidFill>
                  <a:srgbClr val="9C674E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НАЧИНАЮЩИЙ</a:t>
            </a:r>
          </a:p>
          <a:p>
            <a:pPr algn="ctr" hangingPunct="0">
              <a:lnSpc>
                <a:spcPct val="90000"/>
              </a:lnSpc>
            </a:pP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зарегистрированные менее 1 года</a:t>
            </a:r>
            <a:endParaRPr lang="ru-RU" sz="800" b="1" dirty="0">
              <a:solidFill>
                <a:srgbClr val="9C674E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</p:txBody>
      </p:sp>
      <p:sp>
        <p:nvSpPr>
          <p:cNvPr id="81" name="Прямоугольник 80"/>
          <p:cNvSpPr/>
          <p:nvPr/>
        </p:nvSpPr>
        <p:spPr>
          <a:xfrm>
            <a:off x="350385" y="1215620"/>
            <a:ext cx="7056426" cy="498181"/>
          </a:xfrm>
          <a:prstGeom prst="rect">
            <a:avLst/>
          </a:prstGeom>
          <a:noFill/>
          <a:ln w="9525">
            <a:solidFill>
              <a:srgbClr val="600000"/>
            </a:solidFill>
            <a:prstDash val="dash"/>
            <a:miter lim="800000"/>
            <a:headEnd/>
            <a:tailEnd/>
          </a:ln>
        </p:spPr>
        <p:txBody>
          <a:bodyPr vert="horz" wrap="square" lIns="99289" tIns="49655" rIns="99289" bIns="49655" numCol="1" rtlCol="0" anchor="t" anchorCtr="0" compatLnSpc="1">
            <a:prstTxWarp prst="textNoShape">
              <a:avLst/>
            </a:prstTxWarp>
          </a:bodyPr>
          <a:lstStyle/>
          <a:p>
            <a:pPr algn="ctr" defTabSz="1132582"/>
            <a:endParaRPr lang="ru-RU" sz="23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2" name="Заголовок 1"/>
          <p:cNvSpPr txBox="1">
            <a:spLocks/>
          </p:cNvSpPr>
          <p:nvPr/>
        </p:nvSpPr>
        <p:spPr>
          <a:xfrm>
            <a:off x="778164" y="6381329"/>
            <a:ext cx="3037334" cy="397659"/>
          </a:xfrm>
          <a:prstGeom prst="rect">
            <a:avLst/>
          </a:prstGeom>
        </p:spPr>
        <p:txBody>
          <a:bodyPr lIns="102396" tIns="51198" rIns="102396" bIns="51198"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900" dirty="0" smtClean="0">
                <a:solidFill>
                  <a:srgbClr val="9428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 </a:t>
            </a:r>
            <a:r>
              <a:rPr lang="ru-RU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условиях </a:t>
            </a:r>
            <a:r>
              <a:rPr lang="ru-RU" sz="9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софинансирования</a:t>
            </a:r>
            <a:endParaRPr lang="ru-RU" sz="9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3" name="Рисунок 82">
            <a:extLst>
              <a:ext uri="{FF2B5EF4-FFF2-40B4-BE49-F238E27FC236}">
                <a16:creationId xmlns="" xmlns:a16="http://schemas.microsoft.com/office/drawing/2014/main" id="{F1C037CD-899F-4363-BAFA-C4A7CDA41D76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59614" y="260648"/>
            <a:ext cx="3129417" cy="612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2799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Прямоугольник 75"/>
          <p:cNvSpPr/>
          <p:nvPr/>
        </p:nvSpPr>
        <p:spPr>
          <a:xfrm>
            <a:off x="8175" y="0"/>
            <a:ext cx="9135835" cy="1052736"/>
          </a:xfrm>
          <a:prstGeom prst="rect">
            <a:avLst/>
          </a:prstGeom>
          <a:pattFill prst="dkUpDiag">
            <a:fgClr>
              <a:srgbClr val="D8D8D8"/>
            </a:fgClr>
            <a:bgClr>
              <a:srgbClr val="FFFFFF"/>
            </a:bgClr>
          </a:pattFill>
          <a:ln w="9525">
            <a:noFill/>
            <a:miter lim="800000"/>
            <a:headEnd/>
            <a:tailEnd/>
          </a:ln>
        </p:spPr>
        <p:txBody>
          <a:bodyPr vert="horz" wrap="square" lIns="99289" tIns="49655" rIns="99289" bIns="49655" numCol="1" rtlCol="0" anchor="t" anchorCtr="0" compatLnSpc="1">
            <a:prstTxWarp prst="textNoShape">
              <a:avLst/>
            </a:prstTxWarp>
          </a:bodyPr>
          <a:lstStyle/>
          <a:p>
            <a:pPr algn="ctr" defTabSz="1132582"/>
            <a:endParaRPr lang="ru-RU" sz="23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532440" y="6467527"/>
            <a:ext cx="576064" cy="273844"/>
          </a:xfrm>
        </p:spPr>
        <p:txBody>
          <a:bodyPr/>
          <a:lstStyle/>
          <a:p>
            <a:fld id="{725C68B6-61C2-468F-89AB-4B9F7531AA68}" type="slidenum">
              <a:rPr lang="ru-RU" smtClean="0">
                <a:solidFill>
                  <a:prstClr val="white">
                    <a:lumMod val="65000"/>
                  </a:prstClr>
                </a:solidFill>
              </a:rPr>
              <a:pPr/>
              <a:t>5</a:t>
            </a:fld>
            <a:endParaRPr lang="ru-RU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23946" y="372492"/>
            <a:ext cx="6591072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ru-RU"/>
            </a:defPPr>
            <a:lvl1pPr>
              <a:defRPr sz="2000">
                <a:solidFill>
                  <a:prstClr val="black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algn="ctr"/>
            <a:r>
              <a:rPr lang="ru-RU" sz="1400" b="1" dirty="0">
                <a:solidFill>
                  <a:schemeClr val="tx1"/>
                </a:solidFill>
              </a:rPr>
              <a:t>МОЛОДЫЕ ПРЕДПРИНИМАТЕЛИ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32082" y="260648"/>
            <a:ext cx="1895713" cy="505162"/>
          </a:xfrm>
          <a:prstGeom prst="rect">
            <a:avLst/>
          </a:prstGeom>
          <a:noFill/>
        </p:spPr>
        <p:txBody>
          <a:bodyPr wrap="square" lIns="61362" tIns="30682" rIns="61362" bIns="30682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900" b="1" dirty="0" smtClean="0">
                <a:solidFill>
                  <a:prstClr val="black"/>
                </a:solidFill>
                <a:latin typeface="Arial Narrow" pitchFamily="34" charset="0"/>
                <a:cs typeface="Browallia New" pitchFamily="34" charset="-34"/>
              </a:rPr>
              <a:t>Департамент инвестиций, промышленности и внешнеэкономической деятельности</a:t>
            </a:r>
            <a:endParaRPr lang="ru-RU" sz="900" b="1" dirty="0">
              <a:solidFill>
                <a:prstClr val="black"/>
              </a:solidFill>
              <a:latin typeface="Arial Narrow" pitchFamily="34" charset="0"/>
              <a:cs typeface="Browallia New" pitchFamily="34" charset="-34"/>
            </a:endParaRPr>
          </a:p>
          <a:p>
            <a:pPr>
              <a:lnSpc>
                <a:spcPct val="80000"/>
              </a:lnSpc>
            </a:pPr>
            <a:r>
              <a:rPr lang="ru-RU" sz="900" dirty="0">
                <a:solidFill>
                  <a:prstClr val="black"/>
                </a:solidFill>
                <a:latin typeface="Arial Narrow" pitchFamily="34" charset="0"/>
                <a:cs typeface="Browallia New" pitchFamily="34" charset="-34"/>
              </a:rPr>
              <a:t>Ярославской области</a:t>
            </a:r>
            <a:endParaRPr lang="en-US" sz="900" dirty="0">
              <a:solidFill>
                <a:prstClr val="black"/>
              </a:solidFill>
              <a:latin typeface="Arial Narrow" pitchFamily="34" charset="0"/>
              <a:cs typeface="Browallia New" pitchFamily="34" charset="-34"/>
            </a:endParaRPr>
          </a:p>
        </p:txBody>
      </p:sp>
      <p:pic>
        <p:nvPicPr>
          <p:cNvPr id="27" name="Рисунок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71397"/>
            <a:ext cx="362182" cy="604531"/>
          </a:xfrm>
          <a:prstGeom prst="rect">
            <a:avLst/>
          </a:prstGeom>
        </p:spPr>
      </p:pic>
      <p:sp>
        <p:nvSpPr>
          <p:cNvPr id="25" name="Прямоугольник 24"/>
          <p:cNvSpPr/>
          <p:nvPr/>
        </p:nvSpPr>
        <p:spPr>
          <a:xfrm>
            <a:off x="476991" y="1795787"/>
            <a:ext cx="3925952" cy="698148"/>
          </a:xfrm>
          <a:prstGeom prst="rect">
            <a:avLst/>
          </a:prstGeom>
          <a:pattFill prst="ltUpDiag">
            <a:fgClr>
              <a:srgbClr val="D8D8D8"/>
            </a:fgClr>
            <a:bgClr>
              <a:srgbClr val="FFFFFF"/>
            </a:bgClr>
          </a:pattFill>
          <a:ln w="9525">
            <a:solidFill>
              <a:schemeClr val="bg1">
                <a:lumMod val="95000"/>
              </a:schemeClr>
            </a:solidFill>
            <a:miter lim="800000"/>
            <a:headEnd/>
            <a:tailEnd/>
          </a:ln>
        </p:spPr>
        <p:txBody>
          <a:bodyPr vert="horz" wrap="square" lIns="99289" tIns="49655" rIns="99289" bIns="49655" numCol="1" rtlCol="0" anchor="t" anchorCtr="0" compatLnSpc="1">
            <a:prstTxWarp prst="textNoShape">
              <a:avLst/>
            </a:prstTxWarp>
          </a:bodyPr>
          <a:lstStyle/>
          <a:p>
            <a:pPr algn="ctr" defTabSz="1132582">
              <a:defRPr/>
            </a:pPr>
            <a:endParaRPr lang="ru-RU" sz="23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Прямоугольник 27">
            <a:extLst>
              <a:ext uri="{FF2B5EF4-FFF2-40B4-BE49-F238E27FC236}">
                <a16:creationId xmlns="" xmlns:a16="http://schemas.microsoft.com/office/drawing/2014/main" id="{FD2EC10C-5FF5-490D-BB69-13381E664076}"/>
              </a:ext>
            </a:extLst>
          </p:cNvPr>
          <p:cNvSpPr/>
          <p:nvPr/>
        </p:nvSpPr>
        <p:spPr>
          <a:xfrm>
            <a:off x="441237" y="4499337"/>
            <a:ext cx="8269711" cy="535659"/>
          </a:xfrm>
          <a:prstGeom prst="rect">
            <a:avLst/>
          </a:prstGeom>
          <a:noFill/>
          <a:ln w="9525">
            <a:solidFill>
              <a:srgbClr val="9C674E"/>
            </a:solidFill>
            <a:miter lim="800000"/>
            <a:headEnd/>
            <a:tailEnd/>
          </a:ln>
        </p:spPr>
        <p:txBody>
          <a:bodyPr vert="horz" wrap="square" lIns="99289" tIns="49655" rIns="99289" bIns="49655" numCol="1" rtlCol="0" anchor="ctr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ru-RU" sz="1600" b="1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="" xmlns:a16="http://schemas.microsoft.com/office/drawing/2014/main" id="{5F6DCF7A-0C61-41A8-AA6B-5953C20F7E03}"/>
              </a:ext>
            </a:extLst>
          </p:cNvPr>
          <p:cNvSpPr txBox="1"/>
          <p:nvPr/>
        </p:nvSpPr>
        <p:spPr>
          <a:xfrm>
            <a:off x="1093144" y="1235557"/>
            <a:ext cx="3439737" cy="432458"/>
          </a:xfrm>
          <a:prstGeom prst="rect">
            <a:avLst/>
          </a:prstGeom>
          <a:noFill/>
        </p:spPr>
        <p:txBody>
          <a:bodyPr wrap="square" lIns="62522" tIns="31258" rIns="62522" bIns="31258" rtlCol="0" anchor="ctr">
            <a:spAutoFit/>
          </a:bodyPr>
          <a:lstStyle/>
          <a:p>
            <a:pPr defTabSz="800927">
              <a:defRPr/>
            </a:pPr>
            <a:r>
              <a:rPr lang="ru-RU" sz="2000" b="1" dirty="0" smtClean="0">
                <a:solidFill>
                  <a:prstClr val="black"/>
                </a:solidFill>
                <a:latin typeface="Arial" panose="020B0604020202020204" pitchFamily="34" charset="0"/>
                <a:ea typeface="Roboto Black" panose="02000000000000000000" pitchFamily="2" charset="0"/>
                <a:cs typeface="Arial" panose="020B0604020202020204" pitchFamily="34" charset="0"/>
              </a:rPr>
              <a:t>ГРАНТ</a:t>
            </a:r>
            <a:r>
              <a:rPr lang="ru-RU" sz="1400" b="1" dirty="0" smtClean="0">
                <a:solidFill>
                  <a:srgbClr val="8D1F09"/>
                </a:solidFill>
                <a:latin typeface="Arial" panose="020B0604020202020204" pitchFamily="34" charset="0"/>
                <a:ea typeface="Roboto Black" panose="02000000000000000000" pitchFamily="2" charset="0"/>
                <a:cs typeface="Arial" panose="020B0604020202020204" pitchFamily="34" charset="0"/>
              </a:rPr>
              <a:t>   </a:t>
            </a:r>
            <a:r>
              <a:rPr lang="ru-RU" sz="2400" b="1" dirty="0" smtClean="0">
                <a:solidFill>
                  <a:srgbClr val="942825"/>
                </a:solidFill>
                <a:latin typeface="Arial" panose="020B0604020202020204" pitchFamily="34" charset="0"/>
                <a:ea typeface="Roboto Black" panose="02000000000000000000" pitchFamily="2" charset="0"/>
                <a:cs typeface="Arial" panose="020B0604020202020204" pitchFamily="34" charset="0"/>
              </a:rPr>
              <a:t>100-500</a:t>
            </a:r>
            <a:r>
              <a:rPr lang="ru-RU" sz="2000" b="1" dirty="0" smtClean="0">
                <a:solidFill>
                  <a:srgbClr val="942825"/>
                </a:solidFill>
                <a:latin typeface="Arial" panose="020B0604020202020204" pitchFamily="34" charset="0"/>
                <a:ea typeface="Roboto Black" panose="02000000000000000000" pitchFamily="2" charset="0"/>
                <a:cs typeface="Arial" panose="020B0604020202020204" pitchFamily="34" charset="0"/>
              </a:rPr>
              <a:t> </a:t>
            </a:r>
            <a:r>
              <a:rPr lang="ru-RU" sz="1400" dirty="0">
                <a:solidFill>
                  <a:srgbClr val="942825"/>
                </a:solidFill>
                <a:latin typeface="Arial" panose="020B0604020202020204" pitchFamily="34" charset="0"/>
                <a:ea typeface="Roboto Black" panose="02000000000000000000" pitchFamily="2" charset="0"/>
                <a:cs typeface="Arial" panose="020B0604020202020204" pitchFamily="34" charset="0"/>
              </a:rPr>
              <a:t>тыс. руб.</a:t>
            </a:r>
            <a:endParaRPr lang="ru-RU" sz="2000" dirty="0">
              <a:solidFill>
                <a:srgbClr val="94282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Овал 30">
            <a:extLst>
              <a:ext uri="{FF2B5EF4-FFF2-40B4-BE49-F238E27FC236}">
                <a16:creationId xmlns="" xmlns:a16="http://schemas.microsoft.com/office/drawing/2014/main" id="{BF9A878D-A874-435D-9570-19E829E4BFEC}"/>
              </a:ext>
            </a:extLst>
          </p:cNvPr>
          <p:cNvSpPr/>
          <p:nvPr/>
        </p:nvSpPr>
        <p:spPr>
          <a:xfrm>
            <a:off x="493740" y="1183283"/>
            <a:ext cx="545562" cy="538940"/>
          </a:xfrm>
          <a:prstGeom prst="ellipse">
            <a:avLst/>
          </a:prstGeom>
          <a:solidFill>
            <a:srgbClr val="AF765D"/>
          </a:solidFill>
          <a:ln w="9525">
            <a:noFill/>
            <a:miter lim="800000"/>
            <a:headEnd/>
            <a:tailEnd/>
          </a:ln>
        </p:spPr>
        <p:txBody>
          <a:bodyPr vert="horz" wrap="square" lIns="99289" tIns="49655" rIns="99289" bIns="49655" numCol="1" rtlCol="0" anchor="t" anchorCtr="0" compatLnSpc="1">
            <a:prstTxWarp prst="textNoShape">
              <a:avLst/>
            </a:prstTxWarp>
          </a:bodyPr>
          <a:lstStyle/>
          <a:p>
            <a:pPr algn="ctr" defTabSz="1132582">
              <a:defRPr/>
            </a:pPr>
            <a:endParaRPr lang="ru-RU" sz="23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2" name="Рисунок 31">
            <a:extLst>
              <a:ext uri="{FF2B5EF4-FFF2-40B4-BE49-F238E27FC236}">
                <a16:creationId xmlns="" xmlns:a16="http://schemas.microsoft.com/office/drawing/2014/main" id="{57DA31B5-9642-49D5-A261-DF9D09E53D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 contras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04591" y="1289863"/>
            <a:ext cx="323873" cy="323871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="" xmlns:a16="http://schemas.microsoft.com/office/drawing/2014/main" id="{9BB674C8-F4A1-4429-8861-6A7FFE587FF1}"/>
              </a:ext>
            </a:extLst>
          </p:cNvPr>
          <p:cNvSpPr txBox="1"/>
          <p:nvPr/>
        </p:nvSpPr>
        <p:spPr>
          <a:xfrm>
            <a:off x="504619" y="1898649"/>
            <a:ext cx="3925952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Софинансирование</a:t>
            </a:r>
            <a:r>
              <a:rPr lang="ru-RU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 размере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 менее</a:t>
            </a: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b="1" dirty="0">
                <a:solidFill>
                  <a:srgbClr val="9428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</a:t>
            </a:r>
            <a:r>
              <a:rPr lang="ru-RU" sz="1200" b="1" dirty="0">
                <a:solidFill>
                  <a:srgbClr val="9428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% </a:t>
            </a:r>
            <a:r>
              <a:rPr lang="ru-RU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 размера расходов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реализацию проекта</a:t>
            </a:r>
          </a:p>
        </p:txBody>
      </p:sp>
      <p:graphicFrame>
        <p:nvGraphicFramePr>
          <p:cNvPr id="34" name="Таблица 33">
            <a:extLst>
              <a:ext uri="{FF2B5EF4-FFF2-40B4-BE49-F238E27FC236}">
                <a16:creationId xmlns="" xmlns:a16="http://schemas.microsoft.com/office/drawing/2014/main" id="{CC6AD863-F2C4-4407-A4EC-3CD6BA7875D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391499"/>
              </p:ext>
            </p:extLst>
          </p:nvPr>
        </p:nvGraphicFramePr>
        <p:xfrm>
          <a:off x="4860050" y="1131592"/>
          <a:ext cx="3801251" cy="3271893"/>
        </p:xfrm>
        <a:graphic>
          <a:graphicData uri="http://schemas.openxmlformats.org/drawingml/2006/table">
            <a:tbl>
              <a:tblPr/>
              <a:tblGrid>
                <a:gridCol w="41561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3856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510987">
                <a:tc gridSpan="2">
                  <a:txBody>
                    <a:bodyPr/>
                    <a:lstStyle/>
                    <a:p>
                      <a:pPr algn="l">
                        <a:spcBef>
                          <a:spcPts val="1199"/>
                        </a:spcBef>
                        <a:buClr>
                          <a:srgbClr val="D56509"/>
                        </a:buClr>
                        <a:buSzPct val="100000"/>
                        <a:defRPr sz="1400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r>
                        <a:rPr lang="ru-RU" sz="1200" b="0" dirty="0" smtClean="0">
                          <a:solidFill>
                            <a:srgbClr val="9C674E"/>
                          </a:solidFill>
                          <a:latin typeface="Arial" panose="020B0604020202020204" pitchFamily="34" charset="0"/>
                          <a:ea typeface="Arial"/>
                          <a:cs typeface="Arial" panose="020B0604020202020204" pitchFamily="34" charset="0"/>
                        </a:rPr>
                        <a:t>Получатели </a:t>
                      </a:r>
                      <a:r>
                        <a:rPr lang="ru-RU" sz="1200" b="0" dirty="0">
                          <a:solidFill>
                            <a:srgbClr val="9C674E"/>
                          </a:solidFill>
                          <a:latin typeface="Arial" panose="020B0604020202020204" pitchFamily="34" charset="0"/>
                          <a:ea typeface="Arial"/>
                          <a:cs typeface="Arial" panose="020B0604020202020204" pitchFamily="34" charset="0"/>
                        </a:rPr>
                        <a:t>должны соответствовать требованиям:</a:t>
                      </a:r>
                    </a:p>
                  </a:txBody>
                  <a:tcPr marL="72000" marR="72000" marT="144000" marB="144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1F0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87813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200" b="0" i="0" u="none" strike="noStrike" dirty="0">
                          <a:solidFill>
                            <a:srgbClr val="9C674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9C674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000" marR="72000" marT="144000" marB="144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1F0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spcBef>
                          <a:spcPts val="0"/>
                        </a:spcBef>
                        <a:buClr>
                          <a:srgbClr val="D56509"/>
                        </a:buClr>
                        <a:buSzPct val="100000"/>
                        <a:buFont typeface="Arial" panose="020B0604020202020204" pitchFamily="34" charset="0"/>
                        <a:buNone/>
                        <a:defRPr sz="1400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r>
                        <a:rPr lang="ru-RU" sz="12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anose="020B0604020202020204" pitchFamily="34" charset="0"/>
                          <a:ea typeface="Arial"/>
                          <a:cs typeface="Arial" panose="020B0604020202020204" pitchFamily="34" charset="0"/>
                        </a:rPr>
                        <a:t>субъект МСП создан физическим лицом до 25 лет включительно</a:t>
                      </a:r>
                    </a:p>
                  </a:txBody>
                  <a:tcPr marL="72000" marR="72000" marT="144000" marB="144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1F0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687813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200" b="0" i="0" u="none" strike="noStrike" dirty="0">
                          <a:solidFill>
                            <a:srgbClr val="9C674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72000" marR="72000" marT="144000" marB="144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у субъекта МСП н</a:t>
                      </a: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ет долгов по налогам/взносам более 3000 рублей</a:t>
                      </a:r>
                    </a:p>
                  </a:txBody>
                  <a:tcPr marL="72000" marR="72000" marT="144000" marB="14400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138528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 smtClean="0">
                          <a:solidFill>
                            <a:srgbClr val="9C674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72000" marR="72000" marT="144000" marB="144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D56509"/>
                        </a:buClr>
                        <a:buSzPct val="100000"/>
                        <a:buFont typeface="Arial" panose="020B0604020202020204" pitchFamily="34" charset="0"/>
                        <a:buNone/>
                        <a:tabLst/>
                        <a:defRPr sz="1400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r>
                        <a:rPr lang="ru-RU" sz="12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anose="020B0604020202020204" pitchFamily="34" charset="0"/>
                          <a:ea typeface="Arial"/>
                          <a:cs typeface="Arial" panose="020B0604020202020204" pitchFamily="34" charset="0"/>
                        </a:rPr>
                        <a:t>субъект МСП</a:t>
                      </a:r>
                      <a:r>
                        <a:rPr lang="ru-RU" sz="12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anose="020B0604020202020204" pitchFamily="34" charset="0"/>
                          <a:ea typeface="Arial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2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anose="020B0604020202020204" pitchFamily="34" charset="0"/>
                          <a:ea typeface="Arial"/>
                          <a:cs typeface="Arial" panose="020B0604020202020204" pitchFamily="34" charset="0"/>
                        </a:rPr>
                        <a:t>прошел обучение (не позднее чем за 1 год до получения гранта) по направлению осуществления предпринимательской деятельности, проведение которого организовано ЦПП</a:t>
                      </a:r>
                      <a:r>
                        <a:rPr lang="ru-RU" sz="12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anose="020B0604020202020204" pitchFamily="34" charset="0"/>
                          <a:ea typeface="Arial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2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anose="020B0604020202020204" pitchFamily="34" charset="0"/>
                          <a:ea typeface="Arial"/>
                          <a:cs typeface="Arial" panose="020B0604020202020204" pitchFamily="34" charset="0"/>
                        </a:rPr>
                        <a:t>или Корпорацией МСП</a:t>
                      </a:r>
                    </a:p>
                  </a:txBody>
                  <a:tcPr marL="72000" marR="72000" marT="144000" marB="14400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56019366"/>
                  </a:ext>
                </a:extLst>
              </a:tr>
            </a:tbl>
          </a:graphicData>
        </a:graphic>
      </p:graphicFrame>
      <p:sp>
        <p:nvSpPr>
          <p:cNvPr id="35" name="TextBox 34">
            <a:extLst>
              <a:ext uri="{FF2B5EF4-FFF2-40B4-BE49-F238E27FC236}">
                <a16:creationId xmlns="" xmlns:a16="http://schemas.microsoft.com/office/drawing/2014/main" id="{32EB7BED-69F7-4A35-8A89-85885BC75EF1}"/>
              </a:ext>
            </a:extLst>
          </p:cNvPr>
          <p:cNvSpPr txBox="1"/>
          <p:nvPr/>
        </p:nvSpPr>
        <p:spPr>
          <a:xfrm>
            <a:off x="433016" y="4573342"/>
            <a:ext cx="839441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Грант предоставляется </a:t>
            </a:r>
            <a:r>
              <a:rPr lang="ru-RU" sz="1200" b="1" dirty="0" smtClean="0">
                <a:solidFill>
                  <a:srgbClr val="9C674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однократно</a:t>
            </a:r>
            <a:r>
              <a:rPr lang="ru-RU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 условии </a:t>
            </a:r>
            <a:r>
              <a:rPr lang="ru-RU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ежегодного, </a:t>
            </a:r>
            <a:r>
              <a:rPr lang="ru-RU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течение трех </a:t>
            </a:r>
            <a:r>
              <a:rPr lang="ru-RU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лет, </a:t>
            </a:r>
            <a:r>
              <a:rPr lang="ru-RU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начиная с года, следующего за годом предоставления гранта, </a:t>
            </a:r>
            <a:r>
              <a:rPr lang="ru-RU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осуществления </a:t>
            </a:r>
            <a:r>
              <a:rPr lang="ru-RU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хозяйственной деятельности на территории Ярославской области</a:t>
            </a:r>
          </a:p>
        </p:txBody>
      </p:sp>
      <p:graphicFrame>
        <p:nvGraphicFramePr>
          <p:cNvPr id="36" name="Таблица 35">
            <a:extLst>
              <a:ext uri="{FF2B5EF4-FFF2-40B4-BE49-F238E27FC236}">
                <a16:creationId xmlns="" xmlns:a16="http://schemas.microsoft.com/office/drawing/2014/main" id="{5E0486EE-C697-4ED5-A151-B668C1EA892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6077526"/>
              </p:ext>
            </p:extLst>
          </p:nvPr>
        </p:nvGraphicFramePr>
        <p:xfrm>
          <a:off x="1586405" y="2571751"/>
          <a:ext cx="2822744" cy="1811160"/>
        </p:xfrm>
        <a:graphic>
          <a:graphicData uri="http://schemas.openxmlformats.org/drawingml/2006/table">
            <a:tbl>
              <a:tblPr/>
              <a:tblGrid>
                <a:gridCol w="25630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56644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218040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100" b="0" i="0" u="none" strike="noStrike" dirty="0">
                          <a:solidFill>
                            <a:srgbClr val="0070C0"/>
                          </a:solidFill>
                          <a:effectLst/>
                          <a:latin typeface="+mn-lt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</a:t>
                      </a:r>
                      <a:endParaRPr lang="ru-RU" sz="1100" b="0" i="0" u="none" strike="noStrike" dirty="0">
                        <a:solidFill>
                          <a:srgbClr val="0070C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36000" marR="36000" marT="25200" marB="252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defTabSz="1343456"/>
                      <a:r>
                        <a:rPr lang="ru-RU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аренда, ремонт нежилого помещения</a:t>
                      </a:r>
                    </a:p>
                  </a:txBody>
                  <a:tcPr marL="36000" marR="36000" marT="25200" marB="252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85680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100" b="0" i="0" u="none" strike="noStrike" dirty="0">
                          <a:solidFill>
                            <a:srgbClr val="0070C0"/>
                          </a:solidFill>
                          <a:effectLst/>
                          <a:latin typeface="+mn-lt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</a:t>
                      </a:r>
                      <a:endParaRPr lang="ru-RU" sz="1100" b="0" i="0" u="none" strike="noStrike" dirty="0">
                        <a:solidFill>
                          <a:srgbClr val="0070C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36000" marR="36000" marT="25200" marB="252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lnSpc>
                          <a:spcPct val="100000"/>
                        </a:lnSpc>
                        <a:buNone/>
                      </a:pPr>
                      <a:r>
                        <a:rPr lang="ru-RU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аренда или приобретение оргтехники, оборудования</a:t>
                      </a:r>
                    </a:p>
                  </a:txBody>
                  <a:tcPr marL="36000" marR="36000" marT="25200" marB="252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85680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100" b="0" i="0" u="none" strike="noStrike" dirty="0">
                          <a:solidFill>
                            <a:srgbClr val="0070C0"/>
                          </a:solidFill>
                          <a:effectLst/>
                          <a:latin typeface="+mn-lt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</a:t>
                      </a:r>
                      <a:endParaRPr lang="ru-RU" sz="1100" b="0" i="0" u="none" strike="noStrike" dirty="0">
                        <a:solidFill>
                          <a:srgbClr val="0070C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36000" marR="36000" marT="25200" marB="252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lnSpc>
                          <a:spcPct val="100000"/>
                        </a:lnSpc>
                        <a:buNone/>
                      </a:pPr>
                      <a:r>
                        <a:rPr lang="ru-RU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оплата коммунальных услуг и электроснабжения</a:t>
                      </a:r>
                    </a:p>
                  </a:txBody>
                  <a:tcPr marL="36000" marR="36000" marT="25200" marB="252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8040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100" b="0" i="0" u="none" strike="noStrike" dirty="0">
                          <a:solidFill>
                            <a:srgbClr val="0070C0"/>
                          </a:solidFill>
                          <a:effectLst/>
                          <a:latin typeface="+mn-lt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</a:t>
                      </a:r>
                      <a:endParaRPr lang="ru-RU" sz="1100" b="0" i="0" u="none" strike="noStrike" dirty="0">
                        <a:solidFill>
                          <a:srgbClr val="0070C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36000" marR="36000" marT="25200" marB="252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defTabSz="1343456"/>
                      <a:r>
                        <a:rPr lang="ru-RU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приобретение основных средств</a:t>
                      </a:r>
                    </a:p>
                  </a:txBody>
                  <a:tcPr marL="36000" marR="36000" marT="25200" marB="252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218040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100" b="0" i="0" u="none" strike="noStrike" dirty="0">
                          <a:solidFill>
                            <a:srgbClr val="0070C0"/>
                          </a:solidFill>
                          <a:effectLst/>
                          <a:latin typeface="+mn-lt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</a:t>
                      </a:r>
                      <a:endParaRPr lang="ru-RU" sz="1100" b="0" i="0" u="none" strike="noStrike" dirty="0">
                        <a:solidFill>
                          <a:srgbClr val="0070C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36000" marR="36000" marT="25200" marB="252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defTabSz="1343456"/>
                      <a:r>
                        <a:rPr lang="ru-RU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оплата услуг связи</a:t>
                      </a:r>
                    </a:p>
                  </a:txBody>
                  <a:tcPr marL="36000" marR="36000" marT="25200" marB="252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573174725"/>
                  </a:ext>
                </a:extLst>
              </a:tr>
              <a:tr h="385680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100" b="0" i="0" u="none" strike="noStrike" dirty="0">
                          <a:solidFill>
                            <a:srgbClr val="0070C0"/>
                          </a:solidFill>
                          <a:effectLst/>
                          <a:latin typeface="+mn-lt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</a:t>
                      </a:r>
                      <a:endParaRPr lang="ru-RU" sz="1100" b="0" i="0" u="none" strike="noStrike" dirty="0">
                        <a:solidFill>
                          <a:srgbClr val="0070C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36000" marR="36000" marT="25200" marB="252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defTabSz="1343456"/>
                      <a:r>
                        <a:rPr lang="ru-RU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приобретение сырья, расходных материалов</a:t>
                      </a:r>
                    </a:p>
                  </a:txBody>
                  <a:tcPr marL="36000" marR="36000" marT="25200" marB="252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05321608"/>
                  </a:ext>
                </a:extLst>
              </a:tr>
            </a:tbl>
          </a:graphicData>
        </a:graphic>
      </p:graphicFrame>
      <p:sp>
        <p:nvSpPr>
          <p:cNvPr id="37" name="TextBox 36">
            <a:extLst>
              <a:ext uri="{FF2B5EF4-FFF2-40B4-BE49-F238E27FC236}">
                <a16:creationId xmlns="" xmlns:a16="http://schemas.microsoft.com/office/drawing/2014/main" id="{4FF6C134-FED2-414B-AB3E-6AB9B56885E4}"/>
              </a:ext>
            </a:extLst>
          </p:cNvPr>
          <p:cNvSpPr txBox="1"/>
          <p:nvPr/>
        </p:nvSpPr>
        <p:spPr>
          <a:xfrm>
            <a:off x="553217" y="3271932"/>
            <a:ext cx="9715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rgbClr val="0070C0"/>
                </a:solidFill>
                <a:latin typeface="Arial" panose="020B0604020202020204" pitchFamily="34" charset="0"/>
                <a:ea typeface="Roboto Black" panose="02000000000000000000" pitchFamily="2" charset="0"/>
                <a:cs typeface="Arial" panose="020B0604020202020204" pitchFamily="34" charset="0"/>
              </a:rPr>
              <a:t>ЦЕЛИ</a:t>
            </a:r>
            <a:r>
              <a:rPr lang="en-US" b="1" dirty="0">
                <a:solidFill>
                  <a:srgbClr val="0070C0"/>
                </a:solidFill>
                <a:latin typeface="Arial" panose="020B0604020202020204" pitchFamily="34" charset="0"/>
                <a:ea typeface="Roboto Black" panose="02000000000000000000" pitchFamily="2" charset="0"/>
                <a:cs typeface="Arial" panose="020B0604020202020204" pitchFamily="34" charset="0"/>
              </a:rPr>
              <a:t>:</a:t>
            </a:r>
            <a:endParaRPr lang="ru-RU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4849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Прямоугольник 75"/>
          <p:cNvSpPr/>
          <p:nvPr/>
        </p:nvSpPr>
        <p:spPr>
          <a:xfrm>
            <a:off x="8175" y="0"/>
            <a:ext cx="9135835" cy="1052736"/>
          </a:xfrm>
          <a:prstGeom prst="rect">
            <a:avLst/>
          </a:prstGeom>
          <a:pattFill prst="dkUpDiag">
            <a:fgClr>
              <a:srgbClr val="D8D8D8"/>
            </a:fgClr>
            <a:bgClr>
              <a:srgbClr val="FFFFFF"/>
            </a:bgClr>
          </a:pattFill>
          <a:ln w="9525">
            <a:noFill/>
            <a:miter lim="800000"/>
            <a:headEnd/>
            <a:tailEnd/>
          </a:ln>
        </p:spPr>
        <p:txBody>
          <a:bodyPr vert="horz" wrap="square" lIns="99289" tIns="49655" rIns="99289" bIns="49655" numCol="1" rtlCol="0" anchor="t" anchorCtr="0" compatLnSpc="1">
            <a:prstTxWarp prst="textNoShape">
              <a:avLst/>
            </a:prstTxWarp>
          </a:bodyPr>
          <a:lstStyle/>
          <a:p>
            <a:pPr algn="ctr" defTabSz="1132582"/>
            <a:endParaRPr lang="ru-RU" sz="23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460432" y="6467527"/>
            <a:ext cx="576064" cy="273844"/>
          </a:xfrm>
        </p:spPr>
        <p:txBody>
          <a:bodyPr/>
          <a:lstStyle/>
          <a:p>
            <a:fld id="{725C68B6-61C2-468F-89AB-4B9F7531AA68}" type="slidenum">
              <a:rPr lang="ru-RU" smtClean="0">
                <a:solidFill>
                  <a:prstClr val="white">
                    <a:lumMod val="65000"/>
                  </a:prstClr>
                </a:solidFill>
              </a:rPr>
              <a:pPr/>
              <a:t>6</a:t>
            </a:fld>
            <a:endParaRPr lang="ru-RU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85384" y="384932"/>
            <a:ext cx="6591072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ru-RU"/>
            </a:defPPr>
            <a:lvl1pPr>
              <a:defRPr sz="2000">
                <a:solidFill>
                  <a:prstClr val="black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algn="ctr"/>
            <a:r>
              <a:rPr lang="ru-RU" sz="1400" b="1" dirty="0">
                <a:solidFill>
                  <a:schemeClr val="tx1"/>
                </a:solidFill>
              </a:rPr>
              <a:t>СОЦИАЛЬНОЕ ПРЕДПРИНИМАТЕЛЬСТВО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732082" y="260648"/>
            <a:ext cx="1895713" cy="505162"/>
          </a:xfrm>
          <a:prstGeom prst="rect">
            <a:avLst/>
          </a:prstGeom>
          <a:noFill/>
        </p:spPr>
        <p:txBody>
          <a:bodyPr wrap="square" lIns="61362" tIns="30682" rIns="61362" bIns="30682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900" b="1" dirty="0" smtClean="0">
                <a:solidFill>
                  <a:prstClr val="black"/>
                </a:solidFill>
                <a:latin typeface="Arial Narrow" pitchFamily="34" charset="0"/>
                <a:cs typeface="Browallia New" pitchFamily="34" charset="-34"/>
              </a:rPr>
              <a:t>Департамент инвестиций, промышленности и внешнеэкономической деятельности</a:t>
            </a:r>
            <a:endParaRPr lang="ru-RU" sz="900" b="1" dirty="0">
              <a:solidFill>
                <a:prstClr val="black"/>
              </a:solidFill>
              <a:latin typeface="Arial Narrow" pitchFamily="34" charset="0"/>
              <a:cs typeface="Browallia New" pitchFamily="34" charset="-34"/>
            </a:endParaRPr>
          </a:p>
          <a:p>
            <a:pPr>
              <a:lnSpc>
                <a:spcPct val="80000"/>
              </a:lnSpc>
            </a:pPr>
            <a:r>
              <a:rPr lang="ru-RU" sz="900" dirty="0">
                <a:solidFill>
                  <a:prstClr val="black"/>
                </a:solidFill>
                <a:latin typeface="Arial Narrow" pitchFamily="34" charset="0"/>
                <a:cs typeface="Browallia New" pitchFamily="34" charset="-34"/>
              </a:rPr>
              <a:t>Ярославской области</a:t>
            </a:r>
            <a:endParaRPr lang="en-US" sz="900" dirty="0">
              <a:solidFill>
                <a:prstClr val="black"/>
              </a:solidFill>
              <a:latin typeface="Arial Narrow" pitchFamily="34" charset="0"/>
              <a:cs typeface="Browallia New" pitchFamily="34" charset="-34"/>
            </a:endParaRPr>
          </a:p>
        </p:txBody>
      </p:sp>
      <p:pic>
        <p:nvPicPr>
          <p:cNvPr id="46" name="Рисунок 4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71397"/>
            <a:ext cx="362182" cy="604531"/>
          </a:xfrm>
          <a:prstGeom prst="rect">
            <a:avLst/>
          </a:prstGeom>
        </p:spPr>
      </p:pic>
      <p:sp>
        <p:nvSpPr>
          <p:cNvPr id="47" name="Прямоугольник 46"/>
          <p:cNvSpPr/>
          <p:nvPr/>
        </p:nvSpPr>
        <p:spPr>
          <a:xfrm>
            <a:off x="476993" y="1795785"/>
            <a:ext cx="3888433" cy="601707"/>
          </a:xfrm>
          <a:prstGeom prst="rect">
            <a:avLst/>
          </a:prstGeom>
          <a:pattFill prst="ltUpDiag">
            <a:fgClr>
              <a:srgbClr val="D8D8D8"/>
            </a:fgClr>
            <a:bgClr>
              <a:srgbClr val="FFFFFF"/>
            </a:bgClr>
          </a:pattFill>
          <a:ln w="9525">
            <a:solidFill>
              <a:schemeClr val="bg1">
                <a:lumMod val="95000"/>
              </a:schemeClr>
            </a:solidFill>
            <a:miter lim="800000"/>
            <a:headEnd/>
            <a:tailEnd/>
          </a:ln>
        </p:spPr>
        <p:txBody>
          <a:bodyPr vert="horz" wrap="square" lIns="99289" tIns="49655" rIns="99289" bIns="49655" numCol="1" rtlCol="0" anchor="t" anchorCtr="0" compatLnSpc="1">
            <a:prstTxWarp prst="textNoShape">
              <a:avLst/>
            </a:prstTxWarp>
          </a:bodyPr>
          <a:lstStyle/>
          <a:p>
            <a:pPr algn="ctr" defTabSz="1132582">
              <a:defRPr/>
            </a:pPr>
            <a:endParaRPr lang="ru-RU" sz="23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="" xmlns:a16="http://schemas.microsoft.com/office/drawing/2014/main" id="{5F6DCF7A-0C61-41A8-AA6B-5953C20F7E03}"/>
              </a:ext>
            </a:extLst>
          </p:cNvPr>
          <p:cNvSpPr txBox="1"/>
          <p:nvPr/>
        </p:nvSpPr>
        <p:spPr>
          <a:xfrm>
            <a:off x="1126412" y="1214949"/>
            <a:ext cx="3445605" cy="432458"/>
          </a:xfrm>
          <a:prstGeom prst="rect">
            <a:avLst/>
          </a:prstGeom>
          <a:noFill/>
        </p:spPr>
        <p:txBody>
          <a:bodyPr wrap="square" lIns="62522" tIns="31258" rIns="62522" bIns="31258" rtlCol="0" anchor="ctr">
            <a:spAutoFit/>
          </a:bodyPr>
          <a:lstStyle/>
          <a:p>
            <a:pPr defTabSz="800927">
              <a:defRPr/>
            </a:pPr>
            <a:r>
              <a:rPr lang="ru-RU" sz="2000" b="1" dirty="0" smtClean="0">
                <a:solidFill>
                  <a:prstClr val="black"/>
                </a:solidFill>
                <a:latin typeface="Arial" panose="020B0604020202020204" pitchFamily="34" charset="0"/>
                <a:ea typeface="Roboto Black" panose="02000000000000000000" pitchFamily="2" charset="0"/>
                <a:cs typeface="Arial" panose="020B0604020202020204" pitchFamily="34" charset="0"/>
              </a:rPr>
              <a:t>ГРАНТ</a:t>
            </a:r>
            <a:r>
              <a:rPr lang="ru-RU" sz="1400" b="1" dirty="0" smtClean="0">
                <a:solidFill>
                  <a:srgbClr val="8D1F09"/>
                </a:solidFill>
                <a:latin typeface="Arial" panose="020B0604020202020204" pitchFamily="34" charset="0"/>
                <a:ea typeface="Roboto Black" panose="02000000000000000000" pitchFamily="2" charset="0"/>
                <a:cs typeface="Arial" panose="020B0604020202020204" pitchFamily="34" charset="0"/>
              </a:rPr>
              <a:t>   </a:t>
            </a:r>
            <a:r>
              <a:rPr lang="ru-RU" sz="2400" b="1" dirty="0" smtClean="0">
                <a:solidFill>
                  <a:srgbClr val="942825"/>
                </a:solidFill>
                <a:latin typeface="Arial" panose="020B0604020202020204" pitchFamily="34" charset="0"/>
                <a:ea typeface="Roboto Black" panose="02000000000000000000" pitchFamily="2" charset="0"/>
                <a:cs typeface="Arial" panose="020B0604020202020204" pitchFamily="34" charset="0"/>
              </a:rPr>
              <a:t>100-500</a:t>
            </a:r>
            <a:r>
              <a:rPr lang="ru-RU" sz="2000" b="1" dirty="0" smtClean="0">
                <a:solidFill>
                  <a:srgbClr val="942825"/>
                </a:solidFill>
                <a:latin typeface="Arial" panose="020B0604020202020204" pitchFamily="34" charset="0"/>
                <a:ea typeface="Roboto Black" panose="02000000000000000000" pitchFamily="2" charset="0"/>
                <a:cs typeface="Arial" panose="020B0604020202020204" pitchFamily="34" charset="0"/>
              </a:rPr>
              <a:t> </a:t>
            </a:r>
            <a:r>
              <a:rPr lang="ru-RU" sz="1400" dirty="0">
                <a:solidFill>
                  <a:srgbClr val="942825"/>
                </a:solidFill>
                <a:latin typeface="Arial" panose="020B0604020202020204" pitchFamily="34" charset="0"/>
                <a:ea typeface="Roboto Black" panose="02000000000000000000" pitchFamily="2" charset="0"/>
                <a:cs typeface="Arial" panose="020B0604020202020204" pitchFamily="34" charset="0"/>
              </a:rPr>
              <a:t>тыс. руб.</a:t>
            </a:r>
            <a:endParaRPr lang="ru-RU" sz="2000" dirty="0">
              <a:solidFill>
                <a:srgbClr val="94282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Овал 48">
            <a:extLst>
              <a:ext uri="{FF2B5EF4-FFF2-40B4-BE49-F238E27FC236}">
                <a16:creationId xmlns="" xmlns:a16="http://schemas.microsoft.com/office/drawing/2014/main" id="{BF9A878D-A874-435D-9570-19E829E4BFEC}"/>
              </a:ext>
            </a:extLst>
          </p:cNvPr>
          <p:cNvSpPr/>
          <p:nvPr/>
        </p:nvSpPr>
        <p:spPr>
          <a:xfrm>
            <a:off x="603596" y="1197341"/>
            <a:ext cx="522798" cy="503479"/>
          </a:xfrm>
          <a:prstGeom prst="ellipse">
            <a:avLst/>
          </a:prstGeom>
          <a:solidFill>
            <a:srgbClr val="AF765D"/>
          </a:solidFill>
          <a:ln w="9525">
            <a:noFill/>
            <a:miter lim="800000"/>
            <a:headEnd/>
            <a:tailEnd/>
          </a:ln>
        </p:spPr>
        <p:txBody>
          <a:bodyPr vert="horz" wrap="square" lIns="99289" tIns="49655" rIns="99289" bIns="49655" numCol="1" rtlCol="0" anchor="t" anchorCtr="0" compatLnSpc="1">
            <a:prstTxWarp prst="textNoShape">
              <a:avLst/>
            </a:prstTxWarp>
          </a:bodyPr>
          <a:lstStyle/>
          <a:p>
            <a:pPr algn="ctr" defTabSz="1132582">
              <a:defRPr/>
            </a:pPr>
            <a:endParaRPr lang="ru-RU" sz="23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0" name="Рисунок 49">
            <a:extLst>
              <a:ext uri="{FF2B5EF4-FFF2-40B4-BE49-F238E27FC236}">
                <a16:creationId xmlns="" xmlns:a16="http://schemas.microsoft.com/office/drawing/2014/main" id="{57DA31B5-9642-49D5-A261-DF9D09E53D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 contras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85872" y="1287679"/>
            <a:ext cx="314173" cy="340540"/>
          </a:xfrm>
          <a:prstGeom prst="rect">
            <a:avLst/>
          </a:prstGeom>
        </p:spPr>
      </p:pic>
      <p:sp>
        <p:nvSpPr>
          <p:cNvPr id="51" name="TextBox 50">
            <a:extLst>
              <a:ext uri="{FF2B5EF4-FFF2-40B4-BE49-F238E27FC236}">
                <a16:creationId xmlns="" xmlns:a16="http://schemas.microsoft.com/office/drawing/2014/main" id="{9BB674C8-F4A1-4429-8861-6A7FFE587FF1}"/>
              </a:ext>
            </a:extLst>
          </p:cNvPr>
          <p:cNvSpPr txBox="1"/>
          <p:nvPr/>
        </p:nvSpPr>
        <p:spPr>
          <a:xfrm>
            <a:off x="476993" y="1845341"/>
            <a:ext cx="3888433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Софинансирование</a:t>
            </a:r>
            <a:r>
              <a:rPr lang="ru-RU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 размере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 менее </a:t>
            </a:r>
            <a:r>
              <a:rPr lang="ru-RU" sz="1400" b="1" dirty="0">
                <a:solidFill>
                  <a:srgbClr val="9428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</a:t>
            </a:r>
            <a:r>
              <a:rPr lang="ru-RU" sz="1200" b="1" dirty="0">
                <a:solidFill>
                  <a:srgbClr val="9428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% </a:t>
            </a:r>
            <a:r>
              <a:rPr lang="ru-RU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 размера расходов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реализацию проекта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="" xmlns:a16="http://schemas.microsoft.com/office/drawing/2014/main" id="{32EB7BED-69F7-4A35-8A89-85885BC75EF1}"/>
              </a:ext>
            </a:extLst>
          </p:cNvPr>
          <p:cNvSpPr txBox="1"/>
          <p:nvPr/>
        </p:nvSpPr>
        <p:spPr>
          <a:xfrm>
            <a:off x="667747" y="4732960"/>
            <a:ext cx="819068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Грант предоставляется </a:t>
            </a:r>
            <a:r>
              <a:rPr lang="ru-RU" sz="1200" b="1" dirty="0" smtClean="0">
                <a:solidFill>
                  <a:srgbClr val="9C674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однократно</a:t>
            </a:r>
            <a:r>
              <a:rPr lang="ru-RU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 условии подтверждения статуса СП в последующие 3 года в полном объеме на конкурсной основе в соответствии с решением конкурсной комиссии</a:t>
            </a:r>
          </a:p>
        </p:txBody>
      </p:sp>
      <p:graphicFrame>
        <p:nvGraphicFramePr>
          <p:cNvPr id="53" name="Таблица 52">
            <a:extLst>
              <a:ext uri="{FF2B5EF4-FFF2-40B4-BE49-F238E27FC236}">
                <a16:creationId xmlns="" xmlns:a16="http://schemas.microsoft.com/office/drawing/2014/main" id="{5E0486EE-C697-4ED5-A151-B668C1EA892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0434964"/>
              </p:ext>
            </p:extLst>
          </p:nvPr>
        </p:nvGraphicFramePr>
        <p:xfrm>
          <a:off x="1619673" y="2571749"/>
          <a:ext cx="2795768" cy="1937373"/>
        </p:xfrm>
        <a:graphic>
          <a:graphicData uri="http://schemas.openxmlformats.org/drawingml/2006/table">
            <a:tbl>
              <a:tblPr/>
              <a:tblGrid>
                <a:gridCol w="25385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54191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234707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100" b="0" i="0" u="none" strike="noStrike" dirty="0">
                          <a:solidFill>
                            <a:srgbClr val="0070C0"/>
                          </a:solidFill>
                          <a:effectLst/>
                          <a:latin typeface="+mn-lt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</a:t>
                      </a:r>
                      <a:endParaRPr lang="ru-RU" sz="1100" b="0" i="0" u="none" strike="noStrike" dirty="0">
                        <a:solidFill>
                          <a:srgbClr val="0070C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36000" marR="36000" marT="25200" marB="252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defTabSz="1343456"/>
                      <a:r>
                        <a:rPr lang="ru-RU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аренда, ремонт нежилого помещения</a:t>
                      </a:r>
                    </a:p>
                  </a:txBody>
                  <a:tcPr marL="36000" marR="36000" marT="25200" marB="252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11084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100" b="0" i="0" u="none" strike="noStrike" dirty="0">
                          <a:solidFill>
                            <a:srgbClr val="0070C0"/>
                          </a:solidFill>
                          <a:effectLst/>
                          <a:latin typeface="+mn-lt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</a:t>
                      </a:r>
                      <a:endParaRPr lang="ru-RU" sz="1100" b="0" i="0" u="none" strike="noStrike" dirty="0">
                        <a:solidFill>
                          <a:srgbClr val="0070C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36000" marR="36000" marT="25200" marB="252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lnSpc>
                          <a:spcPct val="100000"/>
                        </a:lnSpc>
                        <a:buNone/>
                      </a:pPr>
                      <a:r>
                        <a:rPr lang="ru-RU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аренда или приобретение оргтехники, оборудования</a:t>
                      </a:r>
                    </a:p>
                  </a:txBody>
                  <a:tcPr marL="36000" marR="36000" marT="25200" marB="252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11084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100" b="0" i="0" u="none" strike="noStrike" dirty="0">
                          <a:solidFill>
                            <a:srgbClr val="0070C0"/>
                          </a:solidFill>
                          <a:effectLst/>
                          <a:latin typeface="+mn-lt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</a:t>
                      </a:r>
                      <a:endParaRPr lang="ru-RU" sz="1100" b="0" i="0" u="none" strike="noStrike" dirty="0">
                        <a:solidFill>
                          <a:srgbClr val="0070C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36000" marR="36000" marT="25200" marB="252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lnSpc>
                          <a:spcPct val="100000"/>
                        </a:lnSpc>
                        <a:buNone/>
                      </a:pPr>
                      <a:r>
                        <a:rPr lang="ru-RU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оплата коммунальных услуг и электроснабжения</a:t>
                      </a:r>
                    </a:p>
                  </a:txBody>
                  <a:tcPr marL="36000" marR="36000" marT="25200" marB="252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4707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100" b="0" i="0" u="none" strike="noStrike" dirty="0">
                          <a:solidFill>
                            <a:srgbClr val="0070C0"/>
                          </a:solidFill>
                          <a:effectLst/>
                          <a:latin typeface="+mn-lt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</a:t>
                      </a:r>
                      <a:endParaRPr lang="ru-RU" sz="1100" b="0" i="0" u="none" strike="noStrike" dirty="0">
                        <a:solidFill>
                          <a:srgbClr val="0070C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36000" marR="36000" marT="25200" marB="252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defTabSz="1343456"/>
                      <a:r>
                        <a:rPr lang="ru-RU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приобретение основных средств</a:t>
                      </a:r>
                    </a:p>
                  </a:txBody>
                  <a:tcPr marL="36000" marR="36000" marT="25200" marB="252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234707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100" b="0" i="0" u="none" strike="noStrike" dirty="0">
                          <a:solidFill>
                            <a:srgbClr val="0070C0"/>
                          </a:solidFill>
                          <a:effectLst/>
                          <a:latin typeface="+mn-lt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</a:t>
                      </a:r>
                      <a:endParaRPr lang="ru-RU" sz="1100" b="0" i="0" u="none" strike="noStrike" dirty="0">
                        <a:solidFill>
                          <a:srgbClr val="0070C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36000" marR="36000" marT="25200" marB="252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defTabSz="1343456"/>
                      <a:r>
                        <a:rPr lang="ru-RU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оплата услуг связи</a:t>
                      </a:r>
                    </a:p>
                  </a:txBody>
                  <a:tcPr marL="36000" marR="36000" marT="25200" marB="252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573174725"/>
                  </a:ext>
                </a:extLst>
              </a:tr>
              <a:tr h="411084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100" b="0" i="0" u="none" strike="noStrike" dirty="0">
                          <a:solidFill>
                            <a:srgbClr val="0070C0"/>
                          </a:solidFill>
                          <a:effectLst/>
                          <a:latin typeface="+mn-lt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</a:t>
                      </a:r>
                      <a:endParaRPr lang="ru-RU" sz="1100" b="0" i="0" u="none" strike="noStrike" dirty="0">
                        <a:solidFill>
                          <a:srgbClr val="0070C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36000" marR="36000" marT="25200" marB="252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defTabSz="1343456"/>
                      <a:r>
                        <a:rPr lang="ru-RU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приобретение сырья, расходных материалов</a:t>
                      </a:r>
                    </a:p>
                  </a:txBody>
                  <a:tcPr marL="36000" marR="36000" marT="25200" marB="252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05321608"/>
                  </a:ext>
                </a:extLst>
              </a:tr>
            </a:tbl>
          </a:graphicData>
        </a:graphic>
      </p:graphicFrame>
      <p:sp>
        <p:nvSpPr>
          <p:cNvPr id="54" name="TextBox 53">
            <a:extLst>
              <a:ext uri="{FF2B5EF4-FFF2-40B4-BE49-F238E27FC236}">
                <a16:creationId xmlns="" xmlns:a16="http://schemas.microsoft.com/office/drawing/2014/main" id="{4FF6C134-FED2-414B-AB3E-6AB9B56885E4}"/>
              </a:ext>
            </a:extLst>
          </p:cNvPr>
          <p:cNvSpPr txBox="1"/>
          <p:nvPr/>
        </p:nvSpPr>
        <p:spPr>
          <a:xfrm>
            <a:off x="583522" y="3429000"/>
            <a:ext cx="9451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rgbClr val="0070C0"/>
                </a:solidFill>
                <a:latin typeface="Arial" panose="020B0604020202020204" pitchFamily="34" charset="0"/>
                <a:ea typeface="Roboto Black" panose="02000000000000000000" pitchFamily="2" charset="0"/>
                <a:cs typeface="Arial" panose="020B0604020202020204" pitchFamily="34" charset="0"/>
              </a:rPr>
              <a:t>ЦЕЛИ</a:t>
            </a:r>
            <a:r>
              <a:rPr lang="en-US" b="1" dirty="0">
                <a:solidFill>
                  <a:srgbClr val="0070C0"/>
                </a:solidFill>
                <a:latin typeface="Arial" panose="020B0604020202020204" pitchFamily="34" charset="0"/>
                <a:ea typeface="Roboto Black" panose="02000000000000000000" pitchFamily="2" charset="0"/>
                <a:cs typeface="Arial" panose="020B0604020202020204" pitchFamily="34" charset="0"/>
              </a:rPr>
              <a:t>:</a:t>
            </a:r>
            <a:endParaRPr lang="ru-RU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5" name="Таблица 54">
            <a:extLst>
              <a:ext uri="{FF2B5EF4-FFF2-40B4-BE49-F238E27FC236}">
                <a16:creationId xmlns="" xmlns:a16="http://schemas.microsoft.com/office/drawing/2014/main" id="{CC6AD863-F2C4-4407-A4EC-3CD6BA7875D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4227102"/>
              </p:ext>
            </p:extLst>
          </p:nvPr>
        </p:nvGraphicFramePr>
        <p:xfrm>
          <a:off x="4490624" y="1052736"/>
          <a:ext cx="4392488" cy="3712320"/>
        </p:xfrm>
        <a:graphic>
          <a:graphicData uri="http://schemas.openxmlformats.org/drawingml/2006/table">
            <a:tbl>
              <a:tblPr/>
              <a:tblGrid>
                <a:gridCol w="48026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1222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53760">
                <a:tc gridSpan="2">
                  <a:txBody>
                    <a:bodyPr/>
                    <a:lstStyle/>
                    <a:p>
                      <a:pPr algn="l">
                        <a:spcBef>
                          <a:spcPts val="1199"/>
                        </a:spcBef>
                        <a:buClr>
                          <a:srgbClr val="D56509"/>
                        </a:buClr>
                        <a:buSzPct val="100000"/>
                        <a:defRPr sz="1400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r>
                        <a:rPr lang="ru-RU" sz="1200" dirty="0" smtClean="0">
                          <a:solidFill>
                            <a:srgbClr val="AF765D"/>
                          </a:solidFill>
                          <a:latin typeface="Arial" panose="020B0604020202020204" pitchFamily="34" charset="0"/>
                          <a:ea typeface="Arial"/>
                          <a:cs typeface="Arial" panose="020B0604020202020204" pitchFamily="34" charset="0"/>
                        </a:rPr>
                        <a:t>Социальные предприятия должны соответствовать требованиям:</a:t>
                      </a:r>
                      <a:endParaRPr lang="ru-RU" sz="1200" dirty="0">
                        <a:solidFill>
                          <a:srgbClr val="AF765D"/>
                        </a:solidFill>
                        <a:latin typeface="Arial" panose="020B0604020202020204" pitchFamily="34" charset="0"/>
                        <a:ea typeface="Arial"/>
                        <a:cs typeface="Arial" panose="020B0604020202020204" pitchFamily="34" charset="0"/>
                      </a:endParaRPr>
                    </a:p>
                  </a:txBody>
                  <a:tcPr marL="72000" marR="72000" marT="144000" marB="144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1F0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19520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200" b="0" i="0" u="none" strike="noStrike" dirty="0">
                          <a:solidFill>
                            <a:srgbClr val="9C674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9C674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000" marR="72000" marT="144000" marB="144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1F0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spcBef>
                          <a:spcPts val="0"/>
                        </a:spcBef>
                        <a:buClr>
                          <a:srgbClr val="D56509"/>
                        </a:buClr>
                        <a:buSzPct val="100000"/>
                        <a:buFont typeface="Arial" panose="020B0604020202020204" pitchFamily="34" charset="0"/>
                        <a:buNone/>
                        <a:defRPr sz="1400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r>
                        <a:rPr lang="ru-RU" sz="12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anose="020B0604020202020204" pitchFamily="34" charset="0"/>
                          <a:ea typeface="Arial"/>
                          <a:cs typeface="Arial" panose="020B0604020202020204" pitchFamily="34" charset="0"/>
                        </a:rPr>
                        <a:t>сведения о субъекте МСП, признанном социальным предприятием, внесены в единый реестр субъектов малого и среднего предпринимательства в период с 10 июля по 31 декабря текущего календарного года</a:t>
                      </a:r>
                      <a:endParaRPr lang="ru-RU" sz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anose="020B0604020202020204" pitchFamily="34" charset="0"/>
                        <a:ea typeface="Arial"/>
                        <a:cs typeface="Arial" panose="020B0604020202020204" pitchFamily="34" charset="0"/>
                      </a:endParaRPr>
                    </a:p>
                  </a:txBody>
                  <a:tcPr marL="72000" marR="72000" marT="144000" marB="144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1F0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653760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200" b="0" i="0" u="none" strike="noStrike" dirty="0">
                          <a:solidFill>
                            <a:srgbClr val="9C674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72000" marR="72000" marT="144000" marB="144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у субъекта МСП н</a:t>
                      </a: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ет долгов по налогам/взносам более 3000 рублей</a:t>
                      </a:r>
                    </a:p>
                  </a:txBody>
                  <a:tcPr marL="72000" marR="72000" marT="144000" marB="14400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138528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 smtClean="0">
                          <a:solidFill>
                            <a:srgbClr val="9C674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72000" marR="72000" marT="144000" marB="144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spcBef>
                          <a:spcPts val="0"/>
                        </a:spcBef>
                        <a:buClr>
                          <a:srgbClr val="D56509"/>
                        </a:buClr>
                        <a:buSzPct val="100000"/>
                        <a:buFont typeface="Arial" panose="020B0604020202020204" pitchFamily="34" charset="0"/>
                        <a:buNone/>
                        <a:defRPr sz="1400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r>
                        <a:rPr lang="ru-RU" sz="12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anose="020B0604020202020204" pitchFamily="34" charset="0"/>
                          <a:ea typeface="Arial"/>
                          <a:cs typeface="Arial" panose="020B0604020202020204" pitchFamily="34" charset="0"/>
                        </a:rPr>
                        <a:t>субъект МСП, признанный социальным предприятием, прошел обучение (не позднее чем за 1 год до получения гранта) по направлению деятельности в сфере соц. предпринимательства, проведение которого организовано ЦПП</a:t>
                      </a:r>
                      <a:r>
                        <a:rPr lang="ru-RU" sz="12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anose="020B0604020202020204" pitchFamily="34" charset="0"/>
                          <a:ea typeface="Arial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2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anose="020B0604020202020204" pitchFamily="34" charset="0"/>
                          <a:ea typeface="Arial"/>
                          <a:cs typeface="Arial" panose="020B0604020202020204" pitchFamily="34" charset="0"/>
                        </a:rPr>
                        <a:t>или Корпорацией МСП</a:t>
                      </a:r>
                      <a:endParaRPr lang="ru-RU" sz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anose="020B0604020202020204" pitchFamily="34" charset="0"/>
                        <a:ea typeface="Arial"/>
                        <a:cs typeface="Arial" panose="020B0604020202020204" pitchFamily="34" charset="0"/>
                      </a:endParaRPr>
                    </a:p>
                  </a:txBody>
                  <a:tcPr marL="72000" marR="72000" marT="144000" marB="14400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56019366"/>
                  </a:ext>
                </a:extLst>
              </a:tr>
            </a:tbl>
          </a:graphicData>
        </a:graphic>
      </p:graphicFrame>
      <p:sp>
        <p:nvSpPr>
          <p:cNvPr id="56" name="Прямоугольник 55">
            <a:extLst>
              <a:ext uri="{FF2B5EF4-FFF2-40B4-BE49-F238E27FC236}">
                <a16:creationId xmlns="" xmlns:a16="http://schemas.microsoft.com/office/drawing/2014/main" id="{FD2EC10C-5FF5-490D-BB69-13381E664076}"/>
              </a:ext>
            </a:extLst>
          </p:cNvPr>
          <p:cNvSpPr/>
          <p:nvPr/>
        </p:nvSpPr>
        <p:spPr>
          <a:xfrm>
            <a:off x="667747" y="4653136"/>
            <a:ext cx="8190681" cy="609653"/>
          </a:xfrm>
          <a:prstGeom prst="rect">
            <a:avLst/>
          </a:prstGeom>
          <a:noFill/>
          <a:ln w="9525">
            <a:solidFill>
              <a:srgbClr val="9C674E"/>
            </a:solidFill>
            <a:miter lim="800000"/>
            <a:headEnd/>
            <a:tailEnd/>
          </a:ln>
        </p:spPr>
        <p:txBody>
          <a:bodyPr vert="horz" wrap="square" lIns="99289" tIns="49655" rIns="99289" bIns="49655" numCol="1" rtlCol="0" anchor="ctr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ru-RU" sz="1600" b="1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4849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Прямоугольник 75"/>
          <p:cNvSpPr/>
          <p:nvPr/>
        </p:nvSpPr>
        <p:spPr>
          <a:xfrm>
            <a:off x="8175" y="0"/>
            <a:ext cx="9135835" cy="1052736"/>
          </a:xfrm>
          <a:prstGeom prst="rect">
            <a:avLst/>
          </a:prstGeom>
          <a:pattFill prst="dkUpDiag">
            <a:fgClr>
              <a:srgbClr val="D8D8D8"/>
            </a:fgClr>
            <a:bgClr>
              <a:srgbClr val="FFFFFF"/>
            </a:bgClr>
          </a:pattFill>
          <a:ln w="9525">
            <a:noFill/>
            <a:miter lim="800000"/>
            <a:headEnd/>
            <a:tailEnd/>
          </a:ln>
        </p:spPr>
        <p:txBody>
          <a:bodyPr vert="horz" wrap="square" lIns="99289" tIns="49655" rIns="99289" bIns="49655" numCol="1" rtlCol="0" anchor="t" anchorCtr="0" compatLnSpc="1">
            <a:prstTxWarp prst="textNoShape">
              <a:avLst/>
            </a:prstTxWarp>
          </a:bodyPr>
          <a:lstStyle/>
          <a:p>
            <a:pPr algn="ctr" defTabSz="1132582"/>
            <a:endParaRPr lang="ru-RU" sz="23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388424" y="6467527"/>
            <a:ext cx="576064" cy="273844"/>
          </a:xfrm>
        </p:spPr>
        <p:txBody>
          <a:bodyPr/>
          <a:lstStyle/>
          <a:p>
            <a:fld id="{725C68B6-61C2-468F-89AB-4B9F7531AA68}" type="slidenum">
              <a:rPr lang="ru-RU" smtClean="0">
                <a:solidFill>
                  <a:prstClr val="white">
                    <a:lumMod val="65000"/>
                  </a:prstClr>
                </a:solidFill>
              </a:rPr>
              <a:pPr/>
              <a:t>7</a:t>
            </a:fld>
            <a:endParaRPr lang="ru-RU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32082" y="260648"/>
            <a:ext cx="1895713" cy="505162"/>
          </a:xfrm>
          <a:prstGeom prst="rect">
            <a:avLst/>
          </a:prstGeom>
          <a:noFill/>
        </p:spPr>
        <p:txBody>
          <a:bodyPr wrap="square" lIns="61362" tIns="30682" rIns="61362" bIns="30682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900" b="1" dirty="0" smtClean="0">
                <a:solidFill>
                  <a:prstClr val="black"/>
                </a:solidFill>
                <a:latin typeface="Arial Narrow" pitchFamily="34" charset="0"/>
                <a:cs typeface="Browallia New" pitchFamily="34" charset="-34"/>
              </a:rPr>
              <a:t>Департамент инвестиций, промышленности и внешнеэкономической деятельности</a:t>
            </a:r>
            <a:endParaRPr lang="ru-RU" sz="900" b="1" dirty="0">
              <a:solidFill>
                <a:prstClr val="black"/>
              </a:solidFill>
              <a:latin typeface="Arial Narrow" pitchFamily="34" charset="0"/>
              <a:cs typeface="Browallia New" pitchFamily="34" charset="-34"/>
            </a:endParaRPr>
          </a:p>
          <a:p>
            <a:pPr>
              <a:lnSpc>
                <a:spcPct val="80000"/>
              </a:lnSpc>
            </a:pPr>
            <a:r>
              <a:rPr lang="ru-RU" sz="900" dirty="0">
                <a:solidFill>
                  <a:prstClr val="black"/>
                </a:solidFill>
                <a:latin typeface="Arial Narrow" pitchFamily="34" charset="0"/>
                <a:cs typeface="Browallia New" pitchFamily="34" charset="-34"/>
              </a:rPr>
              <a:t>Ярославской области</a:t>
            </a:r>
            <a:endParaRPr lang="en-US" sz="900" dirty="0">
              <a:solidFill>
                <a:prstClr val="black"/>
              </a:solidFill>
              <a:latin typeface="Arial Narrow" pitchFamily="34" charset="0"/>
              <a:cs typeface="Browallia New" pitchFamily="34" charset="-34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71397"/>
            <a:ext cx="362182" cy="60453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803945" y="262233"/>
            <a:ext cx="3627872" cy="528295"/>
          </a:xfrm>
          <a:prstGeom prst="rect">
            <a:avLst/>
          </a:prstGeom>
          <a:noFill/>
        </p:spPr>
        <p:txBody>
          <a:bodyPr wrap="square" lIns="53800" tIns="26897" rIns="53800" bIns="26897" rtlCol="0" anchor="ctr">
            <a:spAutoFit/>
          </a:bodyPr>
          <a:lstStyle/>
          <a:p>
            <a:pPr algn="ctr" defTabSz="613490">
              <a:lnSpc>
                <a:spcPct val="110000"/>
              </a:lnSpc>
            </a:pPr>
            <a:r>
              <a:rPr lang="ru-RU" sz="14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ПОДДЕРЖКА ЭКСПОРТНО ОРИЕНТИРОВАННЫХ ПРЕДПРИЯТИЙ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293600" y="3998941"/>
            <a:ext cx="1347858" cy="603395"/>
          </a:xfrm>
          <a:prstGeom prst="rect">
            <a:avLst/>
          </a:prstGeom>
          <a:pattFill prst="ltUpDiag">
            <a:fgClr>
              <a:schemeClr val="bg1">
                <a:lumMod val="85000"/>
              </a:schemeClr>
            </a:fgClr>
            <a:bgClr>
              <a:srgbClr val="FFFFFF"/>
            </a:bgClr>
          </a:pattFill>
          <a:ln w="9525">
            <a:solidFill>
              <a:schemeClr val="bg1">
                <a:lumMod val="95000"/>
              </a:schemeClr>
            </a:solidFill>
            <a:miter lim="800000"/>
            <a:headEnd/>
            <a:tailEnd/>
          </a:ln>
        </p:spPr>
        <p:txBody>
          <a:bodyPr vert="horz" wrap="square" lIns="99289" tIns="49655" rIns="99289" bIns="49655" numCol="1" rtlCol="0" anchor="t" anchorCtr="0" compatLnSpc="1">
            <a:prstTxWarp prst="textNoShape">
              <a:avLst/>
            </a:prstTxWarp>
          </a:bodyPr>
          <a:lstStyle/>
          <a:p>
            <a:pPr algn="ctr" defTabSz="1132582"/>
            <a:endParaRPr lang="ru-RU" sz="23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718401" y="3998941"/>
            <a:ext cx="1340861" cy="603395"/>
          </a:xfrm>
          <a:prstGeom prst="rect">
            <a:avLst/>
          </a:prstGeom>
          <a:pattFill prst="ltUpDiag">
            <a:fgClr>
              <a:schemeClr val="bg1">
                <a:lumMod val="85000"/>
              </a:schemeClr>
            </a:fgClr>
            <a:bgClr>
              <a:srgbClr val="FFFFFF"/>
            </a:bgClr>
          </a:pattFill>
          <a:ln w="9525">
            <a:solidFill>
              <a:schemeClr val="bg1">
                <a:lumMod val="95000"/>
              </a:schemeClr>
            </a:solidFill>
            <a:miter lim="800000"/>
            <a:headEnd/>
            <a:tailEnd/>
          </a:ln>
        </p:spPr>
        <p:txBody>
          <a:bodyPr vert="horz" wrap="square" lIns="99289" tIns="49655" rIns="99289" bIns="49655" numCol="1" rtlCol="0" anchor="t" anchorCtr="0" compatLnSpc="1">
            <a:prstTxWarp prst="textNoShape">
              <a:avLst/>
            </a:prstTxWarp>
          </a:bodyPr>
          <a:lstStyle/>
          <a:p>
            <a:pPr algn="ctr" defTabSz="1132582"/>
            <a:endParaRPr lang="ru-RU" sz="23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134028" y="3998859"/>
            <a:ext cx="1340861" cy="597356"/>
          </a:xfrm>
          <a:prstGeom prst="rect">
            <a:avLst/>
          </a:prstGeom>
          <a:pattFill prst="ltUpDiag">
            <a:fgClr>
              <a:schemeClr val="bg1">
                <a:lumMod val="85000"/>
              </a:schemeClr>
            </a:fgClr>
            <a:bgClr>
              <a:srgbClr val="FFFFFF"/>
            </a:bgClr>
          </a:pattFill>
          <a:ln w="9525">
            <a:solidFill>
              <a:schemeClr val="bg1">
                <a:lumMod val="95000"/>
              </a:schemeClr>
            </a:solidFill>
            <a:miter lim="800000"/>
            <a:headEnd/>
            <a:tailEnd/>
          </a:ln>
        </p:spPr>
        <p:txBody>
          <a:bodyPr vert="horz" wrap="square" lIns="99289" tIns="49655" rIns="99289" bIns="49655" numCol="1" rtlCol="0" anchor="t" anchorCtr="0" compatLnSpc="1">
            <a:prstTxWarp prst="textNoShape">
              <a:avLst/>
            </a:prstTxWarp>
          </a:bodyPr>
          <a:lstStyle/>
          <a:p>
            <a:pPr algn="ctr" defTabSz="1132582"/>
            <a:endParaRPr lang="ru-RU" sz="23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549641" y="3992821"/>
            <a:ext cx="1340861" cy="603395"/>
          </a:xfrm>
          <a:prstGeom prst="rect">
            <a:avLst/>
          </a:prstGeom>
          <a:pattFill prst="ltUpDiag">
            <a:fgClr>
              <a:schemeClr val="bg1">
                <a:lumMod val="85000"/>
              </a:schemeClr>
            </a:fgClr>
            <a:bgClr>
              <a:srgbClr val="FFFFFF"/>
            </a:bgClr>
          </a:pattFill>
          <a:ln w="9525">
            <a:solidFill>
              <a:schemeClr val="bg1">
                <a:lumMod val="95000"/>
              </a:schemeClr>
            </a:solidFill>
            <a:miter lim="800000"/>
            <a:headEnd/>
            <a:tailEnd/>
          </a:ln>
        </p:spPr>
        <p:txBody>
          <a:bodyPr vert="horz" wrap="square" lIns="99289" tIns="49655" rIns="99289" bIns="49655" numCol="1" rtlCol="0" anchor="t" anchorCtr="0" compatLnSpc="1">
            <a:prstTxWarp prst="textNoShape">
              <a:avLst/>
            </a:prstTxWarp>
          </a:bodyPr>
          <a:lstStyle/>
          <a:p>
            <a:pPr algn="ctr" defTabSz="1132582"/>
            <a:endParaRPr lang="ru-RU" sz="23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6623917" y="2079609"/>
            <a:ext cx="1700901" cy="603395"/>
          </a:xfrm>
          <a:prstGeom prst="rect">
            <a:avLst/>
          </a:prstGeom>
          <a:pattFill prst="ltUpDiag">
            <a:fgClr>
              <a:schemeClr val="bg1">
                <a:lumMod val="85000"/>
              </a:schemeClr>
            </a:fgClr>
            <a:bgClr>
              <a:srgbClr val="FFFFFF"/>
            </a:bgClr>
          </a:pattFill>
          <a:ln w="9525">
            <a:solidFill>
              <a:schemeClr val="bg1">
                <a:lumMod val="95000"/>
              </a:schemeClr>
            </a:solidFill>
            <a:miter lim="800000"/>
            <a:headEnd/>
            <a:tailEnd/>
          </a:ln>
        </p:spPr>
        <p:txBody>
          <a:bodyPr vert="horz" wrap="square" lIns="99289" tIns="49655" rIns="99289" bIns="49655" numCol="1" rtlCol="0" anchor="t" anchorCtr="0" compatLnSpc="1">
            <a:prstTxWarp prst="textNoShape">
              <a:avLst/>
            </a:prstTxWarp>
          </a:bodyPr>
          <a:lstStyle/>
          <a:p>
            <a:pPr algn="ctr" defTabSz="1132582"/>
            <a:endParaRPr lang="ru-RU" sz="23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4843787" y="2076689"/>
            <a:ext cx="1700901" cy="603395"/>
          </a:xfrm>
          <a:prstGeom prst="rect">
            <a:avLst/>
          </a:prstGeom>
          <a:pattFill prst="ltUpDiag">
            <a:fgClr>
              <a:schemeClr val="bg1">
                <a:lumMod val="85000"/>
              </a:schemeClr>
            </a:fgClr>
            <a:bgClr>
              <a:srgbClr val="FFFFFF"/>
            </a:bgClr>
          </a:pattFill>
          <a:ln w="9525">
            <a:solidFill>
              <a:schemeClr val="bg1">
                <a:lumMod val="95000"/>
              </a:schemeClr>
            </a:solidFill>
            <a:miter lim="800000"/>
            <a:headEnd/>
            <a:tailEnd/>
          </a:ln>
        </p:spPr>
        <p:txBody>
          <a:bodyPr vert="horz" wrap="square" lIns="99289" tIns="49655" rIns="99289" bIns="49655" numCol="1" rtlCol="0" anchor="t" anchorCtr="0" compatLnSpc="1">
            <a:prstTxWarp prst="textNoShape">
              <a:avLst/>
            </a:prstTxWarp>
          </a:bodyPr>
          <a:lstStyle/>
          <a:p>
            <a:pPr algn="ctr" defTabSz="1132582"/>
            <a:endParaRPr lang="ru-RU" sz="23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3063649" y="2076689"/>
            <a:ext cx="1700901" cy="603395"/>
          </a:xfrm>
          <a:prstGeom prst="rect">
            <a:avLst/>
          </a:prstGeom>
          <a:pattFill prst="ltUpDiag">
            <a:fgClr>
              <a:schemeClr val="bg1">
                <a:lumMod val="85000"/>
              </a:schemeClr>
            </a:fgClr>
            <a:bgClr>
              <a:srgbClr val="FFFFFF"/>
            </a:bgClr>
          </a:pattFill>
          <a:ln w="9525">
            <a:solidFill>
              <a:schemeClr val="bg1">
                <a:lumMod val="95000"/>
              </a:schemeClr>
            </a:solidFill>
            <a:miter lim="800000"/>
            <a:headEnd/>
            <a:tailEnd/>
          </a:ln>
        </p:spPr>
        <p:txBody>
          <a:bodyPr vert="horz" wrap="square" lIns="99289" tIns="49655" rIns="99289" bIns="49655" numCol="1" rtlCol="0" anchor="t" anchorCtr="0" compatLnSpc="1">
            <a:prstTxWarp prst="textNoShape">
              <a:avLst/>
            </a:prstTxWarp>
          </a:bodyPr>
          <a:lstStyle/>
          <a:p>
            <a:pPr algn="ctr" defTabSz="1132582"/>
            <a:endParaRPr lang="ru-RU" sz="23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6619211" y="2764773"/>
            <a:ext cx="1705607" cy="603395"/>
          </a:xfrm>
          <a:prstGeom prst="rect">
            <a:avLst/>
          </a:prstGeom>
          <a:pattFill prst="ltUpDiag">
            <a:fgClr>
              <a:schemeClr val="bg1">
                <a:lumMod val="85000"/>
              </a:schemeClr>
            </a:fgClr>
            <a:bgClr>
              <a:srgbClr val="FFFFFF"/>
            </a:bgClr>
          </a:pattFill>
          <a:ln w="9525">
            <a:solidFill>
              <a:schemeClr val="bg1">
                <a:lumMod val="95000"/>
              </a:schemeClr>
            </a:solidFill>
            <a:miter lim="800000"/>
            <a:headEnd/>
            <a:tailEnd/>
          </a:ln>
        </p:spPr>
        <p:txBody>
          <a:bodyPr vert="horz" wrap="square" lIns="99289" tIns="49655" rIns="99289" bIns="49655" numCol="1" rtlCol="0" anchor="t" anchorCtr="0" compatLnSpc="1">
            <a:prstTxWarp prst="textNoShape">
              <a:avLst/>
            </a:prstTxWarp>
          </a:bodyPr>
          <a:lstStyle/>
          <a:p>
            <a:pPr algn="ctr" defTabSz="1132582"/>
            <a:endParaRPr lang="ru-RU" sz="23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1297998" y="2768829"/>
            <a:ext cx="1686412" cy="603395"/>
          </a:xfrm>
          <a:prstGeom prst="rect">
            <a:avLst/>
          </a:prstGeom>
          <a:pattFill prst="ltUpDiag">
            <a:fgClr>
              <a:schemeClr val="bg1">
                <a:lumMod val="85000"/>
              </a:schemeClr>
            </a:fgClr>
            <a:bgClr>
              <a:srgbClr val="FFFFFF"/>
            </a:bgClr>
          </a:pattFill>
          <a:ln w="9525">
            <a:solidFill>
              <a:schemeClr val="bg1">
                <a:lumMod val="95000"/>
              </a:schemeClr>
            </a:solidFill>
            <a:miter lim="800000"/>
            <a:headEnd/>
            <a:tailEnd/>
          </a:ln>
        </p:spPr>
        <p:txBody>
          <a:bodyPr vert="horz" wrap="square" lIns="99289" tIns="49655" rIns="99289" bIns="49655" numCol="1" rtlCol="0" anchor="t" anchorCtr="0" compatLnSpc="1">
            <a:prstTxWarp prst="textNoShape">
              <a:avLst/>
            </a:prstTxWarp>
          </a:bodyPr>
          <a:lstStyle/>
          <a:p>
            <a:pPr algn="ctr" defTabSz="1132582"/>
            <a:endParaRPr lang="ru-RU" sz="23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6961818" y="3992821"/>
            <a:ext cx="1362982" cy="603395"/>
          </a:xfrm>
          <a:prstGeom prst="rect">
            <a:avLst/>
          </a:prstGeom>
          <a:pattFill prst="ltUpDiag">
            <a:fgClr>
              <a:schemeClr val="bg1">
                <a:lumMod val="85000"/>
              </a:schemeClr>
            </a:fgClr>
            <a:bgClr>
              <a:srgbClr val="FFFFFF"/>
            </a:bgClr>
          </a:pattFill>
          <a:ln w="9525">
            <a:solidFill>
              <a:schemeClr val="bg1">
                <a:lumMod val="95000"/>
              </a:schemeClr>
            </a:solidFill>
            <a:miter lim="800000"/>
            <a:headEnd/>
            <a:tailEnd/>
          </a:ln>
        </p:spPr>
        <p:txBody>
          <a:bodyPr vert="horz" wrap="square" lIns="99289" tIns="49655" rIns="99289" bIns="49655" numCol="1" rtlCol="0" anchor="t" anchorCtr="0" compatLnSpc="1">
            <a:prstTxWarp prst="textNoShape">
              <a:avLst/>
            </a:prstTxWarp>
          </a:bodyPr>
          <a:lstStyle/>
          <a:p>
            <a:pPr algn="ctr" defTabSz="1132582"/>
            <a:endParaRPr lang="ru-RU" sz="23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1283527" y="2076689"/>
            <a:ext cx="1700901" cy="603395"/>
          </a:xfrm>
          <a:prstGeom prst="rect">
            <a:avLst/>
          </a:prstGeom>
          <a:pattFill prst="ltUpDiag">
            <a:fgClr>
              <a:schemeClr val="bg1">
                <a:lumMod val="85000"/>
              </a:schemeClr>
            </a:fgClr>
            <a:bgClr>
              <a:srgbClr val="FFFFFF"/>
            </a:bgClr>
          </a:pattFill>
          <a:ln w="9525">
            <a:solidFill>
              <a:schemeClr val="bg1">
                <a:lumMod val="95000"/>
              </a:schemeClr>
            </a:solidFill>
            <a:miter lim="800000"/>
            <a:headEnd/>
            <a:tailEnd/>
          </a:ln>
        </p:spPr>
        <p:txBody>
          <a:bodyPr vert="horz" wrap="square" lIns="99289" tIns="49655" rIns="99289" bIns="49655" numCol="1" rtlCol="0" anchor="t" anchorCtr="0" compatLnSpc="1">
            <a:prstTxWarp prst="textNoShape">
              <a:avLst/>
            </a:prstTxWarp>
          </a:bodyPr>
          <a:lstStyle/>
          <a:p>
            <a:pPr algn="ctr" defTabSz="1132582"/>
            <a:endParaRPr lang="ru-RU" sz="23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3063649" y="2764773"/>
            <a:ext cx="1700901" cy="603395"/>
          </a:xfrm>
          <a:prstGeom prst="rect">
            <a:avLst/>
          </a:prstGeom>
          <a:pattFill prst="ltUpDiag">
            <a:fgClr>
              <a:schemeClr val="bg1">
                <a:lumMod val="85000"/>
              </a:schemeClr>
            </a:fgClr>
            <a:bgClr>
              <a:srgbClr val="FFFFFF"/>
            </a:bgClr>
          </a:pattFill>
          <a:ln w="9525">
            <a:solidFill>
              <a:schemeClr val="bg1">
                <a:lumMod val="95000"/>
              </a:schemeClr>
            </a:solidFill>
            <a:miter lim="800000"/>
            <a:headEnd/>
            <a:tailEnd/>
          </a:ln>
        </p:spPr>
        <p:txBody>
          <a:bodyPr vert="horz" wrap="square" lIns="99289" tIns="49655" rIns="99289" bIns="49655" numCol="1" rtlCol="0" anchor="t" anchorCtr="0" compatLnSpc="1">
            <a:prstTxWarp prst="textNoShape">
              <a:avLst/>
            </a:prstTxWarp>
          </a:bodyPr>
          <a:lstStyle/>
          <a:p>
            <a:pPr algn="ctr" defTabSz="1132582"/>
            <a:endParaRPr lang="ru-RU" sz="23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1289795" y="2798717"/>
            <a:ext cx="1465301" cy="535527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defTabSz="1038860">
              <a:lnSpc>
                <a:spcPct val="80000"/>
              </a:lnSpc>
            </a:pPr>
            <a:r>
              <a:rPr lang="ru-RU" sz="1200" dirty="0" smtClean="0">
                <a:solidFill>
                  <a:srgbClr val="9C674E"/>
                </a:solidFill>
                <a:latin typeface="Arial" panose="020B0604020202020204" pitchFamily="34" charset="0"/>
                <a:cs typeface="Arial" pitchFamily="34" charset="0"/>
              </a:rPr>
              <a:t>Участие в международных выставках</a:t>
            </a:r>
            <a:endParaRPr lang="ru-RU" sz="12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4109572" y="4128481"/>
            <a:ext cx="1404389" cy="387794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defTabSz="1038860">
              <a:lnSpc>
                <a:spcPct val="80000"/>
              </a:lnSpc>
            </a:pPr>
            <a:r>
              <a:rPr lang="ru-RU" sz="1200" dirty="0" smtClean="0">
                <a:solidFill>
                  <a:srgbClr val="9C674E"/>
                </a:solidFill>
                <a:latin typeface="Arial" panose="020B0604020202020204" pitchFamily="34" charset="0"/>
                <a:cs typeface="Arial" pitchFamily="34" charset="0"/>
              </a:rPr>
              <a:t>Транспортировка продукции</a:t>
            </a:r>
            <a:r>
              <a:rPr lang="ru-RU" sz="1200" dirty="0" smtClean="0">
                <a:solidFill>
                  <a:srgbClr val="9428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endParaRPr lang="ru-RU" sz="12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4855254" y="2264511"/>
            <a:ext cx="1370888" cy="240062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defTabSz="1038860">
              <a:lnSpc>
                <a:spcPct val="80000"/>
              </a:lnSpc>
            </a:pPr>
            <a:r>
              <a:rPr lang="ru-RU" sz="1200" dirty="0">
                <a:solidFill>
                  <a:srgbClr val="9C674E"/>
                </a:solidFill>
                <a:latin typeface="Arial" panose="020B0604020202020204" pitchFamily="34" charset="0"/>
                <a:cs typeface="Arial" pitchFamily="34" charset="0"/>
              </a:rPr>
              <a:t>Бизнес-миссии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1285016" y="2123462"/>
            <a:ext cx="1699394" cy="535527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defTabSz="1038860">
              <a:lnSpc>
                <a:spcPct val="80000"/>
              </a:lnSpc>
            </a:pPr>
            <a:r>
              <a:rPr lang="ru-RU" sz="1200" dirty="0">
                <a:solidFill>
                  <a:srgbClr val="9C674E"/>
                </a:solidFill>
                <a:latin typeface="Arial" panose="020B0604020202020204" pitchFamily="34" charset="0"/>
                <a:cs typeface="Arial" pitchFamily="34" charset="0"/>
              </a:rPr>
              <a:t>Сопровождение</a:t>
            </a:r>
          </a:p>
          <a:p>
            <a:pPr defTabSz="1038860">
              <a:lnSpc>
                <a:spcPct val="80000"/>
              </a:lnSpc>
            </a:pPr>
            <a:r>
              <a:rPr lang="ru-RU" sz="1200" dirty="0">
                <a:solidFill>
                  <a:srgbClr val="9C674E"/>
                </a:solidFill>
                <a:latin typeface="Arial" panose="020B0604020202020204" pitchFamily="34" charset="0"/>
                <a:cs typeface="Arial" pitchFamily="34" charset="0"/>
              </a:rPr>
              <a:t>экспортного контракта</a:t>
            </a:r>
          </a:p>
        </p:txBody>
      </p:sp>
      <p:sp>
        <p:nvSpPr>
          <p:cNvPr id="40" name="Прямоугольник 39"/>
          <p:cNvSpPr/>
          <p:nvPr/>
        </p:nvSpPr>
        <p:spPr>
          <a:xfrm>
            <a:off x="3073170" y="2110713"/>
            <a:ext cx="1374895" cy="535527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defTabSz="1038860">
              <a:lnSpc>
                <a:spcPct val="80000"/>
              </a:lnSpc>
            </a:pPr>
            <a:r>
              <a:rPr lang="ru-RU" sz="1200" dirty="0">
                <a:solidFill>
                  <a:srgbClr val="9C674E"/>
                </a:solidFill>
                <a:latin typeface="Arial" panose="020B0604020202020204" pitchFamily="34" charset="0"/>
                <a:cs typeface="Arial" pitchFamily="34" charset="0"/>
              </a:rPr>
              <a:t>Поиск и </a:t>
            </a:r>
            <a:r>
              <a:rPr lang="ru-RU" sz="1200" dirty="0" smtClean="0">
                <a:solidFill>
                  <a:srgbClr val="9C674E"/>
                </a:solidFill>
                <a:latin typeface="Arial" panose="020B0604020202020204" pitchFamily="34" charset="0"/>
                <a:cs typeface="Arial" pitchFamily="34" charset="0"/>
              </a:rPr>
              <a:t>подбор иностранного покупателя</a:t>
            </a:r>
            <a:endParaRPr lang="ru-RU" sz="12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6631075" y="2274407"/>
            <a:ext cx="1130539" cy="240062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defTabSz="1038860">
              <a:lnSpc>
                <a:spcPct val="80000"/>
              </a:lnSpc>
            </a:pPr>
            <a:r>
              <a:rPr lang="ru-RU" sz="1200" dirty="0">
                <a:solidFill>
                  <a:srgbClr val="9C674E"/>
                </a:solidFill>
                <a:latin typeface="Arial" panose="020B0604020202020204" pitchFamily="34" charset="0"/>
                <a:cs typeface="Arial" pitchFamily="34" charset="0"/>
              </a:rPr>
              <a:t>Е-</a:t>
            </a:r>
            <a:r>
              <a:rPr lang="en-US" sz="1200" dirty="0">
                <a:solidFill>
                  <a:srgbClr val="9C674E"/>
                </a:solidFill>
                <a:latin typeface="Arial" panose="020B0604020202020204" pitchFamily="34" charset="0"/>
                <a:cs typeface="Arial" pitchFamily="34" charset="0"/>
              </a:rPr>
              <a:t>commerce</a:t>
            </a:r>
            <a:endParaRPr lang="ru-RU" sz="1200" dirty="0">
              <a:solidFill>
                <a:srgbClr val="9C674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3071858" y="2798717"/>
            <a:ext cx="1684483" cy="535527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defTabSz="1038860">
              <a:lnSpc>
                <a:spcPct val="80000"/>
              </a:lnSpc>
            </a:pPr>
            <a:r>
              <a:rPr lang="ru-RU" sz="1200" dirty="0" smtClean="0">
                <a:solidFill>
                  <a:srgbClr val="9C674E"/>
                </a:solidFill>
                <a:latin typeface="Arial" panose="020B0604020202020204" pitchFamily="34" charset="0"/>
                <a:cs typeface="Arial" pitchFamily="34" charset="0"/>
              </a:rPr>
              <a:t>Комплексные программы </a:t>
            </a:r>
            <a:r>
              <a:rPr lang="ru-RU" sz="1200" dirty="0">
                <a:solidFill>
                  <a:srgbClr val="9C674E"/>
                </a:solidFill>
                <a:latin typeface="Arial" panose="020B0604020202020204" pitchFamily="34" charset="0"/>
                <a:cs typeface="Arial" pitchFamily="34" charset="0"/>
              </a:rPr>
              <a:t>по </a:t>
            </a:r>
            <a:r>
              <a:rPr lang="ru-RU" sz="1200" dirty="0" smtClean="0">
                <a:solidFill>
                  <a:srgbClr val="9C674E"/>
                </a:solidFill>
                <a:latin typeface="Arial" panose="020B0604020202020204" pitchFamily="34" charset="0"/>
                <a:cs typeface="Arial" pitchFamily="34" charset="0"/>
              </a:rPr>
              <a:t>развитию экспорта</a:t>
            </a:r>
            <a:r>
              <a:rPr lang="ru-RU" sz="1200" dirty="0" smtClean="0">
                <a:solidFill>
                  <a:srgbClr val="9428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endParaRPr lang="ru-RU" sz="1200" dirty="0">
              <a:solidFill>
                <a:srgbClr val="FF000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2712790" y="4032886"/>
            <a:ext cx="1419032" cy="535527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defTabSz="1038860">
              <a:lnSpc>
                <a:spcPct val="80000"/>
              </a:lnSpc>
            </a:pPr>
            <a:r>
              <a:rPr lang="ru-RU" sz="1200" dirty="0">
                <a:solidFill>
                  <a:srgbClr val="9C674E"/>
                </a:solidFill>
                <a:latin typeface="Arial" panose="020B0604020202020204" pitchFamily="34" charset="0"/>
                <a:cs typeface="Arial" pitchFamily="34" charset="0"/>
              </a:rPr>
              <a:t>Оформление </a:t>
            </a:r>
            <a:r>
              <a:rPr lang="ru-RU" sz="1200" dirty="0" smtClean="0">
                <a:solidFill>
                  <a:srgbClr val="9C674E"/>
                </a:solidFill>
                <a:latin typeface="Arial" panose="020B0604020202020204" pitchFamily="34" charset="0"/>
                <a:cs typeface="Arial" pitchFamily="34" charset="0"/>
              </a:rPr>
              <a:t>м/н товарных знаков, патентов</a:t>
            </a:r>
            <a:r>
              <a:rPr lang="ru-RU" sz="1200" dirty="0" smtClean="0">
                <a:solidFill>
                  <a:srgbClr val="9428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endParaRPr lang="ru-RU" sz="1200" dirty="0">
              <a:solidFill>
                <a:srgbClr val="FF000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1316011" y="4202347"/>
            <a:ext cx="1328864" cy="240062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ctr" defTabSz="1038860">
              <a:lnSpc>
                <a:spcPct val="80000"/>
              </a:lnSpc>
            </a:pPr>
            <a:r>
              <a:rPr lang="ru-RU" sz="1200" dirty="0" smtClean="0">
                <a:solidFill>
                  <a:srgbClr val="9C674E"/>
                </a:solidFill>
                <a:latin typeface="Arial" panose="020B0604020202020204" pitchFamily="34" charset="0"/>
                <a:cs typeface="Arial" pitchFamily="34" charset="0"/>
              </a:rPr>
              <a:t>Сертификация</a:t>
            </a:r>
            <a:r>
              <a:rPr lang="ru-RU" sz="1200" dirty="0" smtClean="0">
                <a:solidFill>
                  <a:srgbClr val="9428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endParaRPr lang="ru-RU" sz="1200" dirty="0">
              <a:solidFill>
                <a:srgbClr val="FF000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6619203" y="2808330"/>
            <a:ext cx="1687159" cy="535527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defTabSz="1038860">
              <a:lnSpc>
                <a:spcPct val="80000"/>
              </a:lnSpc>
            </a:pPr>
            <a:r>
              <a:rPr lang="ru-RU" sz="1200" dirty="0">
                <a:solidFill>
                  <a:srgbClr val="9C674E"/>
                </a:solidFill>
                <a:latin typeface="Arial" panose="020B0604020202020204" pitchFamily="34" charset="0"/>
                <a:cs typeface="Arial" pitchFamily="34" charset="0"/>
              </a:rPr>
              <a:t>Поиск </a:t>
            </a:r>
            <a:r>
              <a:rPr lang="ru-RU" sz="1200" dirty="0" smtClean="0">
                <a:solidFill>
                  <a:srgbClr val="9C674E"/>
                </a:solidFill>
                <a:latin typeface="Arial" panose="020B0604020202020204" pitchFamily="34" charset="0"/>
                <a:cs typeface="Arial" pitchFamily="34" charset="0"/>
              </a:rPr>
              <a:t>российского поставщика </a:t>
            </a:r>
            <a:r>
              <a:rPr lang="ru-RU" sz="1200" dirty="0">
                <a:solidFill>
                  <a:srgbClr val="9C674E"/>
                </a:solidFill>
                <a:latin typeface="Arial" panose="020B0604020202020204" pitchFamily="34" charset="0"/>
                <a:cs typeface="Arial" pitchFamily="34" charset="0"/>
              </a:rPr>
              <a:t>по </a:t>
            </a:r>
            <a:r>
              <a:rPr lang="ru-RU" sz="1200" dirty="0" smtClean="0">
                <a:solidFill>
                  <a:srgbClr val="9C674E"/>
                </a:solidFill>
                <a:latin typeface="Arial" panose="020B0604020202020204" pitchFamily="34" charset="0"/>
                <a:cs typeface="Arial" pitchFamily="34" charset="0"/>
              </a:rPr>
              <a:t>запросу импортера</a:t>
            </a:r>
            <a:endParaRPr lang="ru-RU" sz="12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7" name="Заголовок 1"/>
          <p:cNvSpPr txBox="1">
            <a:spLocks/>
          </p:cNvSpPr>
          <p:nvPr/>
        </p:nvSpPr>
        <p:spPr>
          <a:xfrm>
            <a:off x="551153" y="1178269"/>
            <a:ext cx="6410677" cy="393755"/>
          </a:xfrm>
          <a:prstGeom prst="rect">
            <a:avLst/>
          </a:prstGeom>
        </p:spPr>
        <p:txBody>
          <a:bodyPr lIns="102396" tIns="51198" rIns="102396" bIns="51198"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 </a:t>
            </a:r>
            <a:r>
              <a:rPr lang="ru-RU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экспортно</a:t>
            </a:r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ориентированных субъектов малого и среднего предпринимательства, бесплатно/</a:t>
            </a:r>
            <a:r>
              <a:rPr lang="ru-RU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софинансирование</a:t>
            </a:r>
            <a:r>
              <a:rPr lang="ru-RU" sz="1200" dirty="0">
                <a:solidFill>
                  <a:srgbClr val="9428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(до 30</a:t>
            </a:r>
            <a:r>
              <a:rPr lang="ru-RU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%)</a:t>
            </a:r>
            <a:endParaRPr lang="ru-RU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517709" y="1169699"/>
            <a:ext cx="6444108" cy="402324"/>
          </a:xfrm>
          <a:prstGeom prst="rect">
            <a:avLst/>
          </a:prstGeom>
          <a:noFill/>
          <a:ln w="9525">
            <a:solidFill>
              <a:srgbClr val="600000"/>
            </a:solidFill>
            <a:prstDash val="dash"/>
            <a:miter lim="800000"/>
            <a:headEnd/>
            <a:tailEnd/>
          </a:ln>
        </p:spPr>
        <p:txBody>
          <a:bodyPr vert="horz" wrap="square" lIns="99289" tIns="49655" rIns="99289" bIns="49655" numCol="1" rtlCol="0" anchor="t" anchorCtr="0" compatLnSpc="1">
            <a:prstTxWarp prst="textNoShape">
              <a:avLst/>
            </a:prstTxWarp>
          </a:bodyPr>
          <a:lstStyle/>
          <a:p>
            <a:pPr algn="ctr" defTabSz="1132582"/>
            <a:endParaRPr lang="ru-RU" sz="23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5546212" y="4128481"/>
            <a:ext cx="1344279" cy="387794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defTabSz="1038860">
              <a:lnSpc>
                <a:spcPct val="80000"/>
              </a:lnSpc>
            </a:pPr>
            <a:r>
              <a:rPr lang="ru-RU" sz="1200" dirty="0" smtClean="0">
                <a:solidFill>
                  <a:srgbClr val="9C674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Маркетинговые исследования</a:t>
            </a:r>
            <a:r>
              <a:rPr lang="ru-RU" sz="1200" dirty="0" smtClean="0">
                <a:solidFill>
                  <a:srgbClr val="9428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endParaRPr lang="ru-RU" sz="900" dirty="0">
              <a:solidFill>
                <a:srgbClr val="C0000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6912896" y="4202347"/>
            <a:ext cx="1532278" cy="240062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defTabSz="1038860">
              <a:lnSpc>
                <a:spcPct val="80000"/>
              </a:lnSpc>
            </a:pPr>
            <a:r>
              <a:rPr lang="ru-RU" sz="1200" dirty="0" smtClean="0">
                <a:solidFill>
                  <a:srgbClr val="9C674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Консультирование</a:t>
            </a:r>
            <a:endParaRPr lang="ru-RU" sz="900" dirty="0">
              <a:solidFill>
                <a:srgbClr val="C0000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835968" y="1762532"/>
            <a:ext cx="2448272" cy="264684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defTabSz="1038860">
              <a:lnSpc>
                <a:spcPct val="80000"/>
              </a:lnSpc>
            </a:pPr>
            <a:r>
              <a:rPr lang="ru-RU" sz="1400" dirty="0" smtClean="0">
                <a:solidFill>
                  <a:srgbClr val="942825"/>
                </a:solidFill>
                <a:latin typeface="Arial" panose="020B0604020202020204" pitchFamily="34" charset="0"/>
                <a:cs typeface="Arial" pitchFamily="34" charset="0"/>
              </a:rPr>
              <a:t>КОМПЛЕКСНЫЕ УСЛУГИ</a:t>
            </a:r>
            <a:endParaRPr lang="ru-RU" sz="1400" dirty="0">
              <a:solidFill>
                <a:srgbClr val="942825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835968" y="3638023"/>
            <a:ext cx="2952328" cy="264684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defTabSz="1038860">
              <a:lnSpc>
                <a:spcPct val="80000"/>
              </a:lnSpc>
            </a:pPr>
            <a:r>
              <a:rPr lang="ru-RU" sz="1400" dirty="0" smtClean="0">
                <a:solidFill>
                  <a:srgbClr val="942825"/>
                </a:solidFill>
                <a:latin typeface="Arial" panose="020B0604020202020204" pitchFamily="34" charset="0"/>
                <a:cs typeface="Arial" pitchFamily="34" charset="0"/>
              </a:rPr>
              <a:t>САМОСТОЯТЕЛЬНЫЕ УСЛУГИ</a:t>
            </a:r>
            <a:endParaRPr lang="ru-RU" sz="1400" dirty="0">
              <a:solidFill>
                <a:srgbClr val="C0000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4851602" y="2768829"/>
            <a:ext cx="1693068" cy="603395"/>
          </a:xfrm>
          <a:prstGeom prst="rect">
            <a:avLst/>
          </a:prstGeom>
          <a:pattFill prst="ltUpDiag">
            <a:fgClr>
              <a:schemeClr val="bg1">
                <a:lumMod val="85000"/>
              </a:schemeClr>
            </a:fgClr>
            <a:bgClr>
              <a:srgbClr val="FFFFFF"/>
            </a:bgClr>
          </a:pattFill>
          <a:ln w="9525">
            <a:solidFill>
              <a:schemeClr val="bg1">
                <a:lumMod val="95000"/>
              </a:schemeClr>
            </a:solidFill>
            <a:miter lim="800000"/>
            <a:headEnd/>
            <a:tailEnd/>
          </a:ln>
        </p:spPr>
        <p:txBody>
          <a:bodyPr vert="horz" wrap="square" lIns="99289" tIns="49655" rIns="99289" bIns="49655" numCol="1" rtlCol="0" anchor="t" anchorCtr="0" compatLnSpc="1">
            <a:prstTxWarp prst="textNoShape">
              <a:avLst/>
            </a:prstTxWarp>
          </a:bodyPr>
          <a:lstStyle/>
          <a:p>
            <a:pPr algn="ctr" defTabSz="1132582"/>
            <a:endParaRPr lang="ru-RU" sz="23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4858524" y="2802458"/>
            <a:ext cx="1539882" cy="535527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defTabSz="1038860">
              <a:lnSpc>
                <a:spcPct val="80000"/>
              </a:lnSpc>
            </a:pPr>
            <a:r>
              <a:rPr lang="ru-RU" sz="1200" dirty="0" smtClean="0">
                <a:solidFill>
                  <a:srgbClr val="9C674E"/>
                </a:solidFill>
                <a:latin typeface="Arial" panose="020B0604020202020204" pitchFamily="34" charset="0"/>
                <a:cs typeface="Arial" pitchFamily="34" charset="0"/>
              </a:rPr>
              <a:t>Переговоры с иностранными покупателями</a:t>
            </a:r>
            <a:endParaRPr lang="ru-RU" sz="1200" dirty="0">
              <a:solidFill>
                <a:srgbClr val="9C674E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6674512" y="692519"/>
            <a:ext cx="2339924" cy="216645"/>
          </a:xfrm>
          <a:prstGeom prst="rect">
            <a:avLst/>
          </a:prstGeom>
          <a:noFill/>
        </p:spPr>
        <p:txBody>
          <a:bodyPr wrap="square" lIns="91102" tIns="45553" rIns="91102" bIns="45553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itchFamily="34" charset="0"/>
              </a:rPr>
              <a:t>Центр экспорта Ярославской области</a:t>
            </a:r>
            <a:endParaRPr lang="ru-RU" sz="9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6" name="Рисунок 5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7763" y="170273"/>
            <a:ext cx="1902579" cy="567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4849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Прямоугольник 75"/>
          <p:cNvSpPr/>
          <p:nvPr/>
        </p:nvSpPr>
        <p:spPr>
          <a:xfrm>
            <a:off x="8175" y="0"/>
            <a:ext cx="9135835" cy="1052736"/>
          </a:xfrm>
          <a:prstGeom prst="rect">
            <a:avLst/>
          </a:prstGeom>
          <a:pattFill prst="dkUpDiag">
            <a:fgClr>
              <a:srgbClr val="D8D8D8"/>
            </a:fgClr>
            <a:bgClr>
              <a:srgbClr val="FFFFFF"/>
            </a:bgClr>
          </a:pattFill>
          <a:ln w="9525">
            <a:noFill/>
            <a:miter lim="800000"/>
            <a:headEnd/>
            <a:tailEnd/>
          </a:ln>
        </p:spPr>
        <p:txBody>
          <a:bodyPr vert="horz" wrap="square" lIns="99289" tIns="49655" rIns="99289" bIns="49655" numCol="1" rtlCol="0" anchor="t" anchorCtr="0" compatLnSpc="1">
            <a:prstTxWarp prst="textNoShape">
              <a:avLst/>
            </a:prstTxWarp>
          </a:bodyPr>
          <a:lstStyle/>
          <a:p>
            <a:pPr algn="ctr" defTabSz="1132582"/>
            <a:endParaRPr lang="ru-RU" sz="23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460432" y="6467527"/>
            <a:ext cx="576064" cy="273844"/>
          </a:xfrm>
        </p:spPr>
        <p:txBody>
          <a:bodyPr/>
          <a:lstStyle/>
          <a:p>
            <a:fld id="{725C68B6-61C2-468F-89AB-4B9F7531AA68}" type="slidenum">
              <a:rPr lang="ru-RU" smtClean="0">
                <a:solidFill>
                  <a:prstClr val="white">
                    <a:lumMod val="65000"/>
                  </a:prstClr>
                </a:solidFill>
              </a:rPr>
              <a:pPr/>
              <a:t>8</a:t>
            </a:fld>
            <a:endParaRPr lang="ru-RU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30318" y="367593"/>
            <a:ext cx="3291504" cy="291307"/>
          </a:xfrm>
          <a:prstGeom prst="rect">
            <a:avLst/>
          </a:prstGeom>
          <a:noFill/>
        </p:spPr>
        <p:txBody>
          <a:bodyPr wrap="square" lIns="53800" tIns="26897" rIns="53800" bIns="26897" rtlCol="0" anchor="ctr">
            <a:spAutoFit/>
          </a:bodyPr>
          <a:lstStyle/>
          <a:p>
            <a:pPr algn="ctr" defTabSz="613490">
              <a:lnSpc>
                <a:spcPct val="110000"/>
              </a:lnSpc>
            </a:pPr>
            <a:r>
              <a:rPr lang="ru-RU" sz="14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КОНСУЛЬТАЦИИ И УСЛУГИ</a:t>
            </a:r>
          </a:p>
        </p:txBody>
      </p:sp>
      <p:sp>
        <p:nvSpPr>
          <p:cNvPr id="118" name="TextBox 117"/>
          <p:cNvSpPr txBox="1"/>
          <p:nvPr/>
        </p:nvSpPr>
        <p:spPr>
          <a:xfrm>
            <a:off x="732082" y="260648"/>
            <a:ext cx="1895713" cy="505162"/>
          </a:xfrm>
          <a:prstGeom prst="rect">
            <a:avLst/>
          </a:prstGeom>
          <a:noFill/>
        </p:spPr>
        <p:txBody>
          <a:bodyPr wrap="square" lIns="61362" tIns="30682" rIns="61362" bIns="30682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900" b="1" dirty="0" smtClean="0">
                <a:solidFill>
                  <a:prstClr val="black"/>
                </a:solidFill>
                <a:latin typeface="Arial Narrow" pitchFamily="34" charset="0"/>
                <a:cs typeface="Browallia New" pitchFamily="34" charset="-34"/>
              </a:rPr>
              <a:t>Департамент инвестиций, промышленности и внешнеэкономической деятельности</a:t>
            </a:r>
            <a:endParaRPr lang="ru-RU" sz="900" b="1" dirty="0">
              <a:solidFill>
                <a:prstClr val="black"/>
              </a:solidFill>
              <a:latin typeface="Arial Narrow" pitchFamily="34" charset="0"/>
              <a:cs typeface="Browallia New" pitchFamily="34" charset="-34"/>
            </a:endParaRPr>
          </a:p>
          <a:p>
            <a:pPr>
              <a:lnSpc>
                <a:spcPct val="80000"/>
              </a:lnSpc>
            </a:pPr>
            <a:r>
              <a:rPr lang="ru-RU" sz="900" dirty="0">
                <a:solidFill>
                  <a:prstClr val="black"/>
                </a:solidFill>
                <a:latin typeface="Arial Narrow" pitchFamily="34" charset="0"/>
                <a:cs typeface="Browallia New" pitchFamily="34" charset="-34"/>
              </a:rPr>
              <a:t>Ярославской области</a:t>
            </a:r>
            <a:endParaRPr lang="en-US" sz="900" dirty="0">
              <a:solidFill>
                <a:prstClr val="black"/>
              </a:solidFill>
              <a:latin typeface="Arial Narrow" pitchFamily="34" charset="0"/>
              <a:cs typeface="Browallia New" pitchFamily="34" charset="-34"/>
            </a:endParaRPr>
          </a:p>
        </p:txBody>
      </p:sp>
      <p:pic>
        <p:nvPicPr>
          <p:cNvPr id="119" name="Рисунок 1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71397"/>
            <a:ext cx="362182" cy="604531"/>
          </a:xfrm>
          <a:prstGeom prst="rect">
            <a:avLst/>
          </a:prstGeom>
        </p:spPr>
      </p:pic>
      <p:pic>
        <p:nvPicPr>
          <p:cNvPr id="12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3411" y="1244756"/>
            <a:ext cx="3498155" cy="1855205"/>
          </a:xfrm>
          <a:prstGeom prst="rect">
            <a:avLst/>
          </a:prstGeom>
          <a:noFill/>
          <a:ln w="9525">
            <a:solidFill>
              <a:schemeClr val="bg1">
                <a:lumMod val="9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5" name="Прямоугольник 124"/>
          <p:cNvSpPr/>
          <p:nvPr/>
        </p:nvSpPr>
        <p:spPr>
          <a:xfrm>
            <a:off x="400490" y="4346460"/>
            <a:ext cx="2324802" cy="641021"/>
          </a:xfrm>
          <a:prstGeom prst="rect">
            <a:avLst/>
          </a:prstGeom>
          <a:pattFill prst="ltUpDiag">
            <a:fgClr>
              <a:srgbClr val="D8D8D8"/>
            </a:fgClr>
            <a:bgClr>
              <a:srgbClr val="FFFFFF"/>
            </a:bgClr>
          </a:pattFill>
          <a:ln w="9525">
            <a:solidFill>
              <a:schemeClr val="bg1">
                <a:lumMod val="95000"/>
              </a:schemeClr>
            </a:solidFill>
            <a:miter lim="800000"/>
            <a:headEnd/>
            <a:tailEnd/>
          </a:ln>
        </p:spPr>
        <p:txBody>
          <a:bodyPr vert="horz" wrap="square" lIns="99274" tIns="49647" rIns="99274" bIns="49647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113240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6" name="Прямоугольник 125"/>
          <p:cNvSpPr/>
          <p:nvPr/>
        </p:nvSpPr>
        <p:spPr>
          <a:xfrm>
            <a:off x="2835001" y="4346460"/>
            <a:ext cx="2272734" cy="641021"/>
          </a:xfrm>
          <a:prstGeom prst="rect">
            <a:avLst/>
          </a:prstGeom>
          <a:pattFill prst="ltUpDiag">
            <a:fgClr>
              <a:srgbClr val="D8D8D8"/>
            </a:fgClr>
            <a:bgClr>
              <a:srgbClr val="FFFFFF"/>
            </a:bgClr>
          </a:pattFill>
          <a:ln w="9525">
            <a:solidFill>
              <a:schemeClr val="bg1">
                <a:lumMod val="95000"/>
              </a:schemeClr>
            </a:solidFill>
            <a:miter lim="800000"/>
            <a:headEnd/>
            <a:tailEnd/>
          </a:ln>
        </p:spPr>
        <p:txBody>
          <a:bodyPr vert="horz" wrap="square" lIns="99274" tIns="49647" rIns="99274" bIns="49647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113240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7" name="Прямоугольник 126"/>
          <p:cNvSpPr/>
          <p:nvPr/>
        </p:nvSpPr>
        <p:spPr>
          <a:xfrm>
            <a:off x="2846293" y="3366136"/>
            <a:ext cx="2261459" cy="641021"/>
          </a:xfrm>
          <a:prstGeom prst="rect">
            <a:avLst/>
          </a:prstGeom>
          <a:pattFill prst="ltUpDiag">
            <a:fgClr>
              <a:srgbClr val="D8D8D8"/>
            </a:fgClr>
            <a:bgClr>
              <a:srgbClr val="FFFFFF"/>
            </a:bgClr>
          </a:pattFill>
          <a:ln w="9525">
            <a:solidFill>
              <a:schemeClr val="bg1">
                <a:lumMod val="95000"/>
              </a:schemeClr>
            </a:solidFill>
            <a:miter lim="800000"/>
            <a:headEnd/>
            <a:tailEnd/>
          </a:ln>
        </p:spPr>
        <p:txBody>
          <a:bodyPr vert="horz" wrap="square" lIns="99274" tIns="49647" rIns="99274" bIns="49647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113240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8" name="Прямоугольник 127"/>
          <p:cNvSpPr/>
          <p:nvPr/>
        </p:nvSpPr>
        <p:spPr>
          <a:xfrm>
            <a:off x="5341729" y="3313535"/>
            <a:ext cx="3469831" cy="554256"/>
          </a:xfrm>
          <a:prstGeom prst="rect">
            <a:avLst/>
          </a:prstGeom>
          <a:pattFill prst="ltUpDiag">
            <a:fgClr>
              <a:srgbClr val="D8D8D8"/>
            </a:fgClr>
            <a:bgClr>
              <a:srgbClr val="FFFFFF"/>
            </a:bgClr>
          </a:pattFill>
          <a:ln w="9525">
            <a:solidFill>
              <a:schemeClr val="bg1">
                <a:lumMod val="95000"/>
              </a:schemeClr>
            </a:solidFill>
            <a:miter lim="800000"/>
            <a:headEnd/>
            <a:tailEnd/>
          </a:ln>
        </p:spPr>
        <p:txBody>
          <a:bodyPr vert="horz" wrap="square" lIns="99274" tIns="49647" rIns="99274" bIns="49647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113240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9" name="Прямоугольник 128"/>
          <p:cNvSpPr/>
          <p:nvPr/>
        </p:nvSpPr>
        <p:spPr>
          <a:xfrm>
            <a:off x="411765" y="3366136"/>
            <a:ext cx="2313526" cy="641021"/>
          </a:xfrm>
          <a:prstGeom prst="rect">
            <a:avLst/>
          </a:prstGeom>
          <a:pattFill prst="ltUpDiag">
            <a:fgClr>
              <a:srgbClr val="D8D8D8"/>
            </a:fgClr>
            <a:bgClr>
              <a:srgbClr val="FFFFFF"/>
            </a:bgClr>
          </a:pattFill>
          <a:ln w="9525">
            <a:solidFill>
              <a:schemeClr val="bg1">
                <a:lumMod val="95000"/>
              </a:schemeClr>
            </a:solidFill>
            <a:miter lim="800000"/>
            <a:headEnd/>
            <a:tailEnd/>
          </a:ln>
        </p:spPr>
        <p:txBody>
          <a:bodyPr vert="horz" wrap="square" lIns="99274" tIns="49647" rIns="99274" bIns="49647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113240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30" name="Прямоугольник 129"/>
          <p:cNvSpPr/>
          <p:nvPr/>
        </p:nvSpPr>
        <p:spPr>
          <a:xfrm>
            <a:off x="381822" y="1851669"/>
            <a:ext cx="4725931" cy="437475"/>
          </a:xfrm>
          <a:prstGeom prst="rect">
            <a:avLst/>
          </a:prstGeom>
          <a:pattFill prst="ltUpDiag">
            <a:fgClr>
              <a:srgbClr val="D8D8D8"/>
            </a:fgClr>
            <a:bgClr>
              <a:srgbClr val="FFFFFF"/>
            </a:bgClr>
          </a:pattFill>
          <a:ln w="9525">
            <a:solidFill>
              <a:schemeClr val="bg1">
                <a:lumMod val="95000"/>
              </a:schemeClr>
            </a:solidFill>
            <a:miter lim="800000"/>
            <a:headEnd/>
            <a:tailEnd/>
          </a:ln>
        </p:spPr>
        <p:txBody>
          <a:bodyPr vert="horz" wrap="square" lIns="99274" tIns="49647" rIns="99274" bIns="49647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113240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31" name="Прямоугольник 130"/>
          <p:cNvSpPr/>
          <p:nvPr/>
        </p:nvSpPr>
        <p:spPr>
          <a:xfrm>
            <a:off x="381808" y="1895386"/>
            <a:ext cx="5009993" cy="276983"/>
          </a:xfrm>
          <a:prstGeom prst="rect">
            <a:avLst/>
          </a:prstGeom>
        </p:spPr>
        <p:txBody>
          <a:bodyPr wrap="square" lIns="91422" tIns="45712" rIns="91422" bIns="45712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9C674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Консультации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9C674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 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9C674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по</a:t>
            </a:r>
            <a:r>
              <a:rPr kumimoji="0" lang="ru-RU" sz="1200" b="0" i="0" u="none" strike="noStrike" kern="1200" cap="none" spc="0" normalizeH="0" noProof="0" dirty="0" smtClean="0">
                <a:ln>
                  <a:noFill/>
                </a:ln>
                <a:solidFill>
                  <a:srgbClr val="9C674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 ведению предпринимательской деятельности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9C674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itchFamily="34" charset="0"/>
            </a:endParaRPr>
          </a:p>
        </p:txBody>
      </p:sp>
      <p:sp>
        <p:nvSpPr>
          <p:cNvPr id="132" name="Прямоугольник 131"/>
          <p:cNvSpPr/>
          <p:nvPr/>
        </p:nvSpPr>
        <p:spPr>
          <a:xfrm>
            <a:off x="2530336" y="2364530"/>
            <a:ext cx="2739649" cy="769425"/>
          </a:xfrm>
          <a:prstGeom prst="rect">
            <a:avLst/>
          </a:prstGeom>
        </p:spPr>
        <p:txBody>
          <a:bodyPr wrap="square" lIns="91422" tIns="45712" rIns="91422" bIns="45712">
            <a:spAutoFit/>
          </a:bodyPr>
          <a:lstStyle/>
          <a:p>
            <a:pPr lvl="0"/>
            <a:r>
              <a:rPr lang="ru-RU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ru-RU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Информационное сопровождение</a:t>
            </a:r>
            <a:endParaRPr kumimoji="0" lang="ru-RU" sz="11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ru-RU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Патентование</a:t>
            </a:r>
            <a:endParaRPr kumimoji="0" lang="ru-RU" sz="11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ru-RU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Сертификация</a:t>
            </a:r>
            <a:endParaRPr kumimoji="0" lang="ru-RU" sz="11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ru-RU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ru-RU" sz="11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Правозащита</a:t>
            </a:r>
            <a:endParaRPr kumimoji="0" lang="ru-RU" sz="11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3" name="Заголовок 1"/>
          <p:cNvSpPr txBox="1">
            <a:spLocks/>
          </p:cNvSpPr>
          <p:nvPr/>
        </p:nvSpPr>
        <p:spPr>
          <a:xfrm>
            <a:off x="350206" y="1196755"/>
            <a:ext cx="4856533" cy="472724"/>
          </a:xfrm>
          <a:prstGeom prst="rect">
            <a:avLst/>
          </a:prstGeom>
        </p:spPr>
        <p:txBody>
          <a:bodyPr lIns="102396" tIns="51198" rIns="102396" bIns="51198"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для 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субъектов 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малого и среднего 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предпринимательства и самозанятых граждан, бесплатно/</a:t>
            </a:r>
            <a:r>
              <a:rPr kumimoji="0" lang="ru-RU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софинансирование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942825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*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(10%)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134" name="Прямоугольник 133"/>
          <p:cNvSpPr/>
          <p:nvPr/>
        </p:nvSpPr>
        <p:spPr>
          <a:xfrm>
            <a:off x="364370" y="2364517"/>
            <a:ext cx="2274910" cy="938702"/>
          </a:xfrm>
          <a:prstGeom prst="rect">
            <a:avLst/>
          </a:prstGeom>
        </p:spPr>
        <p:txBody>
          <a:bodyPr wrap="square" lIns="91422" tIns="45712" rIns="91422" bIns="45712">
            <a:spAutoFit/>
          </a:bodyPr>
          <a:lstStyle/>
          <a:p>
            <a:pPr lvl="0"/>
            <a:r>
              <a:rPr lang="ru-RU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Начало</a:t>
            </a:r>
            <a:r>
              <a:rPr kumimoji="0" lang="ru-RU" sz="11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деятельности</a:t>
            </a:r>
          </a:p>
          <a:p>
            <a:r>
              <a:rPr lang="ru-RU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ru-RU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Господдержка</a:t>
            </a:r>
            <a:endParaRPr lang="ru-RU" sz="11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ru-RU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ru-RU" sz="1100" baseline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Маркетинговое сопровождение</a:t>
            </a:r>
          </a:p>
          <a:p>
            <a:pPr lvl="0"/>
            <a:r>
              <a:rPr lang="ru-RU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Бизнес-планирование</a:t>
            </a:r>
            <a:endParaRPr kumimoji="0" lang="ru-RU" sz="11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5" name="Прямоугольник 134"/>
          <p:cNvSpPr/>
          <p:nvPr/>
        </p:nvSpPr>
        <p:spPr>
          <a:xfrm>
            <a:off x="5333624" y="3911600"/>
            <a:ext cx="3570161" cy="938702"/>
          </a:xfrm>
          <a:prstGeom prst="rect">
            <a:avLst/>
          </a:prstGeom>
        </p:spPr>
        <p:txBody>
          <a:bodyPr wrap="square" lIns="91422" tIns="45712" rIns="91422" bIns="45712">
            <a:spAutoFit/>
          </a:bodyPr>
          <a:lstStyle/>
          <a:p>
            <a:pPr lvl="0"/>
            <a:r>
              <a:rPr lang="ru-RU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ru-RU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Ярмарки </a:t>
            </a:r>
            <a:r>
              <a:rPr lang="ru-RU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 </a:t>
            </a:r>
            <a:r>
              <a:rPr lang="ru-RU" sz="11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самозанятых</a:t>
            </a:r>
            <a:r>
              <a:rPr lang="ru-RU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 ЯО</a:t>
            </a:r>
            <a:endParaRPr lang="ru-RU" sz="11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ru-RU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ru-RU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Фестиваль </a:t>
            </a:r>
            <a:r>
              <a:rPr lang="ru-RU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«Пир на Волге</a:t>
            </a:r>
            <a:r>
              <a:rPr lang="ru-RU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  <a:p>
            <a:pPr lvl="0"/>
            <a:r>
              <a:rPr lang="ru-RU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ru-RU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Выставка «Ладья. Зимняя сказка»</a:t>
            </a:r>
          </a:p>
          <a:p>
            <a:pPr lvl="0"/>
            <a:r>
              <a:rPr lang="ru-RU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ru-RU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Межрегиональные </a:t>
            </a:r>
            <a:r>
              <a:rPr lang="ru-RU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выставки-ярмарки (АПК, легкая промышленность</a:t>
            </a:r>
            <a:r>
              <a:rPr lang="ru-RU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ru-RU" sz="11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6" name="Прямоугольник 135"/>
          <p:cNvSpPr/>
          <p:nvPr/>
        </p:nvSpPr>
        <p:spPr>
          <a:xfrm>
            <a:off x="439493" y="3455822"/>
            <a:ext cx="21997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200" dirty="0" smtClean="0">
                <a:solidFill>
                  <a:srgbClr val="9C674E"/>
                </a:solidFill>
                <a:latin typeface="Arial" panose="020B0604020202020204" pitchFamily="34" charset="0"/>
                <a:cs typeface="Arial" pitchFamily="34" charset="0"/>
              </a:rPr>
              <a:t>Сертификация </a:t>
            </a:r>
            <a:r>
              <a:rPr lang="ru-RU" sz="1200" dirty="0">
                <a:solidFill>
                  <a:srgbClr val="9C674E"/>
                </a:solidFill>
                <a:latin typeface="Arial" panose="020B0604020202020204" pitchFamily="34" charset="0"/>
                <a:cs typeface="Arial" pitchFamily="34" charset="0"/>
              </a:rPr>
              <a:t>товаров, работ, услуг</a:t>
            </a:r>
            <a:r>
              <a:rPr lang="ru-RU" sz="1200" dirty="0" smtClean="0">
                <a:solidFill>
                  <a:srgbClr val="942825"/>
                </a:solidFill>
                <a:latin typeface="Arial" pitchFamily="34" charset="0"/>
                <a:cs typeface="Arial" pitchFamily="34" charset="0"/>
              </a:rPr>
              <a:t>* </a:t>
            </a:r>
            <a:r>
              <a:rPr lang="ru-RU" sz="1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(прием заявок)</a:t>
            </a:r>
            <a:endParaRPr lang="en-US" sz="10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7" name="Прямоугольник 136"/>
          <p:cNvSpPr/>
          <p:nvPr/>
        </p:nvSpPr>
        <p:spPr>
          <a:xfrm>
            <a:off x="391210" y="4373073"/>
            <a:ext cx="25333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rgbClr val="9C674E"/>
                </a:solidFill>
                <a:latin typeface="Arial" panose="020B0604020202020204" pitchFamily="34" charset="0"/>
                <a:cs typeface="Arial" pitchFamily="34" charset="0"/>
              </a:rPr>
              <a:t>Проведение </a:t>
            </a:r>
            <a:r>
              <a:rPr lang="ru-RU" sz="1200" dirty="0">
                <a:solidFill>
                  <a:srgbClr val="9C674E"/>
                </a:solidFill>
                <a:latin typeface="Arial" panose="020B0604020202020204" pitchFamily="34" charset="0"/>
                <a:cs typeface="Arial" pitchFamily="34" charset="0"/>
              </a:rPr>
              <a:t>патентных исследований на регистрацию товарного </a:t>
            </a:r>
            <a:r>
              <a:rPr lang="ru-RU" sz="1200" dirty="0" smtClean="0">
                <a:solidFill>
                  <a:srgbClr val="9C674E"/>
                </a:solidFill>
                <a:latin typeface="Arial" panose="020B0604020202020204" pitchFamily="34" charset="0"/>
                <a:cs typeface="Arial" pitchFamily="34" charset="0"/>
              </a:rPr>
              <a:t>знака</a:t>
            </a:r>
            <a:r>
              <a:rPr lang="ru-RU" sz="1200" dirty="0" smtClean="0">
                <a:solidFill>
                  <a:srgbClr val="942825"/>
                </a:solidFill>
                <a:latin typeface="Arial" pitchFamily="34" charset="0"/>
                <a:cs typeface="Arial" pitchFamily="34" charset="0"/>
              </a:rPr>
              <a:t>* </a:t>
            </a:r>
            <a:r>
              <a:rPr lang="ru-RU" sz="1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(прием заявок)</a:t>
            </a:r>
            <a:endParaRPr lang="en-US" sz="10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8" name="Прямоугольник 137"/>
          <p:cNvSpPr/>
          <p:nvPr/>
        </p:nvSpPr>
        <p:spPr>
          <a:xfrm>
            <a:off x="2835000" y="4387541"/>
            <a:ext cx="245896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rgbClr val="9C674E"/>
                </a:solidFill>
                <a:latin typeface="Arial" panose="020B0604020202020204" pitchFamily="34" charset="0"/>
                <a:cs typeface="Arial" pitchFamily="34" charset="0"/>
              </a:rPr>
              <a:t>Содействие </a:t>
            </a:r>
            <a:r>
              <a:rPr lang="ru-RU" sz="1200" dirty="0">
                <a:solidFill>
                  <a:srgbClr val="9C674E"/>
                </a:solidFill>
                <a:latin typeface="Arial" panose="020B0604020202020204" pitchFamily="34" charset="0"/>
                <a:cs typeface="Arial" pitchFamily="34" charset="0"/>
              </a:rPr>
              <a:t>в популяризации продукции и </a:t>
            </a:r>
            <a:r>
              <a:rPr lang="ru-RU" sz="1200" dirty="0" smtClean="0">
                <a:solidFill>
                  <a:srgbClr val="9C674E"/>
                </a:solidFill>
                <a:latin typeface="Arial" panose="020B0604020202020204" pitchFamily="34" charset="0"/>
                <a:cs typeface="Arial" pitchFamily="34" charset="0"/>
              </a:rPr>
              <a:t>услуг, настройка </a:t>
            </a:r>
            <a:r>
              <a:rPr lang="ru-RU" sz="1200" dirty="0" err="1" smtClean="0">
                <a:solidFill>
                  <a:srgbClr val="9C674E"/>
                </a:solidFill>
                <a:latin typeface="Arial" panose="020B0604020202020204" pitchFamily="34" charset="0"/>
                <a:cs typeface="Arial" pitchFamily="34" charset="0"/>
              </a:rPr>
              <a:t>таргетированной</a:t>
            </a:r>
            <a:r>
              <a:rPr lang="ru-RU" sz="1200" dirty="0" smtClean="0">
                <a:solidFill>
                  <a:srgbClr val="9C674E"/>
                </a:solidFill>
                <a:latin typeface="Arial" panose="020B0604020202020204" pitchFamily="34" charset="0"/>
                <a:cs typeface="Arial" pitchFamily="34" charset="0"/>
              </a:rPr>
              <a:t> </a:t>
            </a:r>
            <a:r>
              <a:rPr lang="ru-RU" sz="1200" dirty="0" smtClean="0">
                <a:solidFill>
                  <a:srgbClr val="9C674E"/>
                </a:solidFill>
                <a:latin typeface="Arial" panose="020B0604020202020204" pitchFamily="34" charset="0"/>
                <a:cs typeface="Arial" pitchFamily="34" charset="0"/>
              </a:rPr>
              <a:t>рекламы </a:t>
            </a:r>
            <a:r>
              <a:rPr lang="ru-RU" sz="1000" dirty="0" smtClean="0">
                <a:solidFill>
                  <a:srgbClr val="C00000"/>
                </a:solidFill>
                <a:latin typeface="Arial" panose="020B0604020202020204" pitchFamily="34" charset="0"/>
                <a:cs typeface="Arial" pitchFamily="34" charset="0"/>
              </a:rPr>
              <a:t>(июль)</a:t>
            </a:r>
          </a:p>
          <a:p>
            <a:endParaRPr lang="en-US" sz="1200" dirty="0">
              <a:solidFill>
                <a:srgbClr val="9C674E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139" name="Прямоугольник 138"/>
          <p:cNvSpPr/>
          <p:nvPr/>
        </p:nvSpPr>
        <p:spPr>
          <a:xfrm>
            <a:off x="2846281" y="3455822"/>
            <a:ext cx="2360461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rgbClr val="9C674E"/>
                </a:solidFill>
                <a:latin typeface="Arial" panose="020B0604020202020204" pitchFamily="34" charset="0"/>
                <a:cs typeface="Arial" pitchFamily="34" charset="0"/>
              </a:rPr>
              <a:t>Содействие </a:t>
            </a:r>
            <a:r>
              <a:rPr lang="ru-RU" sz="1200" dirty="0">
                <a:solidFill>
                  <a:srgbClr val="9C674E"/>
                </a:solidFill>
                <a:latin typeface="Arial" panose="020B0604020202020204" pitchFamily="34" charset="0"/>
                <a:cs typeface="Arial" pitchFamily="34" charset="0"/>
              </a:rPr>
              <a:t>в размещении продукции на </a:t>
            </a:r>
            <a:r>
              <a:rPr lang="ru-RU" sz="1200" dirty="0" err="1" smtClean="0">
                <a:solidFill>
                  <a:srgbClr val="9C674E"/>
                </a:solidFill>
                <a:latin typeface="Arial" panose="020B0604020202020204" pitchFamily="34" charset="0"/>
                <a:cs typeface="Arial" pitchFamily="34" charset="0"/>
              </a:rPr>
              <a:t>маркетплейсах</a:t>
            </a:r>
            <a:r>
              <a:rPr lang="ru-RU" sz="1200" dirty="0" smtClean="0">
                <a:solidFill>
                  <a:srgbClr val="9C674E"/>
                </a:solidFill>
                <a:latin typeface="Arial" panose="020B0604020202020204" pitchFamily="34" charset="0"/>
                <a:cs typeface="Arial" pitchFamily="34" charset="0"/>
              </a:rPr>
              <a:t> </a:t>
            </a:r>
            <a:r>
              <a:rPr lang="ru-RU" sz="1000" dirty="0" smtClean="0">
                <a:solidFill>
                  <a:srgbClr val="C00000"/>
                </a:solidFill>
                <a:latin typeface="Arial" panose="020B0604020202020204" pitchFamily="34" charset="0"/>
                <a:cs typeface="Arial" pitchFamily="34" charset="0"/>
              </a:rPr>
              <a:t>(прием заявок)</a:t>
            </a:r>
            <a:endParaRPr lang="en-US" sz="1000" dirty="0">
              <a:solidFill>
                <a:srgbClr val="C0000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140" name="Прямоугольник 139"/>
          <p:cNvSpPr/>
          <p:nvPr/>
        </p:nvSpPr>
        <p:spPr>
          <a:xfrm>
            <a:off x="5324394" y="3313539"/>
            <a:ext cx="358862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>
                <a:solidFill>
                  <a:srgbClr val="9C674E"/>
                </a:solidFill>
                <a:latin typeface="Arial" panose="020B0604020202020204" pitchFamily="34" charset="0"/>
                <a:cs typeface="Arial" pitchFamily="34" charset="0"/>
              </a:rPr>
              <a:t>Организация участия в </a:t>
            </a:r>
            <a:r>
              <a:rPr lang="ru-RU" sz="1200" dirty="0" err="1">
                <a:solidFill>
                  <a:srgbClr val="9C674E"/>
                </a:solidFill>
                <a:latin typeface="Arial" panose="020B0604020202020204" pitchFamily="34" charset="0"/>
                <a:cs typeface="Arial" pitchFamily="34" charset="0"/>
              </a:rPr>
              <a:t>выставочно</a:t>
            </a:r>
            <a:r>
              <a:rPr lang="ru-RU" sz="1200" dirty="0">
                <a:solidFill>
                  <a:srgbClr val="9C674E"/>
                </a:solidFill>
                <a:latin typeface="Arial" panose="020B0604020202020204" pitchFamily="34" charset="0"/>
                <a:cs typeface="Arial" pitchFamily="34" charset="0"/>
              </a:rPr>
              <a:t>-ярмарочных мероприятиях в России</a:t>
            </a:r>
          </a:p>
        </p:txBody>
      </p:sp>
      <p:sp>
        <p:nvSpPr>
          <p:cNvPr id="141" name="Прямоугольник 140"/>
          <p:cNvSpPr/>
          <p:nvPr/>
        </p:nvSpPr>
        <p:spPr>
          <a:xfrm>
            <a:off x="323528" y="1196752"/>
            <a:ext cx="4784206" cy="483013"/>
          </a:xfrm>
          <a:prstGeom prst="rect">
            <a:avLst/>
          </a:prstGeom>
          <a:noFill/>
          <a:ln w="9525">
            <a:solidFill>
              <a:srgbClr val="600000"/>
            </a:solidFill>
            <a:prstDash val="dash"/>
            <a:miter lim="800000"/>
            <a:headEnd/>
            <a:tailEnd/>
          </a:ln>
        </p:spPr>
        <p:txBody>
          <a:bodyPr vert="horz" wrap="square" lIns="99289" tIns="49655" rIns="99289" bIns="49655" numCol="1" rtlCol="0" anchor="t" anchorCtr="0" compatLnSpc="1">
            <a:prstTxWarp prst="textNoShape">
              <a:avLst/>
            </a:prstTxWarp>
          </a:bodyPr>
          <a:lstStyle/>
          <a:p>
            <a:pPr algn="ctr" defTabSz="1132582"/>
            <a:endParaRPr lang="ru-RU" sz="23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8" name="Рисунок 14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56" y="224049"/>
            <a:ext cx="633115" cy="712147"/>
          </a:xfrm>
          <a:prstGeom prst="rect">
            <a:avLst/>
          </a:prstGeom>
        </p:spPr>
      </p:pic>
      <p:sp>
        <p:nvSpPr>
          <p:cNvPr id="149" name="TextBox 148"/>
          <p:cNvSpPr txBox="1"/>
          <p:nvPr/>
        </p:nvSpPr>
        <p:spPr>
          <a:xfrm>
            <a:off x="6474950" y="395640"/>
            <a:ext cx="1624998" cy="368995"/>
          </a:xfrm>
          <a:prstGeom prst="rect">
            <a:avLst/>
          </a:prstGeom>
          <a:noFill/>
        </p:spPr>
        <p:txBody>
          <a:bodyPr wrap="square" lIns="91102" tIns="45553" rIns="91102" bIns="45553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Центр поддержки предпринимательства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445068" y="5208219"/>
            <a:ext cx="2324802" cy="641021"/>
          </a:xfrm>
          <a:prstGeom prst="rect">
            <a:avLst/>
          </a:prstGeom>
          <a:pattFill prst="ltUpDiag">
            <a:fgClr>
              <a:srgbClr val="D8D8D8"/>
            </a:fgClr>
            <a:bgClr>
              <a:srgbClr val="FFFFFF"/>
            </a:bgClr>
          </a:pattFill>
          <a:ln w="9525">
            <a:solidFill>
              <a:schemeClr val="bg1">
                <a:lumMod val="95000"/>
              </a:schemeClr>
            </a:solidFill>
            <a:miter lim="800000"/>
            <a:headEnd/>
            <a:tailEnd/>
          </a:ln>
        </p:spPr>
        <p:txBody>
          <a:bodyPr vert="horz" wrap="square" lIns="99274" tIns="49647" rIns="99274" bIns="49647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113240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389930" y="5223685"/>
            <a:ext cx="253334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rgbClr val="9C674E"/>
                </a:solidFill>
                <a:latin typeface="Arial" panose="020B0604020202020204" pitchFamily="34" charset="0"/>
                <a:cs typeface="Arial" pitchFamily="34" charset="0"/>
              </a:rPr>
              <a:t>Изготовление видеоролика, создание одностраничного сайта, проведение </a:t>
            </a:r>
            <a:r>
              <a:rPr lang="ru-RU" sz="1200" dirty="0" smtClean="0">
                <a:solidFill>
                  <a:srgbClr val="9C674E"/>
                </a:solidFill>
                <a:latin typeface="Arial" panose="020B0604020202020204" pitchFamily="34" charset="0"/>
                <a:cs typeface="Arial" pitchFamily="34" charset="0"/>
              </a:rPr>
              <a:t>фотосессии</a:t>
            </a:r>
          </a:p>
          <a:p>
            <a:r>
              <a:rPr lang="ru-RU" sz="1000" dirty="0" smtClean="0">
                <a:solidFill>
                  <a:srgbClr val="C00000"/>
                </a:solidFill>
                <a:latin typeface="Arial" panose="020B0604020202020204" pitchFamily="34" charset="0"/>
                <a:cs typeface="Arial" pitchFamily="34" charset="0"/>
              </a:rPr>
              <a:t>(июль)</a:t>
            </a:r>
            <a:endParaRPr lang="en-US" sz="10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2886803" y="5208218"/>
            <a:ext cx="2246965" cy="885078"/>
          </a:xfrm>
          <a:prstGeom prst="rect">
            <a:avLst/>
          </a:prstGeom>
          <a:pattFill prst="ltUpDiag">
            <a:fgClr>
              <a:srgbClr val="D8D8D8"/>
            </a:fgClr>
            <a:bgClr>
              <a:srgbClr val="FFFFFF"/>
            </a:bgClr>
          </a:pattFill>
          <a:ln w="9525">
            <a:solidFill>
              <a:schemeClr val="bg1">
                <a:lumMod val="95000"/>
              </a:schemeClr>
            </a:solidFill>
            <a:miter lim="800000"/>
            <a:headEnd/>
            <a:tailEnd/>
          </a:ln>
        </p:spPr>
        <p:txBody>
          <a:bodyPr vert="horz" wrap="square" lIns="99274" tIns="49647" rIns="99274" bIns="49647" numCol="1" rtlCol="0" anchor="t" anchorCtr="0" compatLnSpc="1">
            <a:prstTxWarp prst="textNoShape">
              <a:avLst/>
            </a:prstTxWarp>
          </a:bodyPr>
          <a:lstStyle/>
          <a:p>
            <a:pPr lvl="0" defTabSz="1132408">
              <a:defRPr/>
            </a:pPr>
            <a:r>
              <a:rPr lang="ru-RU" sz="1200" dirty="0" smtClean="0">
                <a:solidFill>
                  <a:srgbClr val="9C674E"/>
                </a:solidFill>
                <a:latin typeface="Arial" panose="020B0604020202020204" pitchFamily="34" charset="0"/>
                <a:cs typeface="Arial" pitchFamily="34" charset="0"/>
              </a:rPr>
              <a:t>Изготовление и трансляция  </a:t>
            </a:r>
            <a:r>
              <a:rPr lang="ru-RU" sz="1200" dirty="0" smtClean="0">
                <a:solidFill>
                  <a:srgbClr val="9C674E"/>
                </a:solidFill>
                <a:latin typeface="Arial" panose="020B0604020202020204" pitchFamily="34" charset="0"/>
                <a:cs typeface="Arial" pitchFamily="34" charset="0"/>
              </a:rPr>
              <a:t>рекламы </a:t>
            </a:r>
            <a:r>
              <a:rPr lang="ru-RU" sz="1200" dirty="0" smtClean="0">
                <a:solidFill>
                  <a:srgbClr val="9C674E"/>
                </a:solidFill>
                <a:latin typeface="Arial" panose="020B0604020202020204" pitchFamily="34" charset="0"/>
                <a:cs typeface="Arial" pitchFamily="34" charset="0"/>
              </a:rPr>
              <a:t>на </a:t>
            </a:r>
            <a:r>
              <a:rPr lang="ru-RU" sz="1200" dirty="0" smtClean="0">
                <a:solidFill>
                  <a:srgbClr val="9C674E"/>
                </a:solidFill>
                <a:latin typeface="Arial" panose="020B0604020202020204" pitchFamily="34" charset="0"/>
                <a:cs typeface="Arial" pitchFamily="34" charset="0"/>
              </a:rPr>
              <a:t>радио </a:t>
            </a:r>
            <a:r>
              <a:rPr lang="ru-RU" sz="1000" dirty="0" smtClean="0">
                <a:solidFill>
                  <a:srgbClr val="C00000"/>
                </a:solidFill>
                <a:latin typeface="Arial" panose="020B0604020202020204" pitchFamily="34" charset="0"/>
                <a:cs typeface="Arial" pitchFamily="34" charset="0"/>
              </a:rPr>
              <a:t>(июль)</a:t>
            </a:r>
            <a:r>
              <a:rPr lang="ru-RU" sz="1200" dirty="0" smtClean="0">
                <a:solidFill>
                  <a:srgbClr val="9C674E"/>
                </a:solidFill>
                <a:latin typeface="Arial" panose="020B0604020202020204" pitchFamily="34" charset="0"/>
                <a:cs typeface="Arial" pitchFamily="34" charset="0"/>
              </a:rPr>
              <a:t>, </a:t>
            </a:r>
            <a:r>
              <a:rPr lang="ru-RU" sz="1200" dirty="0" smtClean="0">
                <a:solidFill>
                  <a:srgbClr val="9C674E"/>
                </a:solidFill>
                <a:latin typeface="Arial" panose="020B0604020202020204" pitchFamily="34" charset="0"/>
                <a:cs typeface="Arial" pitchFamily="34" charset="0"/>
              </a:rPr>
              <a:t>внедрение бережливого </a:t>
            </a:r>
            <a:r>
              <a:rPr lang="ru-RU" sz="1200" dirty="0" smtClean="0">
                <a:solidFill>
                  <a:srgbClr val="9C674E"/>
                </a:solidFill>
                <a:latin typeface="Arial" panose="020B0604020202020204" pitchFamily="34" charset="0"/>
                <a:cs typeface="Arial" pitchFamily="34" charset="0"/>
              </a:rPr>
              <a:t>производства </a:t>
            </a:r>
            <a:r>
              <a:rPr lang="ru-RU" sz="1000" dirty="0" smtClean="0">
                <a:solidFill>
                  <a:srgbClr val="C00000"/>
                </a:solidFill>
                <a:latin typeface="Arial" panose="020B0604020202020204" pitchFamily="34" charset="0"/>
                <a:cs typeface="Arial" pitchFamily="34" charset="0"/>
              </a:rPr>
              <a:t>(сентябрь)</a:t>
            </a: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4849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Прямоугольник 75"/>
          <p:cNvSpPr/>
          <p:nvPr/>
        </p:nvSpPr>
        <p:spPr>
          <a:xfrm>
            <a:off x="8175" y="0"/>
            <a:ext cx="9135835" cy="1052736"/>
          </a:xfrm>
          <a:prstGeom prst="rect">
            <a:avLst/>
          </a:prstGeom>
          <a:pattFill prst="dkUpDiag">
            <a:fgClr>
              <a:srgbClr val="D8D8D8"/>
            </a:fgClr>
            <a:bgClr>
              <a:srgbClr val="FFFFFF"/>
            </a:bgClr>
          </a:pattFill>
          <a:ln w="9525">
            <a:noFill/>
            <a:miter lim="800000"/>
            <a:headEnd/>
            <a:tailEnd/>
          </a:ln>
        </p:spPr>
        <p:txBody>
          <a:bodyPr vert="horz" wrap="square" lIns="99289" tIns="49655" rIns="99289" bIns="49655" numCol="1" rtlCol="0" anchor="t" anchorCtr="0" compatLnSpc="1">
            <a:prstTxWarp prst="textNoShape">
              <a:avLst/>
            </a:prstTxWarp>
          </a:bodyPr>
          <a:lstStyle/>
          <a:p>
            <a:pPr algn="ctr" defTabSz="1132582"/>
            <a:endParaRPr lang="ru-RU" sz="23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460432" y="6467527"/>
            <a:ext cx="576064" cy="273844"/>
          </a:xfrm>
        </p:spPr>
        <p:txBody>
          <a:bodyPr/>
          <a:lstStyle/>
          <a:p>
            <a:fld id="{725C68B6-61C2-468F-89AB-4B9F7531AA68}" type="slidenum">
              <a:rPr lang="ru-RU" smtClean="0">
                <a:solidFill>
                  <a:prstClr val="white">
                    <a:lumMod val="65000"/>
                  </a:prstClr>
                </a:solidFill>
              </a:rPr>
              <a:pPr/>
              <a:t>9</a:t>
            </a:fld>
            <a:endParaRPr lang="ru-RU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76781" y="367593"/>
            <a:ext cx="1791621" cy="291307"/>
          </a:xfrm>
          <a:prstGeom prst="rect">
            <a:avLst/>
          </a:prstGeom>
          <a:noFill/>
        </p:spPr>
        <p:txBody>
          <a:bodyPr wrap="square" lIns="53800" tIns="26897" rIns="53800" bIns="26897" rtlCol="0" anchor="ctr">
            <a:spAutoFit/>
          </a:bodyPr>
          <a:lstStyle/>
          <a:p>
            <a:pPr algn="ctr" defTabSz="613490">
              <a:lnSpc>
                <a:spcPct val="110000"/>
              </a:lnSpc>
            </a:pPr>
            <a:r>
              <a:rPr lang="ru-RU" sz="14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ОБУЧЕНИЕ</a:t>
            </a:r>
          </a:p>
        </p:txBody>
      </p:sp>
      <p:sp>
        <p:nvSpPr>
          <p:cNvPr id="118" name="TextBox 117"/>
          <p:cNvSpPr txBox="1"/>
          <p:nvPr/>
        </p:nvSpPr>
        <p:spPr>
          <a:xfrm>
            <a:off x="732082" y="260648"/>
            <a:ext cx="1895713" cy="505162"/>
          </a:xfrm>
          <a:prstGeom prst="rect">
            <a:avLst/>
          </a:prstGeom>
          <a:noFill/>
        </p:spPr>
        <p:txBody>
          <a:bodyPr wrap="square" lIns="61362" tIns="30682" rIns="61362" bIns="30682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900" b="1" dirty="0" smtClean="0">
                <a:solidFill>
                  <a:prstClr val="black"/>
                </a:solidFill>
                <a:latin typeface="Arial Narrow" pitchFamily="34" charset="0"/>
                <a:cs typeface="Browallia New" pitchFamily="34" charset="-34"/>
              </a:rPr>
              <a:t>Департамент инвестиций, промышленности и внешнеэкономической деятельности</a:t>
            </a:r>
            <a:endParaRPr lang="ru-RU" sz="900" b="1" dirty="0">
              <a:solidFill>
                <a:prstClr val="black"/>
              </a:solidFill>
              <a:latin typeface="Arial Narrow" pitchFamily="34" charset="0"/>
              <a:cs typeface="Browallia New" pitchFamily="34" charset="-34"/>
            </a:endParaRPr>
          </a:p>
          <a:p>
            <a:pPr>
              <a:lnSpc>
                <a:spcPct val="80000"/>
              </a:lnSpc>
            </a:pPr>
            <a:r>
              <a:rPr lang="ru-RU" sz="900" dirty="0">
                <a:solidFill>
                  <a:prstClr val="black"/>
                </a:solidFill>
                <a:latin typeface="Arial Narrow" pitchFamily="34" charset="0"/>
                <a:cs typeface="Browallia New" pitchFamily="34" charset="-34"/>
              </a:rPr>
              <a:t>Ярославской области</a:t>
            </a:r>
            <a:endParaRPr lang="en-US" sz="900" dirty="0">
              <a:solidFill>
                <a:prstClr val="black"/>
              </a:solidFill>
              <a:latin typeface="Arial Narrow" pitchFamily="34" charset="0"/>
              <a:cs typeface="Browallia New" pitchFamily="34" charset="-34"/>
            </a:endParaRPr>
          </a:p>
        </p:txBody>
      </p:sp>
      <p:pic>
        <p:nvPicPr>
          <p:cNvPr id="119" name="Рисунок 1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71397"/>
            <a:ext cx="362182" cy="604531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08302" y="4673934"/>
            <a:ext cx="8736171" cy="387423"/>
          </a:xfrm>
          <a:prstGeom prst="rect">
            <a:avLst/>
          </a:prstGeom>
          <a:pattFill prst="ltUpDiag">
            <a:fgClr>
              <a:srgbClr val="D8D8D8"/>
            </a:fgClr>
            <a:bgClr>
              <a:srgbClr val="FFFFFF"/>
            </a:bgClr>
          </a:pattFill>
          <a:ln w="9525">
            <a:solidFill>
              <a:schemeClr val="bg1">
                <a:lumMod val="95000"/>
              </a:schemeClr>
            </a:solidFill>
            <a:miter lim="800000"/>
            <a:headEnd/>
            <a:tailEnd/>
          </a:ln>
        </p:spPr>
        <p:txBody>
          <a:bodyPr vert="horz" wrap="square" lIns="99274" tIns="49647" rIns="99274" bIns="49647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113240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3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412986" y="3210275"/>
            <a:ext cx="2133660" cy="392028"/>
          </a:xfrm>
          <a:prstGeom prst="rect">
            <a:avLst/>
          </a:prstGeom>
          <a:pattFill prst="ltUpDiag">
            <a:fgClr>
              <a:srgbClr val="D8D8D8"/>
            </a:fgClr>
            <a:bgClr>
              <a:srgbClr val="FFFFFF"/>
            </a:bgClr>
          </a:pattFill>
          <a:ln w="9525">
            <a:solidFill>
              <a:schemeClr val="bg1">
                <a:lumMod val="95000"/>
              </a:schemeClr>
            </a:solidFill>
            <a:miter lim="800000"/>
            <a:headEnd/>
            <a:tailEnd/>
          </a:ln>
        </p:spPr>
        <p:txBody>
          <a:bodyPr vert="horz" wrap="square" lIns="99274" tIns="49647" rIns="99274" bIns="49647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113240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826561" y="3576263"/>
            <a:ext cx="2133660" cy="387423"/>
          </a:xfrm>
          <a:prstGeom prst="rect">
            <a:avLst/>
          </a:prstGeom>
          <a:pattFill prst="ltUpDiag">
            <a:fgClr>
              <a:srgbClr val="D8D8D8"/>
            </a:fgClr>
            <a:bgClr>
              <a:srgbClr val="FFFFFF"/>
            </a:bgClr>
          </a:pattFill>
          <a:ln w="9525">
            <a:solidFill>
              <a:schemeClr val="bg1">
                <a:lumMod val="95000"/>
              </a:schemeClr>
            </a:solidFill>
            <a:miter lim="800000"/>
            <a:headEnd/>
            <a:tailEnd/>
          </a:ln>
        </p:spPr>
        <p:txBody>
          <a:bodyPr vert="horz" wrap="square" lIns="99274" tIns="49647" rIns="99274" bIns="49647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113240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609435" y="3576264"/>
            <a:ext cx="2133660" cy="391201"/>
          </a:xfrm>
          <a:prstGeom prst="rect">
            <a:avLst/>
          </a:prstGeom>
          <a:pattFill prst="ltUpDiag">
            <a:fgClr>
              <a:srgbClr val="D8D8D8"/>
            </a:fgClr>
            <a:bgClr>
              <a:srgbClr val="FFFFFF"/>
            </a:bgClr>
          </a:pattFill>
          <a:ln w="9525">
            <a:solidFill>
              <a:schemeClr val="bg1">
                <a:lumMod val="95000"/>
              </a:schemeClr>
            </a:solidFill>
            <a:miter lim="800000"/>
            <a:headEnd/>
            <a:tailEnd/>
          </a:ln>
        </p:spPr>
        <p:txBody>
          <a:bodyPr vert="horz" wrap="square" lIns="99274" tIns="49647" rIns="99274" bIns="49647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113240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822419" y="1422537"/>
            <a:ext cx="2133660" cy="380539"/>
          </a:xfrm>
          <a:prstGeom prst="rect">
            <a:avLst/>
          </a:prstGeom>
          <a:pattFill prst="ltUpDiag">
            <a:fgClr>
              <a:srgbClr val="D8D8D8"/>
            </a:fgClr>
            <a:bgClr>
              <a:srgbClr val="FFFFFF"/>
            </a:bgClr>
          </a:pattFill>
          <a:ln w="9525">
            <a:solidFill>
              <a:schemeClr val="bg1">
                <a:lumMod val="95000"/>
              </a:schemeClr>
            </a:solidFill>
            <a:miter lim="800000"/>
            <a:headEnd/>
            <a:tailEnd/>
          </a:ln>
        </p:spPr>
        <p:txBody>
          <a:bodyPr vert="horz" wrap="square" lIns="99274" tIns="49647" rIns="99274" bIns="49647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113240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810798" y="2567569"/>
            <a:ext cx="2133660" cy="387423"/>
          </a:xfrm>
          <a:prstGeom prst="rect">
            <a:avLst/>
          </a:prstGeom>
          <a:pattFill prst="ltUpDiag">
            <a:fgClr>
              <a:srgbClr val="D8D8D8"/>
            </a:fgClr>
            <a:bgClr>
              <a:srgbClr val="FFFFFF"/>
            </a:bgClr>
          </a:pattFill>
          <a:ln w="9525">
            <a:solidFill>
              <a:schemeClr val="bg1">
                <a:lumMod val="95000"/>
              </a:schemeClr>
            </a:solidFill>
            <a:miter lim="800000"/>
            <a:headEnd/>
            <a:tailEnd/>
          </a:ln>
        </p:spPr>
        <p:txBody>
          <a:bodyPr vert="horz" wrap="square" lIns="99274" tIns="49647" rIns="99274" bIns="49647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113240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610032" y="1423985"/>
            <a:ext cx="2133660" cy="379103"/>
          </a:xfrm>
          <a:prstGeom prst="rect">
            <a:avLst/>
          </a:prstGeom>
          <a:pattFill prst="ltUpDiag">
            <a:fgClr>
              <a:srgbClr val="D8D8D8"/>
            </a:fgClr>
            <a:bgClr>
              <a:srgbClr val="FFFFFF"/>
            </a:bgClr>
          </a:pattFill>
          <a:ln w="9525">
            <a:solidFill>
              <a:schemeClr val="bg1">
                <a:lumMod val="95000"/>
              </a:schemeClr>
            </a:solidFill>
            <a:miter lim="800000"/>
            <a:headEnd/>
            <a:tailEnd/>
          </a:ln>
        </p:spPr>
        <p:txBody>
          <a:bodyPr vert="horz" wrap="square" lIns="99274" tIns="49647" rIns="99274" bIns="49647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113240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419491" y="1422549"/>
            <a:ext cx="2133660" cy="385577"/>
          </a:xfrm>
          <a:prstGeom prst="rect">
            <a:avLst/>
          </a:prstGeom>
          <a:pattFill prst="ltUpDiag">
            <a:fgClr>
              <a:srgbClr val="D8D8D8"/>
            </a:fgClr>
            <a:bgClr>
              <a:srgbClr val="FFFFFF"/>
            </a:bgClr>
          </a:pattFill>
          <a:ln w="9525">
            <a:solidFill>
              <a:schemeClr val="bg1">
                <a:lumMod val="95000"/>
              </a:schemeClr>
            </a:solidFill>
            <a:miter lim="800000"/>
            <a:headEnd/>
            <a:tailEnd/>
          </a:ln>
        </p:spPr>
        <p:txBody>
          <a:bodyPr vert="horz" wrap="square" lIns="99274" tIns="49647" rIns="99274" bIns="49647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113240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98387" y="2189470"/>
            <a:ext cx="2144274" cy="371953"/>
          </a:xfrm>
          <a:prstGeom prst="rect">
            <a:avLst/>
          </a:prstGeom>
          <a:pattFill prst="ltUpDiag">
            <a:fgClr>
              <a:srgbClr val="D8D8D8"/>
            </a:fgClr>
            <a:bgClr>
              <a:srgbClr val="FFFFFF"/>
            </a:bgClr>
          </a:pattFill>
          <a:ln w="9525">
            <a:solidFill>
              <a:schemeClr val="bg1">
                <a:lumMod val="95000"/>
              </a:schemeClr>
            </a:solidFill>
            <a:miter lim="800000"/>
            <a:headEnd/>
            <a:tailEnd/>
          </a:ln>
        </p:spPr>
        <p:txBody>
          <a:bodyPr vert="horz" wrap="square" lIns="99274" tIns="49647" rIns="99274" bIns="49647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113240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98387" y="1419467"/>
            <a:ext cx="2144274" cy="388648"/>
          </a:xfrm>
          <a:prstGeom prst="rect">
            <a:avLst/>
          </a:prstGeom>
          <a:pattFill prst="ltUpDiag">
            <a:fgClr>
              <a:srgbClr val="D8D8D8"/>
            </a:fgClr>
            <a:bgClr>
              <a:srgbClr val="FFFFFF"/>
            </a:bgClr>
          </a:pattFill>
          <a:ln w="9525">
            <a:solidFill>
              <a:schemeClr val="bg1">
                <a:lumMod val="95000"/>
              </a:schemeClr>
            </a:solidFill>
            <a:miter lim="800000"/>
            <a:headEnd/>
            <a:tailEnd/>
          </a:ln>
        </p:spPr>
        <p:txBody>
          <a:bodyPr vert="horz" wrap="square" lIns="99274" tIns="49647" rIns="99274" bIns="49647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113240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00205" y="2239438"/>
            <a:ext cx="1307292" cy="276983"/>
          </a:xfrm>
          <a:prstGeom prst="rect">
            <a:avLst/>
          </a:prstGeom>
        </p:spPr>
        <p:txBody>
          <a:bodyPr wrap="square" lIns="91422" tIns="45712" rIns="91422" bIns="45712">
            <a:spAutoFit/>
          </a:bodyPr>
          <a:lstStyle/>
          <a:p>
            <a:pPr lvl="0"/>
            <a:r>
              <a:rPr lang="ru-RU" sz="1200" dirty="0">
                <a:solidFill>
                  <a:srgbClr val="9C674E"/>
                </a:solidFill>
                <a:latin typeface="Arial" panose="020B0604020202020204" pitchFamily="34" charset="0"/>
                <a:cs typeface="Arial" pitchFamily="34" charset="0"/>
              </a:rPr>
              <a:t>Семинары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9C674E"/>
              </a:solidFill>
              <a:effectLst/>
              <a:uLnTx/>
              <a:uFillTx/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98388" y="1398367"/>
            <a:ext cx="2433942" cy="461649"/>
          </a:xfrm>
          <a:prstGeom prst="rect">
            <a:avLst/>
          </a:prstGeom>
        </p:spPr>
        <p:txBody>
          <a:bodyPr wrap="square" lIns="91422" tIns="45712" rIns="91422" bIns="45712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9C674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Повышение 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9C674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квалификации сотрудников субъектов МСП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180738" y="1841360"/>
            <a:ext cx="2297544" cy="338538"/>
          </a:xfrm>
          <a:prstGeom prst="rect">
            <a:avLst/>
          </a:prstGeom>
        </p:spPr>
        <p:txBody>
          <a:bodyPr wrap="square" lIns="91422" tIns="45712" rIns="91422" bIns="45712">
            <a:spAutoFit/>
          </a:bodyPr>
          <a:lstStyle/>
          <a:p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• Пожарная </a:t>
            </a:r>
            <a:r>
              <a:rPr kumimoji="0" lang="ru-RU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безопасность на предприятии</a:t>
            </a:r>
            <a:r>
              <a:rPr lang="en-US" sz="800" dirty="0" smtClean="0">
                <a:solidFill>
                  <a:srgbClr val="9428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srgbClr val="942825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• Охрана </a:t>
            </a:r>
            <a:r>
              <a:rPr kumimoji="0" lang="ru-RU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труда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810803" y="2965382"/>
            <a:ext cx="1488613" cy="584759"/>
          </a:xfrm>
          <a:prstGeom prst="rect">
            <a:avLst/>
          </a:prstGeom>
        </p:spPr>
        <p:txBody>
          <a:bodyPr wrap="square" lIns="91422" tIns="45712" rIns="91422" bIns="45712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• Азбука предпринимателя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• Генерация </a:t>
            </a:r>
            <a:r>
              <a:rPr kumimoji="0" lang="ru-RU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бизнес-идеи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• Школа </a:t>
            </a:r>
            <a:r>
              <a:rPr kumimoji="0" lang="ru-RU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предпринимателя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• Бизнес по франшизе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180738" y="2566358"/>
            <a:ext cx="2297544" cy="2062087"/>
          </a:xfrm>
          <a:prstGeom prst="rect">
            <a:avLst/>
          </a:prstGeom>
        </p:spPr>
        <p:txBody>
          <a:bodyPr wrap="square" lIns="91422" tIns="45712" rIns="91422" bIns="45712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• </a:t>
            </a:r>
            <a:r>
              <a:rPr kumimoji="0" lang="ru-RU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Самозанятость</a:t>
            </a: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шаг к личному </a:t>
            </a:r>
            <a:r>
              <a:rPr kumimoji="0" lang="ru-RU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успеху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• </a:t>
            </a:r>
            <a:r>
              <a:rPr kumimoji="0" lang="ru-RU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Самозанятые</a:t>
            </a: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: продвижение в </a:t>
            </a:r>
            <a:r>
              <a:rPr kumimoji="0" lang="ru-RU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Интернете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• </a:t>
            </a:r>
            <a:r>
              <a:rPr kumimoji="0" lang="ru-RU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Особенности </a:t>
            </a: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работы </a:t>
            </a:r>
            <a:r>
              <a:rPr kumimoji="0" lang="ru-RU" sz="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самозанятым</a:t>
            </a:r>
            <a:endParaRPr kumimoji="0" lang="ru-RU" sz="800" b="0" i="0" u="none" strike="noStrike" kern="1200" cap="none" spc="0" normalizeH="0" baseline="0" noProof="0" dirty="0" smtClean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• </a:t>
            </a:r>
            <a:r>
              <a:rPr kumimoji="0" lang="ru-RU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Как </a:t>
            </a: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привлечь инвестиции в бизнес </a:t>
            </a:r>
            <a:endParaRPr kumimoji="0" lang="ru-RU" sz="800" b="0" i="0" u="none" strike="noStrike" kern="1200" cap="none" spc="0" normalizeH="0" baseline="0" noProof="0" dirty="0" smtClean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• </a:t>
            </a:r>
            <a:r>
              <a:rPr kumimoji="0" lang="ru-RU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Упаковка франшизы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• </a:t>
            </a:r>
            <a:r>
              <a:rPr kumimoji="0" lang="ru-RU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Продвижение </a:t>
            </a: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сайта в сети </a:t>
            </a:r>
            <a:r>
              <a:rPr kumimoji="0" lang="ru-RU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Интернет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• </a:t>
            </a:r>
            <a:r>
              <a:rPr kumimoji="0" lang="ru-RU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Юридические аспекты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• </a:t>
            </a:r>
            <a:r>
              <a:rPr kumimoji="0" lang="ru-RU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Правила </a:t>
            </a: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работы с бухгалтерскими </a:t>
            </a:r>
            <a:r>
              <a:rPr kumimoji="0" lang="ru-RU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программами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• </a:t>
            </a:r>
            <a:r>
              <a:rPr kumimoji="0" lang="ru-RU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Бизнес </a:t>
            </a: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идея для серебряного </a:t>
            </a:r>
            <a:r>
              <a:rPr kumimoji="0" lang="ru-RU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возраста</a:t>
            </a:r>
          </a:p>
          <a:p>
            <a:r>
              <a:rPr lang="ru-RU" sz="8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ru-RU" sz="8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Изменения </a:t>
            </a:r>
            <a:r>
              <a:rPr lang="ru-RU" sz="8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налогообложении и бухгалтерском </a:t>
            </a:r>
            <a:r>
              <a:rPr lang="ru-RU" sz="8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учете</a:t>
            </a:r>
            <a:r>
              <a:rPr lang="en-US" sz="800" dirty="0" smtClean="0">
                <a:solidFill>
                  <a:srgbClr val="9428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endParaRPr lang="ru-RU" sz="800" dirty="0" smtClean="0">
              <a:solidFill>
                <a:srgbClr val="94282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8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ru-RU" sz="8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Правовые </a:t>
            </a:r>
            <a:r>
              <a:rPr lang="ru-RU" sz="8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аспекты </a:t>
            </a:r>
            <a:r>
              <a:rPr lang="ru-RU" sz="8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бизнеса</a:t>
            </a:r>
            <a:r>
              <a:rPr lang="en-US" sz="800" dirty="0" smtClean="0">
                <a:solidFill>
                  <a:srgbClr val="9428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endParaRPr lang="ru-RU" sz="800" dirty="0" smtClean="0">
              <a:solidFill>
                <a:srgbClr val="94282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8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ru-RU" sz="8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Изменения </a:t>
            </a:r>
            <a:r>
              <a:rPr lang="ru-RU" sz="8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трудовом </a:t>
            </a:r>
            <a:r>
              <a:rPr lang="ru-RU" sz="8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законодательстве</a:t>
            </a:r>
            <a:r>
              <a:rPr lang="en-US" sz="800" dirty="0" smtClean="0">
                <a:solidFill>
                  <a:srgbClr val="9C674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endParaRPr lang="ru-RU" sz="800" dirty="0" smtClean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8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ru-RU" sz="8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Эксперты </a:t>
            </a:r>
            <a:r>
              <a:rPr lang="ru-RU" sz="8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 </a:t>
            </a:r>
            <a:r>
              <a:rPr lang="ru-RU" sz="8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бизнеса</a:t>
            </a:r>
            <a:r>
              <a:rPr lang="en-US" sz="800" dirty="0" smtClean="0">
                <a:solidFill>
                  <a:srgbClr val="9428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endParaRPr lang="ru-RU" sz="800" dirty="0" smtClean="0">
              <a:solidFill>
                <a:srgbClr val="94282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8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ru-RU" sz="8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Участие </a:t>
            </a:r>
            <a:r>
              <a:rPr lang="ru-RU" sz="800" dirty="0" err="1" smtClean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СМиСП</a:t>
            </a:r>
            <a:r>
              <a:rPr lang="ru-RU" sz="8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 закупках</a:t>
            </a:r>
            <a:r>
              <a:rPr lang="en-US" sz="800" dirty="0" smtClean="0">
                <a:solidFill>
                  <a:srgbClr val="9428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endParaRPr lang="ru-RU" sz="800" dirty="0">
              <a:solidFill>
                <a:srgbClr val="94282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805415" y="1482806"/>
            <a:ext cx="873419" cy="276983"/>
          </a:xfrm>
          <a:prstGeom prst="rect">
            <a:avLst/>
          </a:prstGeom>
        </p:spPr>
        <p:txBody>
          <a:bodyPr wrap="square" lIns="91422" tIns="45712" rIns="91422" bIns="45712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9C674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Форумы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9C674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6803099" y="1843401"/>
            <a:ext cx="1990665" cy="707870"/>
          </a:xfrm>
          <a:prstGeom prst="rect">
            <a:avLst/>
          </a:prstGeom>
        </p:spPr>
        <p:txBody>
          <a:bodyPr wrap="square" lIns="91422" tIns="45712" rIns="91422" bIns="45712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>
                  <a:lumMod val="50000"/>
                  <a:lumOff val="50000"/>
                </a:prstClr>
              </a:buClr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• День предпринимателя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• </a:t>
            </a:r>
            <a:r>
              <a:rPr kumimoji="0" lang="ru-RU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Креативные индустрии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• Бизнес </a:t>
            </a:r>
            <a:r>
              <a:rPr kumimoji="0" lang="ru-RU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поколение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• </a:t>
            </a:r>
            <a:r>
              <a:rPr kumimoji="0" lang="ru-RU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НХП </a:t>
            </a:r>
            <a:r>
              <a:rPr kumimoji="0" lang="ru-RU" sz="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Ярославии</a:t>
            </a:r>
            <a:endParaRPr kumimoji="0" lang="ru-RU" sz="800" b="0" i="0" u="none" strike="noStrike" kern="1200" cap="none" spc="0" normalizeH="0" baseline="0" noProof="0" dirty="0" smtClean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• </a:t>
            </a: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Fashion </a:t>
            </a:r>
            <a:r>
              <a:rPr kumimoji="0" lang="ru-RU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Форум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6814172" y="2629989"/>
            <a:ext cx="1113067" cy="276983"/>
          </a:xfrm>
          <a:prstGeom prst="rect">
            <a:avLst/>
          </a:prstGeom>
        </p:spPr>
        <p:txBody>
          <a:bodyPr wrap="square" lIns="91422" tIns="45712" rIns="91422" bIns="45712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9C674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Тренинги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9C674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6809540" y="3634653"/>
            <a:ext cx="1832174" cy="276983"/>
          </a:xfrm>
          <a:prstGeom prst="rect">
            <a:avLst/>
          </a:prstGeom>
        </p:spPr>
        <p:txBody>
          <a:bodyPr wrap="square" lIns="91422" tIns="45712" rIns="91422" bIns="45712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9C674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Мастер-классы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9C674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4607403" y="1397382"/>
            <a:ext cx="2439250" cy="461649"/>
          </a:xfrm>
          <a:prstGeom prst="rect">
            <a:avLst/>
          </a:prstGeom>
        </p:spPr>
        <p:txBody>
          <a:bodyPr wrap="square" lIns="91422" tIns="45712" rIns="91422" bIns="45712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9C674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Обучающие программы, акселераторы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9C674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2429224" y="1841373"/>
            <a:ext cx="2123219" cy="1323423"/>
          </a:xfrm>
          <a:prstGeom prst="rect">
            <a:avLst/>
          </a:prstGeom>
        </p:spPr>
        <p:txBody>
          <a:bodyPr wrap="square" lIns="91422" tIns="45712" rIns="91422" bIns="45712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• </a:t>
            </a:r>
            <a:r>
              <a:rPr kumimoji="0" lang="ru-RU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Успешный </a:t>
            </a:r>
            <a:r>
              <a:rPr kumimoji="0" lang="ru-RU" sz="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самозанятый</a:t>
            </a:r>
            <a:endParaRPr kumimoji="0" lang="ru-RU" sz="800" b="0" i="0" u="none" strike="noStrike" kern="1200" cap="none" spc="0" normalizeH="0" baseline="0" noProof="0" dirty="0" smtClean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• </a:t>
            </a:r>
            <a:r>
              <a:rPr kumimoji="0" lang="ru-RU" sz="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Стартапшоу</a:t>
            </a:r>
            <a:endParaRPr kumimoji="0" lang="ru-RU" sz="800" b="0" i="0" u="none" strike="noStrike" kern="1200" cap="none" spc="0" normalizeH="0" baseline="0" noProof="0" dirty="0" smtClean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• </a:t>
            </a:r>
            <a:r>
              <a:rPr kumimoji="0" lang="ru-RU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Проектная </a:t>
            </a: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лаборатория: как привлечь </a:t>
            </a:r>
            <a:r>
              <a:rPr kumimoji="0" lang="ru-RU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финансирование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• </a:t>
            </a:r>
            <a:r>
              <a:rPr kumimoji="0" lang="ru-RU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Лестница компетенций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• </a:t>
            </a:r>
            <a:r>
              <a:rPr kumimoji="0" lang="ru-RU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Женское предпринимательство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• </a:t>
            </a:r>
            <a:r>
              <a:rPr kumimoji="0" lang="ru-RU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Промышленный дизайн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• </a:t>
            </a:r>
            <a:r>
              <a:rPr kumimoji="0" lang="ru-RU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Перспективы </a:t>
            </a: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и тренды развития </a:t>
            </a:r>
            <a:r>
              <a:rPr kumimoji="0" lang="ru-RU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бизнеса</a:t>
            </a:r>
          </a:p>
          <a:p>
            <a:pPr lvl="0"/>
            <a:r>
              <a:rPr lang="ru-RU" sz="8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en-US" sz="8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Digital </a:t>
            </a:r>
            <a:r>
              <a:rPr lang="ru-RU" sz="8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новой </a:t>
            </a:r>
            <a:r>
              <a:rPr lang="ru-RU" sz="8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реальности</a:t>
            </a:r>
            <a:r>
              <a:rPr lang="en-US" sz="800" dirty="0" smtClean="0">
                <a:solidFill>
                  <a:srgbClr val="9428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endParaRPr kumimoji="0" lang="ru-RU" sz="800" b="0" i="0" u="none" strike="noStrike" kern="1200" cap="none" spc="0" normalizeH="0" baseline="0" noProof="0" dirty="0" smtClean="0">
              <a:ln>
                <a:noFill/>
              </a:ln>
              <a:solidFill>
                <a:srgbClr val="942825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4597920" y="3638430"/>
            <a:ext cx="1864957" cy="276983"/>
          </a:xfrm>
          <a:prstGeom prst="rect">
            <a:avLst/>
          </a:prstGeom>
        </p:spPr>
        <p:txBody>
          <a:bodyPr wrap="square" lIns="91422" tIns="45712" rIns="91422" bIns="45712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9C674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Наставничество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9C674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4621973" y="1838333"/>
            <a:ext cx="2255466" cy="1692755"/>
          </a:xfrm>
          <a:prstGeom prst="rect">
            <a:avLst/>
          </a:prstGeom>
        </p:spPr>
        <p:txBody>
          <a:bodyPr wrap="square" lIns="91422" tIns="45712" rIns="91422" bIns="45712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• </a:t>
            </a:r>
            <a:r>
              <a:rPr kumimoji="0" lang="ru-RU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Бизнес </a:t>
            </a: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для </a:t>
            </a:r>
            <a:r>
              <a:rPr kumimoji="0" lang="ru-RU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самозанятых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• </a:t>
            </a:r>
            <a:r>
              <a:rPr kumimoji="0" lang="ru-RU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Бизнес </a:t>
            </a: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– старт для </a:t>
            </a:r>
            <a:r>
              <a:rPr kumimoji="0" lang="ru-RU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самозанятых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• </a:t>
            </a:r>
            <a:r>
              <a:rPr kumimoji="0" lang="ru-RU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Бизнес-планирование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• </a:t>
            </a:r>
            <a:r>
              <a:rPr kumimoji="0" lang="ru-RU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Основы </a:t>
            </a: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предпринимательской </a:t>
            </a:r>
            <a:r>
              <a:rPr kumimoji="0" lang="ru-RU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деятельности (для</a:t>
            </a:r>
            <a:r>
              <a:rPr kumimoji="0" lang="ru-RU" sz="800" b="0" i="0" u="none" strike="noStrike" kern="1200" cap="none" spc="0" normalizeH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14-17 лет)</a:t>
            </a:r>
          </a:p>
          <a:p>
            <a:r>
              <a:rPr lang="ru-RU" sz="8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Эффективные </a:t>
            </a:r>
            <a:r>
              <a:rPr lang="ru-RU" sz="8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бизнес-коммуникации </a:t>
            </a:r>
            <a:r>
              <a:rPr lang="ru-RU" sz="8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маркетинговых </a:t>
            </a:r>
            <a:r>
              <a:rPr lang="ru-RU" sz="8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стратегиях</a:t>
            </a:r>
            <a:r>
              <a:rPr lang="en-US" sz="800" dirty="0" smtClean="0">
                <a:solidFill>
                  <a:srgbClr val="9428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endParaRPr lang="ru-RU" sz="800" dirty="0" smtClean="0">
              <a:solidFill>
                <a:srgbClr val="94282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ru-RU" sz="8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Увеличение продаж и прибыли </a:t>
            </a:r>
            <a:r>
              <a:rPr lang="ru-RU" sz="800" dirty="0" err="1" smtClean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СМиСП</a:t>
            </a:r>
            <a:r>
              <a:rPr lang="en-US" sz="800" dirty="0" smtClean="0">
                <a:solidFill>
                  <a:srgbClr val="9428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endParaRPr lang="ru-RU" sz="800" dirty="0" smtClean="0">
              <a:solidFill>
                <a:srgbClr val="94282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8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Защита </a:t>
            </a:r>
            <a:r>
              <a:rPr lang="ru-RU" sz="8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бизнеса</a:t>
            </a:r>
            <a:r>
              <a:rPr lang="en-US" sz="800" dirty="0" smtClean="0">
                <a:solidFill>
                  <a:srgbClr val="9428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endParaRPr lang="ru-RU" sz="800" dirty="0" smtClean="0">
              <a:solidFill>
                <a:srgbClr val="94282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8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ru-RU" sz="8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Интернет-маркетинг</a:t>
            </a:r>
            <a:r>
              <a:rPr lang="en-US" sz="800" dirty="0" smtClean="0">
                <a:solidFill>
                  <a:srgbClr val="9428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endParaRPr lang="ru-RU" sz="800" dirty="0" smtClean="0">
              <a:solidFill>
                <a:srgbClr val="94282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8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Дизайн-мышление </a:t>
            </a:r>
            <a:r>
              <a:rPr lang="ru-RU" sz="8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8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бизнесе</a:t>
            </a:r>
            <a:r>
              <a:rPr lang="en-US" sz="800" dirty="0" smtClean="0">
                <a:solidFill>
                  <a:srgbClr val="9428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endParaRPr lang="ru-RU" sz="800" dirty="0" smtClean="0">
              <a:solidFill>
                <a:srgbClr val="94282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8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ru-RU" sz="800" dirty="0" err="1" smtClean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Профстандарты</a:t>
            </a:r>
            <a:r>
              <a:rPr lang="ru-RU" sz="8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 предприятии</a:t>
            </a:r>
            <a:r>
              <a:rPr lang="en-US" sz="800" dirty="0" smtClean="0">
                <a:solidFill>
                  <a:srgbClr val="9428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endParaRPr lang="ru-RU" sz="800" dirty="0" smtClean="0">
              <a:solidFill>
                <a:srgbClr val="94282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kumimoji="0" lang="ru-RU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• Акселератор </a:t>
            </a:r>
            <a:r>
              <a:rPr kumimoji="0" lang="ru-RU" sz="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соцпредпринимательства</a:t>
            </a:r>
            <a:r>
              <a:rPr kumimoji="0" lang="ru-RU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6842784" y="3963686"/>
            <a:ext cx="1974270" cy="584759"/>
          </a:xfrm>
          <a:prstGeom prst="rect">
            <a:avLst/>
          </a:prstGeom>
        </p:spPr>
        <p:txBody>
          <a:bodyPr wrap="square" lIns="91422" tIns="45712" rIns="91422" bIns="45712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• </a:t>
            </a:r>
            <a:r>
              <a:rPr kumimoji="0" lang="ru-RU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для </a:t>
            </a:r>
            <a:r>
              <a:rPr kumimoji="0" lang="ru-RU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бьюти</a:t>
            </a: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ru-RU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индустрии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• </a:t>
            </a:r>
            <a:r>
              <a:rPr kumimoji="0" lang="ru-RU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для </a:t>
            </a: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самозанятых </a:t>
            </a:r>
            <a:r>
              <a:rPr kumimoji="0" lang="ru-RU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фотографов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• </a:t>
            </a:r>
            <a:r>
              <a:rPr kumimoji="0" lang="ru-RU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для </a:t>
            </a: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самозанятых </a:t>
            </a:r>
            <a:r>
              <a:rPr kumimoji="0" lang="ru-RU" sz="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event</a:t>
            </a:r>
            <a:r>
              <a:rPr kumimoji="0" lang="ru-RU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-сферы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• </a:t>
            </a:r>
            <a:r>
              <a:rPr kumimoji="0" lang="ru-RU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для </a:t>
            </a: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самозанятых кондитеров</a:t>
            </a:r>
            <a:endParaRPr kumimoji="0" lang="ru-RU" sz="800" b="0" i="0" u="none" strike="noStrike" kern="1200" cap="none" spc="0" normalizeH="0" baseline="0" noProof="0" dirty="0" smtClean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2400612" y="1482021"/>
            <a:ext cx="1307292" cy="276983"/>
          </a:xfrm>
          <a:prstGeom prst="rect">
            <a:avLst/>
          </a:prstGeom>
        </p:spPr>
        <p:txBody>
          <a:bodyPr wrap="square" lIns="91422" tIns="45712" rIns="91422" bIns="45712">
            <a:spAutoFit/>
          </a:bodyPr>
          <a:lstStyle/>
          <a:p>
            <a:pPr lvl="0"/>
            <a:r>
              <a:rPr lang="ru-RU" sz="1200" dirty="0" smtClean="0">
                <a:solidFill>
                  <a:srgbClr val="9C674E"/>
                </a:solidFill>
                <a:latin typeface="Arial" panose="020B0604020202020204" pitchFamily="34" charset="0"/>
                <a:cs typeface="Arial" pitchFamily="34" charset="0"/>
              </a:rPr>
              <a:t>Конференции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9C674E"/>
              </a:solidFill>
              <a:effectLst/>
              <a:uLnTx/>
              <a:uFillTx/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2413396" y="3197582"/>
            <a:ext cx="2387479" cy="461649"/>
          </a:xfrm>
          <a:prstGeom prst="rect">
            <a:avLst/>
          </a:prstGeom>
        </p:spPr>
        <p:txBody>
          <a:bodyPr wrap="square" lIns="91422" tIns="45712" rIns="91422" bIns="45712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9C674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Конкурсы, бизнес-игры, бизнес-завтраки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9C674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2428145" y="3666062"/>
            <a:ext cx="2103342" cy="954091"/>
          </a:xfrm>
          <a:prstGeom prst="rect">
            <a:avLst/>
          </a:prstGeom>
        </p:spPr>
        <p:txBody>
          <a:bodyPr wrap="square" lIns="91422" tIns="45712" rIns="91422" bIns="45712">
            <a:spAutoFit/>
          </a:bodyPr>
          <a:lstStyle/>
          <a:p>
            <a:pPr lvl="0"/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• </a:t>
            </a:r>
            <a:r>
              <a:rPr lang="ru-RU" sz="8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Лучший социальный проект </a:t>
            </a:r>
            <a:r>
              <a:rPr lang="ru-RU" sz="8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года</a:t>
            </a:r>
          </a:p>
          <a:p>
            <a:pPr lvl="0"/>
            <a:r>
              <a:rPr lang="ru-RU" sz="8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ru-RU" sz="8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Молодежная </a:t>
            </a:r>
            <a:r>
              <a:rPr lang="ru-RU" sz="8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бизнес идея</a:t>
            </a:r>
            <a:endParaRPr lang="ru-RU" sz="800" dirty="0" smtClean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ru-RU" sz="8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ru-RU" sz="8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Ораторское мастерство</a:t>
            </a:r>
          </a:p>
          <a:p>
            <a:pPr lvl="0"/>
            <a:r>
              <a:rPr lang="ru-RU" sz="8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ru-RU" sz="8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Как </a:t>
            </a:r>
            <a:r>
              <a:rPr lang="ru-RU" sz="8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внешний вид влияет на </a:t>
            </a:r>
            <a:r>
              <a:rPr lang="ru-RU" sz="8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продажи</a:t>
            </a:r>
          </a:p>
          <a:p>
            <a:pPr lvl="0"/>
            <a:r>
              <a:rPr lang="ru-RU" sz="8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ru-RU" sz="8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Продвижение </a:t>
            </a:r>
            <a:r>
              <a:rPr lang="ru-RU" sz="8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личного </a:t>
            </a:r>
            <a:r>
              <a:rPr lang="ru-RU" sz="8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бренда</a:t>
            </a:r>
          </a:p>
          <a:p>
            <a:pPr lvl="0"/>
            <a:r>
              <a:rPr lang="ru-RU" sz="8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ru-RU" sz="8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Защита </a:t>
            </a:r>
            <a:r>
              <a:rPr lang="ru-RU" sz="8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персональных </a:t>
            </a:r>
            <a:r>
              <a:rPr lang="ru-RU" sz="8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данных</a:t>
            </a:r>
            <a:r>
              <a:rPr lang="en-US" sz="800" dirty="0" smtClean="0">
                <a:solidFill>
                  <a:srgbClr val="9428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endParaRPr lang="ru-RU" sz="800" dirty="0" smtClean="0">
              <a:solidFill>
                <a:srgbClr val="94282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ru-RU" sz="8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ru-RU" sz="8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Продающая </a:t>
            </a:r>
            <a:r>
              <a:rPr lang="ru-RU" sz="800" dirty="0" err="1" smtClean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самопрезентация</a:t>
            </a:r>
            <a:r>
              <a:rPr lang="en-US" sz="800" dirty="0" smtClean="0">
                <a:solidFill>
                  <a:srgbClr val="9428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endParaRPr kumimoji="0" lang="ru-RU" sz="800" b="0" i="0" u="none" strike="noStrike" kern="1200" cap="none" spc="0" normalizeH="0" baseline="0" noProof="0" dirty="0" smtClean="0">
              <a:ln>
                <a:noFill/>
              </a:ln>
              <a:solidFill>
                <a:srgbClr val="942825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4622001" y="3962191"/>
            <a:ext cx="2153444" cy="461649"/>
          </a:xfrm>
          <a:prstGeom prst="rect">
            <a:avLst/>
          </a:prstGeom>
        </p:spPr>
        <p:txBody>
          <a:bodyPr wrap="square" lIns="91422" tIns="45712" rIns="91422" bIns="45712">
            <a:spAutoFit/>
          </a:bodyPr>
          <a:lstStyle/>
          <a:p>
            <a:pPr lvl="0"/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• </a:t>
            </a:r>
            <a:r>
              <a:rPr lang="ru-RU" sz="8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Наставничество для </a:t>
            </a:r>
            <a:r>
              <a:rPr lang="ru-RU" sz="8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самозанятых</a:t>
            </a:r>
          </a:p>
          <a:p>
            <a:pPr lvl="0"/>
            <a:r>
              <a:rPr lang="ru-RU" sz="8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ru-RU" sz="8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Наставничество </a:t>
            </a:r>
            <a:r>
              <a:rPr lang="ru-RU" sz="8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сфере креативных индустрий</a:t>
            </a:r>
            <a:endParaRPr kumimoji="0" lang="ru-RU" sz="800" b="0" i="0" u="none" strike="noStrike" kern="1200" cap="none" spc="0" normalizeH="0" baseline="0" noProof="0" dirty="0" smtClean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180756" y="5131252"/>
            <a:ext cx="1877437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 smtClean="0">
                <a:solidFill>
                  <a:srgbClr val="9428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r>
              <a:rPr lang="en-US" sz="900" dirty="0" smtClean="0">
                <a:solidFill>
                  <a:srgbClr val="9C674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составе комплексной услуги</a:t>
            </a:r>
            <a:endParaRPr lang="ru-RU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37" name="Рисунок 3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0748" y="4755763"/>
            <a:ext cx="242008" cy="242008"/>
          </a:xfrm>
          <a:prstGeom prst="rect">
            <a:avLst/>
          </a:prstGeom>
        </p:spPr>
      </p:pic>
      <p:sp>
        <p:nvSpPr>
          <p:cNvPr id="38" name="Прямоугольник 37"/>
          <p:cNvSpPr/>
          <p:nvPr/>
        </p:nvSpPr>
        <p:spPr>
          <a:xfrm>
            <a:off x="3421098" y="4659870"/>
            <a:ext cx="2589170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Ссылка на регистрацию для участия</a:t>
            </a:r>
            <a:endParaRPr lang="ru-RU" sz="1100" dirty="0">
              <a:solidFill>
                <a:srgbClr val="7F7F7F"/>
              </a:solidFill>
            </a:endParaRPr>
          </a:p>
        </p:txBody>
      </p:sp>
      <p:sp>
        <p:nvSpPr>
          <p:cNvPr id="39" name="Прямоугольник 38">
            <a:hlinkClick r:id="rId4"/>
          </p:cNvPr>
          <p:cNvSpPr/>
          <p:nvPr/>
        </p:nvSpPr>
        <p:spPr>
          <a:xfrm>
            <a:off x="3421098" y="4807154"/>
            <a:ext cx="2191626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https://мойбизнес76.рф/events/</a:t>
            </a:r>
          </a:p>
        </p:txBody>
      </p:sp>
      <p:pic>
        <p:nvPicPr>
          <p:cNvPr id="40" name="Рисунок 3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56" y="224049"/>
            <a:ext cx="633115" cy="712147"/>
          </a:xfrm>
          <a:prstGeom prst="rect">
            <a:avLst/>
          </a:prstGeom>
        </p:spPr>
      </p:pic>
      <p:sp>
        <p:nvSpPr>
          <p:cNvPr id="41" name="TextBox 40"/>
          <p:cNvSpPr txBox="1"/>
          <p:nvPr/>
        </p:nvSpPr>
        <p:spPr>
          <a:xfrm>
            <a:off x="6474950" y="395640"/>
            <a:ext cx="1624998" cy="368995"/>
          </a:xfrm>
          <a:prstGeom prst="rect">
            <a:avLst/>
          </a:prstGeom>
          <a:noFill/>
        </p:spPr>
        <p:txBody>
          <a:bodyPr wrap="square" lIns="91102" tIns="45553" rIns="91102" bIns="45553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Центр поддержки предпринимательства</a:t>
            </a:r>
          </a:p>
        </p:txBody>
      </p:sp>
    </p:spTree>
    <p:extLst>
      <p:ext uri="{BB962C8B-B14F-4D97-AF65-F5344CB8AC3E}">
        <p14:creationId xmlns:p14="http://schemas.microsoft.com/office/powerpoint/2010/main" val="4072731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pattFill prst="dkUpDiag">
          <a:fgClr>
            <a:srgbClr val="D8D8D8"/>
          </a:fgClr>
          <a:bgClr>
            <a:srgbClr val="FFFFFF"/>
          </a:bgClr>
        </a:pattFill>
        <a:ln w="9525">
          <a:noFill/>
          <a:miter lim="800000"/>
          <a:headEnd/>
          <a:tailEnd/>
        </a:ln>
      </a:spPr>
      <a:bodyPr vert="horz" wrap="square" lIns="99289" tIns="49655" rIns="99289" bIns="49655" numCol="1" anchor="t" anchorCtr="0" compatLnSpc="1">
        <a:prstTxWarp prst="textNoShape">
          <a:avLst/>
        </a:prstTxWarp>
      </a:bodyPr>
      <a:lstStyle>
        <a:defPPr defTabSz="1132582">
          <a:defRPr sz="2300" dirty="0">
            <a:solidFill>
              <a:prstClr val="black"/>
            </a:solidFill>
          </a:defRPr>
        </a:defPPr>
      </a:lstStyle>
    </a:spDef>
  </a:objectDefaults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pattFill prst="dkUpDiag">
          <a:fgClr>
            <a:srgbClr val="D8D8D8"/>
          </a:fgClr>
          <a:bgClr>
            <a:srgbClr val="FFFFFF"/>
          </a:bgClr>
        </a:pattFill>
        <a:ln w="9525">
          <a:noFill/>
          <a:miter lim="800000"/>
          <a:headEnd/>
          <a:tailEnd/>
        </a:ln>
      </a:spPr>
      <a:bodyPr vert="horz" wrap="square" lIns="99289" tIns="49655" rIns="99289" bIns="49655" numCol="1" anchor="t" anchorCtr="0" compatLnSpc="1">
        <a:prstTxWarp prst="textNoShape">
          <a:avLst/>
        </a:prstTxWarp>
      </a:bodyPr>
      <a:lstStyle>
        <a:defPPr defTabSz="1132582">
          <a:defRPr sz="2300" dirty="0">
            <a:solidFill>
              <a:prstClr val="black"/>
            </a:solidFill>
          </a:defRPr>
        </a:defPPr>
      </a:lstStyle>
    </a:spDef>
  </a:objectDefaults>
  <a:extraClrSchemeLst/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pattFill prst="dkUpDiag">
          <a:fgClr>
            <a:srgbClr val="D8D8D8"/>
          </a:fgClr>
          <a:bgClr>
            <a:srgbClr val="FFFFFF"/>
          </a:bgClr>
        </a:pattFill>
        <a:ln w="9525">
          <a:noFill/>
          <a:miter lim="800000"/>
          <a:headEnd/>
          <a:tailEnd/>
        </a:ln>
      </a:spPr>
      <a:bodyPr vert="horz" wrap="square" lIns="99289" tIns="49655" rIns="99289" bIns="49655" numCol="1" anchor="t" anchorCtr="0" compatLnSpc="1">
        <a:prstTxWarp prst="textNoShape">
          <a:avLst/>
        </a:prstTxWarp>
      </a:bodyPr>
      <a:lstStyle>
        <a:defPPr defTabSz="1132582">
          <a:defRPr sz="2300" dirty="0">
            <a:solidFill>
              <a:prstClr val="black"/>
            </a:solidFill>
          </a:defRPr>
        </a:defPPr>
      </a:lstStyle>
    </a:spDef>
  </a:objectDefaults>
  <a:extraClrSchemeLst/>
</a:theme>
</file>

<file path=ppt/theme/theme4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pattFill prst="dkUpDiag">
          <a:fgClr>
            <a:srgbClr val="D8D8D8"/>
          </a:fgClr>
          <a:bgClr>
            <a:srgbClr val="FFFFFF"/>
          </a:bgClr>
        </a:pattFill>
        <a:ln w="9525">
          <a:noFill/>
          <a:miter lim="800000"/>
          <a:headEnd/>
          <a:tailEnd/>
        </a:ln>
      </a:spPr>
      <a:bodyPr vert="horz" wrap="square" lIns="99289" tIns="49655" rIns="99289" bIns="49655" numCol="1" anchor="t" anchorCtr="0" compatLnSpc="1">
        <a:prstTxWarp prst="textNoShape">
          <a:avLst/>
        </a:prstTxWarp>
      </a:bodyPr>
      <a:lstStyle>
        <a:defPPr defTabSz="1132582">
          <a:defRPr sz="2300" dirty="0">
            <a:solidFill>
              <a:prstClr val="black"/>
            </a:solidFill>
          </a:defRPr>
        </a:defPPr>
      </a:lstStyle>
    </a:spDef>
  </a:objectDefaults>
  <a:extraClrSchemeLst/>
</a:theme>
</file>

<file path=ppt/theme/theme5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pattFill prst="dkUpDiag">
          <a:fgClr>
            <a:srgbClr val="D8D8D8"/>
          </a:fgClr>
          <a:bgClr>
            <a:srgbClr val="FFFFFF"/>
          </a:bgClr>
        </a:pattFill>
        <a:ln w="9525">
          <a:noFill/>
          <a:miter lim="800000"/>
          <a:headEnd/>
          <a:tailEnd/>
        </a:ln>
      </a:spPr>
      <a:bodyPr vert="horz" wrap="square" lIns="99289" tIns="49655" rIns="99289" bIns="49655" numCol="1" anchor="t" anchorCtr="0" compatLnSpc="1">
        <a:prstTxWarp prst="textNoShape">
          <a:avLst/>
        </a:prstTxWarp>
      </a:bodyPr>
      <a:lstStyle>
        <a:defPPr defTabSz="1132582">
          <a:defRPr sz="2300" dirty="0">
            <a:solidFill>
              <a:prstClr val="black"/>
            </a:solidFill>
          </a:defRPr>
        </a:defPPr>
      </a:lstStyle>
    </a:spDef>
  </a:objectDefaults>
  <a:extraClrSchemeLst/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15329</TotalTime>
  <Words>1272</Words>
  <Application>Microsoft Office PowerPoint</Application>
  <PresentationFormat>Экран (4:3)</PresentationFormat>
  <Paragraphs>325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5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Тема Office</vt:lpstr>
      <vt:lpstr>1_Тема Office</vt:lpstr>
      <vt:lpstr>2_Тема Office</vt:lpstr>
      <vt:lpstr>3_Тема Office</vt:lpstr>
      <vt:lpstr>4_Тема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БЕЛОВ Станислав Олегович</dc:creator>
  <cp:lastModifiedBy>Носкова Анна Вадимовна</cp:lastModifiedBy>
  <cp:revision>954</cp:revision>
  <cp:lastPrinted>2023-02-14T10:50:13Z</cp:lastPrinted>
  <dcterms:created xsi:type="dcterms:W3CDTF">2018-06-09T09:59:23Z</dcterms:created>
  <dcterms:modified xsi:type="dcterms:W3CDTF">2023-04-24T14:01:59Z</dcterms:modified>
</cp:coreProperties>
</file>