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</p:sldMasterIdLst>
  <p:notesMasterIdLst>
    <p:notesMasterId r:id="rId20"/>
  </p:notesMasterIdLst>
  <p:handoutMasterIdLst>
    <p:handoutMasterId r:id="rId21"/>
  </p:handoutMasterIdLst>
  <p:sldIdLst>
    <p:sldId id="347" r:id="rId4"/>
    <p:sldId id="365" r:id="rId5"/>
    <p:sldId id="392" r:id="rId6"/>
    <p:sldId id="393" r:id="rId7"/>
    <p:sldId id="386" r:id="rId8"/>
    <p:sldId id="385" r:id="rId9"/>
    <p:sldId id="394" r:id="rId10"/>
    <p:sldId id="390" r:id="rId11"/>
    <p:sldId id="391" r:id="rId12"/>
    <p:sldId id="388" r:id="rId13"/>
    <p:sldId id="389" r:id="rId14"/>
    <p:sldId id="387" r:id="rId15"/>
    <p:sldId id="376" r:id="rId16"/>
    <p:sldId id="373" r:id="rId17"/>
    <p:sldId id="375" r:id="rId18"/>
    <p:sldId id="384" r:id="rId19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4" userDrawn="1">
          <p15:clr>
            <a:srgbClr val="A4A3A4"/>
          </p15:clr>
        </p15:guide>
        <p15:guide id="2" pos="2141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600000"/>
    <a:srgbClr val="626262"/>
    <a:srgbClr val="DCDCDC"/>
    <a:srgbClr val="E6E6E6"/>
    <a:srgbClr val="D9D9D9"/>
    <a:srgbClr val="E0E0E0"/>
    <a:srgbClr val="779DCB"/>
    <a:srgbClr val="85A7D1"/>
    <a:srgbClr val="88A9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54" autoAdjust="0"/>
    <p:restoredTop sz="98841" autoAdjust="0"/>
  </p:normalViewPr>
  <p:slideViewPr>
    <p:cSldViewPr>
      <p:cViewPr varScale="1">
        <p:scale>
          <a:sx n="111" d="100"/>
          <a:sy n="111" d="100"/>
        </p:scale>
        <p:origin x="1812" y="114"/>
      </p:cViewPr>
      <p:guideLst>
        <p:guide orient="horz" pos="1620"/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80" d="100"/>
          <a:sy n="80" d="100"/>
        </p:scale>
        <p:origin x="-2022" y="-102"/>
      </p:cViewPr>
      <p:guideLst>
        <p:guide orient="horz" pos="2874"/>
        <p:guide pos="2141"/>
        <p:guide orient="horz"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1190919648461"/>
          <c:y val="0.20736198341449003"/>
          <c:w val="0.75193845250260316"/>
          <c:h val="0.46907600682364836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ЯО</c:v>
                </c:pt>
              </c:strCache>
            </c:strRef>
          </c:tx>
          <c:spPr>
            <a:ln w="22225">
              <a:solidFill>
                <a:srgbClr val="9C674E"/>
              </a:solidFill>
            </a:ln>
          </c:spPr>
          <c:marker>
            <c:symbol val="circle"/>
            <c:size val="4"/>
            <c:spPr>
              <a:solidFill>
                <a:prstClr val="white"/>
              </a:solidFill>
              <a:ln>
                <a:solidFill>
                  <a:srgbClr val="9C674E"/>
                </a:solidFill>
              </a:ln>
            </c:spPr>
          </c:marker>
          <c:dLbls>
            <c:dLbl>
              <c:idx val="0"/>
              <c:layout>
                <c:manualLayout>
                  <c:x val="-7.4950234425686837E-2"/>
                  <c:y val="-0.1342568202268725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D67-4F86-A01E-1DAA047E6FF7}"/>
                </c:ext>
              </c:extLst>
            </c:dLbl>
            <c:dLbl>
              <c:idx val="1"/>
              <c:layout>
                <c:manualLayout>
                  <c:x val="-8.8901651719063182E-2"/>
                  <c:y val="-0.1504240202713197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D67-4F86-A01E-1DAA047E6FF7}"/>
                </c:ext>
              </c:extLst>
            </c:dLbl>
            <c:dLbl>
              <c:idx val="2"/>
              <c:layout>
                <c:manualLayout>
                  <c:x val="-7.8933721461277515E-2"/>
                  <c:y val="-0.1728723387394834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DD67-4F86-A01E-1DAA047E6FF7}"/>
                </c:ext>
              </c:extLst>
            </c:dLbl>
            <c:dLbl>
              <c:idx val="3"/>
              <c:layout>
                <c:manualLayout>
                  <c:x val="-6.5202420431215408E-2"/>
                  <c:y val="-0.1439152124285454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D67-4F86-A01E-1DAA047E6FF7}"/>
                </c:ext>
              </c:extLst>
            </c:dLbl>
            <c:dLbl>
              <c:idx val="4"/>
              <c:layout>
                <c:manualLayout>
                  <c:x val="-6.2748925918429149E-2"/>
                  <c:y val="-9.29364188307221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DD67-4F86-A01E-1DAA047E6FF7}"/>
                </c:ext>
              </c:extLst>
            </c:dLbl>
            <c:dLbl>
              <c:idx val="5"/>
              <c:layout>
                <c:manualLayout>
                  <c:x val="-4.7899963922071673E-2"/>
                  <c:y val="-0.1351106240857973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D67-4F86-A01E-1DAA047E6FF7}"/>
                </c:ext>
              </c:extLst>
            </c:dLbl>
            <c:dLbl>
              <c:idx val="6"/>
              <c:layout>
                <c:manualLayout>
                  <c:x val="-4.7180660226088349E-2"/>
                  <c:y val="-0.1049007691417596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DD67-4F86-A01E-1DAA047E6FF7}"/>
                </c:ext>
              </c:extLst>
            </c:dLbl>
            <c:dLbl>
              <c:idx val="7"/>
              <c:layout>
                <c:manualLayout>
                  <c:x val="-4.3702647719073201E-2"/>
                  <c:y val="-8.488547927213890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DD67-4F86-A01E-1DAA047E6FF7}"/>
                </c:ext>
              </c:extLst>
            </c:dLbl>
            <c:dLbl>
              <c:idx val="8"/>
              <c:layout>
                <c:manualLayout>
                  <c:x val="-3.6162360699109962E-2"/>
                  <c:y val="-9.40168742403278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DD67-4F86-A01E-1DAA047E6FF7}"/>
                </c:ext>
              </c:extLst>
            </c:dLbl>
            <c:dLbl>
              <c:idx val="9"/>
              <c:layout>
                <c:manualLayout>
                  <c:x val="-1.5028962559127716E-2"/>
                  <c:y val="-6.073124345408638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DD67-4F86-A01E-1DAA047E6FF7}"/>
                </c:ext>
              </c:extLst>
            </c:dLbl>
            <c:dLbl>
              <c:idx val="10"/>
              <c:layout>
                <c:manualLayout>
                  <c:x val="-4.5558267867305123E-2"/>
                  <c:y val="6.11474042550223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D67-4F86-A01E-1DAA047E6F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>
                    <a:solidFill>
                      <a:srgbClr val="802723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Лист1!$B$1:$K$1</c:f>
              <c:strCache>
                <c:ptCount val="10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</c:strCache>
            </c:strRef>
          </c:cat>
          <c:val>
            <c:numRef>
              <c:f>Лист1!$B$2:$K$2</c:f>
              <c:numCache>
                <c:formatCode>General</c:formatCode>
                <c:ptCount val="10"/>
                <c:pt idx="0">
                  <c:v>98.5</c:v>
                </c:pt>
                <c:pt idx="1">
                  <c:v>104.6</c:v>
                </c:pt>
                <c:pt idx="2" formatCode="0.0">
                  <c:v>107.3</c:v>
                </c:pt>
                <c:pt idx="3" formatCode="0.0">
                  <c:v>113</c:v>
                </c:pt>
                <c:pt idx="4" formatCode="0.0">
                  <c:v>111.5</c:v>
                </c:pt>
                <c:pt idx="5" formatCode="0.0">
                  <c:v>104.7</c:v>
                </c:pt>
                <c:pt idx="6" formatCode="0.0">
                  <c:v>104.9</c:v>
                </c:pt>
                <c:pt idx="7" formatCode="0.0">
                  <c:v>99.7</c:v>
                </c:pt>
                <c:pt idx="8" formatCode="0.0">
                  <c:v>111.2</c:v>
                </c:pt>
                <c:pt idx="9" formatCode="0.0">
                  <c:v>97.2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B-DD67-4F86-A01E-1DAA047E6F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9380096"/>
        <c:axId val="136031040"/>
      </c:lineChart>
      <c:catAx>
        <c:axId val="1893800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36031040"/>
        <c:crosses val="autoZero"/>
        <c:auto val="1"/>
        <c:lblAlgn val="ctr"/>
        <c:lblOffset val="100"/>
        <c:noMultiLvlLbl val="0"/>
      </c:catAx>
      <c:valAx>
        <c:axId val="136031040"/>
        <c:scaling>
          <c:orientation val="minMax"/>
        </c:scaling>
        <c:delete val="0"/>
        <c:axPos val="l"/>
        <c:numFmt formatCode="0" sourceLinked="0"/>
        <c:majorTickMark val="none"/>
        <c:minorTickMark val="none"/>
        <c:tickLblPos val="none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000">
                <a:solidFill>
                  <a:srgbClr val="8A8A89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893800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523514650942128"/>
          <c:y val="0.19931103843046893"/>
          <c:w val="0.81760816650090817"/>
          <c:h val="0.46907600682364836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ЯО</c:v>
                </c:pt>
              </c:strCache>
            </c:strRef>
          </c:tx>
          <c:spPr>
            <a:ln w="22225">
              <a:solidFill>
                <a:srgbClr val="9C674E"/>
              </a:solidFill>
            </a:ln>
          </c:spPr>
          <c:marker>
            <c:symbol val="circle"/>
            <c:size val="4"/>
            <c:spPr>
              <a:solidFill>
                <a:prstClr val="white"/>
              </a:solidFill>
              <a:ln>
                <a:solidFill>
                  <a:srgbClr val="9C674E"/>
                </a:solidFill>
              </a:ln>
            </c:spPr>
          </c:marker>
          <c:dLbls>
            <c:dLbl>
              <c:idx val="0"/>
              <c:layout>
                <c:manualLayout>
                  <c:x val="-3.720527217211643E-2"/>
                  <c:y val="-0.1342568202268725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2C4-4831-AF3D-D505D82CAC68}"/>
                </c:ext>
              </c:extLst>
            </c:dLbl>
            <c:dLbl>
              <c:idx val="1"/>
              <c:layout>
                <c:manualLayout>
                  <c:x val="-5.5288747960441691E-2"/>
                  <c:y val="-0.1101678382138968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2C4-4831-AF3D-D505D82CAC68}"/>
                </c:ext>
              </c:extLst>
            </c:dLbl>
            <c:dLbl>
              <c:idx val="2"/>
              <c:layout>
                <c:manualLayout>
                  <c:x val="-5.4926970370712605E-2"/>
                  <c:y val="-7.80423200846367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2C4-4831-AF3D-D505D82CAC68}"/>
                </c:ext>
              </c:extLst>
            </c:dLbl>
            <c:dLbl>
              <c:idx val="3"/>
              <c:layout>
                <c:manualLayout>
                  <c:x val="-5.7215166343390425E-2"/>
                  <c:y val="-0.1018081561688644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2C4-4831-AF3D-D505D82CAC68}"/>
                </c:ext>
              </c:extLst>
            </c:dLbl>
            <c:dLbl>
              <c:idx val="4"/>
              <c:layout>
                <c:manualLayout>
                  <c:x val="-6.2928226190157754E-2"/>
                  <c:y val="-9.34768353356635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2C4-4831-AF3D-D505D82CAC68}"/>
                </c:ext>
              </c:extLst>
            </c:dLbl>
            <c:dLbl>
              <c:idx val="5"/>
              <c:layout>
                <c:manualLayout>
                  <c:x val="-3.8596184070492326E-2"/>
                  <c:y val="-9.182415017347607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2C4-4831-AF3D-D505D82CAC68}"/>
                </c:ext>
              </c:extLst>
            </c:dLbl>
            <c:dLbl>
              <c:idx val="6"/>
              <c:layout>
                <c:manualLayout>
                  <c:x val="-3.0759741043978394E-2"/>
                  <c:y val="-0.1133236676031596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E2C4-4831-AF3D-D505D82CAC68}"/>
                </c:ext>
              </c:extLst>
            </c:dLbl>
            <c:dLbl>
              <c:idx val="7"/>
              <c:layout>
                <c:manualLayout>
                  <c:x val="-4.8889893465723581E-2"/>
                  <c:y val="-6.073125450392705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2C4-4831-AF3D-D505D82CAC68}"/>
                </c:ext>
              </c:extLst>
            </c:dLbl>
            <c:dLbl>
              <c:idx val="8"/>
              <c:layout>
                <c:manualLayout>
                  <c:x val="-4.8889893465723581E-2"/>
                  <c:y val="9.43870384620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2C4-4831-AF3D-D505D82CAC68}"/>
                </c:ext>
              </c:extLst>
            </c:dLbl>
            <c:dLbl>
              <c:idx val="9"/>
              <c:layout>
                <c:manualLayout>
                  <c:x val="-4.3665911108798514E-2"/>
                  <c:y val="-6.073125450392705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2C4-4831-AF3D-D505D82CAC68}"/>
                </c:ext>
              </c:extLst>
            </c:dLbl>
            <c:dLbl>
              <c:idx val="10"/>
              <c:layout>
                <c:manualLayout>
                  <c:x val="-4.5558267867305123E-2"/>
                  <c:y val="6.11474042550223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2C4-4831-AF3D-D505D82CAC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ru-RU" sz="900" b="0" i="0" u="none" strike="noStrike" kern="1200" baseline="0">
                    <a:solidFill>
                      <a:srgbClr val="802723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Лист1!$B$1:$H$1</c:f>
              <c:strCache>
                <c:ptCount val="7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</c:strCache>
            </c:strRef>
          </c:cat>
          <c:val>
            <c:numRef>
              <c:f>Лист1!$B$2:$H$2</c:f>
              <c:numCache>
                <c:formatCode>0</c:formatCode>
                <c:ptCount val="7"/>
                <c:pt idx="0">
                  <c:v>314</c:v>
                </c:pt>
                <c:pt idx="1">
                  <c:v>338</c:v>
                </c:pt>
                <c:pt idx="2">
                  <c:v>390</c:v>
                </c:pt>
                <c:pt idx="3">
                  <c:v>396</c:v>
                </c:pt>
                <c:pt idx="4" formatCode="0.0">
                  <c:v>421</c:v>
                </c:pt>
                <c:pt idx="5">
                  <c:v>494</c:v>
                </c:pt>
                <c:pt idx="6" formatCode="0.0">
                  <c:v>525.5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B-E2C4-4831-AF3D-D505D82CAC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4503296"/>
        <c:axId val="136034496"/>
      </c:lineChart>
      <c:catAx>
        <c:axId val="2245032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7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6034496"/>
        <c:crosses val="autoZero"/>
        <c:auto val="1"/>
        <c:lblAlgn val="ctr"/>
        <c:lblOffset val="100"/>
        <c:noMultiLvlLbl val="0"/>
      </c:catAx>
      <c:valAx>
        <c:axId val="136034496"/>
        <c:scaling>
          <c:orientation val="minMax"/>
          <c:min val="250"/>
        </c:scaling>
        <c:delete val="0"/>
        <c:axPos val="l"/>
        <c:numFmt formatCode="0" sourceLinked="0"/>
        <c:majorTickMark val="none"/>
        <c:minorTickMark val="none"/>
        <c:tickLblPos val="none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000">
                <a:solidFill>
                  <a:srgbClr val="8A8A89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2245032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331"/>
          </a:xfrm>
          <a:prstGeom prst="rect">
            <a:avLst/>
          </a:prstGeom>
        </p:spPr>
        <p:txBody>
          <a:bodyPr vert="horz" lIns="96187" tIns="48094" rIns="96187" bIns="48094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1"/>
            <a:ext cx="2945659" cy="496331"/>
          </a:xfrm>
          <a:prstGeom prst="rect">
            <a:avLst/>
          </a:prstGeom>
        </p:spPr>
        <p:txBody>
          <a:bodyPr vert="horz" lIns="96187" tIns="48094" rIns="96187" bIns="48094" rtlCol="0"/>
          <a:lstStyle>
            <a:lvl1pPr algn="r">
              <a:defRPr sz="1300"/>
            </a:lvl1pPr>
          </a:lstStyle>
          <a:p>
            <a:fld id="{6D4A6F55-19BD-47B0-A90A-AD0486597D73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5"/>
            <a:ext cx="2945659" cy="496331"/>
          </a:xfrm>
          <a:prstGeom prst="rect">
            <a:avLst/>
          </a:prstGeom>
        </p:spPr>
        <p:txBody>
          <a:bodyPr vert="horz" lIns="96187" tIns="48094" rIns="96187" bIns="48094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5"/>
            <a:ext cx="2945659" cy="496331"/>
          </a:xfrm>
          <a:prstGeom prst="rect">
            <a:avLst/>
          </a:prstGeom>
        </p:spPr>
        <p:txBody>
          <a:bodyPr vert="horz" lIns="96187" tIns="48094" rIns="96187" bIns="48094" rtlCol="0" anchor="b"/>
          <a:lstStyle>
            <a:lvl1pPr algn="r">
              <a:defRPr sz="1300"/>
            </a:lvl1pPr>
          </a:lstStyle>
          <a:p>
            <a:fld id="{DDCE622D-BA43-409D-8B3D-4D0AB10F6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8753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331"/>
          </a:xfrm>
          <a:prstGeom prst="rect">
            <a:avLst/>
          </a:prstGeom>
        </p:spPr>
        <p:txBody>
          <a:bodyPr vert="horz" lIns="96187" tIns="48094" rIns="96187" bIns="48094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6331"/>
          </a:xfrm>
          <a:prstGeom prst="rect">
            <a:avLst/>
          </a:prstGeom>
        </p:spPr>
        <p:txBody>
          <a:bodyPr vert="horz" lIns="96187" tIns="48094" rIns="96187" bIns="48094" rtlCol="0"/>
          <a:lstStyle>
            <a:lvl1pPr algn="r">
              <a:defRPr sz="1300"/>
            </a:lvl1pPr>
          </a:lstStyle>
          <a:p>
            <a:fld id="{50E435C9-6653-4B43-8B59-3D76BF9B80E4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187" tIns="48094" rIns="96187" bIns="4809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6187" tIns="48094" rIns="96187" bIns="4809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59" cy="496331"/>
          </a:xfrm>
          <a:prstGeom prst="rect">
            <a:avLst/>
          </a:prstGeom>
        </p:spPr>
        <p:txBody>
          <a:bodyPr vert="horz" lIns="96187" tIns="48094" rIns="96187" bIns="48094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5"/>
            <a:ext cx="2945659" cy="496331"/>
          </a:xfrm>
          <a:prstGeom prst="rect">
            <a:avLst/>
          </a:prstGeom>
        </p:spPr>
        <p:txBody>
          <a:bodyPr vert="horz" lIns="96187" tIns="48094" rIns="96187" bIns="48094" rtlCol="0" anchor="b"/>
          <a:lstStyle>
            <a:lvl1pPr algn="r">
              <a:defRPr sz="1300"/>
            </a:lvl1pPr>
          </a:lstStyle>
          <a:p>
            <a:fld id="{CF975C0C-0FA6-4B32-9CAD-79ABD974D1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735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896774D9-4F22-4F2D-9015-8C4ED93F6D7D}" type="datetime1">
              <a:rPr lang="ru-RU" smtClean="0"/>
              <a:pPr/>
              <a:t>03.04.2023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CFA39D7A-0F77-4047-B6F3-41DCA6734FD9}" type="datetime1">
              <a:rPr lang="ru-RU" smtClean="0"/>
              <a:pPr/>
              <a:t>03.04.2023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A686C2DB-E228-46CE-BB41-22AC00402C90}" type="datetime1">
              <a:rPr lang="ru-RU" smtClean="0"/>
              <a:pPr/>
              <a:t>03.04.2023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896774D9-4F22-4F2D-9015-8C4ED93F6D7D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6485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01CEBB4-DFB0-4390-803D-953423982DBF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1941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3A8D4B9-560E-44CA-879D-B78E6E1EF8A0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843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34C7B8B-CDEF-40C5-9FC2-702A4445B119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577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52599737-29EA-4443-9290-F667A1800D47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2052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FCEBB8B8-D9E5-4527-8289-096A2DB8E09D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081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EDBC4CA-248C-4874-BAB3-E01B9C416F65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3220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C2740DA6-E15F-4C75-B583-BBF6E792A713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148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01CEBB4-DFB0-4390-803D-953423982DBF}" type="datetime1">
              <a:rPr lang="ru-RU" smtClean="0"/>
              <a:pPr/>
              <a:t>03.04.2023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F7B3D1BE-1876-4C8B-B107-60B6D3E8A998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7743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CFA39D7A-0F77-4047-B6F3-41DCA6734FD9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1890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A686C2DB-E228-46CE-BB41-22AC00402C90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6466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0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/>
          <a:lstStyle/>
          <a:p>
            <a:fld id="{896774D9-4F22-4F2D-9015-8C4ED93F6D7D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0132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/>
          <a:lstStyle/>
          <a:p>
            <a:fld id="{601CEBB4-DFB0-4390-803D-953423982DBF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4789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3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/>
          <a:lstStyle/>
          <a:p>
            <a:fld id="{33A8D4B9-560E-44CA-879D-B78E6E1EF8A0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6008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/>
          <a:lstStyle/>
          <a:p>
            <a:fld id="{334C7B8B-CDEF-40C5-9FC2-702A4445B119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571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7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5" y="1535117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/>
          <a:lstStyle/>
          <a:p>
            <a:fld id="{52599737-29EA-4443-9290-F667A1800D47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1162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/>
          <a:lstStyle/>
          <a:p>
            <a:fld id="{FCEBB8B8-D9E5-4527-8289-096A2DB8E09D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6122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/>
          <a:lstStyle/>
          <a:p>
            <a:fld id="{6EDBC4CA-248C-4874-BAB3-E01B9C416F65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012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3A8D4B9-560E-44CA-879D-B78E6E1EF8A0}" type="datetime1">
              <a:rPr lang="ru-RU" smtClean="0"/>
              <a:pPr/>
              <a:t>03.04.2023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/>
          <a:lstStyle/>
          <a:p>
            <a:fld id="{C2740DA6-E15F-4C75-B583-BBF6E792A713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7657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13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5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/>
          <a:lstStyle/>
          <a:p>
            <a:fld id="{F7B3D1BE-1876-4C8B-B107-60B6D3E8A998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2555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/>
          <a:lstStyle/>
          <a:p>
            <a:fld id="{CFA39D7A-0F77-4047-B6F3-41DCA6734FD9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3462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/>
          <a:lstStyle/>
          <a:p>
            <a:fld id="{A686C2DB-E228-46CE-BB41-22AC00402C90}" type="datetime1">
              <a:rPr lang="ru-RU" smtClean="0">
                <a:solidFill>
                  <a:prstClr val="black"/>
                </a:solidFill>
              </a:rPr>
              <a:pPr/>
              <a:t>03.04.2023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306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34C7B8B-CDEF-40C5-9FC2-702A4445B119}" type="datetime1">
              <a:rPr lang="ru-RU" smtClean="0"/>
              <a:pPr/>
              <a:t>03.04.2023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52599737-29EA-4443-9290-F667A1800D47}" type="datetime1">
              <a:rPr lang="ru-RU" smtClean="0"/>
              <a:pPr/>
              <a:t>03.04.2023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FCEBB8B8-D9E5-4527-8289-096A2DB8E09D}" type="datetime1">
              <a:rPr lang="ru-RU" smtClean="0"/>
              <a:pPr/>
              <a:t>03.04.2023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6EDBC4CA-248C-4874-BAB3-E01B9C416F65}" type="datetime1">
              <a:rPr lang="ru-RU" smtClean="0"/>
              <a:pPr/>
              <a:t>03.04.2023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C2740DA6-E15F-4C75-B583-BBF6E792A713}" type="datetime1">
              <a:rPr lang="ru-RU" smtClean="0"/>
              <a:pPr/>
              <a:t>03.04.2023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F7B3D1BE-1876-4C8B-B107-60B6D3E8A998}" type="datetime1">
              <a:rPr lang="ru-RU" smtClean="0"/>
              <a:pPr/>
              <a:t>03.04.2023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60432" y="6386299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ый треугольник 6"/>
          <p:cNvSpPr/>
          <p:nvPr userDrawn="1"/>
        </p:nvSpPr>
        <p:spPr>
          <a:xfrm flipV="1">
            <a:off x="8258400" y="0"/>
            <a:ext cx="885600" cy="1180800"/>
          </a:xfrm>
          <a:prstGeom prst="rtTriangle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anchor="t" anchorCtr="0" compatLnSpc="1">
            <a:prstTxWarp prst="textNoShape">
              <a:avLst/>
            </a:prstTxWarp>
          </a:bodyPr>
          <a:lstStyle/>
          <a:p>
            <a:pPr defTabSz="1132582"/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2" y="0"/>
            <a:ext cx="8258175" cy="1180800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anchor="t" anchorCtr="0" compatLnSpc="1">
            <a:prstTxWarp prst="textNoShape">
              <a:avLst/>
            </a:prstTxWarp>
          </a:bodyPr>
          <a:lstStyle/>
          <a:p>
            <a:pPr defTabSz="1132582"/>
            <a:endParaRPr lang="ru-RU" sz="2300" dirty="0">
              <a:solidFill>
                <a:prstClr val="black"/>
              </a:solidFill>
            </a:endParaRPr>
          </a:p>
        </p:txBody>
      </p:sp>
      <p:pic>
        <p:nvPicPr>
          <p:cNvPr id="14" name="Picture 2" descr="D:\Проекты\_ЯО\2017_05_17 Меры\work\03308665.jpg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 r="55116"/>
          <a:stretch>
            <a:fillRect/>
          </a:stretch>
        </p:blipFill>
        <p:spPr bwMode="auto">
          <a:xfrm>
            <a:off x="235977" y="256915"/>
            <a:ext cx="283953" cy="661768"/>
          </a:xfrm>
          <a:prstGeom prst="rect">
            <a:avLst/>
          </a:prstGeom>
          <a:noFill/>
        </p:spPr>
      </p:pic>
      <p:sp>
        <p:nvSpPr>
          <p:cNvPr id="15" name="Овал 14"/>
          <p:cNvSpPr/>
          <p:nvPr userDrawn="1"/>
        </p:nvSpPr>
        <p:spPr>
          <a:xfrm>
            <a:off x="8579487" y="521903"/>
            <a:ext cx="217104" cy="2894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379" tIns="30690" rIns="61379" bIns="30690" rtlCol="0" anchor="ctr"/>
          <a:lstStyle/>
          <a:p>
            <a:pPr algn="ctr" defTabSz="668507"/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77" t="26460" r="74724" b="49348"/>
          <a:stretch>
            <a:fillRect/>
          </a:stretch>
        </p:blipFill>
        <p:spPr bwMode="auto">
          <a:xfrm>
            <a:off x="8445547" y="344166"/>
            <a:ext cx="468943" cy="62657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60432" y="6386299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" name="Прямоугольный треугольник 6"/>
          <p:cNvSpPr/>
          <p:nvPr userDrawn="1"/>
        </p:nvSpPr>
        <p:spPr>
          <a:xfrm flipV="1">
            <a:off x="8258400" y="0"/>
            <a:ext cx="885600" cy="1180800"/>
          </a:xfrm>
          <a:prstGeom prst="rtTriangle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anchor="t" anchorCtr="0" compatLnSpc="1">
            <a:prstTxWarp prst="textNoShape">
              <a:avLst/>
            </a:prstTxWarp>
          </a:bodyPr>
          <a:lstStyle/>
          <a:p>
            <a:pPr defTabSz="1132582"/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2" y="0"/>
            <a:ext cx="8258175" cy="1180800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anchor="t" anchorCtr="0" compatLnSpc="1">
            <a:prstTxWarp prst="textNoShape">
              <a:avLst/>
            </a:prstTxWarp>
          </a:bodyPr>
          <a:lstStyle/>
          <a:p>
            <a:pPr defTabSz="1132582"/>
            <a:endParaRPr lang="ru-RU" sz="2300" dirty="0">
              <a:solidFill>
                <a:prstClr val="black"/>
              </a:solidFill>
            </a:endParaRPr>
          </a:p>
        </p:txBody>
      </p:sp>
      <p:pic>
        <p:nvPicPr>
          <p:cNvPr id="14" name="Picture 2" descr="D:\Проекты\_ЯО\2017_05_17 Меры\work\03308665.jpg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 r="55116"/>
          <a:stretch>
            <a:fillRect/>
          </a:stretch>
        </p:blipFill>
        <p:spPr bwMode="auto">
          <a:xfrm>
            <a:off x="235977" y="256915"/>
            <a:ext cx="283953" cy="661768"/>
          </a:xfrm>
          <a:prstGeom prst="rect">
            <a:avLst/>
          </a:prstGeom>
          <a:noFill/>
        </p:spPr>
      </p:pic>
      <p:sp>
        <p:nvSpPr>
          <p:cNvPr id="15" name="Овал 14"/>
          <p:cNvSpPr/>
          <p:nvPr userDrawn="1"/>
        </p:nvSpPr>
        <p:spPr>
          <a:xfrm>
            <a:off x="8579487" y="521903"/>
            <a:ext cx="217104" cy="2894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379" tIns="30690" rIns="61379" bIns="30690" rtlCol="0" anchor="ctr"/>
          <a:lstStyle/>
          <a:p>
            <a:pPr algn="ctr" defTabSz="668507"/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77" t="26460" r="74724" b="49348"/>
          <a:stretch>
            <a:fillRect/>
          </a:stretch>
        </p:blipFill>
        <p:spPr bwMode="auto">
          <a:xfrm>
            <a:off x="8445547" y="344166"/>
            <a:ext cx="468943" cy="626575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764907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60432" y="6386311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" name="Прямоугольный треугольник 6"/>
          <p:cNvSpPr/>
          <p:nvPr userDrawn="1"/>
        </p:nvSpPr>
        <p:spPr>
          <a:xfrm flipV="1">
            <a:off x="8258400" y="0"/>
            <a:ext cx="885600" cy="1180800"/>
          </a:xfrm>
          <a:prstGeom prst="rtTriangle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anchor="t" anchorCtr="0" compatLnSpc="1">
            <a:prstTxWarp prst="textNoShape">
              <a:avLst/>
            </a:prstTxWarp>
          </a:bodyPr>
          <a:lstStyle/>
          <a:p>
            <a:pPr defTabSz="1132582"/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2" y="0"/>
            <a:ext cx="8258175" cy="1180800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anchor="t" anchorCtr="0" compatLnSpc="1">
            <a:prstTxWarp prst="textNoShape">
              <a:avLst/>
            </a:prstTxWarp>
          </a:bodyPr>
          <a:lstStyle/>
          <a:p>
            <a:pPr defTabSz="1132582"/>
            <a:endParaRPr lang="ru-RU" sz="2300" dirty="0">
              <a:solidFill>
                <a:prstClr val="black"/>
              </a:solidFill>
            </a:endParaRPr>
          </a:p>
        </p:txBody>
      </p:sp>
      <p:pic>
        <p:nvPicPr>
          <p:cNvPr id="14" name="Picture 2" descr="D:\Проекты\_ЯО\2017_05_17 Меры\work\03308665.jpg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 r="55116"/>
          <a:stretch>
            <a:fillRect/>
          </a:stretch>
        </p:blipFill>
        <p:spPr bwMode="auto">
          <a:xfrm>
            <a:off x="235979" y="256915"/>
            <a:ext cx="283953" cy="661768"/>
          </a:xfrm>
          <a:prstGeom prst="rect">
            <a:avLst/>
          </a:prstGeom>
          <a:noFill/>
        </p:spPr>
      </p:pic>
      <p:sp>
        <p:nvSpPr>
          <p:cNvPr id="15" name="Овал 14"/>
          <p:cNvSpPr/>
          <p:nvPr userDrawn="1"/>
        </p:nvSpPr>
        <p:spPr>
          <a:xfrm>
            <a:off x="8579487" y="521905"/>
            <a:ext cx="217104" cy="2894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379" tIns="30690" rIns="61379" bIns="30690" rtlCol="0" anchor="ctr"/>
          <a:lstStyle/>
          <a:p>
            <a:pPr algn="ctr" defTabSz="668507"/>
            <a:endParaRPr lang="ru-RU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77" t="26460" r="74724" b="49348"/>
          <a:stretch>
            <a:fillRect/>
          </a:stretch>
        </p:blipFill>
        <p:spPr bwMode="auto">
          <a:xfrm>
            <a:off x="8445553" y="344168"/>
            <a:ext cx="468943" cy="626575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644033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gisp.gov.ru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18" Type="http://schemas.openxmlformats.org/officeDocument/2006/relationships/image" Target="../media/image3.png"/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12" Type="http://schemas.openxmlformats.org/officeDocument/2006/relationships/image" Target="../media/image36.png"/><Relationship Id="rId17" Type="http://schemas.openxmlformats.org/officeDocument/2006/relationships/image" Target="../media/image41.jpeg"/><Relationship Id="rId2" Type="http://schemas.openxmlformats.org/officeDocument/2006/relationships/image" Target="../media/image26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jpeg"/><Relationship Id="rId1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3.jpg"/><Relationship Id="rId7" Type="http://schemas.openxmlformats.org/officeDocument/2006/relationships/image" Target="../media/image46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50.jpeg"/><Relationship Id="rId5" Type="http://schemas.openxmlformats.org/officeDocument/2006/relationships/image" Target="../media/image45.jpeg"/><Relationship Id="rId10" Type="http://schemas.openxmlformats.org/officeDocument/2006/relationships/image" Target="../media/image49.jpeg"/><Relationship Id="rId4" Type="http://schemas.openxmlformats.org/officeDocument/2006/relationships/image" Target="../media/image44.png"/><Relationship Id="rId9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jpeg"/><Relationship Id="rId7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microsoft.com/office/2007/relationships/hdphoto" Target="../media/hdphoto5.wdp"/><Relationship Id="rId2" Type="http://schemas.openxmlformats.org/officeDocument/2006/relationships/image" Target="../media/image3.png"/><Relationship Id="rId16" Type="http://schemas.microsoft.com/office/2007/relationships/hdphoto" Target="../media/hdphoto7.wdp"/><Relationship Id="rId1" Type="http://schemas.openxmlformats.org/officeDocument/2006/relationships/slideLayout" Target="../slideLayouts/slideLayout23.xml"/><Relationship Id="rId6" Type="http://schemas.microsoft.com/office/2007/relationships/hdphoto" Target="../media/hdphoto2.wdp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5" Type="http://schemas.openxmlformats.org/officeDocument/2006/relationships/image" Target="../media/image15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2.png"/><Relationship Id="rId14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hyperlink" Target="https://gisp.gov.ru/support-measures/list/12448038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gisp.gov.ru/support-measures/list/10902608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gisp.gov.ru/support-measures/list/9516248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gisp.gov.ru/support-measures/list/12447535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2685514"/>
            <a:ext cx="9144000" cy="1391558"/>
          </a:xfrm>
          <a:prstGeom prst="rect">
            <a:avLst/>
          </a:prstGeom>
        </p:spPr>
        <p:txBody>
          <a:bodyPr wrap="square" lIns="61362" tIns="30682" rIns="61362" bIns="30682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4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itchFamily="34" charset="0"/>
                <a:cs typeface="Arial" pitchFamily="34" charset="0"/>
              </a:rPr>
              <a:t>О НОВЫХ МЕРАХ ПОДДЕРЖКИ </a:t>
            </a:r>
          </a:p>
          <a:p>
            <a:pPr algn="ctr">
              <a:lnSpc>
                <a:spcPct val="120000"/>
              </a:lnSpc>
            </a:pPr>
            <a:r>
              <a:rPr lang="ru-RU" sz="24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itchFamily="34" charset="0"/>
                <a:cs typeface="Arial" pitchFamily="34" charset="0"/>
              </a:rPr>
              <a:t>СУБЪЕКТОВ ДЕЯТЕЛЬНОСТИ В СФЕРЕ ПРОМЫШЛЕННОСТИ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79512" y="1628800"/>
            <a:ext cx="87849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6061080" y="4725144"/>
            <a:ext cx="293674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Сторожев Андрей Владиславович, </a:t>
            </a:r>
          </a:p>
          <a:p>
            <a:r>
              <a:rPr lang="ru-RU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заместитель директора департамента </a:t>
            </a:r>
          </a:p>
          <a:p>
            <a:r>
              <a:rPr lang="ru-RU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нвестиций, промышленности </a:t>
            </a:r>
            <a:endParaRPr lang="en-US" sz="1200" dirty="0" smtClean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внешнеэкономической деятельности</a:t>
            </a:r>
            <a:endParaRPr lang="ru-RU" sz="1200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Ярославской области</a:t>
            </a:r>
            <a:endParaRPr lang="ru-RU" sz="1200" b="1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0" y="6424589"/>
            <a:ext cx="9144000" cy="172763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9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Ярославль, </a:t>
            </a:r>
            <a:r>
              <a:rPr lang="ru-RU" sz="9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апрель 2023 г.</a:t>
            </a:r>
            <a:endParaRPr lang="en-US" sz="900" dirty="0">
              <a:solidFill>
                <a:prstClr val="black">
                  <a:lumMod val="50000"/>
                  <a:lumOff val="50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3019897" y="6280572"/>
            <a:ext cx="304118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712548" y="1036970"/>
            <a:ext cx="1751697" cy="400517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Правительство</a:t>
            </a:r>
            <a:endParaRPr lang="ru-RU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Ярославской области</a:t>
            </a:r>
            <a:endParaRPr lang="en-US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41003"/>
            <a:ext cx="576064" cy="89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15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16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5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60432" y="6467524"/>
            <a:ext cx="576064" cy="273844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73416" y="384919"/>
            <a:ext cx="659107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ru-RU"/>
            </a:defPPr>
            <a:lvl1pPr>
              <a:defRPr sz="2000"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ПОДДЕРЖКА ЭКСПОРТА ПРЕДПРИЯТИЙ ЯРОСЛАВСКОЙ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ОБЛАСТИ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499992" y="1196752"/>
            <a:ext cx="0" cy="547260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225270" y="1268760"/>
            <a:ext cx="4144033" cy="1121622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83936" tIns="41968" rIns="83936" bIns="4196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393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1359" y="1349506"/>
            <a:ext cx="4139952" cy="884975"/>
          </a:xfrm>
          <a:prstGeom prst="rect">
            <a:avLst/>
          </a:prstGeom>
        </p:spPr>
        <p:txBody>
          <a:bodyPr wrap="square" lIns="83936" tIns="41968" rIns="83936" bIns="41968">
            <a:spAutoFit/>
          </a:bodyPr>
          <a:lstStyle/>
          <a:p>
            <a:pPr marL="0" marR="0" lvl="0" indent="0" algn="ctr" defTabSz="8393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/>
              </a:rPr>
              <a:t>СОДЕЙСТВИЕ В ОСУЩЕСТВЛЕНИИ ТРАНСПОРТИРОВКИ ПРОДУКЦИИ</a:t>
            </a:r>
            <a:endParaRPr kumimoji="0" lang="ru-RU" sz="500" b="0" i="1" u="none" strike="noStrike" kern="1200" cap="none" spc="0" normalizeH="0" baseline="0" noProof="0" dirty="0">
              <a:ln>
                <a:noFill/>
              </a:ln>
              <a:solidFill>
                <a:srgbClr val="80272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Wingdings"/>
            </a:endParaRPr>
          </a:p>
          <a:p>
            <a:pPr marL="0" marR="0" lvl="0" indent="0" algn="ctr" defTabSz="8393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/>
              </a:rPr>
              <a:t>(субсидирование транспортных услуг МСП по экспортным контрактам)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63314" y="2703556"/>
            <a:ext cx="40679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Оплата не более </a:t>
            </a:r>
            <a: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80 %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стоимости доставки по территории РФ на условиях </a:t>
            </a:r>
            <a:r>
              <a:rPr kumimoji="0" lang="ru-RU" sz="1300" b="0" i="0" u="none" strike="noStrike" kern="1200" cap="none" spc="0" normalizeH="0" baseline="0" noProof="0" dirty="0" err="1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постоплаты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(после получения товара грузополучателем на территории иностранного  государства), но не более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500 тыс. руб. 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год.	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47393" y="2415838"/>
            <a:ext cx="4716016" cy="287766"/>
          </a:xfrm>
          <a:prstGeom prst="rect">
            <a:avLst/>
          </a:prstGeom>
        </p:spPr>
        <p:txBody>
          <a:bodyPr wrap="square" lIns="83940" tIns="41971" rIns="83940" bIns="41971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РАЗМЕРЫ СУБСИДИРОВАНИЯ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25269" y="4077072"/>
            <a:ext cx="430713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Транспортная компания не может быть  аффилированной к экспортеру.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Заключение соглашения на оказание услуги с Центром экспорта ЯО по установленной форме. Транспортировку должен оплачивать экспортер.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Заключение 3-стороннего договора между Центром экспорта ЯО, экспортёром и транспортной компанией на организацию  доставки товара экспортера иностранному покупателю.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56895" y="3789040"/>
            <a:ext cx="3917121" cy="287766"/>
          </a:xfrm>
          <a:prstGeom prst="rect">
            <a:avLst/>
          </a:prstGeom>
        </p:spPr>
        <p:txBody>
          <a:bodyPr wrap="square" lIns="83940" tIns="41971" rIns="83940" bIns="41971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УСЛОВИЯ ПОЛУЧЕНИЯ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2071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Browallia New" pitchFamily="34" charset="-34"/>
              </a:rPr>
              <a:t>Ярославской области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Browallia New" pitchFamily="34" charset="-34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5"/>
            <a:ext cx="362182" cy="604530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4740735" y="2793122"/>
            <a:ext cx="42957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Софинансирование до </a:t>
            </a:r>
            <a: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80%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от стоимости международных сертификатов, необходимых для экспорта продукции, но не более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 млн. руб. 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</a:t>
            </a: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год</a:t>
            </a: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srgbClr val="80272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639908" y="1272193"/>
            <a:ext cx="4252572" cy="1114680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83936" tIns="41968" rIns="83936" bIns="4196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393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686310" y="1412222"/>
            <a:ext cx="4278178" cy="792642"/>
          </a:xfrm>
          <a:prstGeom prst="rect">
            <a:avLst/>
          </a:prstGeom>
        </p:spPr>
        <p:txBody>
          <a:bodyPr wrap="square" lIns="83936" tIns="41968" rIns="83936" bIns="41968">
            <a:spAutoFit/>
          </a:bodyPr>
          <a:lstStyle/>
          <a:p>
            <a:pPr marL="0" marR="0" lvl="0" indent="0" algn="ctr" defTabSz="8393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/>
              </a:rPr>
              <a:t>СЕРТИФИКАЦИЯ </a:t>
            </a:r>
          </a:p>
          <a:p>
            <a:pPr marL="0" marR="0" lvl="0" indent="0" algn="ctr" defTabSz="8393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/>
              </a:rPr>
              <a:t>(Содействие в приведении товаров (работ, услуг) МСП в соответствие с требованиями, необходимыми для экспорта товаров (работ, услуг) - сертификация и т.п.)</a:t>
            </a: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00566"/>
              </p:ext>
            </p:extLst>
          </p:nvPr>
        </p:nvGraphicFramePr>
        <p:xfrm>
          <a:off x="251520" y="6190448"/>
          <a:ext cx="4032448" cy="6464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32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23735">
                <a:tc>
                  <a:txBody>
                    <a:bodyPr/>
                    <a:lstStyle/>
                    <a:p>
                      <a:pPr marL="0" marR="0" indent="0" algn="ctr" defTabSz="1043056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Получатели субсидии в 2022 </a:t>
                      </a:r>
                      <a:r>
                        <a:rPr lang="ru-RU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году: </a:t>
                      </a:r>
                      <a:endParaRPr lang="ru-RU" sz="1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j-ea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1043056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&gt; </a:t>
                      </a:r>
                      <a:r>
                        <a:rPr lang="ru-RU" sz="1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10 компаний Ярославской области</a:t>
                      </a:r>
                    </a:p>
                  </a:txBody>
                  <a:tcPr marL="106934" marR="106934" marT="67211" marB="6721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Прямоугольник 27"/>
          <p:cNvSpPr/>
          <p:nvPr/>
        </p:nvSpPr>
        <p:spPr>
          <a:xfrm>
            <a:off x="395536" y="6241417"/>
            <a:ext cx="3888432" cy="535259"/>
          </a:xfrm>
          <a:prstGeom prst="rect">
            <a:avLst/>
          </a:prstGeom>
          <a:noFill/>
          <a:ln w="9525">
            <a:solidFill>
              <a:srgbClr val="600000"/>
            </a:solidFill>
            <a:prstDash val="dash"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5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06D7091-E0AB-FFF9-88C5-04F04017C5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8633" y="4855618"/>
            <a:ext cx="4395597" cy="139000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02AEA6D-A6C5-30D1-1536-ADCF4B07DA92}"/>
              </a:ext>
            </a:extLst>
          </p:cNvPr>
          <p:cNvSpPr/>
          <p:nvPr/>
        </p:nvSpPr>
        <p:spPr>
          <a:xfrm>
            <a:off x="4752528" y="2433149"/>
            <a:ext cx="4716016" cy="287766"/>
          </a:xfrm>
          <a:prstGeom prst="rect">
            <a:avLst/>
          </a:prstGeom>
        </p:spPr>
        <p:txBody>
          <a:bodyPr wrap="square" lIns="83940" tIns="41971" rIns="83940" bIns="41971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РАЗМЕРЫ ПОДДЕРЖКИ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A5882E-767C-D697-D275-81B599DE1515}"/>
              </a:ext>
            </a:extLst>
          </p:cNvPr>
          <p:cNvSpPr/>
          <p:nvPr/>
        </p:nvSpPr>
        <p:spPr>
          <a:xfrm>
            <a:off x="4716016" y="3787392"/>
            <a:ext cx="3917121" cy="287766"/>
          </a:xfrm>
          <a:prstGeom prst="rect">
            <a:avLst/>
          </a:prstGeom>
        </p:spPr>
        <p:txBody>
          <a:bodyPr wrap="square" lIns="83940" tIns="41971" rIns="83940" bIns="41971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УСЛОВИЯ ПОЛУЧЕНИЯ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4FC0BF8-1F8D-FE27-C607-61E81ED871DF}"/>
              </a:ext>
            </a:extLst>
          </p:cNvPr>
          <p:cNvSpPr/>
          <p:nvPr/>
        </p:nvSpPr>
        <p:spPr>
          <a:xfrm>
            <a:off x="4532403" y="4141277"/>
            <a:ext cx="452423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в экспортном контракте требования о сертификации </a:t>
            </a: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продукции</a:t>
            </a: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srgbClr val="80272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90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16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5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60432" y="6467524"/>
            <a:ext cx="576064" cy="273844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73416" y="384919"/>
            <a:ext cx="659107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ru-RU"/>
            </a:defPPr>
            <a:lvl1pPr>
              <a:defRPr sz="2000"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ПОДДЕРЖКА ЭКСПОРТА ПРЕДПРИЯТИЙ ЯРОСЛАВСКОЙ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ОБЛАСТИ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067944" y="1484784"/>
            <a:ext cx="0" cy="467860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32071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Browallia New" pitchFamily="34" charset="-34"/>
              </a:rPr>
              <a:t>Ярославской области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Browallia New" pitchFamily="34" charset="-34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5"/>
            <a:ext cx="362182" cy="60453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06D7091-E0AB-FFF9-88C5-04F04017C5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77" y="1247791"/>
            <a:ext cx="3551514" cy="1123086"/>
          </a:xfrm>
          <a:prstGeom prst="rect">
            <a:avLst/>
          </a:prstGeom>
        </p:spPr>
      </p:pic>
      <p:sp>
        <p:nvSpPr>
          <p:cNvPr id="2" name="object 7">
            <a:extLst>
              <a:ext uri="{FF2B5EF4-FFF2-40B4-BE49-F238E27FC236}">
                <a16:creationId xmlns:a16="http://schemas.microsoft.com/office/drawing/2014/main" id="{4C8C7BAD-2881-61B4-046E-FC33BD21D1B5}"/>
              </a:ext>
            </a:extLst>
          </p:cNvPr>
          <p:cNvSpPr txBox="1"/>
          <p:nvPr/>
        </p:nvSpPr>
        <p:spPr>
          <a:xfrm>
            <a:off x="403332" y="3236608"/>
            <a:ext cx="4384692" cy="235263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Microsoft Sans Serif"/>
            </a:endParaRPr>
          </a:p>
          <a:p>
            <a:pPr marL="285750" marR="1453515" lvl="0" indent="-285750" algn="l" defTabSz="914400" rtl="0" eaLnBrk="1" fontAlgn="auto" latinLnBrk="0" hangingPunct="1">
              <a:lnSpc>
                <a:spcPct val="111100"/>
              </a:lnSpc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</a:t>
            </a:r>
            <a:r>
              <a:rPr kumimoji="0" sz="1300" b="0" i="0" u="none" strike="noStrike" kern="1200" cap="none" spc="0" normalizeH="0" baseline="0" noProof="0" dirty="0" err="1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онсультации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</a:t>
            </a:r>
            <a:r>
              <a:rPr kumimoji="0" sz="1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арубежных</a:t>
            </a: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sz="1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представителей РЭЦ</a:t>
            </a:r>
            <a:endParaRPr kumimoji="0" lang="ru-RU" sz="1300" b="0" i="0" u="none" strike="noStrike" kern="1200" cap="none" spc="0" normalizeH="0" baseline="0" noProof="0" dirty="0" smtClean="0">
              <a:ln>
                <a:noFill/>
              </a:ln>
              <a:solidFill>
                <a:srgbClr val="80272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R="1453515" lvl="0" algn="l" defTabSz="914400" rtl="0" eaLnBrk="1" fontAlgn="auto" latinLnBrk="0" hangingPunct="1">
              <a:lnSpc>
                <a:spcPct val="1111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srgbClr val="80272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sz="1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Субсидирование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srgbClr val="80272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 smtClean="0">
              <a:ln>
                <a:noFill/>
              </a:ln>
              <a:solidFill>
                <a:srgbClr val="80272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sz="1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Страхование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srgbClr val="80272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R="617220" lvl="0" algn="l" defTabSz="914400" rtl="0" eaLnBrk="1" fontAlgn="auto" latinLnBrk="0" hangingPunct="1">
              <a:lnSpc>
                <a:spcPct val="1111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 smtClean="0">
              <a:ln>
                <a:noFill/>
              </a:ln>
              <a:solidFill>
                <a:srgbClr val="80272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617220" lvl="0" indent="-285750" algn="l" defTabSz="914400" rtl="0" eaLnBrk="1" fontAlgn="auto" latinLnBrk="0" hangingPunct="1">
              <a:lnSpc>
                <a:spcPct val="111100"/>
              </a:lnSpc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sz="13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Кредитно-гарантийная</a:t>
            </a:r>
            <a:r>
              <a:rPr kumimoji="0" sz="1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sz="13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поддержка</a:t>
            </a: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srgbClr val="80272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R="617220" lvl="0" algn="l" defTabSz="914400" rtl="0" eaLnBrk="1" fontAlgn="auto" latinLnBrk="0" hangingPunct="1">
              <a:lnSpc>
                <a:spcPct val="1111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 smtClean="0">
              <a:ln>
                <a:noFill/>
              </a:ln>
              <a:solidFill>
                <a:srgbClr val="80272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617220" lvl="0" indent="-285750" algn="l" defTabSz="914400" rtl="0" eaLnBrk="1" fontAlgn="auto" latinLnBrk="0" hangingPunct="1">
              <a:lnSpc>
                <a:spcPct val="111100"/>
              </a:lnSpc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sz="1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Школа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экспорта АО «РЭЦ</a:t>
            </a:r>
            <a:r>
              <a:rPr kumimoji="0" sz="1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»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srgbClr val="80272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object 50">
            <a:extLst>
              <a:ext uri="{FF2B5EF4-FFF2-40B4-BE49-F238E27FC236}">
                <a16:creationId xmlns:a16="http://schemas.microsoft.com/office/drawing/2014/main" id="{7C55432A-60B5-AE6F-995E-B0D0130CD6A9}"/>
              </a:ext>
            </a:extLst>
          </p:cNvPr>
          <p:cNvSpPr txBox="1"/>
          <p:nvPr/>
        </p:nvSpPr>
        <p:spPr>
          <a:xfrm>
            <a:off x="4325962" y="1764505"/>
            <a:ext cx="4566518" cy="42191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 marR="0" lvl="0" indent="311150" algn="just" defTabSz="914400" rtl="0" eaLnBrk="1" fontAlgn="auto" latinLnBrk="0" hangingPunct="1">
              <a:lnSpc>
                <a:spcPts val="202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i="0" u="none" strike="noStrike" kern="1200" cap="none" spc="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1. </a:t>
            </a:r>
            <a:r>
              <a:rPr kumimoji="0" sz="1200" i="0" u="none" strike="noStrike" kern="1200" cap="none" spc="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ЭКСПЕРТИЗА</a:t>
            </a:r>
            <a:r>
              <a:rPr kumimoji="0" lang="ru-RU" sz="1200" i="0" u="none" strike="noStrike" kern="1200" cap="none" spc="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200" i="0" u="none" strike="noStrike" kern="1200" cap="none" spc="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ЭКСПОРТНОГО КОНТРАКТА</a:t>
            </a:r>
            <a:endParaRPr kumimoji="0" lang="ru-RU" sz="1200" i="0" u="none" strike="noStrike" kern="1200" cap="none" spc="4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50800" marR="0" lvl="0" indent="311150" algn="just" defTabSz="914400" rtl="0" eaLnBrk="1" fontAlgn="auto" latinLnBrk="0" hangingPunct="1">
              <a:lnSpc>
                <a:spcPts val="202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i="0" u="none" strike="noStrike" kern="1200" cap="none" spc="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2. КОНСУЛЬТАЦИИ ПО МАРКИРОВКЕ</a:t>
            </a:r>
          </a:p>
          <a:p>
            <a:pPr marL="50800" marR="0" lvl="0" indent="311150" algn="just" defTabSz="914400" rtl="0" eaLnBrk="1" fontAlgn="auto" latinLnBrk="0" hangingPunct="1">
              <a:lnSpc>
                <a:spcPts val="202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i="0" u="none" strike="noStrike" kern="1200" cap="none" spc="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3. КОНСУЛЬТАЦИИ ПО НАЛОГОВОМУ И ВАЛЮТНОМУ ЗАКОНОДАТЕЛЬСТВУ</a:t>
            </a:r>
          </a:p>
          <a:p>
            <a:pPr marL="50800" marR="0" lvl="0" indent="311150" algn="just" defTabSz="914400" rtl="0" eaLnBrk="1" fontAlgn="auto" latinLnBrk="0" hangingPunct="1">
              <a:lnSpc>
                <a:spcPts val="202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i="0" u="none" strike="noStrike" kern="1200" cap="none" spc="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4. ПРОВЕДЕНИЕ ОБУЧАЮЩИХ МЕРОПРИЯТИЙ ПО ТЕМАТИКЕ ЭКСПОРТНОЙ ДЕЯТЕЛЬНОСТИ</a:t>
            </a:r>
          </a:p>
          <a:p>
            <a:pPr marL="50800" marR="0" lvl="0" indent="311150" algn="just" defTabSz="914400" rtl="0" eaLnBrk="1" fontAlgn="auto" latinLnBrk="0" hangingPunct="1">
              <a:lnSpc>
                <a:spcPts val="202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i="0" u="none" strike="noStrike" kern="1200" cap="none" spc="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5. ПОИСК ИНОСТРАННЫХ ПАРТНЕРОВ</a:t>
            </a:r>
          </a:p>
          <a:p>
            <a:pPr marL="50800" marR="0" lvl="0" indent="311150" algn="just" defTabSz="914400" rtl="0" eaLnBrk="1" fontAlgn="auto" latinLnBrk="0" hangingPunct="1">
              <a:lnSpc>
                <a:spcPts val="202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i="0" u="none" strike="noStrike" kern="1200" cap="none" spc="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6. ОРГАНИЗАЦИЯ УЧАСТИЯ  В МЕЖДУНАРОДНЫХ  ВЫСТАВКАХ С ИНДИВИДУАЛЬНЫМ И КОЛЛЕКТИВНЫМ СТЕНДОМ</a:t>
            </a:r>
          </a:p>
          <a:p>
            <a:pPr marL="50800" marR="0" lvl="0" indent="311150" algn="just" defTabSz="914400" rtl="0" eaLnBrk="1" fontAlgn="auto" latinLnBrk="0" hangingPunct="1">
              <a:lnSpc>
                <a:spcPts val="202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i="0" u="none" strike="noStrike" kern="1200" cap="none" spc="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7. СОДЕЙСТВИЕ ВЫХОДУ  НА МЕЖДУНАРОДНЫЕ  ЭЛЕКТРОННЫЕ  ТОРГОВЫЕ ПЛОЩАДКИ.</a:t>
            </a:r>
          </a:p>
          <a:p>
            <a:pPr marL="50800" marR="0" lvl="0" indent="311150" algn="just" defTabSz="914400" rtl="0" eaLnBrk="1" fontAlgn="auto" latinLnBrk="0" hangingPunct="1">
              <a:lnSpc>
                <a:spcPts val="202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i="0" u="none" strike="noStrike" kern="1200" cap="none" spc="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8. ОРГАНИЗАЦИЯ УЧАСТИЯ  В МЕЖДУНАРОДНЫХ  ДЕЛОВЫХ МИССИЯХ,  ОРГАНИЗАЦИЯ  ВСТРЕЧ  И ПЕРЕГОВОРОВ С ИНОСТРАННЫМИ  ПАРТНЕРАМИ</a:t>
            </a:r>
          </a:p>
          <a:p>
            <a:pPr marL="50800" marR="0" lvl="0" indent="0" algn="just" defTabSz="914400" rtl="0" eaLnBrk="1" fontAlgn="auto" latinLnBrk="0" hangingPunct="1">
              <a:lnSpc>
                <a:spcPts val="202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i="0" u="none" strike="noStrike" kern="1200" cap="none" spc="45" normalizeH="0" baseline="0" noProof="0" dirty="0">
              <a:ln>
                <a:noFill/>
              </a:ln>
              <a:solidFill>
                <a:srgbClr val="00245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62566" y="2477352"/>
            <a:ext cx="4572000" cy="605294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 lvl="0" algn="ctr">
              <a:lnSpc>
                <a:spcPts val="2020"/>
              </a:lnSpc>
              <a:defRPr/>
            </a:pPr>
            <a:r>
              <a:rPr lang="ru-RU" sz="1200" b="1" spc="55" dirty="0">
                <a:solidFill>
                  <a:prstClr val="black"/>
                </a:solidFill>
                <a:latin typeface="Arial"/>
                <a:cs typeface="Arial"/>
              </a:rPr>
              <a:t>ВЗАИМОДЕЙСТВИЕ</a:t>
            </a:r>
            <a:r>
              <a:rPr lang="ru-RU" sz="1200" b="1" spc="10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lang="ru-RU" sz="1200" b="1" spc="-3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200" b="1" spc="5" dirty="0">
                <a:solidFill>
                  <a:prstClr val="black"/>
                </a:solidFill>
                <a:latin typeface="Arial"/>
                <a:cs typeface="Arial"/>
              </a:rPr>
              <a:t>АО</a:t>
            </a:r>
            <a:endParaRPr lang="ru-RU" sz="12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lvl="0" algn="ctr">
              <a:lnSpc>
                <a:spcPts val="2020"/>
              </a:lnSpc>
              <a:defRPr/>
            </a:pPr>
            <a:r>
              <a:rPr lang="ru-RU" sz="1200" b="1" spc="95" dirty="0">
                <a:solidFill>
                  <a:prstClr val="black"/>
                </a:solidFill>
                <a:latin typeface="Arial"/>
                <a:cs typeface="Arial"/>
              </a:rPr>
              <a:t>«РОССИЙСКИЙ</a:t>
            </a:r>
            <a:r>
              <a:rPr lang="ru-RU" sz="1200" b="1" spc="16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200" b="1" spc="55" dirty="0">
                <a:solidFill>
                  <a:prstClr val="black"/>
                </a:solidFill>
                <a:latin typeface="Arial"/>
                <a:cs typeface="Arial"/>
              </a:rPr>
              <a:t>ЭКСПОРТНЫЙ</a:t>
            </a:r>
            <a:r>
              <a:rPr lang="ru-RU" sz="1200" b="1" spc="8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200" b="1" spc="65" dirty="0">
                <a:solidFill>
                  <a:prstClr val="black"/>
                </a:solidFill>
                <a:latin typeface="Arial"/>
                <a:cs typeface="Arial"/>
              </a:rPr>
              <a:t>ЦЕНТР»</a:t>
            </a:r>
          </a:p>
        </p:txBody>
      </p:sp>
    </p:spTree>
    <p:extLst>
      <p:ext uri="{BB962C8B-B14F-4D97-AF65-F5344CB8AC3E}">
        <p14:creationId xmlns:p14="http://schemas.microsoft.com/office/powerpoint/2010/main" val="111585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16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5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60432" y="6467524"/>
            <a:ext cx="576064" cy="273844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85384" y="277198"/>
            <a:ext cx="6591072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ru-RU"/>
            </a:defPPr>
            <a:lvl1pPr>
              <a:defRPr sz="2000"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ГОСУДАРСТВЕННАЯ ИНФОРМАЦИОННАЯ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СИСТЕМА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ПРОМЫШЛЕННОСТИ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32071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Browallia New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Browallia New" pitchFamily="34" charset="-34"/>
              </a:rPr>
              <a:t>Ярославской области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Browallia New" pitchFamily="34" charset="-34"/>
            </a:endParaRPr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5"/>
            <a:ext cx="362182" cy="60453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04619" y="1884308"/>
            <a:ext cx="8280920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505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Поиск </a:t>
            </a:r>
            <a:r>
              <a:rPr lang="ru-RU" b="1" dirty="0">
                <a:solidFill>
                  <a:srgbClr val="505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получение мер поддержки</a:t>
            </a:r>
            <a:endParaRPr lang="ru-RU" dirty="0">
              <a:solidFill>
                <a:srgbClr val="5052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505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Автоматическая сдача финансово-экономической отчетности</a:t>
            </a:r>
            <a:endParaRPr lang="ru-RU" dirty="0">
              <a:solidFill>
                <a:srgbClr val="5052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505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Продвижение продукции промышленных предприятий на электронных торговых площадках с помощью Каталога продукции ГИСП</a:t>
            </a:r>
            <a:endParaRPr lang="ru-RU" dirty="0">
              <a:solidFill>
                <a:srgbClr val="5052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505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Получение статуса продукции, произведенной на территории РФ с помощью цифровых сервисов</a:t>
            </a:r>
            <a:endParaRPr lang="ru-RU" dirty="0">
              <a:solidFill>
                <a:srgbClr val="5052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505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Реестры ГИСП (ПП №</a:t>
            </a:r>
            <a:r>
              <a:rPr lang="ru-RU" b="1" dirty="0">
                <a:solidFill>
                  <a:srgbClr val="505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719</a:t>
            </a:r>
            <a:r>
              <a:rPr lang="ru-RU" b="1" dirty="0" smtClean="0">
                <a:solidFill>
                  <a:srgbClr val="505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ПП №</a:t>
            </a:r>
            <a:r>
              <a:rPr lang="ru-RU" b="1" dirty="0">
                <a:solidFill>
                  <a:srgbClr val="505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878</a:t>
            </a:r>
            <a:r>
              <a:rPr lang="ru-RU" b="1" dirty="0" smtClean="0">
                <a:solidFill>
                  <a:srgbClr val="505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используются для расчета НМЦК согласно правилам проведения </a:t>
            </a:r>
            <a:r>
              <a:rPr lang="ru-RU" b="1" dirty="0" err="1" smtClean="0">
                <a:solidFill>
                  <a:srgbClr val="50525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госзакупок</a:t>
            </a:r>
            <a:endParaRPr lang="ru-RU" dirty="0">
              <a:solidFill>
                <a:srgbClr val="5052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4" t="31103" r="64765" b="39978"/>
          <a:stretch/>
        </p:blipFill>
        <p:spPr bwMode="auto">
          <a:xfrm>
            <a:off x="7982521" y="101524"/>
            <a:ext cx="775242" cy="84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51933" y="6104341"/>
            <a:ext cx="2116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gisp.gov.ru/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296312" y="6052670"/>
            <a:ext cx="4363920" cy="472674"/>
          </a:xfrm>
          <a:prstGeom prst="rect">
            <a:avLst/>
          </a:prstGeom>
          <a:noFill/>
          <a:ln w="9525">
            <a:solidFill>
              <a:srgbClr val="600000"/>
            </a:solidFill>
            <a:prstDash val="dash"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5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51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16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60432" y="6467524"/>
            <a:ext cx="576064" cy="273844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13</a:t>
            </a:fld>
            <a:endParaRPr lang="ru-RU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25290" y="329381"/>
            <a:ext cx="5591126" cy="291307"/>
          </a:xfrm>
          <a:prstGeom prst="rect">
            <a:avLst/>
          </a:prstGeom>
          <a:noFill/>
        </p:spPr>
        <p:txBody>
          <a:bodyPr wrap="square" lIns="53800" tIns="26897" rIns="53800" bIns="26897" rtlCol="0" anchor="ctr">
            <a:spAutoFit/>
          </a:bodyPr>
          <a:lstStyle/>
          <a:p>
            <a:pPr algn="ctr" defTabSz="613490">
              <a:lnSpc>
                <a:spcPct val="110000"/>
              </a:lnSpc>
            </a:pPr>
            <a:r>
              <a:rPr lang="ru-RU" sz="1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НАЦПРОЕКТ </a:t>
            </a:r>
            <a:r>
              <a:rPr lang="ru-RU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«ПРОИЗВОДИТЕЛЬНОСТЬ ТРУДА»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327934" y="3741087"/>
            <a:ext cx="3744416" cy="609645"/>
            <a:chOff x="395536" y="3579861"/>
            <a:chExt cx="3744416" cy="609645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95536" y="3579861"/>
              <a:ext cx="3744416" cy="609645"/>
            </a:xfrm>
            <a:prstGeom prst="rect">
              <a:avLst/>
            </a:prstGeom>
            <a:solidFill>
              <a:srgbClr val="EFE5E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73479" tIns="36739" rIns="73479" bIns="36739" numCol="1" anchor="t" anchorCtr="0" compatLnSpc="1">
              <a:prstTxWarp prst="textNoShape">
                <a:avLst/>
              </a:prstTxWarp>
            </a:bodyPr>
            <a:lstStyle/>
            <a:p>
              <a:pPr defTabSz="734805">
                <a:defRPr/>
              </a:pPr>
              <a:endParaRPr lang="ru-RU" sz="1500" kern="0" dirty="0">
                <a:solidFill>
                  <a:prstClr val="black"/>
                </a:solidFill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467544" y="3632278"/>
              <a:ext cx="3528392" cy="523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1383" tIns="30692" rIns="61383" bIns="30692" anchor="b">
              <a:spAutoFit/>
            </a:bodyPr>
            <a:lstStyle/>
            <a:p>
              <a:pPr defTabSz="700309"/>
              <a:r>
                <a:rPr lang="ru-RU" sz="10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Обученные сотрудники предприятий-участников </a:t>
              </a:r>
            </a:p>
            <a:p>
              <a:pPr defTabSz="700309"/>
              <a:r>
                <a:rPr lang="ru-RU" sz="10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(с ФЦК, РЦК, самостоятельно) + региональная команда, </a:t>
              </a:r>
              <a:r>
                <a:rPr lang="ru-RU" sz="10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чел.</a:t>
              </a:r>
              <a:r>
                <a:rPr lang="ru-RU" sz="1000" baseline="300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000" baseline="30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323528" y="2276872"/>
            <a:ext cx="3744416" cy="677314"/>
            <a:chOff x="395536" y="2067694"/>
            <a:chExt cx="3744416" cy="677314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395536" y="2067694"/>
              <a:ext cx="3744416" cy="677314"/>
            </a:xfrm>
            <a:prstGeom prst="rect">
              <a:avLst/>
            </a:prstGeom>
            <a:solidFill>
              <a:srgbClr val="EFE5E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73479" tIns="36739" rIns="73479" bIns="36739" numCol="1" anchor="t" anchorCtr="0" compatLnSpc="1">
              <a:prstTxWarp prst="textNoShape">
                <a:avLst/>
              </a:prstTxWarp>
            </a:bodyPr>
            <a:lstStyle/>
            <a:p>
              <a:pPr defTabSz="734805">
                <a:defRPr/>
              </a:pPr>
              <a:endParaRPr lang="ru-RU" sz="1500" kern="0" dirty="0">
                <a:solidFill>
                  <a:prstClr val="black"/>
                </a:solidFill>
              </a:endParaRPr>
            </a:p>
          </p:txBody>
        </p:sp>
        <p:sp>
          <p:nvSpPr>
            <p:cNvPr id="13" name="TextBox 12"/>
            <p:cNvSpPr txBox="1">
              <a:spLocks noChangeArrowheads="1"/>
            </p:cNvSpPr>
            <p:nvPr/>
          </p:nvSpPr>
          <p:spPr bwMode="auto">
            <a:xfrm>
              <a:off x="467544" y="2159738"/>
              <a:ext cx="3647745" cy="523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1383" tIns="30692" rIns="61383" bIns="30692" anchor="b">
              <a:spAutoFit/>
            </a:bodyPr>
            <a:lstStyle/>
            <a:p>
              <a:pPr defTabSz="700309"/>
              <a:r>
                <a:rPr lang="ru-RU" sz="10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Средние </a:t>
              </a:r>
              <a:r>
                <a:rPr lang="ru-RU" sz="10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и </a:t>
              </a:r>
              <a:r>
                <a:rPr lang="ru-RU" sz="10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крупные предприятия </a:t>
              </a:r>
              <a:r>
                <a:rPr lang="ru-RU" sz="10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базовых </a:t>
              </a:r>
              <a:r>
                <a:rPr lang="ru-RU" sz="1000" dirty="0" err="1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несырьевых</a:t>
              </a:r>
              <a:r>
                <a:rPr lang="ru-RU" sz="10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отраслей экономики ЯО, </a:t>
              </a:r>
              <a:r>
                <a:rPr lang="ru-RU" sz="10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вовлеченные </a:t>
              </a:r>
              <a:r>
                <a:rPr lang="ru-RU" sz="10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в реализацию </a:t>
              </a:r>
              <a:r>
                <a:rPr lang="ru-RU" sz="10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нацпроекта, ед</a:t>
              </a:r>
              <a:r>
                <a:rPr lang="ru-RU" sz="10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. </a:t>
              </a:r>
              <a:r>
                <a:rPr lang="ru-RU" sz="1000" baseline="300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altLang="ru-RU" sz="1000" baseline="30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321856" y="1196752"/>
            <a:ext cx="3746088" cy="457238"/>
          </a:xfrm>
          <a:prstGeom prst="rect">
            <a:avLst/>
          </a:prstGeom>
          <a:solidFill>
            <a:srgbClr val="EFE5E1"/>
          </a:solidFill>
          <a:ln w="9525">
            <a:noFill/>
            <a:miter lim="800000"/>
            <a:headEnd/>
            <a:tailEnd/>
          </a:ln>
        </p:spPr>
        <p:txBody>
          <a:bodyPr vert="horz" wrap="square" lIns="73479" tIns="36739" rIns="73479" bIns="36739" numCol="1" anchor="t" anchorCtr="0" compatLnSpc="1">
            <a:prstTxWarp prst="textNoShape">
              <a:avLst/>
            </a:prstTxWarp>
          </a:bodyPr>
          <a:lstStyle/>
          <a:p>
            <a:pPr defTabSz="734805"/>
            <a:endParaRPr lang="ru-RU" sz="1500" kern="0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76684" y="1259039"/>
            <a:ext cx="3763268" cy="369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1383" tIns="30692" rIns="61383" bIns="30692" anchor="b">
            <a:spAutoFit/>
          </a:bodyPr>
          <a:lstStyle/>
          <a:p>
            <a:pPr defTabSz="700309"/>
            <a:r>
              <a: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Объем финансирования из федерального бюджета, </a:t>
            </a:r>
            <a:endParaRPr lang="ru-RU" sz="1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defTabSz="700309"/>
            <a:r>
              <a:rPr lang="ru-RU" sz="1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млн </a:t>
            </a:r>
            <a:r>
              <a: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руб.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3563888" y="1987107"/>
            <a:ext cx="47584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Группа 18"/>
          <p:cNvGrpSpPr/>
          <p:nvPr/>
        </p:nvGrpSpPr>
        <p:grpSpPr>
          <a:xfrm>
            <a:off x="251520" y="1700807"/>
            <a:ext cx="4032448" cy="503625"/>
            <a:chOff x="251520" y="1563638"/>
            <a:chExt cx="4032448" cy="503624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251520" y="1563640"/>
              <a:ext cx="929663" cy="330976"/>
            </a:xfrm>
            <a:prstGeom prst="rect">
              <a:avLst/>
            </a:prstGeom>
          </p:spPr>
          <p:txBody>
            <a:bodyPr wrap="square" lIns="83936" tIns="41968" rIns="83936" bIns="41968" anchor="b">
              <a:spAutoFit/>
            </a:bodyPr>
            <a:lstStyle/>
            <a:p>
              <a:pPr algn="ctr" defTabSz="839376"/>
              <a:r>
                <a:rPr lang="ru-RU" sz="1600" b="1" dirty="0" smtClean="0">
                  <a:solidFill>
                    <a:srgbClr val="8D1F09"/>
                  </a:solidFill>
                  <a:latin typeface="Century Gothic" pitchFamily="34" charset="0"/>
                  <a:cs typeface="Arial" pitchFamily="34" charset="0"/>
                  <a:sym typeface="Wingdings"/>
                </a:rPr>
                <a:t>28,9</a:t>
              </a:r>
              <a:endParaRPr lang="ru-RU" sz="1600" b="1" dirty="0">
                <a:solidFill>
                  <a:srgbClr val="8D1F09"/>
                </a:solidFill>
                <a:latin typeface="Century Gothic" pitchFamily="34" charset="0"/>
                <a:cs typeface="Arial" pitchFamily="34" charset="0"/>
                <a:sym typeface="Wingdings"/>
              </a:endParaRPr>
            </a:p>
          </p:txBody>
        </p:sp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510882" y="1851238"/>
              <a:ext cx="475848" cy="200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1117" tIns="30553" rIns="61117" bIns="30553" anchor="b">
              <a:spAutoFit/>
            </a:bodyPr>
            <a:lstStyle>
              <a:defPPr>
                <a:defRPr lang="ru-RU"/>
              </a:defPPr>
              <a:lvl1pPr defTabSz="700309">
                <a:defRPr sz="1000">
                  <a:latin typeface="Arial" pitchFamily="34" charset="0"/>
                  <a:cs typeface="Arial" pitchFamily="34" charset="0"/>
                </a:defRPr>
              </a:lvl1pPr>
            </a:lstStyle>
            <a:p>
              <a:pPr algn="ctr"/>
              <a:r>
                <a:rPr lang="ru-RU" altLang="ru-RU" sz="900" dirty="0" smtClean="0">
                  <a:solidFill>
                    <a:prstClr val="black">
                      <a:lumMod val="50000"/>
                      <a:lumOff val="50000"/>
                    </a:prstClr>
                  </a:solidFill>
                </a:rPr>
                <a:t>2019</a:t>
              </a:r>
              <a:endParaRPr lang="ru-RU" altLang="ru-RU" sz="900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>
              <a:off x="443643" y="1851238"/>
              <a:ext cx="543087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Прямоугольник 23"/>
            <p:cNvSpPr/>
            <p:nvPr/>
          </p:nvSpPr>
          <p:spPr>
            <a:xfrm>
              <a:off x="978041" y="1563639"/>
              <a:ext cx="929663" cy="330976"/>
            </a:xfrm>
            <a:prstGeom prst="rect">
              <a:avLst/>
            </a:prstGeom>
          </p:spPr>
          <p:txBody>
            <a:bodyPr wrap="square" lIns="83936" tIns="41968" rIns="83936" bIns="41968" anchor="b">
              <a:spAutoFit/>
            </a:bodyPr>
            <a:lstStyle/>
            <a:p>
              <a:pPr algn="ctr" defTabSz="839376"/>
              <a:r>
                <a:rPr lang="ru-RU" sz="1600" b="1" dirty="0" smtClean="0">
                  <a:solidFill>
                    <a:srgbClr val="8D1F09"/>
                  </a:solidFill>
                  <a:latin typeface="Century Gothic" pitchFamily="34" charset="0"/>
                  <a:cs typeface="Arial" pitchFamily="34" charset="0"/>
                  <a:sym typeface="Wingdings"/>
                </a:rPr>
                <a:t>29,7</a:t>
              </a:r>
              <a:endParaRPr lang="ru-RU" sz="1600" b="1" dirty="0">
                <a:solidFill>
                  <a:srgbClr val="8D1F09"/>
                </a:solidFill>
                <a:latin typeface="Century Gothic" pitchFamily="34" charset="0"/>
                <a:cs typeface="Arial" pitchFamily="34" charset="0"/>
                <a:sym typeface="Wingdings"/>
              </a:endParaRPr>
            </a:p>
          </p:txBody>
        </p:sp>
        <p:sp>
          <p:nvSpPr>
            <p:cNvPr id="25" name="TextBox 6"/>
            <p:cNvSpPr txBox="1">
              <a:spLocks noChangeArrowheads="1"/>
            </p:cNvSpPr>
            <p:nvPr/>
          </p:nvSpPr>
          <p:spPr bwMode="auto">
            <a:xfrm>
              <a:off x="1178168" y="1854024"/>
              <a:ext cx="475848" cy="200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1117" tIns="30553" rIns="61117" bIns="30553" anchor="b">
              <a:spAutoFit/>
            </a:bodyPr>
            <a:lstStyle>
              <a:defPPr>
                <a:defRPr lang="ru-RU"/>
              </a:defPPr>
              <a:lvl1pPr defTabSz="700309">
                <a:defRPr sz="1000">
                  <a:latin typeface="Arial" pitchFamily="34" charset="0"/>
                  <a:cs typeface="Arial" pitchFamily="34" charset="0"/>
                </a:defRPr>
              </a:lvl1pPr>
            </a:lstStyle>
            <a:p>
              <a:pPr algn="ctr"/>
              <a:r>
                <a:rPr lang="ru-RU" altLang="ru-RU" sz="900" dirty="0" smtClean="0">
                  <a:solidFill>
                    <a:prstClr val="black">
                      <a:lumMod val="50000"/>
                      <a:lumOff val="50000"/>
                    </a:prstClr>
                  </a:solidFill>
                </a:rPr>
                <a:t>2020</a:t>
              </a:r>
              <a:endParaRPr lang="ru-RU" altLang="ru-RU" sz="900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>
              <a:off x="1194065" y="1851238"/>
              <a:ext cx="459951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Прямоугольник 26"/>
            <p:cNvSpPr/>
            <p:nvPr/>
          </p:nvSpPr>
          <p:spPr>
            <a:xfrm>
              <a:off x="1619672" y="1563638"/>
              <a:ext cx="929663" cy="330976"/>
            </a:xfrm>
            <a:prstGeom prst="rect">
              <a:avLst/>
            </a:prstGeom>
          </p:spPr>
          <p:txBody>
            <a:bodyPr wrap="square" lIns="83936" tIns="41968" rIns="83936" bIns="41968" anchor="b">
              <a:spAutoFit/>
            </a:bodyPr>
            <a:lstStyle/>
            <a:p>
              <a:pPr algn="ctr" defTabSz="839376"/>
              <a:r>
                <a:rPr lang="ru-RU" sz="1600" b="1" dirty="0" smtClean="0">
                  <a:solidFill>
                    <a:srgbClr val="8D1F09"/>
                  </a:solidFill>
                  <a:latin typeface="Century Gothic" pitchFamily="34" charset="0"/>
                  <a:cs typeface="Arial" pitchFamily="34" charset="0"/>
                  <a:sym typeface="Wingdings"/>
                </a:rPr>
                <a:t>13,7</a:t>
              </a:r>
              <a:endParaRPr lang="ru-RU" sz="1600" b="1" dirty="0">
                <a:solidFill>
                  <a:srgbClr val="8D1F09"/>
                </a:solidFill>
                <a:latin typeface="Century Gothic" pitchFamily="34" charset="0"/>
                <a:cs typeface="Arial" pitchFamily="34" charset="0"/>
                <a:sym typeface="Wingdings"/>
              </a:endParaRPr>
            </a:p>
          </p:txBody>
        </p:sp>
        <p:sp>
          <p:nvSpPr>
            <p:cNvPr id="28" name="TextBox 6"/>
            <p:cNvSpPr txBox="1">
              <a:spLocks noChangeArrowheads="1"/>
            </p:cNvSpPr>
            <p:nvPr/>
          </p:nvSpPr>
          <p:spPr bwMode="auto">
            <a:xfrm>
              <a:off x="1835696" y="1867060"/>
              <a:ext cx="475848" cy="200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1117" tIns="30553" rIns="61117" bIns="30553" anchor="b">
              <a:spAutoFit/>
            </a:bodyPr>
            <a:lstStyle>
              <a:defPPr>
                <a:defRPr lang="ru-RU"/>
              </a:defPPr>
              <a:lvl1pPr defTabSz="700309">
                <a:defRPr sz="1000">
                  <a:latin typeface="Arial" pitchFamily="34" charset="0"/>
                  <a:cs typeface="Arial" pitchFamily="34" charset="0"/>
                </a:defRPr>
              </a:lvl1pPr>
            </a:lstStyle>
            <a:p>
              <a:pPr algn="ctr"/>
              <a:r>
                <a:rPr lang="ru-RU" altLang="ru-RU" sz="900" dirty="0" smtClean="0">
                  <a:solidFill>
                    <a:prstClr val="black">
                      <a:lumMod val="50000"/>
                      <a:lumOff val="50000"/>
                    </a:prstClr>
                  </a:solidFill>
                </a:rPr>
                <a:t>2021</a:t>
              </a:r>
              <a:endParaRPr lang="ru-RU" altLang="ru-RU" sz="900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>
              <a:off x="1835696" y="1850805"/>
              <a:ext cx="504056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рямоугольник 29"/>
            <p:cNvSpPr/>
            <p:nvPr/>
          </p:nvSpPr>
          <p:spPr>
            <a:xfrm>
              <a:off x="3354305" y="1563639"/>
              <a:ext cx="929663" cy="330976"/>
            </a:xfrm>
            <a:prstGeom prst="rect">
              <a:avLst/>
            </a:prstGeom>
          </p:spPr>
          <p:txBody>
            <a:bodyPr wrap="square" lIns="83936" tIns="41968" rIns="83936" bIns="41968" anchor="b">
              <a:spAutoFit/>
            </a:bodyPr>
            <a:lstStyle/>
            <a:p>
              <a:pPr algn="ctr" defTabSz="839376"/>
              <a:r>
                <a:rPr lang="ru-RU" sz="1600" b="1" dirty="0" smtClean="0">
                  <a:solidFill>
                    <a:srgbClr val="8D1F09"/>
                  </a:solidFill>
                  <a:latin typeface="Century Gothic" pitchFamily="34" charset="0"/>
                  <a:cs typeface="Arial" pitchFamily="34" charset="0"/>
                  <a:sym typeface="Wingdings"/>
                </a:rPr>
                <a:t>14,3</a:t>
              </a:r>
              <a:endParaRPr lang="ru-RU" sz="1600" b="1" dirty="0">
                <a:solidFill>
                  <a:srgbClr val="8D1F09"/>
                </a:solidFill>
                <a:latin typeface="Century Gothic" pitchFamily="34" charset="0"/>
                <a:cs typeface="Arial" pitchFamily="34" charset="0"/>
                <a:sym typeface="Wingdings"/>
              </a:endParaRPr>
            </a:p>
          </p:txBody>
        </p:sp>
        <p:sp>
          <p:nvSpPr>
            <p:cNvPr id="31" name="TextBox 6"/>
            <p:cNvSpPr txBox="1">
              <a:spLocks noChangeArrowheads="1"/>
            </p:cNvSpPr>
            <p:nvPr/>
          </p:nvSpPr>
          <p:spPr bwMode="auto">
            <a:xfrm>
              <a:off x="3592096" y="1865076"/>
              <a:ext cx="475848" cy="200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1117" tIns="30553" rIns="61117" bIns="30553" anchor="b">
              <a:spAutoFit/>
            </a:bodyPr>
            <a:lstStyle>
              <a:defPPr>
                <a:defRPr lang="ru-RU"/>
              </a:defPPr>
              <a:lvl1pPr defTabSz="700309">
                <a:defRPr sz="1000">
                  <a:latin typeface="Arial" pitchFamily="34" charset="0"/>
                  <a:cs typeface="Arial" pitchFamily="34" charset="0"/>
                </a:defRPr>
              </a:lvl1pPr>
            </a:lstStyle>
            <a:p>
              <a:pPr algn="ctr"/>
              <a:r>
                <a:rPr lang="ru-RU" altLang="ru-RU" sz="900" dirty="0" smtClean="0">
                  <a:solidFill>
                    <a:prstClr val="black">
                      <a:lumMod val="50000"/>
                      <a:lumOff val="50000"/>
                    </a:prstClr>
                  </a:solidFill>
                </a:rPr>
                <a:t>2024</a:t>
              </a:r>
              <a:endParaRPr lang="ru-RU" altLang="ru-RU" sz="900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2202177" y="1563639"/>
              <a:ext cx="929663" cy="330976"/>
            </a:xfrm>
            <a:prstGeom prst="rect">
              <a:avLst/>
            </a:prstGeom>
          </p:spPr>
          <p:txBody>
            <a:bodyPr wrap="square" lIns="83936" tIns="41968" rIns="83936" bIns="41968" anchor="b">
              <a:spAutoFit/>
            </a:bodyPr>
            <a:lstStyle/>
            <a:p>
              <a:pPr algn="ctr" defTabSz="839376"/>
              <a:r>
                <a:rPr lang="ru-RU" sz="1600" b="1" dirty="0" smtClean="0">
                  <a:solidFill>
                    <a:srgbClr val="8D1F09"/>
                  </a:solidFill>
                  <a:latin typeface="Century Gothic" pitchFamily="34" charset="0"/>
                  <a:cs typeface="Arial" pitchFamily="34" charset="0"/>
                  <a:sym typeface="Wingdings"/>
                </a:rPr>
                <a:t>12,0</a:t>
              </a:r>
              <a:endParaRPr lang="ru-RU" sz="1600" b="1" dirty="0">
                <a:solidFill>
                  <a:srgbClr val="8D1F09"/>
                </a:solidFill>
                <a:latin typeface="Century Gothic" pitchFamily="34" charset="0"/>
                <a:cs typeface="Arial" pitchFamily="34" charset="0"/>
                <a:sym typeface="Wingdings"/>
              </a:endParaRPr>
            </a:p>
          </p:txBody>
        </p:sp>
        <p:sp>
          <p:nvSpPr>
            <p:cNvPr id="33" name="TextBox 6"/>
            <p:cNvSpPr txBox="1">
              <a:spLocks noChangeArrowheads="1"/>
            </p:cNvSpPr>
            <p:nvPr/>
          </p:nvSpPr>
          <p:spPr bwMode="auto">
            <a:xfrm>
              <a:off x="2446409" y="1866067"/>
              <a:ext cx="475848" cy="200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1117" tIns="30553" rIns="61117" bIns="30553" anchor="b">
              <a:spAutoFit/>
            </a:bodyPr>
            <a:lstStyle>
              <a:defPPr>
                <a:defRPr lang="ru-RU"/>
              </a:defPPr>
              <a:lvl1pPr defTabSz="700309">
                <a:defRPr sz="1000">
                  <a:latin typeface="Arial" pitchFamily="34" charset="0"/>
                  <a:cs typeface="Arial" pitchFamily="34" charset="0"/>
                </a:defRPr>
              </a:lvl1pPr>
            </a:lstStyle>
            <a:p>
              <a:pPr algn="ctr"/>
              <a:r>
                <a:rPr lang="ru-RU" altLang="ru-RU" sz="900" dirty="0" smtClean="0">
                  <a:solidFill>
                    <a:prstClr val="black">
                      <a:lumMod val="50000"/>
                      <a:lumOff val="50000"/>
                    </a:prstClr>
                  </a:solidFill>
                </a:rPr>
                <a:t>2022</a:t>
              </a:r>
              <a:endParaRPr lang="ru-RU" altLang="ru-RU" sz="900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  <p:cxnSp>
          <p:nvCxnSpPr>
            <p:cNvPr id="34" name="Прямая соединительная линия 33"/>
            <p:cNvCxnSpPr/>
            <p:nvPr/>
          </p:nvCxnSpPr>
          <p:spPr>
            <a:xfrm>
              <a:off x="2511976" y="1848858"/>
              <a:ext cx="410281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Прямоугольник 34"/>
            <p:cNvSpPr/>
            <p:nvPr/>
          </p:nvSpPr>
          <p:spPr>
            <a:xfrm>
              <a:off x="2778241" y="1563638"/>
              <a:ext cx="929663" cy="330976"/>
            </a:xfrm>
            <a:prstGeom prst="rect">
              <a:avLst/>
            </a:prstGeom>
          </p:spPr>
          <p:txBody>
            <a:bodyPr wrap="square" lIns="83936" tIns="41968" rIns="83936" bIns="41968" anchor="b">
              <a:spAutoFit/>
            </a:bodyPr>
            <a:lstStyle/>
            <a:p>
              <a:pPr algn="ctr" defTabSz="839376"/>
              <a:r>
                <a:rPr lang="ru-RU" sz="1600" b="1" dirty="0" smtClean="0">
                  <a:solidFill>
                    <a:srgbClr val="8D1F09"/>
                  </a:solidFill>
                  <a:latin typeface="Century Gothic" pitchFamily="34" charset="0"/>
                  <a:cs typeface="Arial" pitchFamily="34" charset="0"/>
                  <a:sym typeface="Wingdings"/>
                </a:rPr>
                <a:t>10,2</a:t>
              </a:r>
              <a:endParaRPr lang="ru-RU" sz="1600" b="1" dirty="0">
                <a:solidFill>
                  <a:srgbClr val="8D1F09"/>
                </a:solidFill>
                <a:latin typeface="Century Gothic" pitchFamily="34" charset="0"/>
                <a:cs typeface="Arial" pitchFamily="34" charset="0"/>
                <a:sym typeface="Wingdings"/>
              </a:endParaRPr>
            </a:p>
          </p:txBody>
        </p:sp>
        <p:sp>
          <p:nvSpPr>
            <p:cNvPr id="36" name="TextBox 6"/>
            <p:cNvSpPr txBox="1">
              <a:spLocks noChangeArrowheads="1"/>
            </p:cNvSpPr>
            <p:nvPr/>
          </p:nvSpPr>
          <p:spPr bwMode="auto">
            <a:xfrm>
              <a:off x="3022473" y="1865074"/>
              <a:ext cx="475848" cy="200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1117" tIns="30553" rIns="61117" bIns="30553" anchor="b">
              <a:spAutoFit/>
            </a:bodyPr>
            <a:lstStyle>
              <a:defPPr>
                <a:defRPr lang="ru-RU"/>
              </a:defPPr>
              <a:lvl1pPr defTabSz="700309">
                <a:defRPr sz="1000">
                  <a:latin typeface="Arial" pitchFamily="34" charset="0"/>
                  <a:cs typeface="Arial" pitchFamily="34" charset="0"/>
                </a:defRPr>
              </a:lvl1pPr>
            </a:lstStyle>
            <a:p>
              <a:pPr algn="ctr"/>
              <a:r>
                <a:rPr lang="ru-RU" altLang="ru-RU" sz="900" dirty="0" smtClean="0">
                  <a:solidFill>
                    <a:prstClr val="black">
                      <a:lumMod val="50000"/>
                      <a:lumOff val="50000"/>
                    </a:prstClr>
                  </a:solidFill>
                </a:rPr>
                <a:t>2023</a:t>
              </a:r>
              <a:endParaRPr lang="ru-RU" altLang="ru-RU" sz="900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  <p:cxnSp>
          <p:nvCxnSpPr>
            <p:cNvPr id="37" name="Прямая соединительная линия 36"/>
            <p:cNvCxnSpPr/>
            <p:nvPr/>
          </p:nvCxnSpPr>
          <p:spPr>
            <a:xfrm>
              <a:off x="3066273" y="1849937"/>
              <a:ext cx="37278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8" name="Прямая соединительная линия 37"/>
          <p:cNvCxnSpPr/>
          <p:nvPr/>
        </p:nvCxnSpPr>
        <p:spPr>
          <a:xfrm>
            <a:off x="2922257" y="3317582"/>
            <a:ext cx="4007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Группа 38"/>
          <p:cNvGrpSpPr/>
          <p:nvPr/>
        </p:nvGrpSpPr>
        <p:grpSpPr>
          <a:xfrm>
            <a:off x="125271" y="2996951"/>
            <a:ext cx="4195988" cy="517908"/>
            <a:chOff x="-18745" y="2788207"/>
            <a:chExt cx="4195988" cy="517908"/>
          </a:xfrm>
        </p:grpSpPr>
        <p:sp>
          <p:nvSpPr>
            <p:cNvPr id="40" name="TextBox 6"/>
            <p:cNvSpPr txBox="1">
              <a:spLocks noChangeArrowheads="1"/>
            </p:cNvSpPr>
            <p:nvPr/>
          </p:nvSpPr>
          <p:spPr bwMode="auto">
            <a:xfrm>
              <a:off x="3486526" y="3083213"/>
              <a:ext cx="475848" cy="200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1117" tIns="30553" rIns="61117" bIns="30553" anchor="b">
              <a:spAutoFit/>
            </a:bodyPr>
            <a:lstStyle>
              <a:defPPr>
                <a:defRPr lang="ru-RU"/>
              </a:defPPr>
              <a:lvl1pPr defTabSz="700309">
                <a:defRPr sz="1000">
                  <a:latin typeface="Arial" pitchFamily="34" charset="0"/>
                  <a:cs typeface="Arial" pitchFamily="34" charset="0"/>
                </a:defRPr>
              </a:lvl1pPr>
            </a:lstStyle>
            <a:p>
              <a:pPr algn="ctr"/>
              <a:r>
                <a:rPr lang="ru-RU" altLang="ru-RU" sz="900" dirty="0" smtClean="0">
                  <a:solidFill>
                    <a:prstClr val="black">
                      <a:lumMod val="50000"/>
                      <a:lumOff val="50000"/>
                    </a:prstClr>
                  </a:solidFill>
                </a:rPr>
                <a:t>2024</a:t>
              </a:r>
              <a:endParaRPr lang="ru-RU" altLang="ru-RU" sz="900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  <p:grpSp>
          <p:nvGrpSpPr>
            <p:cNvPr id="41" name="Группа 40"/>
            <p:cNvGrpSpPr/>
            <p:nvPr/>
          </p:nvGrpSpPr>
          <p:grpSpPr>
            <a:xfrm>
              <a:off x="-18745" y="2788207"/>
              <a:ext cx="4195988" cy="517908"/>
              <a:chOff x="107504" y="2787774"/>
              <a:chExt cx="4195988" cy="517908"/>
            </a:xfrm>
          </p:grpSpPr>
          <p:sp>
            <p:nvSpPr>
              <p:cNvPr id="42" name="TextBox 6"/>
              <p:cNvSpPr txBox="1">
                <a:spLocks noChangeArrowheads="1"/>
              </p:cNvSpPr>
              <p:nvPr/>
            </p:nvSpPr>
            <p:spPr bwMode="auto">
              <a:xfrm>
                <a:off x="323528" y="3091629"/>
                <a:ext cx="475848" cy="200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61117" tIns="30553" rIns="61117" bIns="30553" anchor="b">
                <a:spAutoFit/>
              </a:bodyPr>
              <a:lstStyle>
                <a:defPPr>
                  <a:defRPr lang="ru-RU"/>
                </a:defPPr>
                <a:lvl1pPr defTabSz="700309">
                  <a:defRPr sz="1000"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algn="ctr"/>
                <a:r>
                  <a:rPr lang="ru-RU" altLang="ru-RU" sz="9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</a:rPr>
                  <a:t>2019</a:t>
                </a:r>
                <a:endParaRPr lang="ru-RU" altLang="ru-RU" sz="900" dirty="0">
                  <a:solidFill>
                    <a:prstClr val="black">
                      <a:lumMod val="50000"/>
                      <a:lumOff val="50000"/>
                    </a:prstClr>
                  </a:solidFill>
                </a:endParaRPr>
              </a:p>
            </p:txBody>
          </p:sp>
          <p:sp>
            <p:nvSpPr>
              <p:cNvPr id="43" name="TextBox 6"/>
              <p:cNvSpPr txBox="1">
                <a:spLocks noChangeArrowheads="1"/>
              </p:cNvSpPr>
              <p:nvPr/>
            </p:nvSpPr>
            <p:spPr bwMode="auto">
              <a:xfrm>
                <a:off x="899592" y="3091629"/>
                <a:ext cx="475848" cy="200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61117" tIns="30553" rIns="61117" bIns="30553" anchor="b">
                <a:spAutoFit/>
              </a:bodyPr>
              <a:lstStyle>
                <a:defPPr>
                  <a:defRPr lang="ru-RU"/>
                </a:defPPr>
                <a:lvl1pPr defTabSz="700309">
                  <a:defRPr sz="1000"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algn="ctr"/>
                <a:r>
                  <a:rPr lang="ru-RU" altLang="ru-RU" sz="9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</a:rPr>
                  <a:t>2020</a:t>
                </a:r>
                <a:endParaRPr lang="ru-RU" altLang="ru-RU" sz="900" dirty="0">
                  <a:solidFill>
                    <a:prstClr val="black">
                      <a:lumMod val="50000"/>
                      <a:lumOff val="50000"/>
                    </a:prstClr>
                  </a:solidFill>
                </a:endParaRPr>
              </a:p>
            </p:txBody>
          </p:sp>
          <p:sp>
            <p:nvSpPr>
              <p:cNvPr id="44" name="TextBox 6"/>
              <p:cNvSpPr txBox="1">
                <a:spLocks noChangeArrowheads="1"/>
              </p:cNvSpPr>
              <p:nvPr/>
            </p:nvSpPr>
            <p:spPr bwMode="auto">
              <a:xfrm>
                <a:off x="1266072" y="3091195"/>
                <a:ext cx="1073679" cy="200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61117" tIns="30553" rIns="61117" bIns="30553" anchor="b">
                <a:spAutoFit/>
              </a:bodyPr>
              <a:lstStyle>
                <a:defPPr>
                  <a:defRPr lang="ru-RU"/>
                </a:defPPr>
                <a:lvl1pPr defTabSz="700309">
                  <a:defRPr sz="1000"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algn="ctr"/>
                <a:r>
                  <a:rPr lang="ru-RU" altLang="ru-RU" sz="9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</a:rPr>
                  <a:t>2021</a:t>
                </a:r>
                <a:endParaRPr lang="ru-RU" altLang="ru-RU" sz="700" b="1" dirty="0">
                  <a:solidFill>
                    <a:prstClr val="black">
                      <a:lumMod val="50000"/>
                      <a:lumOff val="50000"/>
                    </a:prstClr>
                  </a:solidFill>
                </a:endParaRPr>
              </a:p>
            </p:txBody>
          </p:sp>
          <p:sp>
            <p:nvSpPr>
              <p:cNvPr id="45" name="TextBox 6"/>
              <p:cNvSpPr txBox="1">
                <a:spLocks noChangeArrowheads="1"/>
              </p:cNvSpPr>
              <p:nvPr/>
            </p:nvSpPr>
            <p:spPr bwMode="auto">
              <a:xfrm>
                <a:off x="2195736" y="3091629"/>
                <a:ext cx="475848" cy="200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61117" tIns="30553" rIns="61117" bIns="30553" anchor="b">
                <a:spAutoFit/>
              </a:bodyPr>
              <a:lstStyle>
                <a:defPPr>
                  <a:defRPr lang="ru-RU"/>
                </a:defPPr>
                <a:lvl1pPr defTabSz="700309">
                  <a:defRPr sz="1000"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algn="ctr"/>
                <a:r>
                  <a:rPr lang="ru-RU" altLang="ru-RU" sz="9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</a:rPr>
                  <a:t>2022</a:t>
                </a:r>
                <a:endParaRPr lang="ru-RU" altLang="ru-RU" sz="900" dirty="0">
                  <a:solidFill>
                    <a:prstClr val="black">
                      <a:lumMod val="50000"/>
                      <a:lumOff val="50000"/>
                    </a:prstClr>
                  </a:solidFill>
                </a:endParaRPr>
              </a:p>
            </p:txBody>
          </p:sp>
          <p:grpSp>
            <p:nvGrpSpPr>
              <p:cNvPr id="46" name="Группа 45"/>
              <p:cNvGrpSpPr/>
              <p:nvPr/>
            </p:nvGrpSpPr>
            <p:grpSpPr>
              <a:xfrm>
                <a:off x="107504" y="2787774"/>
                <a:ext cx="4195988" cy="517908"/>
                <a:chOff x="107504" y="2787774"/>
                <a:chExt cx="4195988" cy="517908"/>
              </a:xfrm>
            </p:grpSpPr>
            <p:sp>
              <p:nvSpPr>
                <p:cNvPr id="47" name="Прямоугольник 46"/>
                <p:cNvSpPr/>
                <p:nvPr/>
              </p:nvSpPr>
              <p:spPr>
                <a:xfrm>
                  <a:off x="107504" y="2804029"/>
                  <a:ext cx="929663" cy="330977"/>
                </a:xfrm>
                <a:prstGeom prst="rect">
                  <a:avLst/>
                </a:prstGeom>
              </p:spPr>
              <p:txBody>
                <a:bodyPr wrap="square" lIns="83936" tIns="41968" rIns="83936" bIns="41968" anchor="b">
                  <a:spAutoFit/>
                </a:bodyPr>
                <a:lstStyle/>
                <a:p>
                  <a:pPr algn="ctr" defTabSz="839376"/>
                  <a:r>
                    <a:rPr lang="ru-RU" sz="1600" b="1" dirty="0" smtClean="0">
                      <a:solidFill>
                        <a:srgbClr val="8D1F09"/>
                      </a:solidFill>
                      <a:latin typeface="Century Gothic" pitchFamily="34" charset="0"/>
                      <a:cs typeface="Arial" pitchFamily="34" charset="0"/>
                      <a:sym typeface="Wingdings"/>
                    </a:rPr>
                    <a:t>26</a:t>
                  </a:r>
                  <a:endParaRPr lang="ru-RU" sz="1600" b="1" dirty="0">
                    <a:solidFill>
                      <a:srgbClr val="8D1F09"/>
                    </a:solidFill>
                    <a:latin typeface="Century Gothic" pitchFamily="34" charset="0"/>
                    <a:cs typeface="Arial" pitchFamily="34" charset="0"/>
                    <a:sym typeface="Wingdings"/>
                  </a:endParaRPr>
                </a:p>
              </p:txBody>
            </p:sp>
            <p:sp>
              <p:nvSpPr>
                <p:cNvPr id="48" name="Прямоугольник 47"/>
                <p:cNvSpPr/>
                <p:nvPr/>
              </p:nvSpPr>
              <p:spPr>
                <a:xfrm>
                  <a:off x="683568" y="2804029"/>
                  <a:ext cx="929663" cy="330977"/>
                </a:xfrm>
                <a:prstGeom prst="rect">
                  <a:avLst/>
                </a:prstGeom>
              </p:spPr>
              <p:txBody>
                <a:bodyPr wrap="square" lIns="83936" tIns="41968" rIns="83936" bIns="41968" anchor="b">
                  <a:spAutoFit/>
                </a:bodyPr>
                <a:lstStyle/>
                <a:p>
                  <a:pPr algn="ctr" defTabSz="839376"/>
                  <a:r>
                    <a:rPr lang="ru-RU" sz="1600" b="1" dirty="0" smtClean="0">
                      <a:solidFill>
                        <a:srgbClr val="8D1F09"/>
                      </a:solidFill>
                      <a:latin typeface="Century Gothic" pitchFamily="34" charset="0"/>
                      <a:cs typeface="Arial" pitchFamily="34" charset="0"/>
                      <a:sym typeface="Wingdings"/>
                    </a:rPr>
                    <a:t>45</a:t>
                  </a:r>
                  <a:endParaRPr lang="ru-RU" sz="1600" b="1" dirty="0">
                    <a:solidFill>
                      <a:srgbClr val="8D1F09"/>
                    </a:solidFill>
                    <a:latin typeface="Century Gothic" pitchFamily="34" charset="0"/>
                    <a:cs typeface="Arial" pitchFamily="34" charset="0"/>
                    <a:sym typeface="Wingdings"/>
                  </a:endParaRPr>
                </a:p>
              </p:txBody>
            </p:sp>
            <p:sp>
              <p:nvSpPr>
                <p:cNvPr id="49" name="Прямоугольник 48"/>
                <p:cNvSpPr/>
                <p:nvPr/>
              </p:nvSpPr>
              <p:spPr>
                <a:xfrm>
                  <a:off x="1338081" y="2803596"/>
                  <a:ext cx="929663" cy="330977"/>
                </a:xfrm>
                <a:prstGeom prst="rect">
                  <a:avLst/>
                </a:prstGeom>
              </p:spPr>
              <p:txBody>
                <a:bodyPr wrap="square" lIns="83936" tIns="41968" rIns="83936" bIns="41968" anchor="b">
                  <a:spAutoFit/>
                </a:bodyPr>
                <a:lstStyle/>
                <a:p>
                  <a:pPr algn="ctr" defTabSz="839376"/>
                  <a:r>
                    <a:rPr lang="ru-RU" sz="1600" b="1" dirty="0" smtClean="0">
                      <a:solidFill>
                        <a:srgbClr val="8D1F09"/>
                      </a:solidFill>
                      <a:latin typeface="Century Gothic" pitchFamily="34" charset="0"/>
                      <a:cs typeface="Arial" pitchFamily="34" charset="0"/>
                      <a:sym typeface="Wingdings"/>
                    </a:rPr>
                    <a:t>52</a:t>
                  </a:r>
                  <a:endParaRPr lang="ru-RU" sz="1600" b="1" dirty="0">
                    <a:solidFill>
                      <a:srgbClr val="8D1F09"/>
                    </a:solidFill>
                    <a:latin typeface="Century Gothic" pitchFamily="34" charset="0"/>
                    <a:cs typeface="Arial" pitchFamily="34" charset="0"/>
                    <a:sym typeface="Wingdings"/>
                  </a:endParaRPr>
                </a:p>
              </p:txBody>
            </p:sp>
            <p:sp>
              <p:nvSpPr>
                <p:cNvPr id="50" name="Прямоугольник 49"/>
                <p:cNvSpPr/>
                <p:nvPr/>
              </p:nvSpPr>
              <p:spPr>
                <a:xfrm>
                  <a:off x="3373829" y="2801276"/>
                  <a:ext cx="929663" cy="330977"/>
                </a:xfrm>
                <a:prstGeom prst="rect">
                  <a:avLst/>
                </a:prstGeom>
              </p:spPr>
              <p:txBody>
                <a:bodyPr wrap="square" lIns="83936" tIns="41968" rIns="83936" bIns="41968" anchor="b">
                  <a:spAutoFit/>
                </a:bodyPr>
                <a:lstStyle/>
                <a:p>
                  <a:pPr algn="ctr" defTabSz="839376"/>
                  <a:r>
                    <a:rPr lang="ru-RU" sz="1600" b="1" dirty="0" smtClean="0">
                      <a:solidFill>
                        <a:srgbClr val="8D1F09"/>
                      </a:solidFill>
                      <a:latin typeface="Century Gothic" pitchFamily="34" charset="0"/>
                      <a:cs typeface="Arial" pitchFamily="34" charset="0"/>
                      <a:sym typeface="Wingdings"/>
                    </a:rPr>
                    <a:t>62</a:t>
                  </a:r>
                  <a:endParaRPr lang="ru-RU" sz="1600" b="1" dirty="0">
                    <a:solidFill>
                      <a:srgbClr val="8D1F09"/>
                    </a:solidFill>
                    <a:latin typeface="Century Gothic" pitchFamily="34" charset="0"/>
                    <a:cs typeface="Arial" pitchFamily="34" charset="0"/>
                    <a:sym typeface="Wingdings"/>
                  </a:endParaRPr>
                </a:p>
              </p:txBody>
            </p:sp>
            <p:sp>
              <p:nvSpPr>
                <p:cNvPr id="51" name="Прямоугольник 50"/>
                <p:cNvSpPr/>
                <p:nvPr/>
              </p:nvSpPr>
              <p:spPr>
                <a:xfrm>
                  <a:off x="1961945" y="2799253"/>
                  <a:ext cx="929663" cy="330977"/>
                </a:xfrm>
                <a:prstGeom prst="rect">
                  <a:avLst/>
                </a:prstGeom>
              </p:spPr>
              <p:txBody>
                <a:bodyPr wrap="square" lIns="83936" tIns="41968" rIns="83936" bIns="41968" anchor="b">
                  <a:spAutoFit/>
                </a:bodyPr>
                <a:lstStyle/>
                <a:p>
                  <a:pPr algn="ctr" defTabSz="839376"/>
                  <a:r>
                    <a:rPr lang="ru-RU" sz="1600" b="1" dirty="0" smtClean="0">
                      <a:solidFill>
                        <a:srgbClr val="8D1F09"/>
                      </a:solidFill>
                      <a:latin typeface="Century Gothic" pitchFamily="34" charset="0"/>
                      <a:cs typeface="Arial" pitchFamily="34" charset="0"/>
                      <a:sym typeface="Wingdings"/>
                    </a:rPr>
                    <a:t>60</a:t>
                  </a:r>
                  <a:endParaRPr lang="ru-RU" sz="1600" b="1" baseline="30000" dirty="0">
                    <a:solidFill>
                      <a:srgbClr val="8D1F09"/>
                    </a:solidFill>
                    <a:latin typeface="Century Gothic" pitchFamily="34" charset="0"/>
                    <a:cs typeface="Arial" pitchFamily="34" charset="0"/>
                    <a:sym typeface="Wingdings"/>
                  </a:endParaRPr>
                </a:p>
              </p:txBody>
            </p:sp>
            <p:sp>
              <p:nvSpPr>
                <p:cNvPr id="52" name="Прямоугольник 51"/>
                <p:cNvSpPr/>
                <p:nvPr/>
              </p:nvSpPr>
              <p:spPr>
                <a:xfrm>
                  <a:off x="2627784" y="2787774"/>
                  <a:ext cx="929663" cy="330977"/>
                </a:xfrm>
                <a:prstGeom prst="rect">
                  <a:avLst/>
                </a:prstGeom>
              </p:spPr>
              <p:txBody>
                <a:bodyPr wrap="square" lIns="83936" tIns="41968" rIns="83936" bIns="41968" anchor="b">
                  <a:spAutoFit/>
                </a:bodyPr>
                <a:lstStyle/>
                <a:p>
                  <a:pPr algn="ctr" defTabSz="839376"/>
                  <a:r>
                    <a:rPr lang="ru-RU" sz="1600" b="1" dirty="0" smtClean="0">
                      <a:solidFill>
                        <a:srgbClr val="8D1F09"/>
                      </a:solidFill>
                      <a:latin typeface="Century Gothic" pitchFamily="34" charset="0"/>
                      <a:cs typeface="Arial" pitchFamily="34" charset="0"/>
                      <a:sym typeface="Wingdings"/>
                    </a:rPr>
                    <a:t>60</a:t>
                  </a:r>
                  <a:endParaRPr lang="ru-RU" sz="1600" b="1" dirty="0">
                    <a:solidFill>
                      <a:srgbClr val="8D1F09"/>
                    </a:solidFill>
                    <a:latin typeface="Century Gothic" pitchFamily="34" charset="0"/>
                    <a:cs typeface="Arial" pitchFamily="34" charset="0"/>
                    <a:sym typeface="Wingdings"/>
                  </a:endParaRPr>
                </a:p>
              </p:txBody>
            </p:sp>
            <p:grpSp>
              <p:nvGrpSpPr>
                <p:cNvPr id="53" name="Группа 52"/>
                <p:cNvGrpSpPr/>
                <p:nvPr/>
              </p:nvGrpSpPr>
              <p:grpSpPr>
                <a:xfrm>
                  <a:off x="395536" y="2955482"/>
                  <a:ext cx="3656336" cy="350200"/>
                  <a:chOff x="395536" y="2955482"/>
                  <a:chExt cx="3656336" cy="350200"/>
                </a:xfrm>
              </p:grpSpPr>
              <p:cxnSp>
                <p:nvCxnSpPr>
                  <p:cNvPr id="54" name="Прямая соединительная линия 53"/>
                  <p:cNvCxnSpPr/>
                  <p:nvPr/>
                </p:nvCxnSpPr>
                <p:spPr>
                  <a:xfrm>
                    <a:off x="3550866" y="3098496"/>
                    <a:ext cx="50100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55" name="Группа 54"/>
                  <p:cNvGrpSpPr/>
                  <p:nvPr/>
                </p:nvGrpSpPr>
                <p:grpSpPr>
                  <a:xfrm>
                    <a:off x="395536" y="2955482"/>
                    <a:ext cx="3194317" cy="350200"/>
                    <a:chOff x="395536" y="2955482"/>
                    <a:chExt cx="3194317" cy="350200"/>
                  </a:xfrm>
                </p:grpSpPr>
                <p:cxnSp>
                  <p:nvCxnSpPr>
                    <p:cNvPr id="56" name="Прямая соединительная линия 55"/>
                    <p:cNvCxnSpPr/>
                    <p:nvPr/>
                  </p:nvCxnSpPr>
                  <p:spPr>
                    <a:xfrm flipV="1">
                      <a:off x="395536" y="3091629"/>
                      <a:ext cx="375499" cy="1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" name="Прямая соединительная линия 56"/>
                    <p:cNvCxnSpPr/>
                    <p:nvPr/>
                  </p:nvCxnSpPr>
                  <p:spPr>
                    <a:xfrm>
                      <a:off x="999808" y="3091628"/>
                      <a:ext cx="355111" cy="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58" name="Прямоугольник 57"/>
                    <p:cNvSpPr/>
                    <p:nvPr/>
                  </p:nvSpPr>
                  <p:spPr>
                    <a:xfrm>
                      <a:off x="730078" y="2955914"/>
                      <a:ext cx="313530" cy="276999"/>
                    </a:xfrm>
                    <a:prstGeom prst="rect">
                      <a:avLst/>
                    </a:prstGeom>
                  </p:spPr>
                  <p:txBody>
                    <a:bodyPr wrap="square" anchor="ctr">
                      <a:spAutoFit/>
                    </a:bodyPr>
                    <a:lstStyle/>
                    <a:p>
                      <a:pPr algn="ctr"/>
                      <a:r>
                        <a:rPr lang="ru-RU" altLang="ru-RU" sz="1200" dirty="0" smtClean="0"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latin typeface="Arial" pitchFamily="34" charset="0"/>
                          <a:cs typeface="Arial" pitchFamily="34" charset="0"/>
                          <a:sym typeface="Wingdings"/>
                        </a:rPr>
                        <a:t></a:t>
                      </a:r>
                      <a:endParaRPr lang="ru-RU" sz="12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</a:endParaRPr>
                    </a:p>
                  </p:txBody>
                </p:sp>
                <p:cxnSp>
                  <p:nvCxnSpPr>
                    <p:cNvPr id="59" name="Прямая соединительная линия 58"/>
                    <p:cNvCxnSpPr/>
                    <p:nvPr/>
                  </p:nvCxnSpPr>
                  <p:spPr>
                    <a:xfrm>
                      <a:off x="1619672" y="3091195"/>
                      <a:ext cx="366481" cy="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60" name="Прямоугольник 59"/>
                    <p:cNvSpPr/>
                    <p:nvPr/>
                  </p:nvSpPr>
                  <p:spPr>
                    <a:xfrm>
                      <a:off x="1306142" y="2955482"/>
                      <a:ext cx="313530" cy="276999"/>
                    </a:xfrm>
                    <a:prstGeom prst="rect">
                      <a:avLst/>
                    </a:prstGeom>
                  </p:spPr>
                  <p:txBody>
                    <a:bodyPr wrap="square" anchor="ctr">
                      <a:spAutoFit/>
                    </a:bodyPr>
                    <a:lstStyle/>
                    <a:p>
                      <a:pPr algn="ctr"/>
                      <a:r>
                        <a:rPr lang="ru-RU" altLang="ru-RU" sz="1200" dirty="0" smtClean="0"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latin typeface="Arial" pitchFamily="34" charset="0"/>
                          <a:cs typeface="Arial" pitchFamily="34" charset="0"/>
                          <a:sym typeface="Wingdings"/>
                        </a:rPr>
                        <a:t></a:t>
                      </a:r>
                      <a:endParaRPr lang="ru-RU" sz="12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</a:endParaRPr>
                    </a:p>
                  </p:txBody>
                </p:sp>
                <p:sp>
                  <p:nvSpPr>
                    <p:cNvPr id="61" name="Прямоугольник 60"/>
                    <p:cNvSpPr/>
                    <p:nvPr/>
                  </p:nvSpPr>
                  <p:spPr>
                    <a:xfrm>
                      <a:off x="3276323" y="2962618"/>
                      <a:ext cx="313530" cy="276999"/>
                    </a:xfrm>
                    <a:prstGeom prst="rect">
                      <a:avLst/>
                    </a:prstGeom>
                  </p:spPr>
                  <p:txBody>
                    <a:bodyPr wrap="square" anchor="ctr">
                      <a:spAutoFit/>
                    </a:bodyPr>
                    <a:lstStyle/>
                    <a:p>
                      <a:pPr algn="ctr"/>
                      <a:r>
                        <a:rPr lang="ru-RU" altLang="ru-RU" sz="1200" dirty="0" smtClean="0"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latin typeface="Arial" pitchFamily="34" charset="0"/>
                          <a:cs typeface="Arial" pitchFamily="34" charset="0"/>
                          <a:sym typeface="Wingdings"/>
                        </a:rPr>
                        <a:t></a:t>
                      </a:r>
                      <a:endParaRPr lang="ru-RU" sz="12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</a:endParaRPr>
                    </a:p>
                  </p:txBody>
                </p:sp>
                <p:cxnSp>
                  <p:nvCxnSpPr>
                    <p:cNvPr id="62" name="Прямая соединительная линия 61"/>
                    <p:cNvCxnSpPr/>
                    <p:nvPr/>
                  </p:nvCxnSpPr>
                  <p:spPr>
                    <a:xfrm>
                      <a:off x="2267744" y="3093981"/>
                      <a:ext cx="400790" cy="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63" name="Прямоугольник 62"/>
                    <p:cNvSpPr/>
                    <p:nvPr/>
                  </p:nvSpPr>
                  <p:spPr>
                    <a:xfrm>
                      <a:off x="1979712" y="2969935"/>
                      <a:ext cx="313530" cy="276999"/>
                    </a:xfrm>
                    <a:prstGeom prst="rect">
                      <a:avLst/>
                    </a:prstGeom>
                  </p:spPr>
                  <p:txBody>
                    <a:bodyPr wrap="square" anchor="ctr">
                      <a:spAutoFit/>
                    </a:bodyPr>
                    <a:lstStyle/>
                    <a:p>
                      <a:pPr algn="ctr"/>
                      <a:r>
                        <a:rPr lang="ru-RU" altLang="ru-RU" sz="1200" dirty="0" smtClean="0"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latin typeface="Arial" pitchFamily="34" charset="0"/>
                          <a:cs typeface="Arial" pitchFamily="34" charset="0"/>
                          <a:sym typeface="Wingdings"/>
                        </a:rPr>
                        <a:t></a:t>
                      </a:r>
                      <a:endParaRPr lang="ru-RU" sz="12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</a:endParaRPr>
                    </a:p>
                  </p:txBody>
                </p:sp>
                <p:sp>
                  <p:nvSpPr>
                    <p:cNvPr id="64" name="Прямоугольник 63"/>
                    <p:cNvSpPr/>
                    <p:nvPr/>
                  </p:nvSpPr>
                  <p:spPr>
                    <a:xfrm>
                      <a:off x="2627784" y="2959997"/>
                      <a:ext cx="313530" cy="276999"/>
                    </a:xfrm>
                    <a:prstGeom prst="rect">
                      <a:avLst/>
                    </a:prstGeom>
                  </p:spPr>
                  <p:txBody>
                    <a:bodyPr wrap="square" anchor="ctr">
                      <a:spAutoFit/>
                    </a:bodyPr>
                    <a:lstStyle/>
                    <a:p>
                      <a:pPr algn="ctr"/>
                      <a:r>
                        <a:rPr lang="ru-RU" altLang="ru-RU" sz="1200" dirty="0" smtClean="0"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latin typeface="Arial" pitchFamily="34" charset="0"/>
                          <a:cs typeface="Arial" pitchFamily="34" charset="0"/>
                          <a:sym typeface="Wingdings"/>
                        </a:rPr>
                        <a:t></a:t>
                      </a:r>
                      <a:endParaRPr lang="ru-RU" sz="12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</a:endParaRPr>
                    </a:p>
                  </p:txBody>
                </p:sp>
                <p:sp>
                  <p:nvSpPr>
                    <p:cNvPr id="65" name="TextBox 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716029" y="3105480"/>
                      <a:ext cx="831824" cy="20020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square" lIns="61117" tIns="30553" rIns="61117" bIns="30553" anchor="b">
                      <a:spAutoFit/>
                    </a:bodyPr>
                    <a:lstStyle>
                      <a:defPPr>
                        <a:defRPr lang="ru-RU"/>
                      </a:defPPr>
                      <a:lvl1pPr defTabSz="700309">
                        <a:defRPr sz="1000">
                          <a:latin typeface="Arial" pitchFamily="34" charset="0"/>
                          <a:cs typeface="Arial" pitchFamily="34" charset="0"/>
                        </a:defRPr>
                      </a:lvl1pPr>
                    </a:lstStyle>
                    <a:p>
                      <a:pPr algn="ctr"/>
                      <a:r>
                        <a:rPr lang="ru-RU" altLang="ru-RU" sz="900" dirty="0" smtClean="0"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</a:rPr>
                        <a:t>апрель2023</a:t>
                      </a:r>
                      <a:endParaRPr lang="ru-RU" altLang="ru-RU" sz="9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323528" y="4526832"/>
            <a:ext cx="3117978" cy="333646"/>
            <a:chOff x="211817" y="4377994"/>
            <a:chExt cx="3117978" cy="333646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211817" y="4377994"/>
              <a:ext cx="2457855" cy="333646"/>
              <a:chOff x="259261" y="4344095"/>
              <a:chExt cx="2457855" cy="333646"/>
            </a:xfrm>
          </p:grpSpPr>
          <p:sp>
            <p:nvSpPr>
              <p:cNvPr id="69" name="TextBox 6"/>
              <p:cNvSpPr txBox="1">
                <a:spLocks noChangeArrowheads="1"/>
              </p:cNvSpPr>
              <p:nvPr/>
            </p:nvSpPr>
            <p:spPr bwMode="auto">
              <a:xfrm>
                <a:off x="259261" y="4477539"/>
                <a:ext cx="475848" cy="200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61117" tIns="30553" rIns="61117" bIns="30553" anchor="b">
                <a:spAutoFit/>
              </a:bodyPr>
              <a:lstStyle>
                <a:defPPr>
                  <a:defRPr lang="ru-RU"/>
                </a:defPPr>
                <a:lvl1pPr defTabSz="700309">
                  <a:defRPr sz="1000"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algn="ctr"/>
                <a:r>
                  <a:rPr lang="ru-RU" altLang="ru-RU" sz="9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</a:rPr>
                  <a:t>2019</a:t>
                </a:r>
                <a:endParaRPr lang="ru-RU" altLang="ru-RU" sz="900" dirty="0">
                  <a:solidFill>
                    <a:prstClr val="black">
                      <a:lumMod val="50000"/>
                      <a:lumOff val="50000"/>
                    </a:prstClr>
                  </a:solidFill>
                </a:endParaRPr>
              </a:p>
            </p:txBody>
          </p:sp>
          <p:sp>
            <p:nvSpPr>
              <p:cNvPr id="70" name="TextBox 6"/>
              <p:cNvSpPr txBox="1">
                <a:spLocks noChangeArrowheads="1"/>
              </p:cNvSpPr>
              <p:nvPr/>
            </p:nvSpPr>
            <p:spPr bwMode="auto">
              <a:xfrm>
                <a:off x="899592" y="4477539"/>
                <a:ext cx="475848" cy="200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61117" tIns="30553" rIns="61117" bIns="30553" anchor="b">
                <a:spAutoFit/>
              </a:bodyPr>
              <a:lstStyle>
                <a:defPPr>
                  <a:defRPr lang="ru-RU"/>
                </a:defPPr>
                <a:lvl1pPr defTabSz="700309">
                  <a:defRPr sz="1000"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algn="ctr"/>
                <a:r>
                  <a:rPr lang="ru-RU" altLang="ru-RU" sz="9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</a:rPr>
                  <a:t>2020</a:t>
                </a:r>
                <a:endParaRPr lang="ru-RU" altLang="ru-RU" sz="900" dirty="0">
                  <a:solidFill>
                    <a:prstClr val="black">
                      <a:lumMod val="50000"/>
                      <a:lumOff val="50000"/>
                    </a:prstClr>
                  </a:solidFill>
                </a:endParaRPr>
              </a:p>
            </p:txBody>
          </p:sp>
          <p:cxnSp>
            <p:nvCxnSpPr>
              <p:cNvPr id="71" name="Прямая соединительная линия 70"/>
              <p:cNvCxnSpPr/>
              <p:nvPr/>
            </p:nvCxnSpPr>
            <p:spPr>
              <a:xfrm>
                <a:off x="971600" y="4477539"/>
                <a:ext cx="36004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Прямоугольник 71"/>
              <p:cNvSpPr/>
              <p:nvPr/>
            </p:nvSpPr>
            <p:spPr>
              <a:xfrm>
                <a:off x="1289510" y="4344095"/>
                <a:ext cx="31353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ru-RU" altLang="ru-RU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Arial" pitchFamily="34" charset="0"/>
                    <a:cs typeface="Arial" pitchFamily="34" charset="0"/>
                    <a:sym typeface="Wingdings"/>
                  </a:rPr>
                  <a:t></a:t>
                </a:r>
                <a:endParaRPr lang="ru-RU" sz="1200" dirty="0">
                  <a:solidFill>
                    <a:prstClr val="black">
                      <a:lumMod val="50000"/>
                      <a:lumOff val="50000"/>
                    </a:prstClr>
                  </a:solidFill>
                </a:endParaRPr>
              </a:p>
            </p:txBody>
          </p:sp>
          <p:cxnSp>
            <p:nvCxnSpPr>
              <p:cNvPr id="73" name="Прямая соединительная линия 72"/>
              <p:cNvCxnSpPr/>
              <p:nvPr/>
            </p:nvCxnSpPr>
            <p:spPr>
              <a:xfrm>
                <a:off x="1619672" y="4477106"/>
                <a:ext cx="45368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Прямая соединительная линия 73"/>
              <p:cNvCxnSpPr/>
              <p:nvPr/>
            </p:nvCxnSpPr>
            <p:spPr>
              <a:xfrm>
                <a:off x="2339752" y="4479129"/>
                <a:ext cx="37736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8" name="Прямая соединительная линия 67"/>
            <p:cNvCxnSpPr/>
            <p:nvPr/>
          </p:nvCxnSpPr>
          <p:spPr>
            <a:xfrm>
              <a:off x="2876113" y="4511438"/>
              <a:ext cx="453682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Группа 74"/>
          <p:cNvGrpSpPr/>
          <p:nvPr/>
        </p:nvGrpSpPr>
        <p:grpSpPr>
          <a:xfrm>
            <a:off x="107504" y="4350730"/>
            <a:ext cx="4248472" cy="518430"/>
            <a:chOff x="107504" y="4184990"/>
            <a:chExt cx="4248472" cy="518430"/>
          </a:xfrm>
        </p:grpSpPr>
        <p:sp>
          <p:nvSpPr>
            <p:cNvPr id="77" name="Прямоугольник 76"/>
            <p:cNvSpPr/>
            <p:nvPr/>
          </p:nvSpPr>
          <p:spPr>
            <a:xfrm>
              <a:off x="107504" y="4189940"/>
              <a:ext cx="929663" cy="330977"/>
            </a:xfrm>
            <a:prstGeom prst="rect">
              <a:avLst/>
            </a:prstGeom>
          </p:spPr>
          <p:txBody>
            <a:bodyPr wrap="square" lIns="83936" tIns="41968" rIns="83936" bIns="41968" anchor="b">
              <a:spAutoFit/>
            </a:bodyPr>
            <a:lstStyle/>
            <a:p>
              <a:pPr algn="ctr" defTabSz="839376"/>
              <a:r>
                <a:rPr lang="ru-RU" sz="1600" b="1" dirty="0" smtClean="0">
                  <a:solidFill>
                    <a:srgbClr val="8D1F09"/>
                  </a:solidFill>
                  <a:latin typeface="Century Gothic" pitchFamily="34" charset="0"/>
                  <a:cs typeface="Arial" pitchFamily="34" charset="0"/>
                  <a:sym typeface="Wingdings"/>
                </a:rPr>
                <a:t>244</a:t>
              </a:r>
              <a:endParaRPr lang="ru-RU" sz="1600" b="1" dirty="0">
                <a:solidFill>
                  <a:srgbClr val="8D1F09"/>
                </a:solidFill>
                <a:latin typeface="Century Gothic" pitchFamily="34" charset="0"/>
                <a:cs typeface="Arial" pitchFamily="34" charset="0"/>
                <a:sym typeface="Wingdings"/>
              </a:endParaRPr>
            </a:p>
          </p:txBody>
        </p:sp>
        <p:cxnSp>
          <p:nvCxnSpPr>
            <p:cNvPr id="78" name="Прямая соединительная линия 77"/>
            <p:cNvCxnSpPr/>
            <p:nvPr/>
          </p:nvCxnSpPr>
          <p:spPr>
            <a:xfrm>
              <a:off x="378734" y="4477539"/>
              <a:ext cx="392301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Прямоугольник 78"/>
            <p:cNvSpPr/>
            <p:nvPr/>
          </p:nvSpPr>
          <p:spPr>
            <a:xfrm>
              <a:off x="757177" y="4189508"/>
              <a:ext cx="929663" cy="330977"/>
            </a:xfrm>
            <a:prstGeom prst="rect">
              <a:avLst/>
            </a:prstGeom>
          </p:spPr>
          <p:txBody>
            <a:bodyPr wrap="square" lIns="83936" tIns="41968" rIns="83936" bIns="41968" anchor="b">
              <a:spAutoFit/>
            </a:bodyPr>
            <a:lstStyle/>
            <a:p>
              <a:pPr algn="ctr" defTabSz="839376"/>
              <a:r>
                <a:rPr lang="ru-RU" sz="1600" b="1" dirty="0" smtClean="0">
                  <a:solidFill>
                    <a:srgbClr val="8D1F09"/>
                  </a:solidFill>
                  <a:latin typeface="Century Gothic" pitchFamily="34" charset="0"/>
                  <a:cs typeface="Arial" pitchFamily="34" charset="0"/>
                  <a:sym typeface="Wingdings"/>
                </a:rPr>
                <a:t>467</a:t>
              </a:r>
              <a:endParaRPr lang="ru-RU" sz="1600" b="1" dirty="0">
                <a:solidFill>
                  <a:srgbClr val="8D1F09"/>
                </a:solidFill>
                <a:latin typeface="Century Gothic" pitchFamily="34" charset="0"/>
                <a:cs typeface="Arial" pitchFamily="34" charset="0"/>
                <a:sym typeface="Wingdings"/>
              </a:endParaRPr>
            </a:p>
          </p:txBody>
        </p:sp>
        <p:sp>
          <p:nvSpPr>
            <p:cNvPr id="80" name="Прямоугольник 79"/>
            <p:cNvSpPr/>
            <p:nvPr/>
          </p:nvSpPr>
          <p:spPr>
            <a:xfrm>
              <a:off x="730078" y="4341826"/>
              <a:ext cx="313530" cy="27699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ru-RU" altLang="ru-RU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itchFamily="34" charset="0"/>
                  <a:cs typeface="Arial" pitchFamily="34" charset="0"/>
                  <a:sym typeface="Wingdings"/>
                </a:rPr>
                <a:t></a:t>
              </a:r>
              <a:endParaRPr lang="ru-RU" sz="1200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3426313" y="4184990"/>
              <a:ext cx="929663" cy="330977"/>
            </a:xfrm>
            <a:prstGeom prst="rect">
              <a:avLst/>
            </a:prstGeom>
          </p:spPr>
          <p:txBody>
            <a:bodyPr wrap="square" lIns="83936" tIns="41968" rIns="83936" bIns="41968" anchor="b">
              <a:spAutoFit/>
            </a:bodyPr>
            <a:lstStyle/>
            <a:p>
              <a:pPr algn="ctr" defTabSz="839376"/>
              <a:r>
                <a:rPr lang="ru-RU" sz="1600" b="1" dirty="0" smtClean="0">
                  <a:solidFill>
                    <a:srgbClr val="8D1F09"/>
                  </a:solidFill>
                  <a:latin typeface="Century Gothic" pitchFamily="34" charset="0"/>
                  <a:cs typeface="Arial" pitchFamily="34" charset="0"/>
                  <a:sym typeface="Wingdings"/>
                </a:rPr>
                <a:t>776</a:t>
              </a:r>
              <a:endParaRPr lang="ru-RU" sz="1600" b="1" dirty="0">
                <a:solidFill>
                  <a:srgbClr val="8D1F09"/>
                </a:solidFill>
                <a:latin typeface="Century Gothic" pitchFamily="34" charset="0"/>
                <a:cs typeface="Arial" pitchFamily="34" charset="0"/>
                <a:sym typeface="Wingdings"/>
              </a:endParaRPr>
            </a:p>
          </p:txBody>
        </p:sp>
        <p:sp>
          <p:nvSpPr>
            <p:cNvPr id="82" name="TextBox 6"/>
            <p:cNvSpPr txBox="1">
              <a:spLocks noChangeArrowheads="1"/>
            </p:cNvSpPr>
            <p:nvPr/>
          </p:nvSpPr>
          <p:spPr bwMode="auto">
            <a:xfrm>
              <a:off x="3664104" y="4503218"/>
              <a:ext cx="475848" cy="200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1117" tIns="30553" rIns="61117" bIns="30553" anchor="b">
              <a:spAutoFit/>
            </a:bodyPr>
            <a:lstStyle>
              <a:defPPr>
                <a:defRPr lang="ru-RU"/>
              </a:defPPr>
              <a:lvl1pPr defTabSz="700309">
                <a:defRPr sz="1000">
                  <a:latin typeface="Arial" pitchFamily="34" charset="0"/>
                  <a:cs typeface="Arial" pitchFamily="34" charset="0"/>
                </a:defRPr>
              </a:lvl1pPr>
            </a:lstStyle>
            <a:p>
              <a:pPr algn="ctr"/>
              <a:r>
                <a:rPr lang="ru-RU" altLang="ru-RU" sz="900" dirty="0" smtClean="0">
                  <a:solidFill>
                    <a:prstClr val="black">
                      <a:lumMod val="50000"/>
                      <a:lumOff val="50000"/>
                    </a:prstClr>
                  </a:solidFill>
                </a:rPr>
                <a:t>2024</a:t>
              </a:r>
              <a:endParaRPr lang="ru-RU" altLang="ru-RU" sz="900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  <p:cxnSp>
          <p:nvCxnSpPr>
            <p:cNvPr id="83" name="Прямая соединительная линия 82"/>
            <p:cNvCxnSpPr/>
            <p:nvPr/>
          </p:nvCxnSpPr>
          <p:spPr>
            <a:xfrm>
              <a:off x="3647237" y="4479129"/>
              <a:ext cx="504056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Прямоугольник 83"/>
            <p:cNvSpPr/>
            <p:nvPr/>
          </p:nvSpPr>
          <p:spPr>
            <a:xfrm>
              <a:off x="3394374" y="4341393"/>
              <a:ext cx="313530" cy="27699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ru-RU" altLang="ru-RU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itchFamily="34" charset="0"/>
                  <a:cs typeface="Arial" pitchFamily="34" charset="0"/>
                  <a:sym typeface="Wingdings"/>
                </a:rPr>
                <a:t></a:t>
              </a:r>
              <a:endParaRPr lang="ru-RU" sz="1200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1410089" y="4199364"/>
              <a:ext cx="929663" cy="330977"/>
            </a:xfrm>
            <a:prstGeom prst="rect">
              <a:avLst/>
            </a:prstGeom>
          </p:spPr>
          <p:txBody>
            <a:bodyPr wrap="square" lIns="83936" tIns="41968" rIns="83936" bIns="41968" anchor="b">
              <a:spAutoFit/>
            </a:bodyPr>
            <a:lstStyle/>
            <a:p>
              <a:pPr algn="ctr" defTabSz="839376"/>
              <a:r>
                <a:rPr lang="ru-RU" sz="1600" b="1" dirty="0" smtClean="0">
                  <a:solidFill>
                    <a:srgbClr val="8D1F09"/>
                  </a:solidFill>
                  <a:latin typeface="Century Gothic" pitchFamily="34" charset="0"/>
                  <a:cs typeface="Arial" pitchFamily="34" charset="0"/>
                  <a:sym typeface="Wingdings"/>
                </a:rPr>
                <a:t>673</a:t>
              </a:r>
              <a:endParaRPr lang="ru-RU" sz="1600" b="1" dirty="0">
                <a:solidFill>
                  <a:srgbClr val="8D1F09"/>
                </a:solidFill>
                <a:latin typeface="Century Gothic" pitchFamily="34" charset="0"/>
                <a:cs typeface="Arial" pitchFamily="34" charset="0"/>
                <a:sym typeface="Wingdings"/>
              </a:endParaRPr>
            </a:p>
          </p:txBody>
        </p:sp>
        <p:sp>
          <p:nvSpPr>
            <p:cNvPr id="86" name="TextBox 6"/>
            <p:cNvSpPr txBox="1">
              <a:spLocks noChangeArrowheads="1"/>
            </p:cNvSpPr>
            <p:nvPr/>
          </p:nvSpPr>
          <p:spPr bwMode="auto">
            <a:xfrm>
              <a:off x="1183405" y="4503218"/>
              <a:ext cx="1374593" cy="200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1117" tIns="30553" rIns="61117" bIns="30553" anchor="b">
              <a:spAutoFit/>
            </a:bodyPr>
            <a:lstStyle>
              <a:defPPr>
                <a:defRPr lang="ru-RU"/>
              </a:defPPr>
              <a:lvl1pPr defTabSz="700309">
                <a:defRPr sz="1000">
                  <a:latin typeface="Arial" pitchFamily="34" charset="0"/>
                  <a:cs typeface="Arial" pitchFamily="34" charset="0"/>
                </a:defRPr>
              </a:lvl1pPr>
            </a:lstStyle>
            <a:p>
              <a:pPr algn="ctr"/>
              <a:r>
                <a:rPr lang="ru-RU" altLang="ru-RU" sz="900" dirty="0" smtClean="0">
                  <a:solidFill>
                    <a:prstClr val="black">
                      <a:lumMod val="50000"/>
                      <a:lumOff val="50000"/>
                    </a:prstClr>
                  </a:solidFill>
                </a:rPr>
                <a:t>2021</a:t>
              </a:r>
              <a:endParaRPr lang="ru-RU" altLang="ru-RU" sz="700" b="1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2098230" y="4338606"/>
              <a:ext cx="313530" cy="27699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ru-RU" altLang="ru-RU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itchFamily="34" charset="0"/>
                  <a:cs typeface="Arial" pitchFamily="34" charset="0"/>
                  <a:sym typeface="Wingdings"/>
                </a:rPr>
                <a:t></a:t>
              </a:r>
              <a:endParaRPr lang="ru-RU" sz="1200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2106458" y="4195607"/>
              <a:ext cx="929663" cy="330977"/>
            </a:xfrm>
            <a:prstGeom prst="rect">
              <a:avLst/>
            </a:prstGeom>
          </p:spPr>
          <p:txBody>
            <a:bodyPr wrap="square" lIns="83936" tIns="41968" rIns="83936" bIns="41968" anchor="b">
              <a:spAutoFit/>
            </a:bodyPr>
            <a:lstStyle/>
            <a:p>
              <a:pPr algn="ctr" defTabSz="839376"/>
              <a:r>
                <a:rPr lang="ru-RU" sz="1600" b="1" dirty="0" smtClean="0">
                  <a:solidFill>
                    <a:srgbClr val="8D1F09"/>
                  </a:solidFill>
                  <a:latin typeface="Century Gothic" pitchFamily="34" charset="0"/>
                  <a:cs typeface="Arial" pitchFamily="34" charset="0"/>
                  <a:sym typeface="Wingdings"/>
                </a:rPr>
                <a:t>845</a:t>
              </a:r>
              <a:endParaRPr lang="ru-RU" sz="1600" b="1" dirty="0">
                <a:solidFill>
                  <a:srgbClr val="8D1F09"/>
                </a:solidFill>
                <a:latin typeface="Century Gothic" pitchFamily="34" charset="0"/>
                <a:cs typeface="Arial" pitchFamily="34" charset="0"/>
                <a:sym typeface="Wingdings"/>
              </a:endParaRPr>
            </a:p>
          </p:txBody>
        </p:sp>
        <p:sp>
          <p:nvSpPr>
            <p:cNvPr id="89" name="Прямоугольник 88"/>
            <p:cNvSpPr/>
            <p:nvPr/>
          </p:nvSpPr>
          <p:spPr>
            <a:xfrm>
              <a:off x="2699792" y="4334158"/>
              <a:ext cx="313530" cy="27699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ru-RU" altLang="ru-RU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itchFamily="34" charset="0"/>
                  <a:cs typeface="Arial" pitchFamily="34" charset="0"/>
                  <a:sym typeface="Wingdings"/>
                </a:rPr>
                <a:t></a:t>
              </a:r>
              <a:endParaRPr lang="ru-RU" sz="1200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  <p:sp>
          <p:nvSpPr>
            <p:cNvPr id="90" name="TextBox 6"/>
            <p:cNvSpPr txBox="1">
              <a:spLocks noChangeArrowheads="1"/>
            </p:cNvSpPr>
            <p:nvPr/>
          </p:nvSpPr>
          <p:spPr bwMode="auto">
            <a:xfrm>
              <a:off x="2354777" y="4503218"/>
              <a:ext cx="475848" cy="200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1117" tIns="30553" rIns="61117" bIns="30553" anchor="b">
              <a:spAutoFit/>
            </a:bodyPr>
            <a:lstStyle>
              <a:defPPr>
                <a:defRPr lang="ru-RU"/>
              </a:defPPr>
              <a:lvl1pPr defTabSz="700309">
                <a:defRPr sz="1000">
                  <a:latin typeface="Arial" pitchFamily="34" charset="0"/>
                  <a:cs typeface="Arial" pitchFamily="34" charset="0"/>
                </a:defRPr>
              </a:lvl1pPr>
            </a:lstStyle>
            <a:p>
              <a:pPr algn="ctr"/>
              <a:r>
                <a:rPr lang="ru-RU" altLang="ru-RU" sz="900" dirty="0" smtClean="0">
                  <a:solidFill>
                    <a:prstClr val="black">
                      <a:lumMod val="50000"/>
                      <a:lumOff val="50000"/>
                    </a:prstClr>
                  </a:solidFill>
                </a:rPr>
                <a:t>2022</a:t>
              </a:r>
              <a:endParaRPr lang="ru-RU" altLang="ru-RU" sz="900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  <p:sp>
          <p:nvSpPr>
            <p:cNvPr id="91" name="Прямоугольник 90"/>
            <p:cNvSpPr/>
            <p:nvPr/>
          </p:nvSpPr>
          <p:spPr>
            <a:xfrm>
              <a:off x="2778241" y="4189508"/>
              <a:ext cx="929663" cy="330977"/>
            </a:xfrm>
            <a:prstGeom prst="rect">
              <a:avLst/>
            </a:prstGeom>
          </p:spPr>
          <p:txBody>
            <a:bodyPr wrap="square" lIns="83936" tIns="41968" rIns="83936" bIns="41968" anchor="b">
              <a:spAutoFit/>
            </a:bodyPr>
            <a:lstStyle/>
            <a:p>
              <a:pPr algn="ctr" defTabSz="839376"/>
              <a:r>
                <a:rPr lang="ru-RU" sz="1600" b="1" dirty="0" smtClean="0">
                  <a:solidFill>
                    <a:srgbClr val="8D1F09"/>
                  </a:solidFill>
                  <a:latin typeface="Century Gothic" pitchFamily="34" charset="0"/>
                  <a:cs typeface="Arial" pitchFamily="34" charset="0"/>
                  <a:sym typeface="Wingdings"/>
                </a:rPr>
                <a:t>876</a:t>
              </a:r>
              <a:endParaRPr lang="ru-RU" sz="1600" b="1" dirty="0">
                <a:solidFill>
                  <a:srgbClr val="8D1F09"/>
                </a:solidFill>
                <a:latin typeface="Century Gothic" pitchFamily="34" charset="0"/>
                <a:cs typeface="Arial" pitchFamily="34" charset="0"/>
                <a:sym typeface="Wingdings"/>
              </a:endParaRPr>
            </a:p>
          </p:txBody>
        </p:sp>
        <p:sp>
          <p:nvSpPr>
            <p:cNvPr id="92" name="TextBox 6"/>
            <p:cNvSpPr txBox="1">
              <a:spLocks noChangeArrowheads="1"/>
            </p:cNvSpPr>
            <p:nvPr/>
          </p:nvSpPr>
          <p:spPr bwMode="auto">
            <a:xfrm>
              <a:off x="2771800" y="4487396"/>
              <a:ext cx="931698" cy="200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1117" tIns="30553" rIns="61117" bIns="30553" anchor="b">
              <a:spAutoFit/>
            </a:bodyPr>
            <a:lstStyle>
              <a:defPPr>
                <a:defRPr lang="ru-RU"/>
              </a:defPPr>
              <a:lvl1pPr defTabSz="700309">
                <a:defRPr sz="1000">
                  <a:latin typeface="Arial" pitchFamily="34" charset="0"/>
                  <a:cs typeface="Arial" pitchFamily="34" charset="0"/>
                </a:defRPr>
              </a:lvl1pPr>
            </a:lstStyle>
            <a:p>
              <a:pPr algn="ctr"/>
              <a:r>
                <a:rPr lang="ru-RU" altLang="ru-RU" sz="900" dirty="0">
                  <a:solidFill>
                    <a:prstClr val="black">
                      <a:lumMod val="50000"/>
                      <a:lumOff val="50000"/>
                    </a:prstClr>
                  </a:solidFill>
                </a:rPr>
                <a:t>а</a:t>
              </a:r>
              <a:r>
                <a:rPr lang="ru-RU" altLang="ru-RU" sz="900" dirty="0" smtClean="0">
                  <a:solidFill>
                    <a:prstClr val="black">
                      <a:lumMod val="50000"/>
                      <a:lumOff val="50000"/>
                    </a:prstClr>
                  </a:solidFill>
                </a:rPr>
                <a:t>прель 2023</a:t>
              </a:r>
              <a:endParaRPr lang="ru-RU" altLang="ru-RU" sz="900" dirty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</p:grpSp>
      <p:sp>
        <p:nvSpPr>
          <p:cNvPr id="93" name="Прямоугольник 92"/>
          <p:cNvSpPr/>
          <p:nvPr/>
        </p:nvSpPr>
        <p:spPr>
          <a:xfrm>
            <a:off x="118830" y="6582544"/>
            <a:ext cx="417646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i="1" baseline="30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9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нарастающим итогом</a:t>
            </a:r>
            <a:endParaRPr lang="ru-RU" sz="900" i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4" name="Прямая соединительная линия 93"/>
          <p:cNvCxnSpPr/>
          <p:nvPr/>
        </p:nvCxnSpPr>
        <p:spPr>
          <a:xfrm>
            <a:off x="144532" y="6525344"/>
            <a:ext cx="1897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81" t="42034" r="31444" b="41257"/>
          <a:stretch/>
        </p:blipFill>
        <p:spPr bwMode="auto">
          <a:xfrm>
            <a:off x="4357465" y="1628800"/>
            <a:ext cx="1992867" cy="54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" name="Прямоугольник 95"/>
          <p:cNvSpPr/>
          <p:nvPr/>
        </p:nvSpPr>
        <p:spPr>
          <a:xfrm>
            <a:off x="6611305" y="1628801"/>
            <a:ext cx="2281175" cy="475530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ctr" anchorCtr="0" compatLnSpc="1">
            <a:prstTxWarp prst="textNoShape">
              <a:avLst/>
            </a:prstTxWarp>
          </a:bodyPr>
          <a:lstStyle/>
          <a:p>
            <a:pPr defTabSz="1132582"/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Старт </a:t>
            </a:r>
            <a:r>
              <a:rPr lang="ru-RU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работы – </a:t>
            </a: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март 2019 </a:t>
            </a:r>
            <a:r>
              <a:rPr lang="ru-RU" sz="12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</a:p>
        </p:txBody>
      </p:sp>
      <p:sp>
        <p:nvSpPr>
          <p:cNvPr id="97" name="Прямоугольник 96"/>
          <p:cNvSpPr/>
          <p:nvPr/>
        </p:nvSpPr>
        <p:spPr>
          <a:xfrm>
            <a:off x="6611305" y="2276871"/>
            <a:ext cx="2281175" cy="360040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ctr" anchorCtr="0" compatLnSpc="1">
            <a:prstTxWarp prst="textNoShape">
              <a:avLst/>
            </a:prstTxWarp>
          </a:bodyPr>
          <a:lstStyle/>
          <a:p>
            <a:pPr defTabSz="1132582"/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 </a:t>
            </a: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июля 2019 </a:t>
            </a:r>
            <a:r>
              <a:rPr lang="ru-RU" sz="12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  <a:endParaRPr lang="ru-RU" sz="12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4936695" y="2204864"/>
            <a:ext cx="3523739" cy="616145"/>
          </a:xfrm>
          <a:prstGeom prst="rect">
            <a:avLst/>
          </a:prstGeom>
        </p:spPr>
        <p:txBody>
          <a:bodyPr wrap="square" lIns="61545" tIns="30773" rIns="61545" bIns="30773">
            <a:spAutoFit/>
          </a:bodyPr>
          <a:lstStyle/>
          <a:p>
            <a:r>
              <a:rPr lang="ru-RU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РЕГИОНАЛЬНЫЙ</a:t>
            </a:r>
          </a:p>
          <a:p>
            <a:r>
              <a:rPr lang="ru-RU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КОМПЕТЕНЦИЙ </a:t>
            </a:r>
          </a:p>
          <a:p>
            <a:r>
              <a:rPr lang="ru-RU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сфере производительности </a:t>
            </a:r>
          </a:p>
          <a:p>
            <a:r>
              <a:rPr lang="ru-RU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труда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4283968" y="1124744"/>
            <a:ext cx="5179364" cy="431479"/>
          </a:xfrm>
          <a:prstGeom prst="rect">
            <a:avLst/>
          </a:prstGeom>
        </p:spPr>
        <p:txBody>
          <a:bodyPr wrap="square" lIns="61545" tIns="30773" rIns="61545" bIns="30773">
            <a:spAutoFit/>
          </a:bodyPr>
          <a:lstStyle/>
          <a:p>
            <a:pPr defTabSz="700309"/>
            <a:r>
              <a:rPr lang="ru-RU" altLang="ru-RU" sz="1200" b="1" dirty="0" smtClean="0">
                <a:solidFill>
                  <a:srgbClr val="8027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РП «АДРЕСНАЯ </a:t>
            </a:r>
            <a:r>
              <a:rPr lang="ru-RU" altLang="ru-RU" sz="1200" b="1" dirty="0">
                <a:solidFill>
                  <a:srgbClr val="8027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ПОДДЕРЖКА ПОВЫШЕНИЯ </a:t>
            </a:r>
          </a:p>
          <a:p>
            <a:pPr defTabSz="700309"/>
            <a:r>
              <a:rPr lang="ru-RU" altLang="ru-RU" sz="1200" b="1" dirty="0">
                <a:solidFill>
                  <a:srgbClr val="8027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ПРОИЗВОДИТЕЛЬНОСТИ ТРУДА НА ПРЕДПРИЯТИЯХ»</a:t>
            </a:r>
          </a:p>
        </p:txBody>
      </p:sp>
      <p:pic>
        <p:nvPicPr>
          <p:cNvPr id="10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24" t="36372" r="42210" b="36185"/>
          <a:stretch/>
        </p:blipFill>
        <p:spPr bwMode="auto">
          <a:xfrm>
            <a:off x="4351051" y="2204864"/>
            <a:ext cx="581276" cy="572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" name="Прямоугольник 100"/>
          <p:cNvSpPr/>
          <p:nvPr/>
        </p:nvSpPr>
        <p:spPr>
          <a:xfrm>
            <a:off x="6611305" y="2903561"/>
            <a:ext cx="2281175" cy="453431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ctr" anchorCtr="0" compatLnSpc="1">
            <a:prstTxWarp prst="textNoShape">
              <a:avLst/>
            </a:prstTxWarp>
          </a:bodyPr>
          <a:lstStyle/>
          <a:p>
            <a:pPr defTabSz="1132582"/>
            <a:r>
              <a:rPr lang="ru-RU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Открыта </a:t>
            </a:r>
            <a:r>
              <a:rPr lang="ru-RU" sz="12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 февраля 2021 г.</a:t>
            </a:r>
            <a:endParaRPr lang="ru-RU" sz="12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" name="Picture 2" descr="https://sun9-67.userapi.com/c858236/v858236061/15a1af/qv6NwB9I9UM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7" t="47004" r="10597"/>
          <a:stretch/>
        </p:blipFill>
        <p:spPr bwMode="auto">
          <a:xfrm>
            <a:off x="4388608" y="2924943"/>
            <a:ext cx="1438673" cy="42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Прямоугольник 102"/>
          <p:cNvSpPr/>
          <p:nvPr/>
        </p:nvSpPr>
        <p:spPr>
          <a:xfrm>
            <a:off x="4283970" y="3501008"/>
            <a:ext cx="4456449" cy="431479"/>
          </a:xfrm>
          <a:prstGeom prst="rect">
            <a:avLst/>
          </a:prstGeom>
        </p:spPr>
        <p:txBody>
          <a:bodyPr wrap="square" lIns="61545" tIns="30773" rIns="61545" bIns="30773">
            <a:spAutoFit/>
          </a:bodyPr>
          <a:lstStyle/>
          <a:p>
            <a:pPr defTabSz="700309"/>
            <a:r>
              <a:rPr lang="ru-RU" altLang="ru-RU" sz="1200" b="1" dirty="0">
                <a:solidFill>
                  <a:srgbClr val="8027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РП «СИСТЕМНЫЕ МЕРЫ ПО ПОВЫШЕНИЮ ПРОИЗВОДИТЕЛЬНОСТИ ТРУДА»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4283968" y="3932487"/>
            <a:ext cx="4680520" cy="1231698"/>
          </a:xfrm>
          <a:prstGeom prst="rect">
            <a:avLst/>
          </a:prstGeom>
        </p:spPr>
        <p:txBody>
          <a:bodyPr wrap="square" lIns="61545" tIns="30773" rIns="61545" bIns="30773">
            <a:spAutoFit/>
          </a:bodyPr>
          <a:lstStyle/>
          <a:p>
            <a:pPr marL="1588" indent="6350">
              <a:buFontTx/>
              <a:buChar char="-"/>
            </a:pP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ОБУЧЕНИЕ 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ПРОГРАММАМ: </a:t>
            </a:r>
            <a:endParaRPr lang="ru-RU" sz="11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6350">
              <a:buFont typeface="Wingdings" panose="05000000000000000000" pitchFamily="2" charset="2"/>
              <a:buChar char="ü"/>
            </a:pPr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«</a:t>
            </a:r>
            <a:r>
              <a:rPr lang="ru-RU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Лидеры производительности»,  </a:t>
            </a:r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89 участников 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6350">
              <a:buFont typeface="Wingdings" panose="05000000000000000000" pitchFamily="2" charset="2"/>
              <a:buChar char="ü"/>
            </a:pPr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«</a:t>
            </a:r>
            <a:r>
              <a:rPr lang="ru-RU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Акселератор экспортного роста»,  </a:t>
            </a: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33 </a:t>
            </a:r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участника</a:t>
            </a:r>
          </a:p>
          <a:p>
            <a:pPr marL="171450" indent="6350">
              <a:buFont typeface="Wingdings" panose="05000000000000000000" pitchFamily="2" charset="2"/>
              <a:buChar char="ü"/>
            </a:pP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Рационализаторство</a:t>
            </a:r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</a:t>
            </a: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12 участников</a:t>
            </a:r>
          </a:p>
          <a:p>
            <a:endParaRPr lang="ru-RU" sz="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Tx/>
              <a:buChar char="-"/>
            </a:pP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ЕЖЕГОДНЫЙ ОБЛАСТНОЙ КОНКУРС </a:t>
            </a:r>
          </a:p>
          <a:p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«ЛУЧШИЕ ПРАКТИКИ НАСТАВНИЧЕСТВА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(старт – апрель </a:t>
            </a:r>
            <a:r>
              <a:rPr lang="ru-RU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т.г</a:t>
            </a: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</a:p>
        </p:txBody>
      </p:sp>
      <p:sp>
        <p:nvSpPr>
          <p:cNvPr id="105" name="Прямоугольник 104"/>
          <p:cNvSpPr/>
          <p:nvPr/>
        </p:nvSpPr>
        <p:spPr>
          <a:xfrm>
            <a:off x="565154" y="5373216"/>
            <a:ext cx="1720077" cy="477511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83936" tIns="41968" rIns="83936" bIns="41968" numCol="1" anchor="t" anchorCtr="0" compatLnSpc="1">
            <a:prstTxWarp prst="textNoShape">
              <a:avLst/>
            </a:prstTxWarp>
          </a:bodyPr>
          <a:lstStyle/>
          <a:p>
            <a:pPr defTabSz="839376">
              <a:defRPr/>
            </a:pPr>
            <a:endParaRPr lang="ru-RU" sz="1700" kern="0" dirty="0">
              <a:solidFill>
                <a:prstClr val="black"/>
              </a:solidFill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2543104" y="5373216"/>
            <a:ext cx="1758352" cy="477511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83936" tIns="41968" rIns="83936" bIns="41968" numCol="1" anchor="t" anchorCtr="0" compatLnSpc="1">
            <a:prstTxWarp prst="textNoShape">
              <a:avLst/>
            </a:prstTxWarp>
          </a:bodyPr>
          <a:lstStyle/>
          <a:p>
            <a:pPr defTabSz="839376">
              <a:defRPr/>
            </a:pPr>
            <a:endParaRPr lang="ru-RU" sz="1700" kern="0" dirty="0">
              <a:solidFill>
                <a:prstClr val="black"/>
              </a:solidFill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4601176" y="5373216"/>
            <a:ext cx="1758352" cy="477511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83936" tIns="41968" rIns="83936" bIns="41968" numCol="1" anchor="t" anchorCtr="0" compatLnSpc="1">
            <a:prstTxWarp prst="textNoShape">
              <a:avLst/>
            </a:prstTxWarp>
          </a:bodyPr>
          <a:lstStyle/>
          <a:p>
            <a:pPr defTabSz="839376">
              <a:defRPr/>
            </a:pPr>
            <a:endParaRPr lang="ru-RU" sz="1700" kern="0" dirty="0">
              <a:solidFill>
                <a:prstClr val="black"/>
              </a:solidFill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6654804" y="5373216"/>
            <a:ext cx="1792956" cy="477511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83936" tIns="41968" rIns="83936" bIns="41968" numCol="1" anchor="t" anchorCtr="0" compatLnSpc="1">
            <a:prstTxWarp prst="textNoShape">
              <a:avLst/>
            </a:prstTxWarp>
          </a:bodyPr>
          <a:lstStyle/>
          <a:p>
            <a:pPr defTabSz="839376">
              <a:defRPr/>
            </a:pPr>
            <a:endParaRPr lang="ru-RU" sz="1700" kern="0" dirty="0">
              <a:solidFill>
                <a:prstClr val="black"/>
              </a:solidFill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888885" y="5421262"/>
            <a:ext cx="1169785" cy="429465"/>
          </a:xfrm>
          <a:prstGeom prst="rect">
            <a:avLst/>
          </a:prstGeom>
        </p:spPr>
        <p:txBody>
          <a:bodyPr wrap="none" lIns="83936" tIns="41968" rIns="83936" bIns="41968">
            <a:spAutoFit/>
          </a:bodyPr>
          <a:lstStyle/>
          <a:p>
            <a:pPr algn="ctr" defTabSz="839376">
              <a:lnSpc>
                <a:spcPct val="80000"/>
              </a:lnSpc>
            </a:pPr>
            <a:r>
              <a:rPr lang="ru-RU" sz="2800" b="1" dirty="0" smtClean="0">
                <a:solidFill>
                  <a:srgbClr val="802723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2 207 </a:t>
            </a:r>
            <a:endParaRPr lang="ru-RU" sz="2800" b="1" dirty="0">
              <a:solidFill>
                <a:srgbClr val="802723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402692" y="5883571"/>
            <a:ext cx="2068404" cy="380221"/>
          </a:xfrm>
          <a:prstGeom prst="rect">
            <a:avLst/>
          </a:prstGeom>
        </p:spPr>
        <p:txBody>
          <a:bodyPr wrap="square" lIns="83936" tIns="41968" rIns="83936" bIns="41968">
            <a:spAutoFit/>
          </a:bodyPr>
          <a:lstStyle/>
          <a:p>
            <a:pPr algn="ctr" defTabSz="839376">
              <a:lnSpc>
                <a:spcPct val="80000"/>
              </a:lnSpc>
            </a:pPr>
            <a:r>
              <a:rPr lang="ru-RU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о</a:t>
            </a:r>
            <a:r>
              <a:rPr lang="ru-RU" sz="12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бучено по всем</a:t>
            </a:r>
          </a:p>
          <a:p>
            <a:pPr algn="ctr" defTabSz="839376">
              <a:lnSpc>
                <a:spcPct val="80000"/>
              </a:lnSpc>
            </a:pPr>
            <a:r>
              <a:rPr lang="ru-RU" sz="12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направлениям</a:t>
            </a:r>
            <a:endParaRPr lang="ru-RU" sz="1200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2543104" y="5445224"/>
            <a:ext cx="1758351" cy="429465"/>
          </a:xfrm>
          <a:prstGeom prst="rect">
            <a:avLst/>
          </a:prstGeom>
        </p:spPr>
        <p:txBody>
          <a:bodyPr wrap="square" lIns="83936" tIns="41968" rIns="83936" bIns="41968">
            <a:spAutoFit/>
          </a:bodyPr>
          <a:lstStyle/>
          <a:p>
            <a:pPr algn="ctr" defTabSz="839376">
              <a:lnSpc>
                <a:spcPct val="80000"/>
              </a:lnSpc>
            </a:pPr>
            <a:r>
              <a:rPr lang="ru-RU" sz="2800" b="1" dirty="0">
                <a:solidFill>
                  <a:srgbClr val="802723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-</a:t>
            </a:r>
            <a:r>
              <a:rPr lang="ru-RU" sz="2800" b="1" dirty="0" smtClean="0">
                <a:solidFill>
                  <a:srgbClr val="802723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24 %  </a:t>
            </a:r>
            <a:endParaRPr lang="ru-RU" sz="2800" b="1" dirty="0">
              <a:solidFill>
                <a:srgbClr val="802723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4601177" y="5373216"/>
            <a:ext cx="1758351" cy="491021"/>
          </a:xfrm>
          <a:prstGeom prst="rect">
            <a:avLst/>
          </a:prstGeom>
        </p:spPr>
        <p:txBody>
          <a:bodyPr wrap="square" lIns="83936" tIns="41968" rIns="83936" bIns="41968">
            <a:spAutoFit/>
          </a:bodyPr>
          <a:lstStyle/>
          <a:p>
            <a:pPr algn="ctr" defTabSz="839376">
              <a:lnSpc>
                <a:spcPct val="80000"/>
              </a:lnSpc>
            </a:pPr>
            <a:r>
              <a:rPr lang="ru-RU" sz="2800" b="1" dirty="0" smtClean="0">
                <a:solidFill>
                  <a:srgbClr val="802723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+27 %</a:t>
            </a:r>
            <a:r>
              <a:rPr lang="ru-RU" sz="3300" b="1" dirty="0" smtClean="0">
                <a:solidFill>
                  <a:srgbClr val="802723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 </a:t>
            </a:r>
            <a:endParaRPr lang="ru-RU" sz="3300" b="1" dirty="0">
              <a:solidFill>
                <a:srgbClr val="802723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6689409" y="5445224"/>
            <a:ext cx="1758351" cy="429465"/>
          </a:xfrm>
          <a:prstGeom prst="rect">
            <a:avLst/>
          </a:prstGeom>
        </p:spPr>
        <p:txBody>
          <a:bodyPr wrap="square" lIns="83936" tIns="41968" rIns="83936" bIns="41968">
            <a:spAutoFit/>
          </a:bodyPr>
          <a:lstStyle/>
          <a:p>
            <a:pPr algn="ctr" defTabSz="839376">
              <a:lnSpc>
                <a:spcPct val="80000"/>
              </a:lnSpc>
            </a:pPr>
            <a:r>
              <a:rPr lang="ru-RU" sz="2800" b="1" dirty="0">
                <a:solidFill>
                  <a:srgbClr val="802723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-</a:t>
            </a:r>
            <a:r>
              <a:rPr lang="ru-RU" sz="2800" b="1" dirty="0" smtClean="0">
                <a:solidFill>
                  <a:srgbClr val="802723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25 %  </a:t>
            </a:r>
            <a:endParaRPr lang="ru-RU" sz="2800" b="1" dirty="0">
              <a:solidFill>
                <a:srgbClr val="802723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2183064" y="5857091"/>
            <a:ext cx="2441116" cy="380221"/>
          </a:xfrm>
          <a:prstGeom prst="rect">
            <a:avLst/>
          </a:prstGeom>
        </p:spPr>
        <p:txBody>
          <a:bodyPr wrap="square" lIns="83936" tIns="41968" rIns="83936" bIns="41968">
            <a:spAutoFit/>
          </a:bodyPr>
          <a:lstStyle/>
          <a:p>
            <a:pPr algn="ctr" defTabSz="839376">
              <a:lnSpc>
                <a:spcPct val="80000"/>
              </a:lnSpc>
            </a:pPr>
            <a:r>
              <a:rPr lang="ru-RU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снижение времени</a:t>
            </a:r>
          </a:p>
          <a:p>
            <a:pPr algn="ctr" defTabSz="839376">
              <a:lnSpc>
                <a:spcPct val="80000"/>
              </a:lnSpc>
            </a:pPr>
            <a:r>
              <a:rPr lang="ru-RU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протекания процессов</a:t>
            </a:r>
            <a:endParaRPr lang="ru-RU" sz="1200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Прямоугольник 114"/>
          <p:cNvSpPr/>
          <p:nvPr/>
        </p:nvSpPr>
        <p:spPr>
          <a:xfrm>
            <a:off x="4278452" y="5857091"/>
            <a:ext cx="2441116" cy="380221"/>
          </a:xfrm>
          <a:prstGeom prst="rect">
            <a:avLst/>
          </a:prstGeom>
        </p:spPr>
        <p:txBody>
          <a:bodyPr wrap="square" lIns="83936" tIns="41968" rIns="83936" bIns="41968">
            <a:spAutoFit/>
          </a:bodyPr>
          <a:lstStyle/>
          <a:p>
            <a:pPr algn="ctr" defTabSz="839376">
              <a:lnSpc>
                <a:spcPct val="80000"/>
              </a:lnSpc>
            </a:pPr>
            <a:r>
              <a:rPr lang="ru-RU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увеличение</a:t>
            </a:r>
          </a:p>
          <a:p>
            <a:pPr algn="ctr" defTabSz="839376">
              <a:lnSpc>
                <a:spcPct val="80000"/>
              </a:lnSpc>
            </a:pPr>
            <a:r>
              <a:rPr lang="ru-RU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выработки</a:t>
            </a:r>
            <a:endParaRPr lang="ru-RU" sz="1200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Прямоугольник 115"/>
          <p:cNvSpPr/>
          <p:nvPr/>
        </p:nvSpPr>
        <p:spPr>
          <a:xfrm>
            <a:off x="6307348" y="5805264"/>
            <a:ext cx="2441116" cy="527954"/>
          </a:xfrm>
          <a:prstGeom prst="rect">
            <a:avLst/>
          </a:prstGeom>
        </p:spPr>
        <p:txBody>
          <a:bodyPr wrap="square" lIns="83936" tIns="41968" rIns="83936" bIns="41968">
            <a:spAutoFit/>
          </a:bodyPr>
          <a:lstStyle/>
          <a:p>
            <a:pPr algn="ctr" defTabSz="839376">
              <a:lnSpc>
                <a:spcPct val="80000"/>
              </a:lnSpc>
            </a:pPr>
            <a:r>
              <a:rPr lang="ru-RU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снижение </a:t>
            </a:r>
          </a:p>
          <a:p>
            <a:pPr algn="ctr" defTabSz="839376">
              <a:lnSpc>
                <a:spcPct val="80000"/>
              </a:lnSpc>
            </a:pPr>
            <a:r>
              <a:rPr lang="ru-RU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незавершенного </a:t>
            </a:r>
          </a:p>
          <a:p>
            <a:pPr algn="ctr" defTabSz="839376">
              <a:lnSpc>
                <a:spcPct val="80000"/>
              </a:lnSpc>
            </a:pPr>
            <a:r>
              <a:rPr lang="ru-RU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производства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321856" y="5229200"/>
            <a:ext cx="8570624" cy="1104018"/>
          </a:xfrm>
          <a:prstGeom prst="rect">
            <a:avLst/>
          </a:prstGeom>
          <a:noFill/>
          <a:ln w="9525">
            <a:solidFill>
              <a:srgbClr val="600000"/>
            </a:solidFill>
            <a:prstDash val="dash"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32071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 smtClean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  <a:endParaRPr lang="ru-RU" sz="900" b="1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  <a:p>
            <a:pPr>
              <a:lnSpc>
                <a:spcPct val="80000"/>
              </a:lnSpc>
            </a:pPr>
            <a:r>
              <a:rPr lang="ru-RU" sz="900" dirty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Ярославской области</a:t>
            </a:r>
            <a:endParaRPr lang="en-US" sz="900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</p:txBody>
      </p:sp>
      <p:pic>
        <p:nvPicPr>
          <p:cNvPr id="119" name="Рисунок 1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5"/>
            <a:ext cx="362182" cy="604530"/>
          </a:xfrm>
          <a:prstGeom prst="rect">
            <a:avLst/>
          </a:prstGeom>
        </p:spPr>
      </p:pic>
      <p:sp>
        <p:nvSpPr>
          <p:cNvPr id="120" name="TextBox 119"/>
          <p:cNvSpPr txBox="1"/>
          <p:nvPr/>
        </p:nvSpPr>
        <p:spPr>
          <a:xfrm>
            <a:off x="3664104" y="3496729"/>
            <a:ext cx="4982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</a:t>
            </a:r>
            <a:endParaRPr lang="ru-RU" sz="800" b="1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664104" y="4881567"/>
            <a:ext cx="43848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</a:t>
            </a:r>
            <a:endParaRPr lang="ru-RU" sz="800" b="1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339752" y="3501588"/>
            <a:ext cx="11945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перевыполнение</a:t>
            </a:r>
            <a:endParaRPr lang="ru-RU" sz="800" b="1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339752" y="4869160"/>
            <a:ext cx="11945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перевыполнение</a:t>
            </a:r>
            <a:endParaRPr lang="ru-RU" sz="800" b="1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84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16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60432" y="6467524"/>
            <a:ext cx="576064" cy="273844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14</a:t>
            </a:fld>
            <a:endParaRPr lang="ru-RU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85384" y="384919"/>
            <a:ext cx="659107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ru-RU"/>
            </a:defPPr>
            <a:lvl1pPr>
              <a:defRPr sz="2000"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РАЗВИТИЕ КООПЕРАЦИОННЫХ СВЯЗЕЙ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60626" y="1389449"/>
            <a:ext cx="538524" cy="550074"/>
          </a:xfrm>
          <a:prstGeom prst="ellipse">
            <a:avLst/>
          </a:prstGeom>
          <a:solidFill>
            <a:srgbClr val="D0A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/>
          </a:p>
        </p:txBody>
      </p:sp>
      <p:sp>
        <p:nvSpPr>
          <p:cNvPr id="9" name="Прямоугольник 23"/>
          <p:cNvSpPr>
            <a:spLocks noChangeArrowheads="1"/>
          </p:cNvSpPr>
          <p:nvPr/>
        </p:nvSpPr>
        <p:spPr bwMode="auto">
          <a:xfrm>
            <a:off x="995845" y="1385412"/>
            <a:ext cx="9040668" cy="515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3936" tIns="41968" rIns="83936" bIns="41968">
            <a:spAutoFit/>
          </a:bodyPr>
          <a:lstStyle/>
          <a:p>
            <a:pPr>
              <a:defRPr/>
            </a:pPr>
            <a:r>
              <a:rPr lang="ru-RU" alt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КООРДИНАЦИОННЫЙ СОВЕТ ПО ПРОИЗВОДСТВЕННОЙ КООПЕРАЦИИ</a:t>
            </a:r>
          </a:p>
          <a:p>
            <a:pPr>
              <a:defRPr/>
            </a:pPr>
            <a:r>
              <a:rPr lang="ru-RU" altLang="ru-RU" sz="1400" dirty="0">
                <a:solidFill>
                  <a:srgbClr val="8027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 в мае 2017 года</a:t>
            </a:r>
          </a:p>
        </p:txBody>
      </p:sp>
      <p:pic>
        <p:nvPicPr>
          <p:cNvPr id="10" name="Picture 5" descr="D:\Проекты\меры поддержки пром-ти\work\handshake-outline.png"/>
          <p:cNvPicPr>
            <a:picLocks noChangeAspect="1" noChangeArrowheads="1"/>
          </p:cNvPicPr>
          <p:nvPr/>
        </p:nvPicPr>
        <p:blipFill>
          <a:blip r:embed="rId2" cstate="print">
            <a:grayscl/>
            <a:lum bright="40000"/>
          </a:blip>
          <a:stretch>
            <a:fillRect/>
          </a:stretch>
        </p:blipFill>
        <p:spPr bwMode="auto">
          <a:xfrm>
            <a:off x="456293" y="1494344"/>
            <a:ext cx="347193" cy="347193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552712" y="4043757"/>
            <a:ext cx="3188264" cy="1977531"/>
          </a:xfrm>
          <a:prstGeom prst="rect">
            <a:avLst/>
          </a:prstGeom>
          <a:noFill/>
          <a:ln w="9525">
            <a:solidFill>
              <a:srgbClr val="8A8A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36" tIns="41968" rIns="83936" bIns="41968" rtlCol="0" anchor="ctr"/>
          <a:lstStyle/>
          <a:p>
            <a:pPr algn="just"/>
            <a:endParaRPr lang="ru-RU" dirty="0"/>
          </a:p>
        </p:txBody>
      </p:sp>
      <p:sp>
        <p:nvSpPr>
          <p:cNvPr id="13" name="Прямоугольник 26"/>
          <p:cNvSpPr>
            <a:spLocks noChangeArrowheads="1"/>
          </p:cNvSpPr>
          <p:nvPr/>
        </p:nvSpPr>
        <p:spPr bwMode="auto">
          <a:xfrm>
            <a:off x="1326731" y="3869748"/>
            <a:ext cx="1604339" cy="3001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83936" tIns="41968" rIns="83936" bIns="41968"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8027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УЧАСТНИКИ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195736" y="4271056"/>
            <a:ext cx="1398312" cy="929725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83936" tIns="41968" rIns="83936" bIns="41968" numCol="1" anchor="t" anchorCtr="0" compatLnSpc="1">
            <a:prstTxWarp prst="textNoShape">
              <a:avLst/>
            </a:prstTxWarp>
          </a:bodyPr>
          <a:lstStyle/>
          <a:p>
            <a:pPr defTabSz="839376">
              <a:defRPr/>
            </a:pPr>
            <a:endParaRPr lang="ru-RU" sz="1700" kern="0" dirty="0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37285" y="4416738"/>
            <a:ext cx="669649" cy="429465"/>
          </a:xfrm>
          <a:prstGeom prst="rect">
            <a:avLst/>
          </a:prstGeom>
        </p:spPr>
        <p:txBody>
          <a:bodyPr wrap="none" lIns="83936" tIns="41968" rIns="83936" bIns="41968">
            <a:spAutoFit/>
          </a:bodyPr>
          <a:lstStyle/>
          <a:p>
            <a:pPr algn="ctr" defTabSz="839376">
              <a:lnSpc>
                <a:spcPct val="80000"/>
              </a:lnSpc>
            </a:pPr>
            <a:r>
              <a:rPr lang="ru-RU" sz="2800" b="1" dirty="0" smtClean="0">
                <a:solidFill>
                  <a:srgbClr val="802723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5,5</a:t>
            </a:r>
            <a:endParaRPr lang="ru-RU" sz="2800" b="1" dirty="0">
              <a:solidFill>
                <a:srgbClr val="802723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00920" y="4812996"/>
            <a:ext cx="1049945" cy="269422"/>
          </a:xfrm>
          <a:prstGeom prst="rect">
            <a:avLst/>
          </a:prstGeom>
        </p:spPr>
        <p:txBody>
          <a:bodyPr wrap="none" lIns="83936" tIns="41968" rIns="83936" bIns="41968">
            <a:spAutoFit/>
          </a:bodyPr>
          <a:lstStyle/>
          <a:p>
            <a:pPr algn="ctr" defTabSz="839376">
              <a:lnSpc>
                <a:spcPct val="80000"/>
              </a:lnSpc>
            </a:pPr>
            <a:r>
              <a:rPr lang="ru-RU" sz="1500" dirty="0">
                <a:solidFill>
                  <a:srgbClr val="802723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млрд руб.</a:t>
            </a:r>
            <a:endParaRPr lang="ru-RU" sz="1500" dirty="0">
              <a:solidFill>
                <a:srgbClr val="8027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128938" y="5279167"/>
            <a:ext cx="1506958" cy="454088"/>
          </a:xfrm>
          <a:prstGeom prst="rect">
            <a:avLst/>
          </a:prstGeom>
        </p:spPr>
        <p:txBody>
          <a:bodyPr wrap="square" lIns="83936" tIns="41968" rIns="83936" bIns="41968">
            <a:spAutoFit/>
          </a:bodyPr>
          <a:lstStyle/>
          <a:p>
            <a:pPr algn="ctr"/>
            <a:r>
              <a:rPr lang="ru-RU" altLang="ru-RU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СУММА </a:t>
            </a:r>
          </a:p>
          <a:p>
            <a:pPr algn="ctr"/>
            <a:r>
              <a:rPr lang="ru-RU" altLang="ru-RU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КОНТРАКТОВ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25416" y="4271056"/>
            <a:ext cx="1398312" cy="929725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83936" tIns="41968" rIns="83936" bIns="41968" numCol="1" anchor="t" anchorCtr="0" compatLnSpc="1">
            <a:prstTxWarp prst="textNoShape">
              <a:avLst/>
            </a:prstTxWarp>
          </a:bodyPr>
          <a:lstStyle/>
          <a:p>
            <a:pPr defTabSz="839376">
              <a:defRPr/>
            </a:pPr>
            <a:endParaRPr lang="ru-RU" sz="1700" kern="0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16467" y="4540753"/>
            <a:ext cx="770638" cy="429465"/>
          </a:xfrm>
          <a:prstGeom prst="rect">
            <a:avLst/>
          </a:prstGeom>
        </p:spPr>
        <p:txBody>
          <a:bodyPr wrap="none" lIns="83936" tIns="41968" rIns="83936" bIns="41968">
            <a:spAutoFit/>
          </a:bodyPr>
          <a:lstStyle/>
          <a:p>
            <a:pPr algn="ctr" defTabSz="839376">
              <a:lnSpc>
                <a:spcPct val="80000"/>
              </a:lnSpc>
            </a:pPr>
            <a:r>
              <a:rPr lang="ru-RU" sz="2800" b="1" dirty="0" smtClean="0">
                <a:solidFill>
                  <a:srgbClr val="802723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136</a:t>
            </a:r>
            <a:endParaRPr lang="ru-RU" sz="2800" b="1" dirty="0">
              <a:solidFill>
                <a:srgbClr val="802723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5811" y="5398379"/>
            <a:ext cx="1697521" cy="269422"/>
          </a:xfrm>
          <a:prstGeom prst="rect">
            <a:avLst/>
          </a:prstGeom>
        </p:spPr>
        <p:txBody>
          <a:bodyPr wrap="square" lIns="83936" tIns="41968" rIns="83936" bIns="41968">
            <a:spAutoFit/>
          </a:bodyPr>
          <a:lstStyle/>
          <a:p>
            <a:pPr algn="ctr"/>
            <a:r>
              <a:rPr lang="ru-RU" altLang="ru-RU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ПРЕДПРИЯТИЙ</a:t>
            </a:r>
            <a:endParaRPr lang="ru-RU" altLang="ru-RU" sz="12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2712" y="2432522"/>
            <a:ext cx="3188264" cy="1140494"/>
          </a:xfrm>
          <a:prstGeom prst="rect">
            <a:avLst/>
          </a:prstGeom>
          <a:noFill/>
          <a:ln w="9525">
            <a:solidFill>
              <a:srgbClr val="8A8A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36" tIns="41968" rIns="83936" bIns="41968" rtlCol="0" anchor="ctr"/>
          <a:lstStyle/>
          <a:p>
            <a:pPr algn="just"/>
            <a:endParaRPr lang="ru-RU" dirty="0"/>
          </a:p>
        </p:txBody>
      </p:sp>
      <p:sp>
        <p:nvSpPr>
          <p:cNvPr id="24" name="Прямоугольник 26"/>
          <p:cNvSpPr>
            <a:spLocks noChangeArrowheads="1"/>
          </p:cNvSpPr>
          <p:nvPr/>
        </p:nvSpPr>
        <p:spPr bwMode="auto">
          <a:xfrm>
            <a:off x="1326731" y="2276504"/>
            <a:ext cx="1604339" cy="3001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83936" tIns="41968" rIns="83936" bIns="41968"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8027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ЗАСЕДАНИЯ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475656" y="2646910"/>
            <a:ext cx="1296144" cy="563029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83936" tIns="41968" rIns="83936" bIns="41968" numCol="1" anchor="t" anchorCtr="0" compatLnSpc="1">
            <a:prstTxWarp prst="textNoShape">
              <a:avLst/>
            </a:prstTxWarp>
          </a:bodyPr>
          <a:lstStyle/>
          <a:p>
            <a:pPr defTabSz="839376">
              <a:defRPr/>
            </a:pPr>
            <a:endParaRPr lang="ru-RU" sz="1700" kern="0" dirty="0">
              <a:solidFill>
                <a:prstClr val="black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798216" y="2708523"/>
            <a:ext cx="613544" cy="429465"/>
          </a:xfrm>
          <a:prstGeom prst="rect">
            <a:avLst/>
          </a:prstGeom>
        </p:spPr>
        <p:txBody>
          <a:bodyPr wrap="none" lIns="83936" tIns="41968" rIns="83936" bIns="41968">
            <a:spAutoFit/>
          </a:bodyPr>
          <a:lstStyle/>
          <a:p>
            <a:pPr algn="ctr" defTabSz="839376">
              <a:lnSpc>
                <a:spcPct val="80000"/>
              </a:lnSpc>
            </a:pPr>
            <a:r>
              <a:rPr lang="ru-RU" sz="2800" b="1" dirty="0" smtClean="0">
                <a:solidFill>
                  <a:srgbClr val="802723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22</a:t>
            </a:r>
            <a:r>
              <a:rPr lang="ru-RU" sz="1200" b="1" dirty="0" smtClean="0">
                <a:solidFill>
                  <a:srgbClr val="802723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 </a:t>
            </a:r>
            <a:endParaRPr lang="ru-RU" sz="1200" b="1" dirty="0">
              <a:solidFill>
                <a:srgbClr val="802723"/>
              </a:solidFill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475656" y="3268122"/>
            <a:ext cx="1296144" cy="232488"/>
          </a:xfrm>
          <a:prstGeom prst="rect">
            <a:avLst/>
          </a:prstGeom>
        </p:spPr>
        <p:txBody>
          <a:bodyPr wrap="square" lIns="83936" tIns="41968" rIns="83936" bIns="41968">
            <a:spAutoFit/>
          </a:bodyPr>
          <a:lstStyle/>
          <a:p>
            <a:pPr algn="ctr" defTabSz="839376">
              <a:lnSpc>
                <a:spcPct val="80000"/>
              </a:lnSpc>
            </a:pPr>
            <a:r>
              <a:rPr lang="ru-RU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2017–2022 гг.</a:t>
            </a:r>
            <a:endParaRPr lang="ru-RU" sz="12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" descr="http://assets.compmechlab.ru/events_tb/logo-saturn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56" b="12792"/>
          <a:stretch/>
        </p:blipFill>
        <p:spPr bwMode="auto">
          <a:xfrm>
            <a:off x="5627914" y="4977490"/>
            <a:ext cx="1252880" cy="6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https://www.kovrik.ru/files/watermark/%D0%93%D0%B0%D0%B7%D0%BF%D1%80%D0%BE%D0%BC%D0%BD%D0%B5%D1%84%D1%82%D1%8C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224" y="5021265"/>
            <a:ext cx="1061474" cy="530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Рисунок 29"/>
          <p:cNvPicPr/>
          <p:nvPr/>
        </p:nvPicPr>
        <p:blipFill rotWithShape="1">
          <a:blip r:embed="rId5" cstate="print"/>
          <a:srcRect l="17957" t="19068" r="68873" b="74050"/>
          <a:stretch/>
        </p:blipFill>
        <p:spPr bwMode="auto">
          <a:xfrm>
            <a:off x="4395645" y="2650398"/>
            <a:ext cx="1493522" cy="3662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1" name="Picture 6" descr="http://endowmentpstgu.ru/media/k2/items/cache/af2ef6a0e2c9c528b09655df79f3b312_XL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211" y="2998747"/>
            <a:ext cx="1109585" cy="462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8" descr="http://armtorg.ru/uploads/news-add/2016-08/30/6407057d0dd161ae8324e2ce8ccb4a1a.jpg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66" b="25284"/>
          <a:stretch/>
        </p:blipFill>
        <p:spPr bwMode="auto">
          <a:xfrm>
            <a:off x="6740092" y="2547091"/>
            <a:ext cx="1691440" cy="572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Прямоугольник 32"/>
          <p:cNvSpPr/>
          <p:nvPr/>
        </p:nvSpPr>
        <p:spPr>
          <a:xfrm>
            <a:off x="4211960" y="2426603"/>
            <a:ext cx="4367858" cy="3594685"/>
          </a:xfrm>
          <a:prstGeom prst="rect">
            <a:avLst/>
          </a:prstGeom>
          <a:noFill/>
          <a:ln w="9525">
            <a:solidFill>
              <a:srgbClr val="8A8A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dirty="0"/>
          </a:p>
        </p:txBody>
      </p:sp>
      <p:sp>
        <p:nvSpPr>
          <p:cNvPr id="34" name="Прямоугольник 26"/>
          <p:cNvSpPr>
            <a:spLocks noChangeArrowheads="1"/>
          </p:cNvSpPr>
          <p:nvPr/>
        </p:nvSpPr>
        <p:spPr bwMode="auto">
          <a:xfrm>
            <a:off x="5761167" y="2276872"/>
            <a:ext cx="1547139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400" b="1" dirty="0">
                <a:solidFill>
                  <a:srgbClr val="8027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ПОСТАВЩИКИ</a:t>
            </a:r>
          </a:p>
        </p:txBody>
      </p:sp>
      <p:pic>
        <p:nvPicPr>
          <p:cNvPr id="35" name="Picture 6" descr="http://1c83.ru/upload/iblock/c47/c47e8eaae164c3ca1aa0ed4f11704868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60" b="41079"/>
          <a:stretch/>
        </p:blipFill>
        <p:spPr bwMode="auto">
          <a:xfrm>
            <a:off x="5812813" y="4526415"/>
            <a:ext cx="682863" cy="324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 descr="https://investlife.ru/wp-content/uploads/2015/05/logo-transneft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2" y="3093094"/>
            <a:ext cx="985626" cy="41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https://upload.wikimedia.org/wikipedia/commons/thumb/b/b8/RZD.svg/1600px-RZD.svg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647" y="3664264"/>
            <a:ext cx="1812123" cy="30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8" descr="https://simg.sputnik.ru/?key=0c2ba1c029006a28e7508052d2e1302660c0104d"/>
          <p:cNvPicPr>
            <a:picLocks noChangeAspect="1" noChangeArrowheads="1"/>
          </p:cNvPicPr>
          <p:nvPr/>
        </p:nvPicPr>
        <p:blipFill rotWithShape="1">
          <a:blip r:embed="rId1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75" t="21477" r="14837" b="27265"/>
          <a:stretch/>
        </p:blipFill>
        <p:spPr bwMode="auto">
          <a:xfrm>
            <a:off x="4227420" y="3877022"/>
            <a:ext cx="2216540" cy="66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https://tradernet.com/data/blogs/users/1030255/1566314546_1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6" r="4509"/>
          <a:stretch/>
        </p:blipFill>
        <p:spPr bwMode="auto">
          <a:xfrm>
            <a:off x="4333946" y="4471479"/>
            <a:ext cx="1463282" cy="433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shumilova\Desktop\1527498089_1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813" y="3877019"/>
            <a:ext cx="1336267" cy="479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https://mospodarok.su/upload/iblock/34a/34a8d4ac63193e23f0d147ec315f4373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829" y="3965468"/>
            <a:ext cx="506011" cy="50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https://static.tildacdn.com/tild3363-3461-4535-b066-316130383138/logo2.pn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56" b="15715"/>
          <a:stretch/>
        </p:blipFill>
        <p:spPr bwMode="auto">
          <a:xfrm>
            <a:off x="6475370" y="3319604"/>
            <a:ext cx="1049550" cy="42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1" t="7376" r="67663" b="88317"/>
          <a:stretch/>
        </p:blipFill>
        <p:spPr bwMode="auto">
          <a:xfrm>
            <a:off x="6762532" y="4605684"/>
            <a:ext cx="1709546" cy="30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5" descr="https://neftegaz.ru/upload/iblock/abb/abb7c94cb999c18f00ae7a20abeb034c.jp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68" b="34644"/>
          <a:stretch/>
        </p:blipFill>
        <p:spPr bwMode="auto">
          <a:xfrm>
            <a:off x="6948266" y="5142424"/>
            <a:ext cx="1608981" cy="390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732071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 smtClean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  <a:endParaRPr lang="ru-RU" sz="900" b="1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  <a:p>
            <a:pPr>
              <a:lnSpc>
                <a:spcPct val="80000"/>
              </a:lnSpc>
            </a:pPr>
            <a:r>
              <a:rPr lang="ru-RU" sz="900" dirty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Ярославской области</a:t>
            </a:r>
            <a:endParaRPr lang="en-US" sz="900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5"/>
            <a:ext cx="362182" cy="60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84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16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32440" y="6467524"/>
            <a:ext cx="576064" cy="273844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15</a:t>
            </a:fld>
            <a:endParaRPr lang="ru-RU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29400" y="133762"/>
            <a:ext cx="659107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ru-RU"/>
            </a:defPPr>
            <a:lvl1pPr>
              <a:defRPr sz="2000"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СОДЕЙСТВИЕ ОСВОЕНИЮ РЫНКОВ СБЫТА,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 УСТАНОВЛЕНИЮ ДЕЛОВЫХ КОНТАКТОВ,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ПОПУЛЯРИЗАЦИИ ДЕЯТЕЛЬНОСТИ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3351414"/>
            <a:ext cx="4392488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Конгрессно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-выставочное мероприятие</a:t>
            </a: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«День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промышленности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Ярославской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области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» </a:t>
            </a:r>
          </a:p>
          <a:p>
            <a:endParaRPr lang="ru-RU" sz="5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ежегодно (октябрь)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74546"/>
            <a:ext cx="1193757" cy="648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528" y="1704644"/>
            <a:ext cx="671107" cy="679601"/>
          </a:xfrm>
          <a:prstGeom prst="ellipse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331640" y="1646742"/>
            <a:ext cx="3917016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Международный технологический форум </a:t>
            </a: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«Инновации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. Технологии. Производство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» </a:t>
            </a: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при участии ПАО «ОДК-Сатурн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») </a:t>
            </a:r>
          </a:p>
          <a:p>
            <a:endParaRPr lang="ru-RU" sz="5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ежегодно (20-21 апреля 2023 г.)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1" t="46689" r="25447" b="12936"/>
          <a:stretch/>
        </p:blipFill>
        <p:spPr bwMode="auto">
          <a:xfrm>
            <a:off x="5424291" y="1611027"/>
            <a:ext cx="1647488" cy="1115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В Рыбинске стартовал VI международный технологический форум «Инновации. Технологии. Производство» 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29" b="14661"/>
          <a:stretch/>
        </p:blipFill>
        <p:spPr bwMode="auto">
          <a:xfrm>
            <a:off x="7143916" y="1611028"/>
            <a:ext cx="1676555" cy="11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732071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 smtClean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  <a:endParaRPr lang="ru-RU" sz="900" b="1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  <a:p>
            <a:pPr>
              <a:lnSpc>
                <a:spcPct val="80000"/>
              </a:lnSpc>
            </a:pPr>
            <a:r>
              <a:rPr lang="ru-RU" sz="900" dirty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Ярославской области</a:t>
            </a:r>
            <a:endParaRPr lang="en-US" sz="900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5"/>
            <a:ext cx="362182" cy="604530"/>
          </a:xfrm>
          <a:prstGeom prst="rect">
            <a:avLst/>
          </a:prstGeom>
        </p:spPr>
      </p:pic>
      <p:pic>
        <p:nvPicPr>
          <p:cNvPr id="2" name="Picture 2" descr="http://xn--d1acamnfgdafffnvp3g5bn.xn--p1ai/wp-content/uploads/2022/10/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292" y="3086903"/>
            <a:ext cx="1654799" cy="1189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xn--d1acamnfgdafffnvp3g5bn.xn--p1ai/wp-content/uploads/2022/10/1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72"/>
          <a:stretch/>
        </p:blipFill>
        <p:spPr bwMode="auto">
          <a:xfrm>
            <a:off x="7128895" y="3086902"/>
            <a:ext cx="1691577" cy="1189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http://xn--d1acamnfgdafffnvp3g5bn.xn--p1ai/wp-content/uploads/2022/10/2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292" y="4673644"/>
            <a:ext cx="1654799" cy="1120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xn--d1acamnfgdafffnvp3g5bn.xn--p1ai/wp-content/uploads/2022/10/17.6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5" b="44581"/>
          <a:stretch/>
        </p:blipFill>
        <p:spPr bwMode="auto">
          <a:xfrm>
            <a:off x="7143917" y="4671078"/>
            <a:ext cx="1676555" cy="1134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331640" y="4845640"/>
            <a:ext cx="4151665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Областной конкурс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«Лучшие промышленные предприятия Ярославской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области» </a:t>
            </a:r>
          </a:p>
          <a:p>
            <a:endParaRPr lang="ru-RU" sz="5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ежегодно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8" t="9803" r="14903" b="34242"/>
          <a:stretch/>
        </p:blipFill>
        <p:spPr bwMode="auto">
          <a:xfrm>
            <a:off x="359196" y="4951790"/>
            <a:ext cx="645295" cy="63745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484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60432" y="6467524"/>
            <a:ext cx="576064" cy="273844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16</a:t>
            </a:fld>
            <a:endParaRPr lang="ru-RU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 flipV="1">
            <a:off x="16" y="2"/>
            <a:ext cx="5796120" cy="5805262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351" tIns="30676" rIns="61351" bIns="30676" rtlCol="0" anchor="ctr"/>
          <a:lstStyle/>
          <a:p>
            <a:pPr algn="ctr"/>
            <a:endParaRPr lang="ru-RU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23058" y="2708920"/>
            <a:ext cx="3985246" cy="849859"/>
          </a:xfrm>
          <a:prstGeom prst="rect">
            <a:avLst/>
          </a:prstGeom>
          <a:noFill/>
        </p:spPr>
        <p:txBody>
          <a:bodyPr wrap="square" lIns="61351" tIns="30676" rIns="61351" bIns="30676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Департамент инвестиций, промышленности и внешнеэкономической деятельности</a:t>
            </a:r>
            <a:endParaRPr lang="ru-RU" sz="1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itchFamily="34" charset="0"/>
                <a:cs typeface="Arial" pitchFamily="34" charset="0"/>
              </a:rPr>
              <a:t>Ярославской области</a:t>
            </a:r>
            <a:endParaRPr lang="en-US" sz="1600" dirty="0">
              <a:solidFill>
                <a:prstClr val="black">
                  <a:lumMod val="50000"/>
                  <a:lumOff val="50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23886" y="3566718"/>
            <a:ext cx="2715437" cy="477450"/>
          </a:xfrm>
          <a:prstGeom prst="rect">
            <a:avLst/>
          </a:prstGeom>
          <a:ln>
            <a:noFill/>
          </a:ln>
        </p:spPr>
        <p:txBody>
          <a:bodyPr wrap="square" lIns="61351" tIns="30676" rIns="61351" bIns="30676">
            <a:spAutoFit/>
          </a:bodyPr>
          <a:lstStyle/>
          <a:p>
            <a:r>
              <a:rPr lang="ru-RU" sz="900" dirty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150014, г. Ярославль, ул. Свободы, 62</a:t>
            </a:r>
            <a:endParaRPr lang="en-US" sz="900" dirty="0">
              <a:solidFill>
                <a:srgbClr val="9C674E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900" dirty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тел</a:t>
            </a:r>
            <a:r>
              <a:rPr lang="en-US" sz="900" dirty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900" dirty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: (4852) 40-19-03, факс: (4852) 40-01-54</a:t>
            </a:r>
            <a:endParaRPr lang="en-US" sz="900" dirty="0">
              <a:solidFill>
                <a:srgbClr val="9C674E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900" dirty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е-</a:t>
            </a:r>
            <a:r>
              <a:rPr lang="en-US" sz="900" dirty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mail: der@yarregion.ru</a:t>
            </a:r>
            <a:endParaRPr lang="ru-RU" sz="900" dirty="0">
              <a:solidFill>
                <a:srgbClr val="9C674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23894" y="4410892"/>
            <a:ext cx="1707539" cy="308172"/>
          </a:xfrm>
          <a:prstGeom prst="rect">
            <a:avLst/>
          </a:prstGeom>
        </p:spPr>
        <p:txBody>
          <a:bodyPr wrap="none" lIns="61351" tIns="30676" rIns="61351" bIns="30676">
            <a:spAutoFit/>
          </a:bodyPr>
          <a:lstStyle/>
          <a:p>
            <a:r>
              <a:rPr lang="en-US" sz="1600" dirty="0">
                <a:solidFill>
                  <a:srgbClr val="8A8A89"/>
                </a:solidFill>
                <a:latin typeface="Arial" pitchFamily="34" charset="0"/>
                <a:cs typeface="Arial" pitchFamily="34" charset="0"/>
              </a:rPr>
              <a:t>www.yarregion.ru</a:t>
            </a:r>
            <a:endParaRPr lang="ru-RU" sz="1600" dirty="0">
              <a:solidFill>
                <a:srgbClr val="8A8A89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3384869" y="4313913"/>
            <a:ext cx="344278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484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16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2071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 smtClean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  <a:endParaRPr lang="ru-RU" sz="900" b="1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  <a:p>
            <a:pPr>
              <a:lnSpc>
                <a:spcPct val="80000"/>
              </a:lnSpc>
            </a:pPr>
            <a:r>
              <a:rPr lang="ru-RU" sz="900" dirty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Ярославской области</a:t>
            </a:r>
            <a:endParaRPr lang="en-US" sz="900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59890" y="260648"/>
            <a:ext cx="5684518" cy="442118"/>
          </a:xfrm>
          <a:prstGeom prst="rect">
            <a:avLst/>
          </a:prstGeom>
          <a:noFill/>
        </p:spPr>
        <p:txBody>
          <a:bodyPr wrap="square" lIns="53800" tIns="26897" rIns="53800" bIns="26897" rtlCol="0" anchor="ctr">
            <a:spAutoFit/>
          </a:bodyPr>
          <a:lstStyle/>
          <a:p>
            <a:pPr algn="ctr" defTabSz="613490">
              <a:lnSpc>
                <a:spcPct val="90000"/>
              </a:lnSpc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ПОКАЗАТЕЛИ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ПРОМЫШЛЕННОГО ПРОИЗВОДСТВА </a:t>
            </a:r>
          </a:p>
          <a:p>
            <a:pPr algn="ctr" defTabSz="613490">
              <a:lnSpc>
                <a:spcPct val="90000"/>
              </a:lnSpc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ЯРОСЛАВСКОЙ ОБЛАСТИ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353282" y="4575102"/>
            <a:ext cx="432000" cy="432000"/>
          </a:xfrm>
          <a:prstGeom prst="ellipse">
            <a:avLst/>
          </a:prstGeom>
          <a:solidFill>
            <a:srgbClr val="D0A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/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60432" y="6467524"/>
            <a:ext cx="576064" cy="27384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 dirty="0"/>
          </a:p>
        </p:txBody>
      </p:sp>
      <p:grpSp>
        <p:nvGrpSpPr>
          <p:cNvPr id="24" name="Группа 38"/>
          <p:cNvGrpSpPr/>
          <p:nvPr/>
        </p:nvGrpSpPr>
        <p:grpSpPr>
          <a:xfrm>
            <a:off x="339036" y="1340768"/>
            <a:ext cx="432000" cy="432000"/>
            <a:chOff x="6217932" y="4231752"/>
            <a:chExt cx="500238" cy="500238"/>
          </a:xfrm>
        </p:grpSpPr>
        <p:sp>
          <p:nvSpPr>
            <p:cNvPr id="25" name="Овал 24"/>
            <p:cNvSpPr/>
            <p:nvPr/>
          </p:nvSpPr>
          <p:spPr>
            <a:xfrm>
              <a:off x="6217932" y="4231752"/>
              <a:ext cx="500238" cy="500238"/>
            </a:xfrm>
            <a:prstGeom prst="ellipse">
              <a:avLst/>
            </a:prstGeom>
            <a:solidFill>
              <a:srgbClr val="D0AF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dirty="0"/>
                <a:t>          </a:t>
              </a:r>
            </a:p>
          </p:txBody>
        </p:sp>
        <p:pic>
          <p:nvPicPr>
            <p:cNvPr id="29" name="Picture 6" descr="D:\Проекты\меры поддержки пром-ти\work\industry.png"/>
            <p:cNvPicPr>
              <a:picLocks noChangeAspect="1" noChangeArrowheads="1"/>
            </p:cNvPicPr>
            <p:nvPr/>
          </p:nvPicPr>
          <p:blipFill>
            <a:blip r:embed="rId2" cstate="print">
              <a:grayscl/>
            </a:blip>
            <a:srcRect/>
            <a:stretch>
              <a:fillRect/>
            </a:stretch>
          </p:blipFill>
          <p:spPr bwMode="auto">
            <a:xfrm>
              <a:off x="6341833" y="4306346"/>
              <a:ext cx="268010" cy="316361"/>
            </a:xfrm>
            <a:prstGeom prst="rect">
              <a:avLst/>
            </a:prstGeom>
            <a:noFill/>
          </p:spPr>
        </p:pic>
      </p:grpSp>
      <p:sp>
        <p:nvSpPr>
          <p:cNvPr id="30" name="Прямоугольник 29"/>
          <p:cNvSpPr/>
          <p:nvPr/>
        </p:nvSpPr>
        <p:spPr>
          <a:xfrm>
            <a:off x="911267" y="1268760"/>
            <a:ext cx="3197592" cy="278661"/>
          </a:xfrm>
          <a:prstGeom prst="rect">
            <a:avLst/>
          </a:prstGeom>
        </p:spPr>
        <p:txBody>
          <a:bodyPr wrap="none" lIns="83940" tIns="41971" rIns="83940" bIns="41971" anchor="ctr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altLang="ru-RU" sz="1400" b="1" dirty="0" smtClean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altLang="ru-RU" sz="1400" b="1" dirty="0" smtClean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400" b="1" dirty="0" smtClean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185 </a:t>
            </a:r>
            <a:r>
              <a:rPr lang="ru-RU" altLang="ru-RU" sz="1100" dirty="0" smtClean="0">
                <a:latin typeface="Arial" pitchFamily="34" charset="0"/>
                <a:cs typeface="Arial" pitchFamily="34" charset="0"/>
              </a:rPr>
              <a:t>ПРОМЫШЛЕННЫХ ПРЕДПРИЯТИЙ</a:t>
            </a:r>
            <a:r>
              <a:rPr lang="ru-RU" altLang="ru-RU" sz="1100" baseline="30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altLang="ru-RU" sz="1100" dirty="0" smtClean="0">
                <a:latin typeface="Arial" pitchFamily="34" charset="0"/>
                <a:cs typeface="Arial" pitchFamily="34" charset="0"/>
              </a:rPr>
              <a:t>,</a:t>
            </a:r>
            <a:endParaRPr lang="ru-RU" altLang="ru-RU" sz="11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1" name="Группа 2"/>
          <p:cNvGrpSpPr/>
          <p:nvPr/>
        </p:nvGrpSpPr>
        <p:grpSpPr>
          <a:xfrm>
            <a:off x="339036" y="3409257"/>
            <a:ext cx="432000" cy="432000"/>
            <a:chOff x="6057610" y="3132615"/>
            <a:chExt cx="504000" cy="504000"/>
          </a:xfrm>
        </p:grpSpPr>
        <p:sp>
          <p:nvSpPr>
            <p:cNvPr id="32" name="Овал 31"/>
            <p:cNvSpPr/>
            <p:nvPr/>
          </p:nvSpPr>
          <p:spPr>
            <a:xfrm>
              <a:off x="6057610" y="3132615"/>
              <a:ext cx="504000" cy="504000"/>
            </a:xfrm>
            <a:prstGeom prst="ellipse">
              <a:avLst/>
            </a:prstGeom>
            <a:solidFill>
              <a:srgbClr val="D0AF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dirty="0"/>
            </a:p>
          </p:txBody>
        </p:sp>
        <p:pic>
          <p:nvPicPr>
            <p:cNvPr id="33" name="Picture 2" descr="https://st.depositphotos.com/1007566/2206/v/950/depositphotos_22062963-stock-illustration-tax-icons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43" t="8779" r="77789" b="68893"/>
            <a:stretch/>
          </p:blipFill>
          <p:spPr bwMode="auto">
            <a:xfrm>
              <a:off x="6191724" y="3230844"/>
              <a:ext cx="240174" cy="2986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4" name="Группа 28"/>
          <p:cNvGrpSpPr/>
          <p:nvPr/>
        </p:nvGrpSpPr>
        <p:grpSpPr>
          <a:xfrm>
            <a:off x="346601" y="2297694"/>
            <a:ext cx="432000" cy="432000"/>
            <a:chOff x="8640742" y="2311118"/>
            <a:chExt cx="500238" cy="500238"/>
          </a:xfrm>
        </p:grpSpPr>
        <p:sp>
          <p:nvSpPr>
            <p:cNvPr id="35" name="Овал 34"/>
            <p:cNvSpPr/>
            <p:nvPr/>
          </p:nvSpPr>
          <p:spPr>
            <a:xfrm>
              <a:off x="8640742" y="2311118"/>
              <a:ext cx="500238" cy="500238"/>
            </a:xfrm>
            <a:prstGeom prst="ellipse">
              <a:avLst/>
            </a:prstGeom>
            <a:solidFill>
              <a:srgbClr val="D0AF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dirty="0"/>
            </a:p>
          </p:txBody>
        </p:sp>
        <p:pic>
          <p:nvPicPr>
            <p:cNvPr id="36" name="Picture 4" descr="http://www.pixempire.com/images/preview/circular-chart-icon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49822" y="2413018"/>
              <a:ext cx="297553" cy="2964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7" name="Прямоугольник 36"/>
          <p:cNvSpPr/>
          <p:nvPr/>
        </p:nvSpPr>
        <p:spPr>
          <a:xfrm>
            <a:off x="919120" y="2276872"/>
            <a:ext cx="3452364" cy="431010"/>
          </a:xfrm>
          <a:prstGeom prst="rect">
            <a:avLst/>
          </a:prstGeom>
        </p:spPr>
        <p:txBody>
          <a:bodyPr wrap="square" lIns="83940" tIns="41971" rIns="83940" bIns="41971" anchor="ctr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altLang="ru-RU" sz="11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БОЛЕЕ  </a:t>
            </a:r>
            <a:r>
              <a:rPr lang="ru-RU" altLang="ru-RU" sz="1400" b="1" dirty="0" smtClean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30 %</a:t>
            </a:r>
            <a:r>
              <a:rPr lang="ru-RU" altLang="ru-RU" sz="1100" b="1" dirty="0" smtClean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100" dirty="0">
                <a:latin typeface="Arial" pitchFamily="34" charset="0"/>
                <a:cs typeface="Arial" pitchFamily="34" charset="0"/>
              </a:rPr>
              <a:t>ДОЛЯ </a:t>
            </a:r>
            <a:r>
              <a:rPr lang="ru-RU" altLang="ru-RU" sz="1100" dirty="0" smtClean="0">
                <a:latin typeface="Arial" pitchFamily="34" charset="0"/>
                <a:cs typeface="Arial" pitchFamily="34" charset="0"/>
              </a:rPr>
              <a:t>В ВАЛОВОМ РЕГИОНАЛЬНОМ ПРОДУКТЕ ОБЛАСТИ</a:t>
            </a:r>
            <a:r>
              <a:rPr lang="ru-RU" altLang="ru-RU" sz="1100" baseline="30000" dirty="0" smtClean="0">
                <a:latin typeface="Arial" pitchFamily="34" charset="0"/>
                <a:cs typeface="Arial" pitchFamily="34" charset="0"/>
              </a:rPr>
              <a:t>1</a:t>
            </a:r>
            <a:endParaRPr lang="ru-RU" altLang="ru-RU" sz="1100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915100" y="3193233"/>
            <a:ext cx="3456384" cy="431010"/>
          </a:xfrm>
          <a:prstGeom prst="rect">
            <a:avLst/>
          </a:prstGeom>
        </p:spPr>
        <p:txBody>
          <a:bodyPr wrap="square" lIns="83940" tIns="41971" rIns="83940" bIns="41971" anchor="ctr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altLang="ru-RU" sz="1100" dirty="0">
                <a:latin typeface="Arial" pitchFamily="34" charset="0"/>
                <a:cs typeface="Arial" pitchFamily="34" charset="0"/>
              </a:rPr>
              <a:t>ОКОЛО</a:t>
            </a:r>
            <a:r>
              <a:rPr lang="ru-RU" altLang="ru-RU" sz="1100" b="1" dirty="0" smtClean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400" b="1" dirty="0" smtClean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50 %</a:t>
            </a:r>
            <a:r>
              <a:rPr lang="ru-RU" altLang="ru-RU" sz="1100" b="1" dirty="0" smtClean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100" dirty="0">
                <a:latin typeface="Arial" pitchFamily="34" charset="0"/>
                <a:cs typeface="Arial" pitchFamily="34" charset="0"/>
              </a:rPr>
              <a:t>НАЛОГОВЫХ ПОСТУПЛЕНИЙ </a:t>
            </a:r>
            <a:endParaRPr lang="ru-RU" altLang="ru-RU" sz="11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ru-RU" altLang="ru-RU" sz="11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altLang="ru-RU" sz="1100" dirty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altLang="ru-RU" sz="1100" dirty="0" smtClean="0">
                <a:latin typeface="Arial" pitchFamily="34" charset="0"/>
                <a:cs typeface="Arial" pitchFamily="34" charset="0"/>
              </a:rPr>
              <a:t>ЯО</a:t>
            </a:r>
            <a:r>
              <a:rPr lang="ru-RU" altLang="ru-RU" sz="1100" baseline="30000" dirty="0" smtClean="0">
                <a:latin typeface="Arial" pitchFamily="34" charset="0"/>
                <a:cs typeface="Arial" pitchFamily="34" charset="0"/>
              </a:rPr>
              <a:t>2</a:t>
            </a:r>
            <a:endParaRPr lang="ru-RU" altLang="ru-RU" sz="1100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87108" y="1488376"/>
            <a:ext cx="2751958" cy="361761"/>
          </a:xfrm>
          <a:prstGeom prst="rect">
            <a:avLst/>
          </a:prstGeom>
        </p:spPr>
        <p:txBody>
          <a:bodyPr wrap="none" lIns="83940" tIns="41971" rIns="83940" bIns="41971" anchor="ctr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altLang="ru-RU" sz="1100" dirty="0">
                <a:latin typeface="Arial" pitchFamily="34" charset="0"/>
                <a:cs typeface="Arial" pitchFamily="34" charset="0"/>
              </a:rPr>
              <a:t>В </a:t>
            </a:r>
            <a:r>
              <a:rPr lang="ru-RU" altLang="ru-RU" sz="1100" dirty="0" smtClean="0">
                <a:latin typeface="Arial" pitchFamily="34" charset="0"/>
                <a:cs typeface="Arial" pitchFamily="34" charset="0"/>
              </a:rPr>
              <a:t>Т.Ч. </a:t>
            </a:r>
            <a:r>
              <a:rPr lang="ru-RU" altLang="ru-RU" sz="1400" b="1" dirty="0" smtClean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268</a:t>
            </a:r>
            <a:r>
              <a:rPr lang="ru-RU" altLang="ru-RU" sz="2000" b="1" dirty="0" smtClean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100" dirty="0" smtClean="0">
                <a:latin typeface="Arial" pitchFamily="34" charset="0"/>
                <a:cs typeface="Arial" pitchFamily="34" charset="0"/>
              </a:rPr>
              <a:t>КРУПНЫХ И СРЕДНИХ      </a:t>
            </a:r>
            <a:endParaRPr lang="ru-RU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987108" y="3912791"/>
            <a:ext cx="621558" cy="1958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36000" tIns="36000" rIns="36000" bIns="36000">
            <a:spAutoFit/>
          </a:bodyPr>
          <a:lstStyle/>
          <a:p>
            <a:pPr algn="ctr"/>
            <a:r>
              <a:rPr lang="ru-RU" altLang="ru-RU" sz="800" dirty="0" smtClean="0">
                <a:latin typeface="Arial" pitchFamily="34" charset="0"/>
                <a:cs typeface="Arial" pitchFamily="34" charset="0"/>
              </a:rPr>
              <a:t>млрд руб.</a:t>
            </a:r>
            <a:endParaRPr lang="ru-RU" sz="800" dirty="0"/>
          </a:p>
        </p:txBody>
      </p:sp>
      <p:sp>
        <p:nvSpPr>
          <p:cNvPr id="41" name="TextBox 40"/>
          <p:cNvSpPr txBox="1"/>
          <p:nvPr/>
        </p:nvSpPr>
        <p:spPr>
          <a:xfrm>
            <a:off x="1925672" y="4077652"/>
            <a:ext cx="25743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 2021                    10 </a:t>
            </a:r>
            <a:r>
              <a:rPr lang="ru-RU" sz="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мес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 2022  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79397" y="3789040"/>
            <a:ext cx="832643" cy="269410"/>
          </a:xfrm>
          <a:prstGeom prst="rect">
            <a:avLst/>
          </a:prstGeom>
          <a:noFill/>
          <a:ln>
            <a:solidFill>
              <a:srgbClr val="359039"/>
            </a:solidFill>
          </a:ln>
        </p:spPr>
        <p:txBody>
          <a:bodyPr wrap="square" lIns="83923" tIns="41962" rIns="83923" bIns="41962" rtlCol="0">
            <a:spAutoFit/>
          </a:bodyPr>
          <a:lstStyle/>
          <a:p>
            <a:pPr algn="ctr" defTabSz="715190"/>
            <a:r>
              <a:rPr lang="ru-RU" sz="1200" b="1" dirty="0" smtClean="0">
                <a:solidFill>
                  <a:srgbClr val="359039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+ 6,4 %</a:t>
            </a:r>
            <a:r>
              <a:rPr lang="ru-RU" sz="1200" b="1" baseline="30000" dirty="0" smtClean="0">
                <a:solidFill>
                  <a:srgbClr val="359039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3</a:t>
            </a:r>
            <a:r>
              <a:rPr lang="ru-RU" sz="1200" dirty="0" smtClean="0">
                <a:solidFill>
                  <a:srgbClr val="3590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889094" y="3769297"/>
            <a:ext cx="1546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39,1             34,7 </a:t>
            </a:r>
            <a:r>
              <a:rPr lang="ru-RU" sz="1000" b="1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000" b="1" dirty="0">
              <a:solidFill>
                <a:srgbClr val="9C674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 flipH="1">
            <a:off x="2931324" y="4036882"/>
            <a:ext cx="4320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2474274" y="3861048"/>
            <a:ext cx="3850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6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  <a:sym typeface="Wingdings"/>
              </a:rPr>
              <a:t></a:t>
            </a:r>
            <a:endParaRPr lang="ru-RU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6" name="Picture 8" descr="https://204323.selcdn.ru/wincom/uploads/posts/2014-10/1414775516_78e5ggzyov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01" y="4686117"/>
            <a:ext cx="195989" cy="209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Прямоугольник 46"/>
          <p:cNvSpPr/>
          <p:nvPr/>
        </p:nvSpPr>
        <p:spPr>
          <a:xfrm>
            <a:off x="942050" y="4492591"/>
            <a:ext cx="3285418" cy="592593"/>
          </a:xfrm>
          <a:prstGeom prst="rect">
            <a:avLst/>
          </a:prstGeom>
        </p:spPr>
        <p:txBody>
          <a:bodyPr wrap="square" lIns="83940" tIns="41971" rIns="83940" bIns="41971" anchor="ctr">
            <a:spAutoFit/>
          </a:bodyPr>
          <a:lstStyle/>
          <a:p>
            <a:pPr>
              <a:defRPr/>
            </a:pPr>
            <a:r>
              <a:rPr lang="ru-RU" altLang="ru-RU" sz="1100" dirty="0">
                <a:latin typeface="Arial" pitchFamily="34" charset="0"/>
                <a:cs typeface="Arial" pitchFamily="34" charset="0"/>
              </a:rPr>
              <a:t>СРЕДНЕМЕСЯЧНАЯ ЗАРАБОТНАЯ ПЛАТА РАБОТНИКОВ В СФЕРЕ ПРОМЫШЛЕННОГО </a:t>
            </a:r>
            <a:r>
              <a:rPr lang="ru-RU" altLang="ru-RU" sz="1100" dirty="0" smtClean="0">
                <a:latin typeface="Arial" pitchFamily="34" charset="0"/>
                <a:cs typeface="Arial" pitchFamily="34" charset="0"/>
              </a:rPr>
              <a:t>ПРОИЗВОДСТВА</a:t>
            </a:r>
            <a:r>
              <a:rPr lang="ru-RU" altLang="ru-RU" sz="1100" baseline="30000" dirty="0" smtClean="0">
                <a:latin typeface="Arial" pitchFamily="34" charset="0"/>
                <a:cs typeface="Arial" pitchFamily="34" charset="0"/>
              </a:rPr>
              <a:t>1</a:t>
            </a:r>
            <a:endParaRPr lang="ru-RU" altLang="ru-RU" sz="1100" baseline="30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 flipH="1" flipV="1">
            <a:off x="1691680" y="5621575"/>
            <a:ext cx="718554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/>
        </p:nvSpPr>
        <p:spPr>
          <a:xfrm>
            <a:off x="987108" y="5496965"/>
            <a:ext cx="621558" cy="1958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36000" tIns="36000" rIns="36000" bIns="36000">
            <a:spAutoFit/>
          </a:bodyPr>
          <a:lstStyle/>
          <a:p>
            <a:pPr algn="ctr"/>
            <a:r>
              <a:rPr lang="ru-RU" altLang="ru-RU" sz="800" dirty="0" smtClean="0">
                <a:latin typeface="Arial" pitchFamily="34" charset="0"/>
                <a:cs typeface="Arial" pitchFamily="34" charset="0"/>
              </a:rPr>
              <a:t>руб.</a:t>
            </a:r>
            <a:endParaRPr lang="ru-RU" sz="800" dirty="0"/>
          </a:p>
        </p:txBody>
      </p:sp>
      <p:sp>
        <p:nvSpPr>
          <p:cNvPr id="50" name="TextBox 49"/>
          <p:cNvSpPr txBox="1"/>
          <p:nvPr/>
        </p:nvSpPr>
        <p:spPr>
          <a:xfrm>
            <a:off x="1502606" y="5691821"/>
            <a:ext cx="28533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2021                              2022  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579396" y="5331201"/>
            <a:ext cx="832644" cy="269410"/>
          </a:xfrm>
          <a:prstGeom prst="rect">
            <a:avLst/>
          </a:prstGeom>
          <a:noFill/>
          <a:ln>
            <a:solidFill>
              <a:srgbClr val="359039"/>
            </a:solidFill>
          </a:ln>
        </p:spPr>
        <p:txBody>
          <a:bodyPr wrap="square" lIns="83923" tIns="41962" rIns="83923" bIns="41962" rtlCol="0">
            <a:spAutoFit/>
          </a:bodyPr>
          <a:lstStyle/>
          <a:p>
            <a:pPr algn="ctr" defTabSz="715190"/>
            <a:r>
              <a:rPr lang="ru-RU" sz="1200" b="1" dirty="0" smtClean="0">
                <a:solidFill>
                  <a:srgbClr val="359039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+ 15,3 %</a:t>
            </a:r>
            <a:r>
              <a:rPr lang="ru-RU" sz="1200" b="1" baseline="30000" dirty="0" smtClean="0">
                <a:solidFill>
                  <a:srgbClr val="359039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4</a:t>
            </a:r>
            <a:r>
              <a:rPr lang="ru-RU" sz="1200" dirty="0" smtClean="0">
                <a:solidFill>
                  <a:srgbClr val="3590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259632" y="5301208"/>
            <a:ext cx="23493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       44 863,7        51 764,8</a:t>
            </a:r>
            <a:endParaRPr lang="ru-RU" sz="1400" b="1" dirty="0">
              <a:solidFill>
                <a:srgbClr val="9C674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411760" y="5475217"/>
            <a:ext cx="3850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6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  <a:sym typeface="Wingdings"/>
              </a:rPr>
              <a:t></a:t>
            </a:r>
            <a:endParaRPr lang="ru-RU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flipH="1" flipV="1">
            <a:off x="2788834" y="5626887"/>
            <a:ext cx="718554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4716020" y="2481269"/>
            <a:ext cx="405372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Прямоугольник 57"/>
          <p:cNvSpPr/>
          <p:nvPr/>
        </p:nvSpPr>
        <p:spPr>
          <a:xfrm>
            <a:off x="4716016" y="2489407"/>
            <a:ext cx="792088" cy="1958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36000" tIns="36000" rIns="36000" bIns="36000">
            <a:spAutoFit/>
          </a:bodyPr>
          <a:lstStyle/>
          <a:p>
            <a:pPr algn="ctr"/>
            <a:r>
              <a:rPr lang="ru-RU" altLang="ru-RU" sz="800" dirty="0" smtClean="0">
                <a:latin typeface="Arial" pitchFamily="34" charset="0"/>
                <a:cs typeface="Arial" pitchFamily="34" charset="0"/>
              </a:rPr>
              <a:t>%</a:t>
            </a:r>
            <a:endParaRPr lang="ru-RU" sz="800" dirty="0"/>
          </a:p>
        </p:txBody>
      </p:sp>
      <p:sp>
        <p:nvSpPr>
          <p:cNvPr id="59" name="TextBox 6"/>
          <p:cNvSpPr txBox="1">
            <a:spLocks noChangeArrowheads="1"/>
          </p:cNvSpPr>
          <p:nvPr/>
        </p:nvSpPr>
        <p:spPr bwMode="auto">
          <a:xfrm>
            <a:off x="4644008" y="1196752"/>
            <a:ext cx="3721518" cy="23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1383" tIns="30692" rIns="61383" bIns="30692" anchor="b">
            <a:spAutoFit/>
          </a:bodyPr>
          <a:lstStyle/>
          <a:p>
            <a:pPr defTabSz="700309"/>
            <a:r>
              <a:rPr lang="ru-RU" altLang="ru-RU" sz="1100" dirty="0">
                <a:latin typeface="Arial" pitchFamily="34" charset="0"/>
                <a:cs typeface="Arial" pitchFamily="34" charset="0"/>
              </a:rPr>
              <a:t>ИНДЕКС ПРОМЫШЛЕННОГО </a:t>
            </a:r>
            <a:r>
              <a:rPr lang="ru-RU" altLang="ru-RU" sz="1100" dirty="0" smtClean="0">
                <a:latin typeface="Arial" pitchFamily="34" charset="0"/>
                <a:cs typeface="Arial" pitchFamily="34" charset="0"/>
              </a:rPr>
              <a:t>ПРОИЗВОДСТВА</a:t>
            </a:r>
            <a:r>
              <a:rPr lang="ru-RU" altLang="ru-RU" sz="1100" baseline="30000" dirty="0" smtClean="0">
                <a:latin typeface="Arial" pitchFamily="34" charset="0"/>
                <a:cs typeface="Arial" pitchFamily="34" charset="0"/>
              </a:rPr>
              <a:t>1</a:t>
            </a:r>
            <a:endParaRPr lang="ru-RU" altLang="ru-RU" sz="1100" baseline="30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>
            <a:off x="107508" y="6165304"/>
            <a:ext cx="421324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3" name="Диаграмма 62"/>
          <p:cNvGraphicFramePr/>
          <p:nvPr>
            <p:extLst>
              <p:ext uri="{D42A27DB-BD31-4B8C-83A1-F6EECF244321}">
                <p14:modId xmlns:p14="http://schemas.microsoft.com/office/powerpoint/2010/main" val="3704859159"/>
              </p:ext>
            </p:extLst>
          </p:nvPr>
        </p:nvGraphicFramePr>
        <p:xfrm>
          <a:off x="4956698" y="1550016"/>
          <a:ext cx="3991360" cy="1399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5" name="Прямоугольник 64"/>
          <p:cNvSpPr/>
          <p:nvPr/>
        </p:nvSpPr>
        <p:spPr>
          <a:xfrm>
            <a:off x="159177" y="6165304"/>
            <a:ext cx="7549701" cy="5909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altLang="ru-RU" sz="9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altLang="ru-RU" sz="900" i="1" dirty="0">
                <a:latin typeface="Arial" panose="020B0604020202020204" pitchFamily="34" charset="0"/>
                <a:cs typeface="Arial" panose="020B0604020202020204" pitchFamily="34" charset="0"/>
              </a:rPr>
              <a:t> по данным </a:t>
            </a:r>
            <a:r>
              <a:rPr lang="ru-RU" altLang="ru-RU" sz="900" i="1" dirty="0" err="1">
                <a:latin typeface="Arial" panose="020B0604020202020204" pitchFamily="34" charset="0"/>
                <a:cs typeface="Arial" panose="020B0604020202020204" pitchFamily="34" charset="0"/>
              </a:rPr>
              <a:t>Ярославльстата</a:t>
            </a:r>
            <a:endParaRPr lang="ru-RU" altLang="ru-RU" sz="9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ru-RU" altLang="ru-RU" sz="900" i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altLang="ru-RU" sz="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900" i="1" dirty="0">
                <a:latin typeface="Arial" panose="020B0604020202020204" pitchFamily="34" charset="0"/>
                <a:cs typeface="Arial" panose="020B0604020202020204" pitchFamily="34" charset="0"/>
              </a:rPr>
              <a:t>по данным </a:t>
            </a:r>
            <a:r>
              <a:rPr lang="ru-RU" altLang="ru-RU" sz="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УФНС</a:t>
            </a:r>
          </a:p>
          <a:p>
            <a:pPr>
              <a:lnSpc>
                <a:spcPct val="90000"/>
              </a:lnSpc>
              <a:defRPr/>
            </a:pPr>
            <a:r>
              <a:rPr lang="ru-RU" altLang="ru-RU" sz="900" i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altLang="ru-RU" sz="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к 10 </a:t>
            </a:r>
            <a:r>
              <a:rPr lang="ru-RU" altLang="ru-RU" sz="9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мес</a:t>
            </a:r>
            <a:r>
              <a:rPr lang="ru-RU" altLang="ru-RU" sz="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2021 г.</a:t>
            </a:r>
          </a:p>
          <a:p>
            <a:pPr>
              <a:lnSpc>
                <a:spcPct val="90000"/>
              </a:lnSpc>
              <a:defRPr/>
            </a:pPr>
            <a:r>
              <a:rPr lang="ru-RU" altLang="ru-RU" sz="900" i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ru-RU" altLang="ru-RU" sz="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к 2021 г.</a:t>
            </a:r>
            <a:endParaRPr lang="ru-RU" altLang="ru-RU" sz="9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 flipH="1">
            <a:off x="1961102" y="4042206"/>
            <a:ext cx="4320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H="1">
            <a:off x="4708230" y="5651003"/>
            <a:ext cx="39579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6"/>
          <p:cNvSpPr txBox="1">
            <a:spLocks noChangeArrowheads="1"/>
          </p:cNvSpPr>
          <p:nvPr/>
        </p:nvSpPr>
        <p:spPr bwMode="auto">
          <a:xfrm>
            <a:off x="4653668" y="4468622"/>
            <a:ext cx="4067040" cy="40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1383" tIns="30692" rIns="61383" bIns="30692" anchor="b">
            <a:spAutoFit/>
          </a:bodyPr>
          <a:lstStyle/>
          <a:p>
            <a:pPr defTabSz="700309"/>
            <a:r>
              <a:rPr lang="ru-RU" altLang="ru-RU" sz="1100" dirty="0" smtClean="0">
                <a:latin typeface="Arial" pitchFamily="34" charset="0"/>
                <a:cs typeface="Arial" pitchFamily="34" charset="0"/>
              </a:rPr>
              <a:t>ОБЪЕМ ОТГРУЖЕННОЙ ПРОДУКЦИИ ПРЕДПРИЯТИЯМИ ОБРАБАТЫВАЮЩИХ ПРОИЗВОДСТВ</a:t>
            </a:r>
            <a:r>
              <a:rPr lang="ru-RU" altLang="ru-RU" sz="1100" baseline="30000" dirty="0" smtClean="0">
                <a:latin typeface="Arial" pitchFamily="34" charset="0"/>
                <a:cs typeface="Arial" pitchFamily="34" charset="0"/>
              </a:rPr>
              <a:t>1</a:t>
            </a:r>
            <a:endParaRPr lang="ru-RU" altLang="ru-RU" sz="1100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4709731" y="5655818"/>
            <a:ext cx="792088" cy="1958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36000" tIns="36000" rIns="36000" bIns="36000">
            <a:spAutoFit/>
          </a:bodyPr>
          <a:lstStyle/>
          <a:p>
            <a:pPr algn="ctr"/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млрд руб.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4" name="Диаграмма 73"/>
          <p:cNvGraphicFramePr/>
          <p:nvPr>
            <p:extLst>
              <p:ext uri="{D42A27DB-BD31-4B8C-83A1-F6EECF244321}">
                <p14:modId xmlns:p14="http://schemas.microsoft.com/office/powerpoint/2010/main" val="2675262597"/>
              </p:ext>
            </p:extLst>
          </p:nvPr>
        </p:nvGraphicFramePr>
        <p:xfrm>
          <a:off x="5068572" y="4832087"/>
          <a:ext cx="3701169" cy="1379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75" name="Рисунок 7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5"/>
            <a:ext cx="362182" cy="604530"/>
          </a:xfrm>
          <a:prstGeom prst="rect">
            <a:avLst/>
          </a:prstGeom>
        </p:spPr>
      </p:pic>
      <p:sp>
        <p:nvSpPr>
          <p:cNvPr id="55" name="Прямоугольник 54"/>
          <p:cNvSpPr/>
          <p:nvPr/>
        </p:nvSpPr>
        <p:spPr>
          <a:xfrm>
            <a:off x="5508108" y="2842713"/>
            <a:ext cx="2736305" cy="442321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508104" y="2917605"/>
            <a:ext cx="1252386" cy="334061"/>
          </a:xfrm>
          <a:prstGeom prst="rect">
            <a:avLst/>
          </a:prstGeom>
        </p:spPr>
        <p:txBody>
          <a:bodyPr wrap="square" lIns="83940" tIns="41971" rIns="83940" bIns="41971" anchor="ctr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alt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за янв.-фев. 2023 г. </a:t>
            </a:r>
          </a:p>
          <a:p>
            <a:pPr algn="ctr">
              <a:lnSpc>
                <a:spcPct val="90000"/>
              </a:lnSpc>
              <a:defRPr/>
            </a:pPr>
            <a:r>
              <a:rPr lang="ru-RU" alt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(к янв.-фев. 2022 г.) </a:t>
            </a:r>
            <a:endParaRPr lang="ru-RU" alt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660232" y="2859861"/>
            <a:ext cx="2664296" cy="431010"/>
          </a:xfrm>
          <a:prstGeom prst="rect">
            <a:avLst/>
          </a:prstGeom>
        </p:spPr>
        <p:txBody>
          <a:bodyPr wrap="square" lIns="83940" tIns="41971" rIns="83940" bIns="41971" anchor="ctr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altLang="ru-RU" sz="1200" b="1" dirty="0" smtClean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 105,6 %</a:t>
            </a:r>
            <a:r>
              <a:rPr lang="ru-RU" altLang="ru-RU" sz="1300" b="1" dirty="0" smtClean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900" dirty="0">
                <a:latin typeface="Arial" panose="020B0604020202020204" pitchFamily="34" charset="0"/>
                <a:cs typeface="Arial" panose="020B0604020202020204" pitchFamily="34" charset="0"/>
              </a:rPr>
              <a:t>- по области</a:t>
            </a:r>
          </a:p>
          <a:p>
            <a:pPr>
              <a:lnSpc>
                <a:spcPct val="90000"/>
              </a:lnSpc>
              <a:defRPr/>
            </a:pPr>
            <a:r>
              <a:rPr lang="ru-RU" altLang="ru-RU" sz="1200" b="1" dirty="0" smtClean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 98,0 %</a:t>
            </a:r>
            <a:r>
              <a:rPr lang="ru-RU" alt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 - по РФ</a:t>
            </a:r>
            <a:endParaRPr lang="ru-RU" alt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716017" y="6093296"/>
            <a:ext cx="2736304" cy="339551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796136" y="6134909"/>
            <a:ext cx="1483918" cy="250961"/>
          </a:xfrm>
          <a:prstGeom prst="rect">
            <a:avLst/>
          </a:prstGeom>
        </p:spPr>
        <p:txBody>
          <a:bodyPr wrap="square" lIns="83940" tIns="41971" rIns="83940" bIns="41971" anchor="ctr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altLang="ru-RU" sz="1200" b="1" dirty="0" smtClean="0">
                <a:solidFill>
                  <a:srgbClr val="9C67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87,3 </a:t>
            </a:r>
            <a:r>
              <a:rPr lang="ru-RU" altLang="ru-RU" sz="900" dirty="0">
                <a:latin typeface="Arial" panose="020B0604020202020204" pitchFamily="34" charset="0"/>
                <a:cs typeface="Arial" panose="020B0604020202020204" pitchFamily="34" charset="0"/>
              </a:rPr>
              <a:t>млрд руб. </a:t>
            </a:r>
            <a:r>
              <a:rPr lang="ru-RU" alt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510086" y="6111918"/>
            <a:ext cx="1156066" cy="269410"/>
          </a:xfrm>
          <a:prstGeom prst="rect">
            <a:avLst/>
          </a:prstGeom>
          <a:noFill/>
          <a:ln>
            <a:solidFill>
              <a:srgbClr val="359039"/>
            </a:solidFill>
          </a:ln>
        </p:spPr>
        <p:txBody>
          <a:bodyPr wrap="square" lIns="83923" tIns="41962" rIns="83923" bIns="41962" rtlCol="0">
            <a:spAutoFit/>
          </a:bodyPr>
          <a:lstStyle/>
          <a:p>
            <a:pPr algn="ctr" defTabSz="715190"/>
            <a:r>
              <a:rPr lang="ru-RU" sz="1200" b="1" dirty="0" smtClean="0">
                <a:solidFill>
                  <a:srgbClr val="359039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+ 1,3 %</a:t>
            </a:r>
            <a:r>
              <a:rPr lang="ru-RU" sz="1200" dirty="0" smtClean="0">
                <a:solidFill>
                  <a:srgbClr val="3590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4716016" y="6181603"/>
            <a:ext cx="1252386" cy="209411"/>
          </a:xfrm>
          <a:prstGeom prst="rect">
            <a:avLst/>
          </a:prstGeom>
        </p:spPr>
        <p:txBody>
          <a:bodyPr wrap="square" lIns="83940" tIns="41971" rIns="83940" bIns="41971" anchor="ctr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alt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за янв.-фев. 2023 г. </a:t>
            </a:r>
          </a:p>
        </p:txBody>
      </p:sp>
      <p:sp>
        <p:nvSpPr>
          <p:cNvPr id="87" name="Прямоугольник 86"/>
          <p:cNvSpPr/>
          <p:nvPr/>
        </p:nvSpPr>
        <p:spPr>
          <a:xfrm>
            <a:off x="6540351" y="3380552"/>
            <a:ext cx="596695" cy="22266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545" tIns="30773" rIns="61545" bIns="30773" rtlCol="0" anchor="ctr"/>
          <a:lstStyle/>
          <a:p>
            <a:pPr algn="ctr">
              <a:defRPr/>
            </a:pPr>
            <a:endParaRPr lang="ru-RU" sz="14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7186990" y="3380552"/>
            <a:ext cx="1057418" cy="22266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545" tIns="30773" rIns="61545" bIns="30773" rtlCol="0" anchor="ctr"/>
          <a:lstStyle/>
          <a:p>
            <a:pPr algn="ctr">
              <a:defRPr/>
            </a:pPr>
            <a:endParaRPr lang="ru-RU" sz="14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5508104" y="3632468"/>
            <a:ext cx="1007078" cy="27961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545" tIns="30773" rIns="61545" bIns="30773" rtlCol="0" anchor="ctr"/>
          <a:lstStyle/>
          <a:p>
            <a:pPr algn="ctr">
              <a:defRPr/>
            </a:pPr>
            <a:endParaRPr lang="ru-RU" sz="14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6549913" y="3632468"/>
            <a:ext cx="587133" cy="27961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545" tIns="30773" rIns="61545" bIns="30773" rtlCol="0" anchor="ctr"/>
          <a:lstStyle/>
          <a:p>
            <a:pPr algn="ctr">
              <a:defRPr/>
            </a:pPr>
            <a:endParaRPr lang="ru-RU" sz="14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7186989" y="3632468"/>
            <a:ext cx="1057419" cy="27961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545" tIns="30773" rIns="61545" bIns="30773" rtlCol="0" anchor="ctr"/>
          <a:lstStyle/>
          <a:p>
            <a:pPr algn="ctr">
              <a:defRPr/>
            </a:pPr>
            <a:endParaRPr lang="ru-RU" sz="14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6577628" y="3361985"/>
            <a:ext cx="54854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latin typeface="Arial" pitchFamily="34" charset="0"/>
                <a:cs typeface="Arial" pitchFamily="34" charset="0"/>
              </a:rPr>
              <a:t>2022 г</a:t>
            </a:r>
          </a:p>
        </p:txBody>
      </p:sp>
      <p:sp>
        <p:nvSpPr>
          <p:cNvPr id="93" name="Прямоугольник 92"/>
          <p:cNvSpPr/>
          <p:nvPr/>
        </p:nvSpPr>
        <p:spPr>
          <a:xfrm>
            <a:off x="7137879" y="3356992"/>
            <a:ext cx="117853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 smtClean="0">
                <a:latin typeface="Arial" pitchFamily="34" charset="0"/>
                <a:cs typeface="Arial" pitchFamily="34" charset="0"/>
              </a:rPr>
              <a:t>янв.-фев. 2023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г</a:t>
            </a:r>
          </a:p>
        </p:txBody>
      </p:sp>
      <p:sp>
        <p:nvSpPr>
          <p:cNvPr id="94" name="Прямоугольник 93"/>
          <p:cNvSpPr/>
          <p:nvPr/>
        </p:nvSpPr>
        <p:spPr>
          <a:xfrm>
            <a:off x="5508104" y="3645024"/>
            <a:ext cx="106952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50" b="1" dirty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Место в ЦФО</a:t>
            </a:r>
          </a:p>
        </p:txBody>
      </p:sp>
      <p:sp>
        <p:nvSpPr>
          <p:cNvPr id="95" name="Прямоугольник 94"/>
          <p:cNvSpPr/>
          <p:nvPr/>
        </p:nvSpPr>
        <p:spPr>
          <a:xfrm>
            <a:off x="6721644" y="3603213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solidFill>
                  <a:srgbClr val="3590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7513732" y="3603213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3590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1400" b="1" dirty="0">
              <a:solidFill>
                <a:srgbClr val="3590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5517666" y="3963541"/>
            <a:ext cx="997516" cy="27961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545" tIns="30773" rIns="61545" bIns="30773" rtlCol="0" anchor="ctr"/>
          <a:lstStyle/>
          <a:p>
            <a:pPr algn="ctr">
              <a:defRPr/>
            </a:pPr>
            <a:endParaRPr lang="ru-RU" sz="14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6549913" y="3963541"/>
            <a:ext cx="587133" cy="27961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545" tIns="30773" rIns="61545" bIns="30773" rtlCol="0" anchor="ctr"/>
          <a:lstStyle/>
          <a:p>
            <a:pPr algn="ctr">
              <a:defRPr/>
            </a:pPr>
            <a:endParaRPr lang="ru-RU" sz="14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7196551" y="3963541"/>
            <a:ext cx="1047857" cy="27961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545" tIns="30773" rIns="61545" bIns="30773" rtlCol="0" anchor="ctr"/>
          <a:lstStyle/>
          <a:p>
            <a:pPr algn="ctr">
              <a:defRPr/>
            </a:pPr>
            <a:endParaRPr lang="ru-RU" sz="14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5573771" y="3961765"/>
            <a:ext cx="95731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50" b="1" dirty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Место в </a:t>
            </a:r>
            <a:r>
              <a:rPr lang="ru-RU" sz="1050" b="1" dirty="0" smtClean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РФ</a:t>
            </a:r>
            <a:endParaRPr lang="ru-RU" sz="1050" b="1" dirty="0">
              <a:solidFill>
                <a:srgbClr val="9C674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6681513" y="3934286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3590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58</a:t>
            </a:r>
            <a:endParaRPr lang="ru-RU" sz="1400" b="1" dirty="0">
              <a:solidFill>
                <a:srgbClr val="3590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7473601" y="3934286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3590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ru-RU" sz="1400" b="1" dirty="0">
              <a:solidFill>
                <a:srgbClr val="3590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07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16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5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2071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Browallia New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Browallia New" pitchFamily="34" charset="-34"/>
              </a:rPr>
              <a:t>Ярославской области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Browallia New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59890" y="260648"/>
            <a:ext cx="5684518" cy="442118"/>
          </a:xfrm>
          <a:prstGeom prst="rect">
            <a:avLst/>
          </a:prstGeom>
          <a:noFill/>
        </p:spPr>
        <p:txBody>
          <a:bodyPr wrap="square" lIns="53800" tIns="26897" rIns="53800" bIns="26897" rtlCol="0" anchor="ctr">
            <a:spAutoFit/>
          </a:bodyPr>
          <a:lstStyle/>
          <a:p>
            <a:pPr marL="0" marR="0" lvl="0" indent="0" algn="ctr" defTabSz="61349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ОБЩЕСИСТЕМНЫЕ И ОТРАСЛЕВЫЕ МЕРЫ ПОДДЕРЖКИ ПРОМЫШЛЕННЫХ ПРЕДПРИЯТИЙ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60432" y="6467524"/>
            <a:ext cx="576064" cy="273844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75" name="Рисунок 7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5"/>
            <a:ext cx="362182" cy="604530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574614"/>
              </p:ext>
            </p:extLst>
          </p:nvPr>
        </p:nvGraphicFramePr>
        <p:xfrm>
          <a:off x="855838" y="1414585"/>
          <a:ext cx="7440488" cy="503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94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1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Презентации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Адрес размещения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Общесистемные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меры поддержки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1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rgbClr val="FFFF00"/>
                          </a:solidFill>
                        </a:ln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Меры поддержки промышленности в ТЭК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Меры поддержки легкой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промышленности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Меры поддержки лесопромышленного комплекса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Меры поддержки предприятий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ОПК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Меры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поддержки фармацевтической и медицинской промышленности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Меры поддержки радиоэлектронной промышленности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Меры поддержки сельскохозяйственного, пищевого и дорожного машиностроения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Меры поддержки станкостроения и тяжелого машиностроения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Меры поддержки судостроени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я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Меры поддержки химической промышленности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4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580" y="2431392"/>
            <a:ext cx="2657475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649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Ромб 96"/>
          <p:cNvSpPr/>
          <p:nvPr/>
        </p:nvSpPr>
        <p:spPr>
          <a:xfrm>
            <a:off x="6437357" y="1314146"/>
            <a:ext cx="685308" cy="691526"/>
          </a:xfrm>
          <a:prstGeom prst="diamond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6" name="Ромб 95"/>
          <p:cNvSpPr/>
          <p:nvPr/>
        </p:nvSpPr>
        <p:spPr>
          <a:xfrm>
            <a:off x="3451809" y="1293039"/>
            <a:ext cx="685308" cy="691526"/>
          </a:xfrm>
          <a:prstGeom prst="diamond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8168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5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32441" y="6467524"/>
            <a:ext cx="576064" cy="273844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752" y="232711"/>
            <a:ext cx="6591072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ru-RU"/>
            </a:defPPr>
            <a:lvl1pPr>
              <a:defRPr sz="2000"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ФОРМИРОВАНИЕ КЛАСТЕРА АВТОКОМПОНЕНТОВ В СВЯЗИ С РАСШИРЕНИЕМ СПЕКТРА МЕР ПОДДЕРЖКИ КЛАСТЕРОВ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2077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Browallia New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Browallia New" pitchFamily="34" charset="-34"/>
              </a:rPr>
              <a:t>Ярославской области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Browallia New" pitchFamily="34" charset="-34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171395"/>
            <a:ext cx="362182" cy="604530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596372" y="1960999"/>
            <a:ext cx="106792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РАЗРАБОТКА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184548" y="1960999"/>
            <a:ext cx="140455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ПИЛОТИРОВАНИЕ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106483" y="1982909"/>
            <a:ext cx="3347056" cy="25391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СЕРИЙНОЕ ПРОИЗВОДСТВО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528273" y="3909638"/>
            <a:ext cx="3493545" cy="324000"/>
          </a:xfrm>
          <a:prstGeom prst="roundRect">
            <a:avLst>
              <a:gd name="adj" fmla="val 50000"/>
            </a:avLst>
          </a:prstGeom>
          <a:solidFill>
            <a:srgbClr val="FFCC00">
              <a:alpha val="9804"/>
            </a:srgbClr>
          </a:solidFill>
          <a:ln>
            <a:solidFill>
              <a:srgbClr val="FFCC00"/>
            </a:solidFill>
          </a:ln>
        </p:spPr>
        <p:txBody>
          <a:bodyPr wrap="square" lIns="0" tIns="0" rIns="0" bIns="0" rtlCol="0" anchor="ctr"/>
          <a:lstStyle/>
          <a:p>
            <a:pPr marL="625475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CB175"/>
              </a:buClr>
              <a:buSzTx/>
              <a:buFontTx/>
              <a:buNone/>
              <a:tabLst/>
              <a:defRPr/>
            </a:pP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Субсидия на покупку </a:t>
            </a:r>
            <a:r>
              <a:rPr kumimoji="0" lang="ru-RU" sz="105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стартовых партий </a:t>
            </a: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продукции участников кластера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021818" y="3909638"/>
            <a:ext cx="3870659" cy="324000"/>
          </a:xfrm>
          <a:prstGeom prst="roundRect">
            <a:avLst>
              <a:gd name="adj" fmla="val 50000"/>
            </a:avLst>
          </a:prstGeom>
          <a:solidFill>
            <a:srgbClr val="FFCC00">
              <a:alpha val="9804"/>
            </a:srgbClr>
          </a:solidFill>
          <a:ln>
            <a:solidFill>
              <a:srgbClr val="FFC000"/>
            </a:solidFill>
          </a:ln>
        </p:spPr>
        <p:txBody>
          <a:bodyPr wrap="square" lIns="0" tIns="0" rIns="0" bIns="0" rtlCol="0" anchor="ctr"/>
          <a:lstStyle/>
          <a:p>
            <a:pPr marL="6254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CB175"/>
              </a:buClr>
              <a:buSzTx/>
              <a:buFontTx/>
              <a:buNone/>
              <a:tabLst/>
              <a:defRPr/>
            </a:pP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Статус «Сделано в России», </a:t>
            </a:r>
            <a:b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статус единственного поставщика</a:t>
            </a:r>
            <a:r>
              <a:rPr kumimoji="0" lang="ru-RU" sz="1400" b="0" i="0" u="none" strike="noStrike" kern="1200" cap="none" spc="0" normalizeH="0" baseline="3000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08872" y="2409997"/>
            <a:ext cx="8583607" cy="440028"/>
          </a:xfrm>
          <a:prstGeom prst="roundRect">
            <a:avLst>
              <a:gd name="adj" fmla="val 50000"/>
            </a:avLst>
          </a:prstGeom>
          <a:solidFill>
            <a:schemeClr val="bg1">
              <a:alpha val="9804"/>
            </a:schemeClr>
          </a:solidFill>
          <a:ln>
            <a:solidFill>
              <a:srgbClr val="FFC000"/>
            </a:solidFill>
          </a:ln>
        </p:spPr>
        <p:txBody>
          <a:bodyPr wrap="square" lIns="0" tIns="0" rIns="0" bIns="0" rtlCol="0" anchor="ctr"/>
          <a:lstStyle/>
          <a:p>
            <a:pPr marL="6254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CB175"/>
              </a:buClr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6254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CB175"/>
              </a:buClr>
              <a:buSzTx/>
              <a:buFontTx/>
              <a:buNone/>
              <a:tabLst/>
              <a:defRPr/>
            </a:pPr>
            <a:r>
              <a:rPr kumimoji="0" lang="ru-RU" sz="10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Субсидии </a:t>
            </a: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банкам на предоставление льготных кредитов для участников кластеров </a:t>
            </a:r>
            <a:endParaRPr kumimoji="0" lang="ru-RU" sz="105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6254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CB175"/>
              </a:buClr>
              <a:buSzTx/>
              <a:buFontTx/>
              <a:buNone/>
              <a:tabLst/>
              <a:defRPr/>
            </a:pPr>
            <a:r>
              <a:rPr kumimoji="0" lang="ru-RU" sz="10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кластерной инвестиционной платформы (КИП), ПП РФ № 295 от 22.02.2023)</a:t>
            </a:r>
          </a:p>
          <a:p>
            <a:pPr marL="6254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CB175"/>
              </a:buClr>
              <a:buSzTx/>
              <a:buFontTx/>
              <a:buNone/>
              <a:tabLst/>
              <a:defRPr/>
            </a:pPr>
            <a:endParaRPr kumimoji="0" lang="ru-RU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48" name="Группа 47"/>
          <p:cNvGrpSpPr/>
          <p:nvPr/>
        </p:nvGrpSpPr>
        <p:grpSpPr>
          <a:xfrm>
            <a:off x="341304" y="2409997"/>
            <a:ext cx="440119" cy="440027"/>
            <a:chOff x="752134" y="2472319"/>
            <a:chExt cx="556532" cy="556532"/>
          </a:xfrm>
        </p:grpSpPr>
        <p:sp>
          <p:nvSpPr>
            <p:cNvPr id="49" name="object 32">
              <a:extLst>
                <a:ext uri="{FF2B5EF4-FFF2-40B4-BE49-F238E27FC236}">
                  <a16:creationId xmlns:a16="http://schemas.microsoft.com/office/drawing/2014/main" id="{1B3E779D-919A-B877-5D55-58F12A0F60D0}"/>
                </a:ext>
              </a:extLst>
            </p:cNvPr>
            <p:cNvSpPr/>
            <p:nvPr/>
          </p:nvSpPr>
          <p:spPr>
            <a:xfrm>
              <a:off x="752134" y="2472319"/>
              <a:ext cx="556532" cy="556532"/>
            </a:xfrm>
            <a:custGeom>
              <a:avLst/>
              <a:gdLst/>
              <a:ahLst/>
              <a:cxnLst/>
              <a:rect l="l" t="t" r="r" b="b"/>
              <a:pathLst>
                <a:path w="1602104" h="1602104">
                  <a:moveTo>
                    <a:pt x="801037" y="0"/>
                  </a:moveTo>
                  <a:lnTo>
                    <a:pt x="752240" y="1461"/>
                  </a:lnTo>
                  <a:lnTo>
                    <a:pt x="704216" y="5791"/>
                  </a:lnTo>
                  <a:lnTo>
                    <a:pt x="657049" y="12905"/>
                  </a:lnTo>
                  <a:lnTo>
                    <a:pt x="610823" y="22720"/>
                  </a:lnTo>
                  <a:lnTo>
                    <a:pt x="565622" y="35151"/>
                  </a:lnTo>
                  <a:lnTo>
                    <a:pt x="521529" y="50114"/>
                  </a:lnTo>
                  <a:lnTo>
                    <a:pt x="478628" y="67527"/>
                  </a:lnTo>
                  <a:lnTo>
                    <a:pt x="437003" y="87305"/>
                  </a:lnTo>
                  <a:lnTo>
                    <a:pt x="396738" y="109364"/>
                  </a:lnTo>
                  <a:lnTo>
                    <a:pt x="357916" y="133621"/>
                  </a:lnTo>
                  <a:lnTo>
                    <a:pt x="320622" y="159992"/>
                  </a:lnTo>
                  <a:lnTo>
                    <a:pt x="284938" y="188393"/>
                  </a:lnTo>
                  <a:lnTo>
                    <a:pt x="250950" y="218740"/>
                  </a:lnTo>
                  <a:lnTo>
                    <a:pt x="218740" y="250950"/>
                  </a:lnTo>
                  <a:lnTo>
                    <a:pt x="188393" y="284938"/>
                  </a:lnTo>
                  <a:lnTo>
                    <a:pt x="159992" y="320622"/>
                  </a:lnTo>
                  <a:lnTo>
                    <a:pt x="133621" y="357916"/>
                  </a:lnTo>
                  <a:lnTo>
                    <a:pt x="109364" y="396738"/>
                  </a:lnTo>
                  <a:lnTo>
                    <a:pt x="87305" y="437003"/>
                  </a:lnTo>
                  <a:lnTo>
                    <a:pt x="67527" y="478628"/>
                  </a:lnTo>
                  <a:lnTo>
                    <a:pt x="50114" y="521529"/>
                  </a:lnTo>
                  <a:lnTo>
                    <a:pt x="35151" y="565622"/>
                  </a:lnTo>
                  <a:lnTo>
                    <a:pt x="22720" y="610823"/>
                  </a:lnTo>
                  <a:lnTo>
                    <a:pt x="12905" y="657049"/>
                  </a:lnTo>
                  <a:lnTo>
                    <a:pt x="5791" y="704216"/>
                  </a:lnTo>
                  <a:lnTo>
                    <a:pt x="1461" y="752240"/>
                  </a:lnTo>
                  <a:lnTo>
                    <a:pt x="0" y="801037"/>
                  </a:lnTo>
                  <a:lnTo>
                    <a:pt x="1461" y="849835"/>
                  </a:lnTo>
                  <a:lnTo>
                    <a:pt x="5791" y="897858"/>
                  </a:lnTo>
                  <a:lnTo>
                    <a:pt x="12905" y="945025"/>
                  </a:lnTo>
                  <a:lnTo>
                    <a:pt x="22720" y="991251"/>
                  </a:lnTo>
                  <a:lnTo>
                    <a:pt x="35151" y="1036453"/>
                  </a:lnTo>
                  <a:lnTo>
                    <a:pt x="50114" y="1080546"/>
                  </a:lnTo>
                  <a:lnTo>
                    <a:pt x="67527" y="1123447"/>
                  </a:lnTo>
                  <a:lnTo>
                    <a:pt x="87305" y="1165072"/>
                  </a:lnTo>
                  <a:lnTo>
                    <a:pt x="109364" y="1205337"/>
                  </a:lnTo>
                  <a:lnTo>
                    <a:pt x="133621" y="1244159"/>
                  </a:lnTo>
                  <a:lnTo>
                    <a:pt x="159992" y="1281453"/>
                  </a:lnTo>
                  <a:lnTo>
                    <a:pt x="188393" y="1317137"/>
                  </a:lnTo>
                  <a:lnTo>
                    <a:pt x="218740" y="1351125"/>
                  </a:lnTo>
                  <a:lnTo>
                    <a:pt x="250950" y="1383335"/>
                  </a:lnTo>
                  <a:lnTo>
                    <a:pt x="284938" y="1413682"/>
                  </a:lnTo>
                  <a:lnTo>
                    <a:pt x="320622" y="1442083"/>
                  </a:lnTo>
                  <a:lnTo>
                    <a:pt x="357916" y="1468453"/>
                  </a:lnTo>
                  <a:lnTo>
                    <a:pt x="396738" y="1492710"/>
                  </a:lnTo>
                  <a:lnTo>
                    <a:pt x="437003" y="1514770"/>
                  </a:lnTo>
                  <a:lnTo>
                    <a:pt x="478628" y="1534548"/>
                  </a:lnTo>
                  <a:lnTo>
                    <a:pt x="521529" y="1551960"/>
                  </a:lnTo>
                  <a:lnTo>
                    <a:pt x="565622" y="1566924"/>
                  </a:lnTo>
                  <a:lnTo>
                    <a:pt x="610823" y="1579355"/>
                  </a:lnTo>
                  <a:lnTo>
                    <a:pt x="657049" y="1589170"/>
                  </a:lnTo>
                  <a:lnTo>
                    <a:pt x="704216" y="1596284"/>
                  </a:lnTo>
                  <a:lnTo>
                    <a:pt x="752240" y="1600613"/>
                  </a:lnTo>
                  <a:lnTo>
                    <a:pt x="801037" y="1602075"/>
                  </a:lnTo>
                  <a:lnTo>
                    <a:pt x="849835" y="1600613"/>
                  </a:lnTo>
                  <a:lnTo>
                    <a:pt x="897858" y="1596284"/>
                  </a:lnTo>
                  <a:lnTo>
                    <a:pt x="945025" y="1589170"/>
                  </a:lnTo>
                  <a:lnTo>
                    <a:pt x="991251" y="1579355"/>
                  </a:lnTo>
                  <a:lnTo>
                    <a:pt x="1036453" y="1566924"/>
                  </a:lnTo>
                  <a:lnTo>
                    <a:pt x="1080546" y="1551960"/>
                  </a:lnTo>
                  <a:lnTo>
                    <a:pt x="1123447" y="1534548"/>
                  </a:lnTo>
                  <a:lnTo>
                    <a:pt x="1165072" y="1514770"/>
                  </a:lnTo>
                  <a:lnTo>
                    <a:pt x="1205337" y="1492710"/>
                  </a:lnTo>
                  <a:lnTo>
                    <a:pt x="1244159" y="1468453"/>
                  </a:lnTo>
                  <a:lnTo>
                    <a:pt x="1281453" y="1442083"/>
                  </a:lnTo>
                  <a:lnTo>
                    <a:pt x="1317137" y="1413682"/>
                  </a:lnTo>
                  <a:lnTo>
                    <a:pt x="1351125" y="1383335"/>
                  </a:lnTo>
                  <a:lnTo>
                    <a:pt x="1383335" y="1351125"/>
                  </a:lnTo>
                  <a:lnTo>
                    <a:pt x="1413682" y="1317137"/>
                  </a:lnTo>
                  <a:lnTo>
                    <a:pt x="1442083" y="1281453"/>
                  </a:lnTo>
                  <a:lnTo>
                    <a:pt x="1468453" y="1244159"/>
                  </a:lnTo>
                  <a:lnTo>
                    <a:pt x="1492710" y="1205337"/>
                  </a:lnTo>
                  <a:lnTo>
                    <a:pt x="1514770" y="1165072"/>
                  </a:lnTo>
                  <a:lnTo>
                    <a:pt x="1534548" y="1123447"/>
                  </a:lnTo>
                  <a:lnTo>
                    <a:pt x="1551960" y="1080546"/>
                  </a:lnTo>
                  <a:lnTo>
                    <a:pt x="1566924" y="1036453"/>
                  </a:lnTo>
                  <a:lnTo>
                    <a:pt x="1579355" y="991251"/>
                  </a:lnTo>
                  <a:lnTo>
                    <a:pt x="1589170" y="945025"/>
                  </a:lnTo>
                  <a:lnTo>
                    <a:pt x="1596284" y="897858"/>
                  </a:lnTo>
                  <a:lnTo>
                    <a:pt x="1600613" y="849835"/>
                  </a:lnTo>
                  <a:lnTo>
                    <a:pt x="1602075" y="801037"/>
                  </a:lnTo>
                  <a:lnTo>
                    <a:pt x="1600613" y="752240"/>
                  </a:lnTo>
                  <a:lnTo>
                    <a:pt x="1596284" y="704216"/>
                  </a:lnTo>
                  <a:lnTo>
                    <a:pt x="1589170" y="657049"/>
                  </a:lnTo>
                  <a:lnTo>
                    <a:pt x="1579355" y="610823"/>
                  </a:lnTo>
                  <a:lnTo>
                    <a:pt x="1566924" y="565622"/>
                  </a:lnTo>
                  <a:lnTo>
                    <a:pt x="1551960" y="521529"/>
                  </a:lnTo>
                  <a:lnTo>
                    <a:pt x="1534548" y="478628"/>
                  </a:lnTo>
                  <a:lnTo>
                    <a:pt x="1514770" y="437003"/>
                  </a:lnTo>
                  <a:lnTo>
                    <a:pt x="1492710" y="396738"/>
                  </a:lnTo>
                  <a:lnTo>
                    <a:pt x="1468453" y="357916"/>
                  </a:lnTo>
                  <a:lnTo>
                    <a:pt x="1442083" y="320622"/>
                  </a:lnTo>
                  <a:lnTo>
                    <a:pt x="1413682" y="284938"/>
                  </a:lnTo>
                  <a:lnTo>
                    <a:pt x="1383335" y="250950"/>
                  </a:lnTo>
                  <a:lnTo>
                    <a:pt x="1351125" y="218740"/>
                  </a:lnTo>
                  <a:lnTo>
                    <a:pt x="1317137" y="188393"/>
                  </a:lnTo>
                  <a:lnTo>
                    <a:pt x="1281453" y="159992"/>
                  </a:lnTo>
                  <a:lnTo>
                    <a:pt x="1244159" y="133621"/>
                  </a:lnTo>
                  <a:lnTo>
                    <a:pt x="1205337" y="109364"/>
                  </a:lnTo>
                  <a:lnTo>
                    <a:pt x="1165072" y="87305"/>
                  </a:lnTo>
                  <a:lnTo>
                    <a:pt x="1123447" y="67527"/>
                  </a:lnTo>
                  <a:lnTo>
                    <a:pt x="1080546" y="50114"/>
                  </a:lnTo>
                  <a:lnTo>
                    <a:pt x="1036453" y="35151"/>
                  </a:lnTo>
                  <a:lnTo>
                    <a:pt x="991251" y="22720"/>
                  </a:lnTo>
                  <a:lnTo>
                    <a:pt x="945025" y="12905"/>
                  </a:lnTo>
                  <a:lnTo>
                    <a:pt x="897858" y="5791"/>
                  </a:lnTo>
                  <a:lnTo>
                    <a:pt x="849835" y="1461"/>
                  </a:lnTo>
                  <a:lnTo>
                    <a:pt x="80103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0" name="Группа 49"/>
            <p:cNvGrpSpPr/>
            <p:nvPr/>
          </p:nvGrpSpPr>
          <p:grpSpPr>
            <a:xfrm>
              <a:off x="800069" y="2521958"/>
              <a:ext cx="460664" cy="460664"/>
              <a:chOff x="2407128" y="1495928"/>
              <a:chExt cx="684000" cy="684000"/>
            </a:xfrm>
          </p:grpSpPr>
          <p:sp>
            <p:nvSpPr>
              <p:cNvPr id="51" name="object 32"/>
              <p:cNvSpPr/>
              <p:nvPr/>
            </p:nvSpPr>
            <p:spPr>
              <a:xfrm>
                <a:off x="2407128" y="1495928"/>
                <a:ext cx="684000" cy="684000"/>
              </a:xfrm>
              <a:custGeom>
                <a:avLst/>
                <a:gdLst/>
                <a:ahLst/>
                <a:cxnLst/>
                <a:rect l="l" t="t" r="r" b="b"/>
                <a:pathLst>
                  <a:path w="1283334" h="1283335">
                    <a:moveTo>
                      <a:pt x="641440" y="0"/>
                    </a:moveTo>
                    <a:lnTo>
                      <a:pt x="593569" y="1759"/>
                    </a:lnTo>
                    <a:lnTo>
                      <a:pt x="546653" y="6954"/>
                    </a:lnTo>
                    <a:lnTo>
                      <a:pt x="500817" y="15461"/>
                    </a:lnTo>
                    <a:lnTo>
                      <a:pt x="456184" y="27157"/>
                    </a:lnTo>
                    <a:lnTo>
                      <a:pt x="412879" y="41916"/>
                    </a:lnTo>
                    <a:lnTo>
                      <a:pt x="371026" y="59615"/>
                    </a:lnTo>
                    <a:lnTo>
                      <a:pt x="330748" y="80130"/>
                    </a:lnTo>
                    <a:lnTo>
                      <a:pt x="292170" y="103337"/>
                    </a:lnTo>
                    <a:lnTo>
                      <a:pt x="255415" y="129112"/>
                    </a:lnTo>
                    <a:lnTo>
                      <a:pt x="220609" y="157330"/>
                    </a:lnTo>
                    <a:lnTo>
                      <a:pt x="187874" y="187869"/>
                    </a:lnTo>
                    <a:lnTo>
                      <a:pt x="157335" y="220603"/>
                    </a:lnTo>
                    <a:lnTo>
                      <a:pt x="129115" y="255409"/>
                    </a:lnTo>
                    <a:lnTo>
                      <a:pt x="103340" y="292162"/>
                    </a:lnTo>
                    <a:lnTo>
                      <a:pt x="80133" y="330740"/>
                    </a:lnTo>
                    <a:lnTo>
                      <a:pt x="59617" y="371017"/>
                    </a:lnTo>
                    <a:lnTo>
                      <a:pt x="41917" y="412870"/>
                    </a:lnTo>
                    <a:lnTo>
                      <a:pt x="27158" y="456175"/>
                    </a:lnTo>
                    <a:lnTo>
                      <a:pt x="15462" y="500807"/>
                    </a:lnTo>
                    <a:lnTo>
                      <a:pt x="6954" y="546643"/>
                    </a:lnTo>
                    <a:lnTo>
                      <a:pt x="1759" y="593558"/>
                    </a:lnTo>
                    <a:lnTo>
                      <a:pt x="0" y="641429"/>
                    </a:lnTo>
                    <a:lnTo>
                      <a:pt x="1759" y="689300"/>
                    </a:lnTo>
                    <a:lnTo>
                      <a:pt x="6954" y="736216"/>
                    </a:lnTo>
                    <a:lnTo>
                      <a:pt x="15462" y="782052"/>
                    </a:lnTo>
                    <a:lnTo>
                      <a:pt x="27158" y="826684"/>
                    </a:lnTo>
                    <a:lnTo>
                      <a:pt x="41917" y="869989"/>
                    </a:lnTo>
                    <a:lnTo>
                      <a:pt x="59617" y="911841"/>
                    </a:lnTo>
                    <a:lnTo>
                      <a:pt x="80133" y="952119"/>
                    </a:lnTo>
                    <a:lnTo>
                      <a:pt x="103340" y="990696"/>
                    </a:lnTo>
                    <a:lnTo>
                      <a:pt x="129115" y="1027450"/>
                    </a:lnTo>
                    <a:lnTo>
                      <a:pt x="157335" y="1062256"/>
                    </a:lnTo>
                    <a:lnTo>
                      <a:pt x="187874" y="1094990"/>
                    </a:lnTo>
                    <a:lnTo>
                      <a:pt x="220609" y="1125528"/>
                    </a:lnTo>
                    <a:lnTo>
                      <a:pt x="255415" y="1153747"/>
                    </a:lnTo>
                    <a:lnTo>
                      <a:pt x="292170" y="1179522"/>
                    </a:lnTo>
                    <a:lnTo>
                      <a:pt x="330748" y="1202729"/>
                    </a:lnTo>
                    <a:lnTo>
                      <a:pt x="371026" y="1223244"/>
                    </a:lnTo>
                    <a:lnTo>
                      <a:pt x="412879" y="1240943"/>
                    </a:lnTo>
                    <a:lnTo>
                      <a:pt x="456184" y="1255702"/>
                    </a:lnTo>
                    <a:lnTo>
                      <a:pt x="500817" y="1267397"/>
                    </a:lnTo>
                    <a:lnTo>
                      <a:pt x="546653" y="1275904"/>
                    </a:lnTo>
                    <a:lnTo>
                      <a:pt x="593569" y="1281100"/>
                    </a:lnTo>
                    <a:lnTo>
                      <a:pt x="641440" y="1282859"/>
                    </a:lnTo>
                    <a:lnTo>
                      <a:pt x="689310" y="1281100"/>
                    </a:lnTo>
                    <a:lnTo>
                      <a:pt x="736224" y="1275904"/>
                    </a:lnTo>
                    <a:lnTo>
                      <a:pt x="782059" y="1267397"/>
                    </a:lnTo>
                    <a:lnTo>
                      <a:pt x="826691" y="1255702"/>
                    </a:lnTo>
                    <a:lnTo>
                      <a:pt x="869995" y="1240943"/>
                    </a:lnTo>
                    <a:lnTo>
                      <a:pt x="911847" y="1223244"/>
                    </a:lnTo>
                    <a:lnTo>
                      <a:pt x="952125" y="1202729"/>
                    </a:lnTo>
                    <a:lnTo>
                      <a:pt x="990702" y="1179522"/>
                    </a:lnTo>
                    <a:lnTo>
                      <a:pt x="1027456" y="1153747"/>
                    </a:lnTo>
                    <a:lnTo>
                      <a:pt x="1062262" y="1125528"/>
                    </a:lnTo>
                    <a:lnTo>
                      <a:pt x="1094997" y="1094990"/>
                    </a:lnTo>
                    <a:lnTo>
                      <a:pt x="1125535" y="1062256"/>
                    </a:lnTo>
                    <a:lnTo>
                      <a:pt x="1153754" y="1027450"/>
                    </a:lnTo>
                    <a:lnTo>
                      <a:pt x="1179530" y="990696"/>
                    </a:lnTo>
                    <a:lnTo>
                      <a:pt x="1202737" y="952119"/>
                    </a:lnTo>
                    <a:lnTo>
                      <a:pt x="1223252" y="911841"/>
                    </a:lnTo>
                    <a:lnTo>
                      <a:pt x="1240952" y="869989"/>
                    </a:lnTo>
                    <a:lnTo>
                      <a:pt x="1255712" y="826684"/>
                    </a:lnTo>
                    <a:lnTo>
                      <a:pt x="1267407" y="782052"/>
                    </a:lnTo>
                    <a:lnTo>
                      <a:pt x="1275915" y="736216"/>
                    </a:lnTo>
                    <a:lnTo>
                      <a:pt x="1281110" y="689300"/>
                    </a:lnTo>
                    <a:lnTo>
                      <a:pt x="1282870" y="641429"/>
                    </a:lnTo>
                    <a:lnTo>
                      <a:pt x="1281110" y="593558"/>
                    </a:lnTo>
                    <a:lnTo>
                      <a:pt x="1275915" y="546643"/>
                    </a:lnTo>
                    <a:lnTo>
                      <a:pt x="1267407" y="500807"/>
                    </a:lnTo>
                    <a:lnTo>
                      <a:pt x="1255712" y="456175"/>
                    </a:lnTo>
                    <a:lnTo>
                      <a:pt x="1240952" y="412870"/>
                    </a:lnTo>
                    <a:lnTo>
                      <a:pt x="1223252" y="371017"/>
                    </a:lnTo>
                    <a:lnTo>
                      <a:pt x="1202737" y="330740"/>
                    </a:lnTo>
                    <a:lnTo>
                      <a:pt x="1179530" y="292162"/>
                    </a:lnTo>
                    <a:lnTo>
                      <a:pt x="1153754" y="255409"/>
                    </a:lnTo>
                    <a:lnTo>
                      <a:pt x="1125535" y="220603"/>
                    </a:lnTo>
                    <a:lnTo>
                      <a:pt x="1094997" y="187869"/>
                    </a:lnTo>
                    <a:lnTo>
                      <a:pt x="1062262" y="157330"/>
                    </a:lnTo>
                    <a:lnTo>
                      <a:pt x="1027456" y="129112"/>
                    </a:lnTo>
                    <a:lnTo>
                      <a:pt x="990702" y="103337"/>
                    </a:lnTo>
                    <a:lnTo>
                      <a:pt x="952125" y="80130"/>
                    </a:lnTo>
                    <a:lnTo>
                      <a:pt x="911847" y="59615"/>
                    </a:lnTo>
                    <a:lnTo>
                      <a:pt x="869995" y="41916"/>
                    </a:lnTo>
                    <a:lnTo>
                      <a:pt x="826691" y="27157"/>
                    </a:lnTo>
                    <a:lnTo>
                      <a:pt x="782059" y="15461"/>
                    </a:lnTo>
                    <a:lnTo>
                      <a:pt x="736224" y="6954"/>
                    </a:lnTo>
                    <a:lnTo>
                      <a:pt x="689310" y="1759"/>
                    </a:lnTo>
                    <a:lnTo>
                      <a:pt x="64144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29998"/>
                </a:schemeClr>
              </a:solidFill>
            </p:spPr>
            <p:txBody>
              <a:bodyPr wrap="square" lIns="0" tIns="0" rIns="0" bIns="0" rtlCol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kzidenz-Grotesk Pro Bold" panose="02000803050000020004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52" name="Рисунок 51"/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15128" y="1570350"/>
                <a:ext cx="468000" cy="468000"/>
              </a:xfrm>
              <a:prstGeom prst="rect">
                <a:avLst/>
              </a:prstGeom>
            </p:spPr>
          </p:pic>
        </p:grpSp>
      </p:grpSp>
      <p:sp>
        <p:nvSpPr>
          <p:cNvPr id="53" name="Скругленный прямоугольник 52"/>
          <p:cNvSpPr/>
          <p:nvPr/>
        </p:nvSpPr>
        <p:spPr>
          <a:xfrm>
            <a:off x="308873" y="2850024"/>
            <a:ext cx="8583606" cy="340041"/>
          </a:xfrm>
          <a:prstGeom prst="roundRect">
            <a:avLst>
              <a:gd name="adj" fmla="val 50000"/>
            </a:avLst>
          </a:prstGeom>
          <a:solidFill>
            <a:schemeClr val="bg1">
              <a:alpha val="9804"/>
            </a:schemeClr>
          </a:solidFill>
          <a:ln>
            <a:solidFill>
              <a:srgbClr val="FFC000"/>
            </a:solidFill>
          </a:ln>
        </p:spPr>
        <p:txBody>
          <a:bodyPr wrap="square" lIns="0" tIns="0" rIns="0" bIns="0" rtlCol="0" anchor="ctr"/>
          <a:lstStyle/>
          <a:p>
            <a:pPr marL="6254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CB175"/>
              </a:buClr>
              <a:buSzTx/>
              <a:buFontTx/>
              <a:buNone/>
              <a:tabLst/>
              <a:defRPr/>
            </a:pP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Освобождение от </a:t>
            </a:r>
            <a:r>
              <a:rPr kumimoji="0" lang="ru-RU" sz="105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налог</a:t>
            </a: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</a:t>
            </a:r>
            <a:r>
              <a:rPr kumimoji="0" lang="ru-RU" sz="105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на прибыль и имущество организации для участников СПИК </a:t>
            </a:r>
            <a:endParaRPr kumimoji="0" lang="ru-RU" sz="105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54" name="Группа 53"/>
          <p:cNvGrpSpPr/>
          <p:nvPr/>
        </p:nvGrpSpPr>
        <p:grpSpPr>
          <a:xfrm>
            <a:off x="336599" y="2859363"/>
            <a:ext cx="336042" cy="330702"/>
            <a:chOff x="1381402" y="2512474"/>
            <a:chExt cx="826346" cy="826346"/>
          </a:xfrm>
        </p:grpSpPr>
        <p:sp>
          <p:nvSpPr>
            <p:cNvPr id="55" name="object 32">
              <a:extLst>
                <a:ext uri="{FF2B5EF4-FFF2-40B4-BE49-F238E27FC236}">
                  <a16:creationId xmlns:a16="http://schemas.microsoft.com/office/drawing/2014/main" id="{1B3E779D-919A-B877-5D55-58F12A0F60D0}"/>
                </a:ext>
              </a:extLst>
            </p:cNvPr>
            <p:cNvSpPr/>
            <p:nvPr/>
          </p:nvSpPr>
          <p:spPr>
            <a:xfrm>
              <a:off x="1381402" y="2512474"/>
              <a:ext cx="826346" cy="826346"/>
            </a:xfrm>
            <a:custGeom>
              <a:avLst/>
              <a:gdLst/>
              <a:ahLst/>
              <a:cxnLst/>
              <a:rect l="l" t="t" r="r" b="b"/>
              <a:pathLst>
                <a:path w="1602104" h="1602104">
                  <a:moveTo>
                    <a:pt x="801037" y="0"/>
                  </a:moveTo>
                  <a:lnTo>
                    <a:pt x="752240" y="1461"/>
                  </a:lnTo>
                  <a:lnTo>
                    <a:pt x="704216" y="5791"/>
                  </a:lnTo>
                  <a:lnTo>
                    <a:pt x="657049" y="12905"/>
                  </a:lnTo>
                  <a:lnTo>
                    <a:pt x="610823" y="22720"/>
                  </a:lnTo>
                  <a:lnTo>
                    <a:pt x="565622" y="35151"/>
                  </a:lnTo>
                  <a:lnTo>
                    <a:pt x="521529" y="50114"/>
                  </a:lnTo>
                  <a:lnTo>
                    <a:pt x="478628" y="67527"/>
                  </a:lnTo>
                  <a:lnTo>
                    <a:pt x="437003" y="87305"/>
                  </a:lnTo>
                  <a:lnTo>
                    <a:pt x="396738" y="109364"/>
                  </a:lnTo>
                  <a:lnTo>
                    <a:pt x="357916" y="133621"/>
                  </a:lnTo>
                  <a:lnTo>
                    <a:pt x="320622" y="159992"/>
                  </a:lnTo>
                  <a:lnTo>
                    <a:pt x="284938" y="188393"/>
                  </a:lnTo>
                  <a:lnTo>
                    <a:pt x="250950" y="218740"/>
                  </a:lnTo>
                  <a:lnTo>
                    <a:pt x="218740" y="250950"/>
                  </a:lnTo>
                  <a:lnTo>
                    <a:pt x="188393" y="284938"/>
                  </a:lnTo>
                  <a:lnTo>
                    <a:pt x="159992" y="320622"/>
                  </a:lnTo>
                  <a:lnTo>
                    <a:pt x="133621" y="357916"/>
                  </a:lnTo>
                  <a:lnTo>
                    <a:pt x="109364" y="396738"/>
                  </a:lnTo>
                  <a:lnTo>
                    <a:pt x="87305" y="437003"/>
                  </a:lnTo>
                  <a:lnTo>
                    <a:pt x="67527" y="478628"/>
                  </a:lnTo>
                  <a:lnTo>
                    <a:pt x="50114" y="521529"/>
                  </a:lnTo>
                  <a:lnTo>
                    <a:pt x="35151" y="565622"/>
                  </a:lnTo>
                  <a:lnTo>
                    <a:pt x="22720" y="610823"/>
                  </a:lnTo>
                  <a:lnTo>
                    <a:pt x="12905" y="657049"/>
                  </a:lnTo>
                  <a:lnTo>
                    <a:pt x="5791" y="704216"/>
                  </a:lnTo>
                  <a:lnTo>
                    <a:pt x="1461" y="752240"/>
                  </a:lnTo>
                  <a:lnTo>
                    <a:pt x="0" y="801037"/>
                  </a:lnTo>
                  <a:lnTo>
                    <a:pt x="1461" y="849835"/>
                  </a:lnTo>
                  <a:lnTo>
                    <a:pt x="5791" y="897858"/>
                  </a:lnTo>
                  <a:lnTo>
                    <a:pt x="12905" y="945025"/>
                  </a:lnTo>
                  <a:lnTo>
                    <a:pt x="22720" y="991251"/>
                  </a:lnTo>
                  <a:lnTo>
                    <a:pt x="35151" y="1036453"/>
                  </a:lnTo>
                  <a:lnTo>
                    <a:pt x="50114" y="1080546"/>
                  </a:lnTo>
                  <a:lnTo>
                    <a:pt x="67527" y="1123447"/>
                  </a:lnTo>
                  <a:lnTo>
                    <a:pt x="87305" y="1165072"/>
                  </a:lnTo>
                  <a:lnTo>
                    <a:pt x="109364" y="1205337"/>
                  </a:lnTo>
                  <a:lnTo>
                    <a:pt x="133621" y="1244159"/>
                  </a:lnTo>
                  <a:lnTo>
                    <a:pt x="159992" y="1281453"/>
                  </a:lnTo>
                  <a:lnTo>
                    <a:pt x="188393" y="1317137"/>
                  </a:lnTo>
                  <a:lnTo>
                    <a:pt x="218740" y="1351125"/>
                  </a:lnTo>
                  <a:lnTo>
                    <a:pt x="250950" y="1383335"/>
                  </a:lnTo>
                  <a:lnTo>
                    <a:pt x="284938" y="1413682"/>
                  </a:lnTo>
                  <a:lnTo>
                    <a:pt x="320622" y="1442083"/>
                  </a:lnTo>
                  <a:lnTo>
                    <a:pt x="357916" y="1468453"/>
                  </a:lnTo>
                  <a:lnTo>
                    <a:pt x="396738" y="1492710"/>
                  </a:lnTo>
                  <a:lnTo>
                    <a:pt x="437003" y="1514770"/>
                  </a:lnTo>
                  <a:lnTo>
                    <a:pt x="478628" y="1534548"/>
                  </a:lnTo>
                  <a:lnTo>
                    <a:pt x="521529" y="1551960"/>
                  </a:lnTo>
                  <a:lnTo>
                    <a:pt x="565622" y="1566924"/>
                  </a:lnTo>
                  <a:lnTo>
                    <a:pt x="610823" y="1579355"/>
                  </a:lnTo>
                  <a:lnTo>
                    <a:pt x="657049" y="1589170"/>
                  </a:lnTo>
                  <a:lnTo>
                    <a:pt x="704216" y="1596284"/>
                  </a:lnTo>
                  <a:lnTo>
                    <a:pt x="752240" y="1600613"/>
                  </a:lnTo>
                  <a:lnTo>
                    <a:pt x="801037" y="1602075"/>
                  </a:lnTo>
                  <a:lnTo>
                    <a:pt x="849835" y="1600613"/>
                  </a:lnTo>
                  <a:lnTo>
                    <a:pt x="897858" y="1596284"/>
                  </a:lnTo>
                  <a:lnTo>
                    <a:pt x="945025" y="1589170"/>
                  </a:lnTo>
                  <a:lnTo>
                    <a:pt x="991251" y="1579355"/>
                  </a:lnTo>
                  <a:lnTo>
                    <a:pt x="1036453" y="1566924"/>
                  </a:lnTo>
                  <a:lnTo>
                    <a:pt x="1080546" y="1551960"/>
                  </a:lnTo>
                  <a:lnTo>
                    <a:pt x="1123447" y="1534548"/>
                  </a:lnTo>
                  <a:lnTo>
                    <a:pt x="1165072" y="1514770"/>
                  </a:lnTo>
                  <a:lnTo>
                    <a:pt x="1205337" y="1492710"/>
                  </a:lnTo>
                  <a:lnTo>
                    <a:pt x="1244159" y="1468453"/>
                  </a:lnTo>
                  <a:lnTo>
                    <a:pt x="1281453" y="1442083"/>
                  </a:lnTo>
                  <a:lnTo>
                    <a:pt x="1317137" y="1413682"/>
                  </a:lnTo>
                  <a:lnTo>
                    <a:pt x="1351125" y="1383335"/>
                  </a:lnTo>
                  <a:lnTo>
                    <a:pt x="1383335" y="1351125"/>
                  </a:lnTo>
                  <a:lnTo>
                    <a:pt x="1413682" y="1317137"/>
                  </a:lnTo>
                  <a:lnTo>
                    <a:pt x="1442083" y="1281453"/>
                  </a:lnTo>
                  <a:lnTo>
                    <a:pt x="1468453" y="1244159"/>
                  </a:lnTo>
                  <a:lnTo>
                    <a:pt x="1492710" y="1205337"/>
                  </a:lnTo>
                  <a:lnTo>
                    <a:pt x="1514770" y="1165072"/>
                  </a:lnTo>
                  <a:lnTo>
                    <a:pt x="1534548" y="1123447"/>
                  </a:lnTo>
                  <a:lnTo>
                    <a:pt x="1551960" y="1080546"/>
                  </a:lnTo>
                  <a:lnTo>
                    <a:pt x="1566924" y="1036453"/>
                  </a:lnTo>
                  <a:lnTo>
                    <a:pt x="1579355" y="991251"/>
                  </a:lnTo>
                  <a:lnTo>
                    <a:pt x="1589170" y="945025"/>
                  </a:lnTo>
                  <a:lnTo>
                    <a:pt x="1596284" y="897858"/>
                  </a:lnTo>
                  <a:lnTo>
                    <a:pt x="1600613" y="849835"/>
                  </a:lnTo>
                  <a:lnTo>
                    <a:pt x="1602075" y="801037"/>
                  </a:lnTo>
                  <a:lnTo>
                    <a:pt x="1600613" y="752240"/>
                  </a:lnTo>
                  <a:lnTo>
                    <a:pt x="1596284" y="704216"/>
                  </a:lnTo>
                  <a:lnTo>
                    <a:pt x="1589170" y="657049"/>
                  </a:lnTo>
                  <a:lnTo>
                    <a:pt x="1579355" y="610823"/>
                  </a:lnTo>
                  <a:lnTo>
                    <a:pt x="1566924" y="565622"/>
                  </a:lnTo>
                  <a:lnTo>
                    <a:pt x="1551960" y="521529"/>
                  </a:lnTo>
                  <a:lnTo>
                    <a:pt x="1534548" y="478628"/>
                  </a:lnTo>
                  <a:lnTo>
                    <a:pt x="1514770" y="437003"/>
                  </a:lnTo>
                  <a:lnTo>
                    <a:pt x="1492710" y="396738"/>
                  </a:lnTo>
                  <a:lnTo>
                    <a:pt x="1468453" y="357916"/>
                  </a:lnTo>
                  <a:lnTo>
                    <a:pt x="1442083" y="320622"/>
                  </a:lnTo>
                  <a:lnTo>
                    <a:pt x="1413682" y="284938"/>
                  </a:lnTo>
                  <a:lnTo>
                    <a:pt x="1383335" y="250950"/>
                  </a:lnTo>
                  <a:lnTo>
                    <a:pt x="1351125" y="218740"/>
                  </a:lnTo>
                  <a:lnTo>
                    <a:pt x="1317137" y="188393"/>
                  </a:lnTo>
                  <a:lnTo>
                    <a:pt x="1281453" y="159992"/>
                  </a:lnTo>
                  <a:lnTo>
                    <a:pt x="1244159" y="133621"/>
                  </a:lnTo>
                  <a:lnTo>
                    <a:pt x="1205337" y="109364"/>
                  </a:lnTo>
                  <a:lnTo>
                    <a:pt x="1165072" y="87305"/>
                  </a:lnTo>
                  <a:lnTo>
                    <a:pt x="1123447" y="67527"/>
                  </a:lnTo>
                  <a:lnTo>
                    <a:pt x="1080546" y="50114"/>
                  </a:lnTo>
                  <a:lnTo>
                    <a:pt x="1036453" y="35151"/>
                  </a:lnTo>
                  <a:lnTo>
                    <a:pt x="991251" y="22720"/>
                  </a:lnTo>
                  <a:lnTo>
                    <a:pt x="945025" y="12905"/>
                  </a:lnTo>
                  <a:lnTo>
                    <a:pt x="897858" y="5791"/>
                  </a:lnTo>
                  <a:lnTo>
                    <a:pt x="849835" y="1461"/>
                  </a:lnTo>
                  <a:lnTo>
                    <a:pt x="80103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6" name="Группа 55"/>
            <p:cNvGrpSpPr/>
            <p:nvPr/>
          </p:nvGrpSpPr>
          <p:grpSpPr>
            <a:xfrm>
              <a:off x="1452576" y="2582563"/>
              <a:ext cx="684000" cy="684000"/>
              <a:chOff x="2407128" y="2295549"/>
              <a:chExt cx="684000" cy="684000"/>
            </a:xfrm>
          </p:grpSpPr>
          <p:sp>
            <p:nvSpPr>
              <p:cNvPr id="57" name="object 32"/>
              <p:cNvSpPr/>
              <p:nvPr/>
            </p:nvSpPr>
            <p:spPr>
              <a:xfrm>
                <a:off x="2407128" y="2295549"/>
                <a:ext cx="684000" cy="684000"/>
              </a:xfrm>
              <a:custGeom>
                <a:avLst/>
                <a:gdLst/>
                <a:ahLst/>
                <a:cxnLst/>
                <a:rect l="l" t="t" r="r" b="b"/>
                <a:pathLst>
                  <a:path w="1283334" h="1283335">
                    <a:moveTo>
                      <a:pt x="641440" y="0"/>
                    </a:moveTo>
                    <a:lnTo>
                      <a:pt x="593569" y="1759"/>
                    </a:lnTo>
                    <a:lnTo>
                      <a:pt x="546653" y="6954"/>
                    </a:lnTo>
                    <a:lnTo>
                      <a:pt x="500817" y="15461"/>
                    </a:lnTo>
                    <a:lnTo>
                      <a:pt x="456184" y="27157"/>
                    </a:lnTo>
                    <a:lnTo>
                      <a:pt x="412879" y="41916"/>
                    </a:lnTo>
                    <a:lnTo>
                      <a:pt x="371026" y="59615"/>
                    </a:lnTo>
                    <a:lnTo>
                      <a:pt x="330748" y="80130"/>
                    </a:lnTo>
                    <a:lnTo>
                      <a:pt x="292170" y="103337"/>
                    </a:lnTo>
                    <a:lnTo>
                      <a:pt x="255415" y="129112"/>
                    </a:lnTo>
                    <a:lnTo>
                      <a:pt x="220609" y="157330"/>
                    </a:lnTo>
                    <a:lnTo>
                      <a:pt x="187874" y="187869"/>
                    </a:lnTo>
                    <a:lnTo>
                      <a:pt x="157335" y="220603"/>
                    </a:lnTo>
                    <a:lnTo>
                      <a:pt x="129115" y="255409"/>
                    </a:lnTo>
                    <a:lnTo>
                      <a:pt x="103340" y="292162"/>
                    </a:lnTo>
                    <a:lnTo>
                      <a:pt x="80133" y="330740"/>
                    </a:lnTo>
                    <a:lnTo>
                      <a:pt x="59617" y="371017"/>
                    </a:lnTo>
                    <a:lnTo>
                      <a:pt x="41917" y="412870"/>
                    </a:lnTo>
                    <a:lnTo>
                      <a:pt x="27158" y="456175"/>
                    </a:lnTo>
                    <a:lnTo>
                      <a:pt x="15462" y="500807"/>
                    </a:lnTo>
                    <a:lnTo>
                      <a:pt x="6954" y="546643"/>
                    </a:lnTo>
                    <a:lnTo>
                      <a:pt x="1759" y="593558"/>
                    </a:lnTo>
                    <a:lnTo>
                      <a:pt x="0" y="641429"/>
                    </a:lnTo>
                    <a:lnTo>
                      <a:pt x="1759" y="689300"/>
                    </a:lnTo>
                    <a:lnTo>
                      <a:pt x="6954" y="736216"/>
                    </a:lnTo>
                    <a:lnTo>
                      <a:pt x="15462" y="782052"/>
                    </a:lnTo>
                    <a:lnTo>
                      <a:pt x="27158" y="826684"/>
                    </a:lnTo>
                    <a:lnTo>
                      <a:pt x="41917" y="869989"/>
                    </a:lnTo>
                    <a:lnTo>
                      <a:pt x="59617" y="911841"/>
                    </a:lnTo>
                    <a:lnTo>
                      <a:pt x="80133" y="952119"/>
                    </a:lnTo>
                    <a:lnTo>
                      <a:pt x="103340" y="990696"/>
                    </a:lnTo>
                    <a:lnTo>
                      <a:pt x="129115" y="1027450"/>
                    </a:lnTo>
                    <a:lnTo>
                      <a:pt x="157335" y="1062256"/>
                    </a:lnTo>
                    <a:lnTo>
                      <a:pt x="187874" y="1094990"/>
                    </a:lnTo>
                    <a:lnTo>
                      <a:pt x="220609" y="1125528"/>
                    </a:lnTo>
                    <a:lnTo>
                      <a:pt x="255415" y="1153747"/>
                    </a:lnTo>
                    <a:lnTo>
                      <a:pt x="292170" y="1179522"/>
                    </a:lnTo>
                    <a:lnTo>
                      <a:pt x="330748" y="1202729"/>
                    </a:lnTo>
                    <a:lnTo>
                      <a:pt x="371026" y="1223244"/>
                    </a:lnTo>
                    <a:lnTo>
                      <a:pt x="412879" y="1240943"/>
                    </a:lnTo>
                    <a:lnTo>
                      <a:pt x="456184" y="1255702"/>
                    </a:lnTo>
                    <a:lnTo>
                      <a:pt x="500817" y="1267397"/>
                    </a:lnTo>
                    <a:lnTo>
                      <a:pt x="546653" y="1275904"/>
                    </a:lnTo>
                    <a:lnTo>
                      <a:pt x="593569" y="1281100"/>
                    </a:lnTo>
                    <a:lnTo>
                      <a:pt x="641440" y="1282859"/>
                    </a:lnTo>
                    <a:lnTo>
                      <a:pt x="689310" y="1281100"/>
                    </a:lnTo>
                    <a:lnTo>
                      <a:pt x="736224" y="1275904"/>
                    </a:lnTo>
                    <a:lnTo>
                      <a:pt x="782059" y="1267397"/>
                    </a:lnTo>
                    <a:lnTo>
                      <a:pt x="826691" y="1255702"/>
                    </a:lnTo>
                    <a:lnTo>
                      <a:pt x="869995" y="1240943"/>
                    </a:lnTo>
                    <a:lnTo>
                      <a:pt x="911847" y="1223244"/>
                    </a:lnTo>
                    <a:lnTo>
                      <a:pt x="952125" y="1202729"/>
                    </a:lnTo>
                    <a:lnTo>
                      <a:pt x="990702" y="1179522"/>
                    </a:lnTo>
                    <a:lnTo>
                      <a:pt x="1027456" y="1153747"/>
                    </a:lnTo>
                    <a:lnTo>
                      <a:pt x="1062262" y="1125528"/>
                    </a:lnTo>
                    <a:lnTo>
                      <a:pt x="1094997" y="1094990"/>
                    </a:lnTo>
                    <a:lnTo>
                      <a:pt x="1125535" y="1062256"/>
                    </a:lnTo>
                    <a:lnTo>
                      <a:pt x="1153754" y="1027450"/>
                    </a:lnTo>
                    <a:lnTo>
                      <a:pt x="1179530" y="990696"/>
                    </a:lnTo>
                    <a:lnTo>
                      <a:pt x="1202737" y="952119"/>
                    </a:lnTo>
                    <a:lnTo>
                      <a:pt x="1223252" y="911841"/>
                    </a:lnTo>
                    <a:lnTo>
                      <a:pt x="1240952" y="869989"/>
                    </a:lnTo>
                    <a:lnTo>
                      <a:pt x="1255712" y="826684"/>
                    </a:lnTo>
                    <a:lnTo>
                      <a:pt x="1267407" y="782052"/>
                    </a:lnTo>
                    <a:lnTo>
                      <a:pt x="1275915" y="736216"/>
                    </a:lnTo>
                    <a:lnTo>
                      <a:pt x="1281110" y="689300"/>
                    </a:lnTo>
                    <a:lnTo>
                      <a:pt x="1282870" y="641429"/>
                    </a:lnTo>
                    <a:lnTo>
                      <a:pt x="1281110" y="593558"/>
                    </a:lnTo>
                    <a:lnTo>
                      <a:pt x="1275915" y="546643"/>
                    </a:lnTo>
                    <a:lnTo>
                      <a:pt x="1267407" y="500807"/>
                    </a:lnTo>
                    <a:lnTo>
                      <a:pt x="1255712" y="456175"/>
                    </a:lnTo>
                    <a:lnTo>
                      <a:pt x="1240952" y="412870"/>
                    </a:lnTo>
                    <a:lnTo>
                      <a:pt x="1223252" y="371017"/>
                    </a:lnTo>
                    <a:lnTo>
                      <a:pt x="1202737" y="330740"/>
                    </a:lnTo>
                    <a:lnTo>
                      <a:pt x="1179530" y="292162"/>
                    </a:lnTo>
                    <a:lnTo>
                      <a:pt x="1153754" y="255409"/>
                    </a:lnTo>
                    <a:lnTo>
                      <a:pt x="1125535" y="220603"/>
                    </a:lnTo>
                    <a:lnTo>
                      <a:pt x="1094997" y="187869"/>
                    </a:lnTo>
                    <a:lnTo>
                      <a:pt x="1062262" y="157330"/>
                    </a:lnTo>
                    <a:lnTo>
                      <a:pt x="1027456" y="129112"/>
                    </a:lnTo>
                    <a:lnTo>
                      <a:pt x="990702" y="103337"/>
                    </a:lnTo>
                    <a:lnTo>
                      <a:pt x="952125" y="80130"/>
                    </a:lnTo>
                    <a:lnTo>
                      <a:pt x="911847" y="59615"/>
                    </a:lnTo>
                    <a:lnTo>
                      <a:pt x="869995" y="41916"/>
                    </a:lnTo>
                    <a:lnTo>
                      <a:pt x="826691" y="27157"/>
                    </a:lnTo>
                    <a:lnTo>
                      <a:pt x="782059" y="15461"/>
                    </a:lnTo>
                    <a:lnTo>
                      <a:pt x="736224" y="6954"/>
                    </a:lnTo>
                    <a:lnTo>
                      <a:pt x="689310" y="1759"/>
                    </a:lnTo>
                    <a:lnTo>
                      <a:pt x="64144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29998"/>
                </a:schemeClr>
              </a:solidFill>
            </p:spPr>
            <p:txBody>
              <a:bodyPr wrap="square" lIns="0" tIns="0" rIns="0" bIns="0" rtlCol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kzidenz-Grotesk Pro Bold" panose="02000803050000020004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58" name="Рисунок 5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97128" y="2385549"/>
                <a:ext cx="504000" cy="504000"/>
              </a:xfrm>
              <a:prstGeom prst="rect">
                <a:avLst/>
              </a:prstGeom>
            </p:spPr>
          </p:pic>
        </p:grpSp>
      </p:grpSp>
      <p:pic>
        <p:nvPicPr>
          <p:cNvPr id="69" name="Рисунок 6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50116" y="1170917"/>
            <a:ext cx="524930" cy="524930"/>
          </a:xfrm>
          <a:prstGeom prst="rect">
            <a:avLst/>
          </a:prstGeom>
        </p:spPr>
      </p:pic>
      <p:pic>
        <p:nvPicPr>
          <p:cNvPr id="70" name="Рисунок 69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22187" y="1143584"/>
            <a:ext cx="524930" cy="524930"/>
          </a:xfrm>
          <a:prstGeom prst="rect">
            <a:avLst/>
          </a:prstGeom>
        </p:spPr>
      </p:pic>
      <p:sp>
        <p:nvSpPr>
          <p:cNvPr id="74" name="Скругленный прямоугольник 73"/>
          <p:cNvSpPr/>
          <p:nvPr/>
        </p:nvSpPr>
        <p:spPr>
          <a:xfrm>
            <a:off x="287379" y="3577845"/>
            <a:ext cx="8605099" cy="316747"/>
          </a:xfrm>
          <a:prstGeom prst="roundRect">
            <a:avLst>
              <a:gd name="adj" fmla="val 50000"/>
            </a:avLst>
          </a:prstGeom>
          <a:solidFill>
            <a:schemeClr val="bg1">
              <a:alpha val="9804"/>
            </a:schemeClr>
          </a:solidFill>
          <a:ln>
            <a:solidFill>
              <a:srgbClr val="FFC000"/>
            </a:solidFill>
          </a:ln>
        </p:spPr>
        <p:txBody>
          <a:bodyPr wrap="square" lIns="0" tIns="0" rIns="0" bIns="0" rtlCol="0" anchor="ctr"/>
          <a:lstStyle/>
          <a:p>
            <a:pPr marL="6254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CB175"/>
              </a:buClr>
              <a:buSzTx/>
              <a:buFontTx/>
              <a:buNone/>
              <a:tabLst/>
              <a:defRPr/>
            </a:pP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Применение налогового и таможенного мониторинга, снижение количества контрольных (надзорных) мероприятий</a:t>
            </a:r>
          </a:p>
        </p:txBody>
      </p:sp>
      <p:grpSp>
        <p:nvGrpSpPr>
          <p:cNvPr id="78" name="Группа 77"/>
          <p:cNvGrpSpPr/>
          <p:nvPr/>
        </p:nvGrpSpPr>
        <p:grpSpPr>
          <a:xfrm>
            <a:off x="336599" y="3598828"/>
            <a:ext cx="272958" cy="274779"/>
            <a:chOff x="2407128" y="3894789"/>
            <a:chExt cx="684000" cy="684000"/>
          </a:xfrm>
        </p:grpSpPr>
        <p:sp>
          <p:nvSpPr>
            <p:cNvPr id="79" name="object 32"/>
            <p:cNvSpPr/>
            <p:nvPr/>
          </p:nvSpPr>
          <p:spPr>
            <a:xfrm>
              <a:off x="2407128" y="3894789"/>
              <a:ext cx="684000" cy="684000"/>
            </a:xfrm>
            <a:custGeom>
              <a:avLst/>
              <a:gdLst/>
              <a:ahLst/>
              <a:cxnLst/>
              <a:rect l="l" t="t" r="r" b="b"/>
              <a:pathLst>
                <a:path w="1283334" h="1283335">
                  <a:moveTo>
                    <a:pt x="641440" y="0"/>
                  </a:moveTo>
                  <a:lnTo>
                    <a:pt x="593569" y="1759"/>
                  </a:lnTo>
                  <a:lnTo>
                    <a:pt x="546653" y="6954"/>
                  </a:lnTo>
                  <a:lnTo>
                    <a:pt x="500817" y="15461"/>
                  </a:lnTo>
                  <a:lnTo>
                    <a:pt x="456184" y="27157"/>
                  </a:lnTo>
                  <a:lnTo>
                    <a:pt x="412879" y="41916"/>
                  </a:lnTo>
                  <a:lnTo>
                    <a:pt x="371026" y="59615"/>
                  </a:lnTo>
                  <a:lnTo>
                    <a:pt x="330748" y="80130"/>
                  </a:lnTo>
                  <a:lnTo>
                    <a:pt x="292170" y="103337"/>
                  </a:lnTo>
                  <a:lnTo>
                    <a:pt x="255415" y="129112"/>
                  </a:lnTo>
                  <a:lnTo>
                    <a:pt x="220609" y="157330"/>
                  </a:lnTo>
                  <a:lnTo>
                    <a:pt x="187874" y="187869"/>
                  </a:lnTo>
                  <a:lnTo>
                    <a:pt x="157335" y="220603"/>
                  </a:lnTo>
                  <a:lnTo>
                    <a:pt x="129115" y="255409"/>
                  </a:lnTo>
                  <a:lnTo>
                    <a:pt x="103340" y="292162"/>
                  </a:lnTo>
                  <a:lnTo>
                    <a:pt x="80133" y="330740"/>
                  </a:lnTo>
                  <a:lnTo>
                    <a:pt x="59617" y="371017"/>
                  </a:lnTo>
                  <a:lnTo>
                    <a:pt x="41917" y="412870"/>
                  </a:lnTo>
                  <a:lnTo>
                    <a:pt x="27158" y="456175"/>
                  </a:lnTo>
                  <a:lnTo>
                    <a:pt x="15462" y="500807"/>
                  </a:lnTo>
                  <a:lnTo>
                    <a:pt x="6954" y="546643"/>
                  </a:lnTo>
                  <a:lnTo>
                    <a:pt x="1759" y="593558"/>
                  </a:lnTo>
                  <a:lnTo>
                    <a:pt x="0" y="641429"/>
                  </a:lnTo>
                  <a:lnTo>
                    <a:pt x="1759" y="689300"/>
                  </a:lnTo>
                  <a:lnTo>
                    <a:pt x="6954" y="736216"/>
                  </a:lnTo>
                  <a:lnTo>
                    <a:pt x="15462" y="782052"/>
                  </a:lnTo>
                  <a:lnTo>
                    <a:pt x="27158" y="826684"/>
                  </a:lnTo>
                  <a:lnTo>
                    <a:pt x="41917" y="869989"/>
                  </a:lnTo>
                  <a:lnTo>
                    <a:pt x="59617" y="911841"/>
                  </a:lnTo>
                  <a:lnTo>
                    <a:pt x="80133" y="952119"/>
                  </a:lnTo>
                  <a:lnTo>
                    <a:pt x="103340" y="990696"/>
                  </a:lnTo>
                  <a:lnTo>
                    <a:pt x="129115" y="1027450"/>
                  </a:lnTo>
                  <a:lnTo>
                    <a:pt x="157335" y="1062256"/>
                  </a:lnTo>
                  <a:lnTo>
                    <a:pt x="187874" y="1094990"/>
                  </a:lnTo>
                  <a:lnTo>
                    <a:pt x="220609" y="1125528"/>
                  </a:lnTo>
                  <a:lnTo>
                    <a:pt x="255415" y="1153747"/>
                  </a:lnTo>
                  <a:lnTo>
                    <a:pt x="292170" y="1179522"/>
                  </a:lnTo>
                  <a:lnTo>
                    <a:pt x="330748" y="1202729"/>
                  </a:lnTo>
                  <a:lnTo>
                    <a:pt x="371026" y="1223244"/>
                  </a:lnTo>
                  <a:lnTo>
                    <a:pt x="412879" y="1240943"/>
                  </a:lnTo>
                  <a:lnTo>
                    <a:pt x="456184" y="1255702"/>
                  </a:lnTo>
                  <a:lnTo>
                    <a:pt x="500817" y="1267397"/>
                  </a:lnTo>
                  <a:lnTo>
                    <a:pt x="546653" y="1275904"/>
                  </a:lnTo>
                  <a:lnTo>
                    <a:pt x="593569" y="1281100"/>
                  </a:lnTo>
                  <a:lnTo>
                    <a:pt x="641440" y="1282859"/>
                  </a:lnTo>
                  <a:lnTo>
                    <a:pt x="689310" y="1281100"/>
                  </a:lnTo>
                  <a:lnTo>
                    <a:pt x="736224" y="1275904"/>
                  </a:lnTo>
                  <a:lnTo>
                    <a:pt x="782059" y="1267397"/>
                  </a:lnTo>
                  <a:lnTo>
                    <a:pt x="826691" y="1255702"/>
                  </a:lnTo>
                  <a:lnTo>
                    <a:pt x="869995" y="1240943"/>
                  </a:lnTo>
                  <a:lnTo>
                    <a:pt x="911847" y="1223244"/>
                  </a:lnTo>
                  <a:lnTo>
                    <a:pt x="952125" y="1202729"/>
                  </a:lnTo>
                  <a:lnTo>
                    <a:pt x="990702" y="1179522"/>
                  </a:lnTo>
                  <a:lnTo>
                    <a:pt x="1027456" y="1153747"/>
                  </a:lnTo>
                  <a:lnTo>
                    <a:pt x="1062262" y="1125528"/>
                  </a:lnTo>
                  <a:lnTo>
                    <a:pt x="1094997" y="1094990"/>
                  </a:lnTo>
                  <a:lnTo>
                    <a:pt x="1125535" y="1062256"/>
                  </a:lnTo>
                  <a:lnTo>
                    <a:pt x="1153754" y="1027450"/>
                  </a:lnTo>
                  <a:lnTo>
                    <a:pt x="1179530" y="990696"/>
                  </a:lnTo>
                  <a:lnTo>
                    <a:pt x="1202737" y="952119"/>
                  </a:lnTo>
                  <a:lnTo>
                    <a:pt x="1223252" y="911841"/>
                  </a:lnTo>
                  <a:lnTo>
                    <a:pt x="1240952" y="869989"/>
                  </a:lnTo>
                  <a:lnTo>
                    <a:pt x="1255712" y="826684"/>
                  </a:lnTo>
                  <a:lnTo>
                    <a:pt x="1267407" y="782052"/>
                  </a:lnTo>
                  <a:lnTo>
                    <a:pt x="1275915" y="736216"/>
                  </a:lnTo>
                  <a:lnTo>
                    <a:pt x="1281110" y="689300"/>
                  </a:lnTo>
                  <a:lnTo>
                    <a:pt x="1282870" y="641429"/>
                  </a:lnTo>
                  <a:lnTo>
                    <a:pt x="1281110" y="593558"/>
                  </a:lnTo>
                  <a:lnTo>
                    <a:pt x="1275915" y="546643"/>
                  </a:lnTo>
                  <a:lnTo>
                    <a:pt x="1267407" y="500807"/>
                  </a:lnTo>
                  <a:lnTo>
                    <a:pt x="1255712" y="456175"/>
                  </a:lnTo>
                  <a:lnTo>
                    <a:pt x="1240952" y="412870"/>
                  </a:lnTo>
                  <a:lnTo>
                    <a:pt x="1223252" y="371017"/>
                  </a:lnTo>
                  <a:lnTo>
                    <a:pt x="1202737" y="330740"/>
                  </a:lnTo>
                  <a:lnTo>
                    <a:pt x="1179530" y="292162"/>
                  </a:lnTo>
                  <a:lnTo>
                    <a:pt x="1153754" y="255409"/>
                  </a:lnTo>
                  <a:lnTo>
                    <a:pt x="1125535" y="220603"/>
                  </a:lnTo>
                  <a:lnTo>
                    <a:pt x="1094997" y="187869"/>
                  </a:lnTo>
                  <a:lnTo>
                    <a:pt x="1062262" y="157330"/>
                  </a:lnTo>
                  <a:lnTo>
                    <a:pt x="1027456" y="129112"/>
                  </a:lnTo>
                  <a:lnTo>
                    <a:pt x="990702" y="103337"/>
                  </a:lnTo>
                  <a:lnTo>
                    <a:pt x="952125" y="80130"/>
                  </a:lnTo>
                  <a:lnTo>
                    <a:pt x="911847" y="59615"/>
                  </a:lnTo>
                  <a:lnTo>
                    <a:pt x="869995" y="41916"/>
                  </a:lnTo>
                  <a:lnTo>
                    <a:pt x="826691" y="27157"/>
                  </a:lnTo>
                  <a:lnTo>
                    <a:pt x="782059" y="15461"/>
                  </a:lnTo>
                  <a:lnTo>
                    <a:pt x="736224" y="6954"/>
                  </a:lnTo>
                  <a:lnTo>
                    <a:pt x="689310" y="1759"/>
                  </a:lnTo>
                  <a:lnTo>
                    <a:pt x="641440" y="0"/>
                  </a:lnTo>
                  <a:close/>
                </a:path>
              </a:pathLst>
            </a:custGeom>
            <a:solidFill>
              <a:schemeClr val="bg1">
                <a:lumMod val="65000"/>
                <a:alpha val="29998"/>
              </a:schemeClr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kzidenz-Grotesk Pro Bold" panose="02000803050000020004" pitchFamily="2" charset="0"/>
                <a:ea typeface="+mn-ea"/>
                <a:cs typeface="+mn-cs"/>
              </a:endParaRPr>
            </a:p>
          </p:txBody>
        </p:sp>
        <p:pic>
          <p:nvPicPr>
            <p:cNvPr id="80" name="Рисунок 79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-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3128" y="4020789"/>
              <a:ext cx="431999" cy="431999"/>
            </a:xfrm>
            <a:prstGeom prst="rect">
              <a:avLst/>
            </a:prstGeom>
          </p:spPr>
        </p:pic>
      </p:grpSp>
      <p:sp>
        <p:nvSpPr>
          <p:cNvPr id="82" name="Ромб 81"/>
          <p:cNvSpPr/>
          <p:nvPr/>
        </p:nvSpPr>
        <p:spPr>
          <a:xfrm>
            <a:off x="724431" y="1244136"/>
            <a:ext cx="685308" cy="691526"/>
          </a:xfrm>
          <a:prstGeom prst="diamond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3" name="Рисунок 8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2108" y="1434922"/>
            <a:ext cx="309953" cy="309953"/>
          </a:xfrm>
          <a:prstGeom prst="rect">
            <a:avLst/>
          </a:prstGeom>
        </p:spPr>
      </p:pic>
      <p:pic>
        <p:nvPicPr>
          <p:cNvPr id="85" name="Рисунок 8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04675" y="1470122"/>
            <a:ext cx="379575" cy="379575"/>
          </a:xfrm>
          <a:prstGeom prst="rect">
            <a:avLst/>
          </a:prstGeom>
        </p:spPr>
      </p:pic>
      <p:pic>
        <p:nvPicPr>
          <p:cNvPr id="87" name="Рисунок 86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33246" y="1409518"/>
            <a:ext cx="493530" cy="493530"/>
          </a:xfrm>
          <a:prstGeom prst="rect">
            <a:avLst/>
          </a:prstGeom>
        </p:spPr>
      </p:pic>
      <p:cxnSp>
        <p:nvCxnSpPr>
          <p:cNvPr id="88" name="Прямая соединительная линия 87"/>
          <p:cNvCxnSpPr/>
          <p:nvPr/>
        </p:nvCxnSpPr>
        <p:spPr>
          <a:xfrm>
            <a:off x="2051720" y="1374941"/>
            <a:ext cx="0" cy="10350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>
            <a:off x="5511273" y="1374941"/>
            <a:ext cx="0" cy="101473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Скругленный прямоугольник 89"/>
          <p:cNvSpPr/>
          <p:nvPr/>
        </p:nvSpPr>
        <p:spPr>
          <a:xfrm>
            <a:off x="277793" y="3190065"/>
            <a:ext cx="8614686" cy="382951"/>
          </a:xfrm>
          <a:prstGeom prst="roundRect">
            <a:avLst>
              <a:gd name="adj" fmla="val 50000"/>
            </a:avLst>
          </a:prstGeom>
          <a:solidFill>
            <a:schemeClr val="bg1">
              <a:alpha val="9804"/>
            </a:schemeClr>
          </a:solidFill>
          <a:ln>
            <a:solidFill>
              <a:srgbClr val="FFC000"/>
            </a:solidFill>
          </a:ln>
        </p:spPr>
        <p:txBody>
          <a:bodyPr wrap="square" lIns="0" tIns="0" rIns="0" bIns="0" rtlCol="0" anchor="ctr"/>
          <a:lstStyle/>
          <a:p>
            <a:pPr marL="6254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CB175"/>
              </a:buClr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6254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CB175"/>
              </a:buClr>
              <a:buSzTx/>
              <a:buFontTx/>
              <a:buNone/>
              <a:tabLst/>
              <a:defRPr/>
            </a:pPr>
            <a:r>
              <a:rPr kumimoji="0" lang="ru-RU" sz="105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Снижение тарифов </a:t>
            </a: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страховых взносов на 7 лет в пределах понесенных затрат на проект участника КИП, заключившего СПИК 1.0, по производству импортозамещающей  приоритетной продукции* </a:t>
            </a:r>
          </a:p>
          <a:p>
            <a:pPr marL="6254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CB175"/>
              </a:buClr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91" name="Группа 90"/>
          <p:cNvGrpSpPr/>
          <p:nvPr/>
        </p:nvGrpSpPr>
        <p:grpSpPr>
          <a:xfrm>
            <a:off x="296306" y="3190065"/>
            <a:ext cx="411643" cy="382951"/>
            <a:chOff x="1381402" y="2512474"/>
            <a:chExt cx="826346" cy="826346"/>
          </a:xfrm>
        </p:grpSpPr>
        <p:sp>
          <p:nvSpPr>
            <p:cNvPr id="92" name="object 32">
              <a:extLst>
                <a:ext uri="{FF2B5EF4-FFF2-40B4-BE49-F238E27FC236}">
                  <a16:creationId xmlns:a16="http://schemas.microsoft.com/office/drawing/2014/main" id="{1B3E779D-919A-B877-5D55-58F12A0F60D0}"/>
                </a:ext>
              </a:extLst>
            </p:cNvPr>
            <p:cNvSpPr/>
            <p:nvPr/>
          </p:nvSpPr>
          <p:spPr>
            <a:xfrm>
              <a:off x="1381402" y="2512474"/>
              <a:ext cx="826346" cy="826346"/>
            </a:xfrm>
            <a:custGeom>
              <a:avLst/>
              <a:gdLst/>
              <a:ahLst/>
              <a:cxnLst/>
              <a:rect l="l" t="t" r="r" b="b"/>
              <a:pathLst>
                <a:path w="1602104" h="1602104">
                  <a:moveTo>
                    <a:pt x="801037" y="0"/>
                  </a:moveTo>
                  <a:lnTo>
                    <a:pt x="752240" y="1461"/>
                  </a:lnTo>
                  <a:lnTo>
                    <a:pt x="704216" y="5791"/>
                  </a:lnTo>
                  <a:lnTo>
                    <a:pt x="657049" y="12905"/>
                  </a:lnTo>
                  <a:lnTo>
                    <a:pt x="610823" y="22720"/>
                  </a:lnTo>
                  <a:lnTo>
                    <a:pt x="565622" y="35151"/>
                  </a:lnTo>
                  <a:lnTo>
                    <a:pt x="521529" y="50114"/>
                  </a:lnTo>
                  <a:lnTo>
                    <a:pt x="478628" y="67527"/>
                  </a:lnTo>
                  <a:lnTo>
                    <a:pt x="437003" y="87305"/>
                  </a:lnTo>
                  <a:lnTo>
                    <a:pt x="396738" y="109364"/>
                  </a:lnTo>
                  <a:lnTo>
                    <a:pt x="357916" y="133621"/>
                  </a:lnTo>
                  <a:lnTo>
                    <a:pt x="320622" y="159992"/>
                  </a:lnTo>
                  <a:lnTo>
                    <a:pt x="284938" y="188393"/>
                  </a:lnTo>
                  <a:lnTo>
                    <a:pt x="250950" y="218740"/>
                  </a:lnTo>
                  <a:lnTo>
                    <a:pt x="218740" y="250950"/>
                  </a:lnTo>
                  <a:lnTo>
                    <a:pt x="188393" y="284938"/>
                  </a:lnTo>
                  <a:lnTo>
                    <a:pt x="159992" y="320622"/>
                  </a:lnTo>
                  <a:lnTo>
                    <a:pt x="133621" y="357916"/>
                  </a:lnTo>
                  <a:lnTo>
                    <a:pt x="109364" y="396738"/>
                  </a:lnTo>
                  <a:lnTo>
                    <a:pt x="87305" y="437003"/>
                  </a:lnTo>
                  <a:lnTo>
                    <a:pt x="67527" y="478628"/>
                  </a:lnTo>
                  <a:lnTo>
                    <a:pt x="50114" y="521529"/>
                  </a:lnTo>
                  <a:lnTo>
                    <a:pt x="35151" y="565622"/>
                  </a:lnTo>
                  <a:lnTo>
                    <a:pt x="22720" y="610823"/>
                  </a:lnTo>
                  <a:lnTo>
                    <a:pt x="12905" y="657049"/>
                  </a:lnTo>
                  <a:lnTo>
                    <a:pt x="5791" y="704216"/>
                  </a:lnTo>
                  <a:lnTo>
                    <a:pt x="1461" y="752240"/>
                  </a:lnTo>
                  <a:lnTo>
                    <a:pt x="0" y="801037"/>
                  </a:lnTo>
                  <a:lnTo>
                    <a:pt x="1461" y="849835"/>
                  </a:lnTo>
                  <a:lnTo>
                    <a:pt x="5791" y="897858"/>
                  </a:lnTo>
                  <a:lnTo>
                    <a:pt x="12905" y="945025"/>
                  </a:lnTo>
                  <a:lnTo>
                    <a:pt x="22720" y="991251"/>
                  </a:lnTo>
                  <a:lnTo>
                    <a:pt x="35151" y="1036453"/>
                  </a:lnTo>
                  <a:lnTo>
                    <a:pt x="50114" y="1080546"/>
                  </a:lnTo>
                  <a:lnTo>
                    <a:pt x="67527" y="1123447"/>
                  </a:lnTo>
                  <a:lnTo>
                    <a:pt x="87305" y="1165072"/>
                  </a:lnTo>
                  <a:lnTo>
                    <a:pt x="109364" y="1205337"/>
                  </a:lnTo>
                  <a:lnTo>
                    <a:pt x="133621" y="1244159"/>
                  </a:lnTo>
                  <a:lnTo>
                    <a:pt x="159992" y="1281453"/>
                  </a:lnTo>
                  <a:lnTo>
                    <a:pt x="188393" y="1317137"/>
                  </a:lnTo>
                  <a:lnTo>
                    <a:pt x="218740" y="1351125"/>
                  </a:lnTo>
                  <a:lnTo>
                    <a:pt x="250950" y="1383335"/>
                  </a:lnTo>
                  <a:lnTo>
                    <a:pt x="284938" y="1413682"/>
                  </a:lnTo>
                  <a:lnTo>
                    <a:pt x="320622" y="1442083"/>
                  </a:lnTo>
                  <a:lnTo>
                    <a:pt x="357916" y="1468453"/>
                  </a:lnTo>
                  <a:lnTo>
                    <a:pt x="396738" y="1492710"/>
                  </a:lnTo>
                  <a:lnTo>
                    <a:pt x="437003" y="1514770"/>
                  </a:lnTo>
                  <a:lnTo>
                    <a:pt x="478628" y="1534548"/>
                  </a:lnTo>
                  <a:lnTo>
                    <a:pt x="521529" y="1551960"/>
                  </a:lnTo>
                  <a:lnTo>
                    <a:pt x="565622" y="1566924"/>
                  </a:lnTo>
                  <a:lnTo>
                    <a:pt x="610823" y="1579355"/>
                  </a:lnTo>
                  <a:lnTo>
                    <a:pt x="657049" y="1589170"/>
                  </a:lnTo>
                  <a:lnTo>
                    <a:pt x="704216" y="1596284"/>
                  </a:lnTo>
                  <a:lnTo>
                    <a:pt x="752240" y="1600613"/>
                  </a:lnTo>
                  <a:lnTo>
                    <a:pt x="801037" y="1602075"/>
                  </a:lnTo>
                  <a:lnTo>
                    <a:pt x="849835" y="1600613"/>
                  </a:lnTo>
                  <a:lnTo>
                    <a:pt x="897858" y="1596284"/>
                  </a:lnTo>
                  <a:lnTo>
                    <a:pt x="945025" y="1589170"/>
                  </a:lnTo>
                  <a:lnTo>
                    <a:pt x="991251" y="1579355"/>
                  </a:lnTo>
                  <a:lnTo>
                    <a:pt x="1036453" y="1566924"/>
                  </a:lnTo>
                  <a:lnTo>
                    <a:pt x="1080546" y="1551960"/>
                  </a:lnTo>
                  <a:lnTo>
                    <a:pt x="1123447" y="1534548"/>
                  </a:lnTo>
                  <a:lnTo>
                    <a:pt x="1165072" y="1514770"/>
                  </a:lnTo>
                  <a:lnTo>
                    <a:pt x="1205337" y="1492710"/>
                  </a:lnTo>
                  <a:lnTo>
                    <a:pt x="1244159" y="1468453"/>
                  </a:lnTo>
                  <a:lnTo>
                    <a:pt x="1281453" y="1442083"/>
                  </a:lnTo>
                  <a:lnTo>
                    <a:pt x="1317137" y="1413682"/>
                  </a:lnTo>
                  <a:lnTo>
                    <a:pt x="1351125" y="1383335"/>
                  </a:lnTo>
                  <a:lnTo>
                    <a:pt x="1383335" y="1351125"/>
                  </a:lnTo>
                  <a:lnTo>
                    <a:pt x="1413682" y="1317137"/>
                  </a:lnTo>
                  <a:lnTo>
                    <a:pt x="1442083" y="1281453"/>
                  </a:lnTo>
                  <a:lnTo>
                    <a:pt x="1468453" y="1244159"/>
                  </a:lnTo>
                  <a:lnTo>
                    <a:pt x="1492710" y="1205337"/>
                  </a:lnTo>
                  <a:lnTo>
                    <a:pt x="1514770" y="1165072"/>
                  </a:lnTo>
                  <a:lnTo>
                    <a:pt x="1534548" y="1123447"/>
                  </a:lnTo>
                  <a:lnTo>
                    <a:pt x="1551960" y="1080546"/>
                  </a:lnTo>
                  <a:lnTo>
                    <a:pt x="1566924" y="1036453"/>
                  </a:lnTo>
                  <a:lnTo>
                    <a:pt x="1579355" y="991251"/>
                  </a:lnTo>
                  <a:lnTo>
                    <a:pt x="1589170" y="945025"/>
                  </a:lnTo>
                  <a:lnTo>
                    <a:pt x="1596284" y="897858"/>
                  </a:lnTo>
                  <a:lnTo>
                    <a:pt x="1600613" y="849835"/>
                  </a:lnTo>
                  <a:lnTo>
                    <a:pt x="1602075" y="801037"/>
                  </a:lnTo>
                  <a:lnTo>
                    <a:pt x="1600613" y="752240"/>
                  </a:lnTo>
                  <a:lnTo>
                    <a:pt x="1596284" y="704216"/>
                  </a:lnTo>
                  <a:lnTo>
                    <a:pt x="1589170" y="657049"/>
                  </a:lnTo>
                  <a:lnTo>
                    <a:pt x="1579355" y="610823"/>
                  </a:lnTo>
                  <a:lnTo>
                    <a:pt x="1566924" y="565622"/>
                  </a:lnTo>
                  <a:lnTo>
                    <a:pt x="1551960" y="521529"/>
                  </a:lnTo>
                  <a:lnTo>
                    <a:pt x="1534548" y="478628"/>
                  </a:lnTo>
                  <a:lnTo>
                    <a:pt x="1514770" y="437003"/>
                  </a:lnTo>
                  <a:lnTo>
                    <a:pt x="1492710" y="396738"/>
                  </a:lnTo>
                  <a:lnTo>
                    <a:pt x="1468453" y="357916"/>
                  </a:lnTo>
                  <a:lnTo>
                    <a:pt x="1442083" y="320622"/>
                  </a:lnTo>
                  <a:lnTo>
                    <a:pt x="1413682" y="284938"/>
                  </a:lnTo>
                  <a:lnTo>
                    <a:pt x="1383335" y="250950"/>
                  </a:lnTo>
                  <a:lnTo>
                    <a:pt x="1351125" y="218740"/>
                  </a:lnTo>
                  <a:lnTo>
                    <a:pt x="1317137" y="188393"/>
                  </a:lnTo>
                  <a:lnTo>
                    <a:pt x="1281453" y="159992"/>
                  </a:lnTo>
                  <a:lnTo>
                    <a:pt x="1244159" y="133621"/>
                  </a:lnTo>
                  <a:lnTo>
                    <a:pt x="1205337" y="109364"/>
                  </a:lnTo>
                  <a:lnTo>
                    <a:pt x="1165072" y="87305"/>
                  </a:lnTo>
                  <a:lnTo>
                    <a:pt x="1123447" y="67527"/>
                  </a:lnTo>
                  <a:lnTo>
                    <a:pt x="1080546" y="50114"/>
                  </a:lnTo>
                  <a:lnTo>
                    <a:pt x="1036453" y="35151"/>
                  </a:lnTo>
                  <a:lnTo>
                    <a:pt x="991251" y="22720"/>
                  </a:lnTo>
                  <a:lnTo>
                    <a:pt x="945025" y="12905"/>
                  </a:lnTo>
                  <a:lnTo>
                    <a:pt x="897858" y="5791"/>
                  </a:lnTo>
                  <a:lnTo>
                    <a:pt x="849835" y="1461"/>
                  </a:lnTo>
                  <a:lnTo>
                    <a:pt x="80103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93" name="Группа 92"/>
            <p:cNvGrpSpPr/>
            <p:nvPr/>
          </p:nvGrpSpPr>
          <p:grpSpPr>
            <a:xfrm>
              <a:off x="1452576" y="2582563"/>
              <a:ext cx="684000" cy="684000"/>
              <a:chOff x="2407128" y="2295549"/>
              <a:chExt cx="684000" cy="684000"/>
            </a:xfrm>
          </p:grpSpPr>
          <p:sp>
            <p:nvSpPr>
              <p:cNvPr id="94" name="object 32"/>
              <p:cNvSpPr/>
              <p:nvPr/>
            </p:nvSpPr>
            <p:spPr>
              <a:xfrm>
                <a:off x="2407128" y="2295549"/>
                <a:ext cx="684000" cy="684000"/>
              </a:xfrm>
              <a:custGeom>
                <a:avLst/>
                <a:gdLst/>
                <a:ahLst/>
                <a:cxnLst/>
                <a:rect l="l" t="t" r="r" b="b"/>
                <a:pathLst>
                  <a:path w="1283334" h="1283335">
                    <a:moveTo>
                      <a:pt x="641440" y="0"/>
                    </a:moveTo>
                    <a:lnTo>
                      <a:pt x="593569" y="1759"/>
                    </a:lnTo>
                    <a:lnTo>
                      <a:pt x="546653" y="6954"/>
                    </a:lnTo>
                    <a:lnTo>
                      <a:pt x="500817" y="15461"/>
                    </a:lnTo>
                    <a:lnTo>
                      <a:pt x="456184" y="27157"/>
                    </a:lnTo>
                    <a:lnTo>
                      <a:pt x="412879" y="41916"/>
                    </a:lnTo>
                    <a:lnTo>
                      <a:pt x="371026" y="59615"/>
                    </a:lnTo>
                    <a:lnTo>
                      <a:pt x="330748" y="80130"/>
                    </a:lnTo>
                    <a:lnTo>
                      <a:pt x="292170" y="103337"/>
                    </a:lnTo>
                    <a:lnTo>
                      <a:pt x="255415" y="129112"/>
                    </a:lnTo>
                    <a:lnTo>
                      <a:pt x="220609" y="157330"/>
                    </a:lnTo>
                    <a:lnTo>
                      <a:pt x="187874" y="187869"/>
                    </a:lnTo>
                    <a:lnTo>
                      <a:pt x="157335" y="220603"/>
                    </a:lnTo>
                    <a:lnTo>
                      <a:pt x="129115" y="255409"/>
                    </a:lnTo>
                    <a:lnTo>
                      <a:pt x="103340" y="292162"/>
                    </a:lnTo>
                    <a:lnTo>
                      <a:pt x="80133" y="330740"/>
                    </a:lnTo>
                    <a:lnTo>
                      <a:pt x="59617" y="371017"/>
                    </a:lnTo>
                    <a:lnTo>
                      <a:pt x="41917" y="412870"/>
                    </a:lnTo>
                    <a:lnTo>
                      <a:pt x="27158" y="456175"/>
                    </a:lnTo>
                    <a:lnTo>
                      <a:pt x="15462" y="500807"/>
                    </a:lnTo>
                    <a:lnTo>
                      <a:pt x="6954" y="546643"/>
                    </a:lnTo>
                    <a:lnTo>
                      <a:pt x="1759" y="593558"/>
                    </a:lnTo>
                    <a:lnTo>
                      <a:pt x="0" y="641429"/>
                    </a:lnTo>
                    <a:lnTo>
                      <a:pt x="1759" y="689300"/>
                    </a:lnTo>
                    <a:lnTo>
                      <a:pt x="6954" y="736216"/>
                    </a:lnTo>
                    <a:lnTo>
                      <a:pt x="15462" y="782052"/>
                    </a:lnTo>
                    <a:lnTo>
                      <a:pt x="27158" y="826684"/>
                    </a:lnTo>
                    <a:lnTo>
                      <a:pt x="41917" y="869989"/>
                    </a:lnTo>
                    <a:lnTo>
                      <a:pt x="59617" y="911841"/>
                    </a:lnTo>
                    <a:lnTo>
                      <a:pt x="80133" y="952119"/>
                    </a:lnTo>
                    <a:lnTo>
                      <a:pt x="103340" y="990696"/>
                    </a:lnTo>
                    <a:lnTo>
                      <a:pt x="129115" y="1027450"/>
                    </a:lnTo>
                    <a:lnTo>
                      <a:pt x="157335" y="1062256"/>
                    </a:lnTo>
                    <a:lnTo>
                      <a:pt x="187874" y="1094990"/>
                    </a:lnTo>
                    <a:lnTo>
                      <a:pt x="220609" y="1125528"/>
                    </a:lnTo>
                    <a:lnTo>
                      <a:pt x="255415" y="1153747"/>
                    </a:lnTo>
                    <a:lnTo>
                      <a:pt x="292170" y="1179522"/>
                    </a:lnTo>
                    <a:lnTo>
                      <a:pt x="330748" y="1202729"/>
                    </a:lnTo>
                    <a:lnTo>
                      <a:pt x="371026" y="1223244"/>
                    </a:lnTo>
                    <a:lnTo>
                      <a:pt x="412879" y="1240943"/>
                    </a:lnTo>
                    <a:lnTo>
                      <a:pt x="456184" y="1255702"/>
                    </a:lnTo>
                    <a:lnTo>
                      <a:pt x="500817" y="1267397"/>
                    </a:lnTo>
                    <a:lnTo>
                      <a:pt x="546653" y="1275904"/>
                    </a:lnTo>
                    <a:lnTo>
                      <a:pt x="593569" y="1281100"/>
                    </a:lnTo>
                    <a:lnTo>
                      <a:pt x="641440" y="1282859"/>
                    </a:lnTo>
                    <a:lnTo>
                      <a:pt x="689310" y="1281100"/>
                    </a:lnTo>
                    <a:lnTo>
                      <a:pt x="736224" y="1275904"/>
                    </a:lnTo>
                    <a:lnTo>
                      <a:pt x="782059" y="1267397"/>
                    </a:lnTo>
                    <a:lnTo>
                      <a:pt x="826691" y="1255702"/>
                    </a:lnTo>
                    <a:lnTo>
                      <a:pt x="869995" y="1240943"/>
                    </a:lnTo>
                    <a:lnTo>
                      <a:pt x="911847" y="1223244"/>
                    </a:lnTo>
                    <a:lnTo>
                      <a:pt x="952125" y="1202729"/>
                    </a:lnTo>
                    <a:lnTo>
                      <a:pt x="990702" y="1179522"/>
                    </a:lnTo>
                    <a:lnTo>
                      <a:pt x="1027456" y="1153747"/>
                    </a:lnTo>
                    <a:lnTo>
                      <a:pt x="1062262" y="1125528"/>
                    </a:lnTo>
                    <a:lnTo>
                      <a:pt x="1094997" y="1094990"/>
                    </a:lnTo>
                    <a:lnTo>
                      <a:pt x="1125535" y="1062256"/>
                    </a:lnTo>
                    <a:lnTo>
                      <a:pt x="1153754" y="1027450"/>
                    </a:lnTo>
                    <a:lnTo>
                      <a:pt x="1179530" y="990696"/>
                    </a:lnTo>
                    <a:lnTo>
                      <a:pt x="1202737" y="952119"/>
                    </a:lnTo>
                    <a:lnTo>
                      <a:pt x="1223252" y="911841"/>
                    </a:lnTo>
                    <a:lnTo>
                      <a:pt x="1240952" y="869989"/>
                    </a:lnTo>
                    <a:lnTo>
                      <a:pt x="1255712" y="826684"/>
                    </a:lnTo>
                    <a:lnTo>
                      <a:pt x="1267407" y="782052"/>
                    </a:lnTo>
                    <a:lnTo>
                      <a:pt x="1275915" y="736216"/>
                    </a:lnTo>
                    <a:lnTo>
                      <a:pt x="1281110" y="689300"/>
                    </a:lnTo>
                    <a:lnTo>
                      <a:pt x="1282870" y="641429"/>
                    </a:lnTo>
                    <a:lnTo>
                      <a:pt x="1281110" y="593558"/>
                    </a:lnTo>
                    <a:lnTo>
                      <a:pt x="1275915" y="546643"/>
                    </a:lnTo>
                    <a:lnTo>
                      <a:pt x="1267407" y="500807"/>
                    </a:lnTo>
                    <a:lnTo>
                      <a:pt x="1255712" y="456175"/>
                    </a:lnTo>
                    <a:lnTo>
                      <a:pt x="1240952" y="412870"/>
                    </a:lnTo>
                    <a:lnTo>
                      <a:pt x="1223252" y="371017"/>
                    </a:lnTo>
                    <a:lnTo>
                      <a:pt x="1202737" y="330740"/>
                    </a:lnTo>
                    <a:lnTo>
                      <a:pt x="1179530" y="292162"/>
                    </a:lnTo>
                    <a:lnTo>
                      <a:pt x="1153754" y="255409"/>
                    </a:lnTo>
                    <a:lnTo>
                      <a:pt x="1125535" y="220603"/>
                    </a:lnTo>
                    <a:lnTo>
                      <a:pt x="1094997" y="187869"/>
                    </a:lnTo>
                    <a:lnTo>
                      <a:pt x="1062262" y="157330"/>
                    </a:lnTo>
                    <a:lnTo>
                      <a:pt x="1027456" y="129112"/>
                    </a:lnTo>
                    <a:lnTo>
                      <a:pt x="990702" y="103337"/>
                    </a:lnTo>
                    <a:lnTo>
                      <a:pt x="952125" y="80130"/>
                    </a:lnTo>
                    <a:lnTo>
                      <a:pt x="911847" y="59615"/>
                    </a:lnTo>
                    <a:lnTo>
                      <a:pt x="869995" y="41916"/>
                    </a:lnTo>
                    <a:lnTo>
                      <a:pt x="826691" y="27157"/>
                    </a:lnTo>
                    <a:lnTo>
                      <a:pt x="782059" y="15461"/>
                    </a:lnTo>
                    <a:lnTo>
                      <a:pt x="736224" y="6954"/>
                    </a:lnTo>
                    <a:lnTo>
                      <a:pt x="689310" y="1759"/>
                    </a:lnTo>
                    <a:lnTo>
                      <a:pt x="64144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29998"/>
                </a:schemeClr>
              </a:solidFill>
            </p:spPr>
            <p:txBody>
              <a:bodyPr wrap="square" lIns="0" tIns="0" rIns="0" bIns="0" rtlCol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kzidenz-Grotesk Pro Bold" panose="02000803050000020004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95" name="Рисунок 94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97128" y="2385549"/>
                <a:ext cx="504000" cy="504000"/>
              </a:xfrm>
              <a:prstGeom prst="rect">
                <a:avLst/>
              </a:prstGeom>
            </p:spPr>
          </p:pic>
        </p:grpSp>
      </p:grpSp>
      <p:sp>
        <p:nvSpPr>
          <p:cNvPr id="12" name="Прямоугольник 11"/>
          <p:cNvSpPr/>
          <p:nvPr/>
        </p:nvSpPr>
        <p:spPr>
          <a:xfrm>
            <a:off x="53752" y="6620045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*Для кластерных проектов, реализуемых в соответствии со СПИК 1.0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/>
          </p:nvPr>
        </p:nvGraphicFramePr>
        <p:xfrm>
          <a:off x="296306" y="4309040"/>
          <a:ext cx="8533092" cy="2331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71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91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6024">
                <a:tc gridSpan="3"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Налоговые льготы для кластерных проектов, реализуемых в соответствии со СПИК 1.0</a:t>
                      </a:r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208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Льготная ставка по налогу на прибыль </a:t>
                      </a:r>
                      <a:endParaRPr lang="ru-RU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Сниженные тарифы страховых взносов</a:t>
                      </a:r>
                      <a:endParaRPr lang="ru-RU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Региональные налоговые льготы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392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ru-RU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r>
                        <a:rPr lang="en-US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,6%</a:t>
                      </a:r>
                      <a:endParaRPr lang="ru-RU"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 налогу на имущество (0%) Закон ЯО от 15.10.2003 №46-з «О налоге на имущество организаций в Ярославской области»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4400">
                <a:tc>
                  <a:txBody>
                    <a:bodyPr/>
                    <a:lstStyle/>
                    <a:p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</a:t>
                      </a:r>
                      <a:r>
                        <a:rPr lang="ru-RU" sz="9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предоставления</a:t>
                      </a:r>
                      <a:endParaRPr lang="ru-RU" sz="9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Меры поддержки применяются до тех пор, пока общая сумма бюджетных расходов и доходов, недополученных государством, не составит 50% капитальных вложений, указанных в СПИК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 предоставления</a:t>
                      </a:r>
                    </a:p>
                    <a:p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7 лет</a:t>
                      </a:r>
                    </a:p>
                    <a:p>
                      <a:endParaRPr lang="ru-RU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632">
                <a:tc>
                  <a:txBody>
                    <a:bodyPr/>
                    <a:lstStyle/>
                    <a:p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Дополнительные условия: </a:t>
                      </a:r>
                    </a:p>
                    <a:p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Раздельный</a:t>
                      </a:r>
                      <a:r>
                        <a:rPr lang="ru-RU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учет доходов и расходов по проекту</a:t>
                      </a:r>
                      <a:endParaRPr lang="ru-RU" sz="900" b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Дополнительные условия: </a:t>
                      </a:r>
                    </a:p>
                    <a:p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Раздельный учет выплат сотрудникам, занятым в проекте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9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6328">
                <a:tc>
                  <a:txBody>
                    <a:bodyPr/>
                    <a:lstStyle/>
                    <a:p>
                      <a:r>
                        <a:rPr lang="ru-RU" sz="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Налоговая база</a:t>
                      </a:r>
                    </a:p>
                    <a:p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Прибыль от реализации проекта</a:t>
                      </a:r>
                      <a:endParaRPr lang="ru-RU" sz="900" b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Налоговая база</a:t>
                      </a:r>
                    </a:p>
                    <a:p>
                      <a:r>
                        <a:rPr lang="ru-RU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ФОТ занятых в рамках реализации проекта</a:t>
                      </a:r>
                    </a:p>
                    <a:p>
                      <a:endParaRPr lang="ru-RU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9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475656" y="1052736"/>
            <a:ext cx="62646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Применение мер стимулирования кластеров на всех стадиях жизненного цикла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741664" y="5589240"/>
            <a:ext cx="2150813" cy="900246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 Ускоренная амортизация для основных средств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произведенных и реализованных в рамках СПИК</a:t>
            </a:r>
          </a:p>
        </p:txBody>
      </p:sp>
    </p:spTree>
    <p:extLst>
      <p:ext uri="{BB962C8B-B14F-4D97-AF65-F5344CB8AC3E}">
        <p14:creationId xmlns:p14="http://schemas.microsoft.com/office/powerpoint/2010/main" val="279517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16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5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60432" y="6467524"/>
            <a:ext cx="576064" cy="273844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73416" y="384919"/>
            <a:ext cx="659107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ru-RU"/>
            </a:defPPr>
            <a:lvl1pPr>
              <a:defRPr sz="2000"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ПРОМЫШЛЕННАЯ ИПОТЕКА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2071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Browallia New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Browallia New" pitchFamily="34" charset="-34"/>
              </a:rPr>
              <a:t>Ярославской области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Browallia New" pitchFamily="34" charset="-34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5"/>
            <a:ext cx="362182" cy="604530"/>
          </a:xfrm>
          <a:prstGeom prst="rect">
            <a:avLst/>
          </a:prstGeom>
        </p:spPr>
      </p:pic>
      <p:pic>
        <p:nvPicPr>
          <p:cNvPr id="1026" name="Picture 2" descr="https://www.unipack.ru/light_editor_img/images/2022-7-25/file16587210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74" b="31365"/>
          <a:stretch/>
        </p:blipFill>
        <p:spPr bwMode="auto">
          <a:xfrm>
            <a:off x="265966" y="1125872"/>
            <a:ext cx="1675326" cy="45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22564" y="1187460"/>
            <a:ext cx="6625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kzidenzGroteskPro"/>
                <a:ea typeface="+mn-ea"/>
                <a:cs typeface="+mn-cs"/>
              </a:rPr>
              <a:t>Постановление Правительства РФ от </a:t>
            </a:r>
            <a:r>
              <a:rPr lang="ru-RU" dirty="0" smtClean="0">
                <a:solidFill>
                  <a:srgbClr val="000000"/>
                </a:solidFill>
                <a:latin typeface="AkzidenzGroteskPro"/>
              </a:rPr>
              <a:t>06.09.2022 </a:t>
            </a:r>
            <a:r>
              <a:rPr lang="ru-RU" dirty="0">
                <a:solidFill>
                  <a:srgbClr val="000000"/>
                </a:solidFill>
                <a:latin typeface="AkzidenzGroteskPro"/>
              </a:rPr>
              <a:t>№ 1570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427984" y="6268694"/>
            <a:ext cx="4363920" cy="472674"/>
          </a:xfrm>
          <a:prstGeom prst="rect">
            <a:avLst/>
          </a:prstGeom>
          <a:noFill/>
          <a:ln w="9525">
            <a:solidFill>
              <a:srgbClr val="600000"/>
            </a:solidFill>
            <a:prstDash val="dash"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5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90348" y="6392361"/>
            <a:ext cx="51621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https://gisp.gov.ru/support-measures/list/12448038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/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79512" y="1628800"/>
            <a:ext cx="4130552" cy="1722103"/>
            <a:chOff x="427283" y="1546578"/>
            <a:chExt cx="5507402" cy="2296137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427283" y="1930621"/>
              <a:ext cx="5366199" cy="743949"/>
            </a:xfrm>
            <a:prstGeom prst="rect">
              <a:avLst/>
            </a:prstGeom>
            <a:ln>
              <a:noFill/>
            </a:ln>
          </p:spPr>
          <p:txBody>
            <a:bodyPr wrap="square" lIns="83936" tIns="41968" rIns="83936" bIns="41968">
              <a:spAutoFit/>
            </a:bodyPr>
            <a:lstStyle/>
            <a:p>
              <a:pPr marL="214313" indent="-214313" algn="just">
                <a:buFont typeface="Wingdings" panose="05000000000000000000" pitchFamily="2" charset="2"/>
                <a:buChar char="ü"/>
              </a:pPr>
              <a:r>
                <a:rPr lang="ru-RU" sz="1050" b="1" dirty="0">
                  <a:solidFill>
                    <a:srgbClr val="94282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Промышленные предприятия </a:t>
              </a:r>
              <a:r>
                <a:rPr lang="ru-RU" sz="1050" dirty="0">
                  <a:latin typeface="Arial" panose="020B0604020202020204" pitchFamily="34" charset="0"/>
                  <a:cs typeface="Arial" panose="020B0604020202020204" pitchFamily="34" charset="0"/>
                </a:rPr>
                <a:t>осуществляющие виды деятельности, относящиеся к разделу  </a:t>
              </a:r>
              <a:r>
                <a:rPr lang="ru-RU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"</a:t>
              </a:r>
              <a:r>
                <a:rPr lang="ru-RU" sz="1050" dirty="0">
                  <a:latin typeface="Arial" panose="020B0604020202020204" pitchFamily="34" charset="0"/>
                  <a:cs typeface="Arial" panose="020B0604020202020204" pitchFamily="34" charset="0"/>
                </a:rPr>
                <a:t>C" ОКВЭД*</a:t>
              </a:r>
            </a:p>
            <a:p>
              <a:pPr marL="214313" indent="-214313" algn="just">
                <a:buFont typeface="Wingdings" panose="05000000000000000000" pitchFamily="2" charset="2"/>
                <a:buChar char="ü"/>
              </a:pPr>
              <a:endParaRPr lang="ru-RU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14313" indent="-214313" algn="just">
                <a:buFont typeface="Wingdings" panose="05000000000000000000" pitchFamily="2" charset="2"/>
                <a:buChar char="ü"/>
              </a:pPr>
              <a:endParaRPr lang="ru-RU" sz="37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33519" y="1701907"/>
              <a:ext cx="5501166" cy="2140808"/>
            </a:xfrm>
            <a:prstGeom prst="rect">
              <a:avLst/>
            </a:prstGeom>
            <a:noFill/>
            <a:ln w="6350">
              <a:solidFill>
                <a:srgbClr val="8E41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1667784" y="1546578"/>
              <a:ext cx="3006548" cy="3592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83936" tIns="41968" rIns="83936" bIns="41968">
              <a:spAutoFit/>
            </a:bodyPr>
            <a:lstStyle/>
            <a:p>
              <a:pPr defTabSz="839355">
                <a:defRPr/>
              </a:pPr>
              <a:r>
                <a:rPr lang="ru-RU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"/>
                </a:rPr>
                <a:t>Целевая группа заемщиков</a:t>
              </a:r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171011" y="2348880"/>
            <a:ext cx="4033151" cy="731086"/>
          </a:xfrm>
          <a:prstGeom prst="rect">
            <a:avLst/>
          </a:prstGeom>
          <a:ln>
            <a:noFill/>
          </a:ln>
        </p:spPr>
        <p:txBody>
          <a:bodyPr wrap="square" lIns="83936" tIns="41968" rIns="83936" bIns="41968">
            <a:spAutoFit/>
          </a:bodyPr>
          <a:lstStyle/>
          <a:p>
            <a:pPr marL="214313" indent="-214313" algn="just">
              <a:buFont typeface="Wingdings" panose="05000000000000000000" pitchFamily="2" charset="2"/>
              <a:buChar char="ü"/>
            </a:pPr>
            <a:r>
              <a:rPr lang="ru-RU" sz="1050" b="1" dirty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Технологические компании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 – юр. лица, получившее не позднее чем за 5 лет до даты заключения кредитного договора финансовую поддержку со стороны института инновационного развития</a:t>
            </a: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8165" y="6343710"/>
            <a:ext cx="4298207" cy="397658"/>
          </a:xfrm>
          <a:prstGeom prst="rect">
            <a:avLst/>
          </a:prstGeom>
        </p:spPr>
        <p:txBody>
          <a:bodyPr lIns="102396" tIns="51198" rIns="102396" bIns="51198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9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*за исключением: добыча и торговля сырой нефтью, природным газом, производство и торговля жидким топливом, производство и торговля табачными изделиями и алкогольной продукцией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180497" y="3557946"/>
            <a:ext cx="4133257" cy="2423822"/>
            <a:chOff x="433519" y="1733733"/>
            <a:chExt cx="5511009" cy="3231762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489838" y="2032508"/>
              <a:ext cx="5454690" cy="2575220"/>
            </a:xfrm>
            <a:prstGeom prst="rect">
              <a:avLst/>
            </a:prstGeom>
            <a:ln>
              <a:noFill/>
            </a:ln>
          </p:spPr>
          <p:txBody>
            <a:bodyPr wrap="square" lIns="83936" tIns="41968" rIns="83936" bIns="41968">
              <a:spAutoFit/>
            </a:bodyPr>
            <a:lstStyle/>
            <a:p>
              <a:pPr marL="214313" indent="-214313" algn="just">
                <a:buFont typeface="Wingdings" panose="05000000000000000000" pitchFamily="2" charset="2"/>
                <a:buChar char="ü"/>
              </a:pPr>
              <a:r>
                <a:rPr lang="ru-RU" sz="1050" dirty="0">
                  <a:latin typeface="Arial" panose="020B0604020202020204" pitchFamily="34" charset="0"/>
                  <a:cs typeface="Arial" panose="020B0604020202020204" pitchFamily="34" charset="0"/>
                </a:rPr>
                <a:t>Размер кредита не более </a:t>
              </a:r>
              <a:r>
                <a:rPr lang="ru-RU" sz="1500" b="1" dirty="0">
                  <a:solidFill>
                    <a:srgbClr val="94282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500</a:t>
              </a:r>
              <a:r>
                <a:rPr lang="ru-RU" sz="1050" b="1" dirty="0">
                  <a:solidFill>
                    <a:srgbClr val="94282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млн рублей</a:t>
              </a:r>
              <a:endParaRPr lang="ru-RU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14313" indent="-214313" algn="just">
                <a:buFont typeface="Wingdings" panose="05000000000000000000" pitchFamily="2" charset="2"/>
                <a:buChar char="ü"/>
              </a:pPr>
              <a:endParaRPr lang="ru-RU" sz="375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14313" indent="-214313" algn="just">
                <a:buFont typeface="Wingdings" panose="05000000000000000000" pitchFamily="2" charset="2"/>
                <a:buChar char="ü"/>
              </a:pPr>
              <a:r>
                <a:rPr lang="ru-RU" sz="1050" dirty="0">
                  <a:latin typeface="Arial" panose="020B0604020202020204" pitchFamily="34" charset="0"/>
                  <a:cs typeface="Arial" panose="020B0604020202020204" pitchFamily="34" charset="0"/>
                </a:rPr>
                <a:t>Процентная ставка:</a:t>
              </a:r>
            </a:p>
            <a:p>
              <a:pPr algn="just"/>
              <a:r>
                <a:rPr lang="ru-RU" sz="1050" b="1" dirty="0">
                  <a:solidFill>
                    <a:srgbClr val="94282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	</a:t>
              </a:r>
              <a:r>
                <a:rPr lang="ru-RU" sz="1500" b="1" dirty="0">
                  <a:solidFill>
                    <a:srgbClr val="94282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- 5% </a:t>
              </a:r>
              <a:r>
                <a:rPr lang="ru-RU" sz="1050" dirty="0">
                  <a:latin typeface="Arial" panose="020B0604020202020204" pitchFamily="34" charset="0"/>
                  <a:cs typeface="Arial" panose="020B0604020202020204" pitchFamily="34" charset="0"/>
                </a:rPr>
                <a:t>(для </a:t>
              </a:r>
              <a:r>
                <a:rPr lang="ru-RU" sz="1050" dirty="0" err="1">
                  <a:latin typeface="Arial" panose="020B0604020202020204" pitchFamily="34" charset="0"/>
                  <a:cs typeface="Arial" panose="020B0604020202020204" pitchFamily="34" charset="0"/>
                </a:rPr>
                <a:t>пром</a:t>
              </a:r>
              <a:r>
                <a:rPr lang="ru-RU" sz="1050" dirty="0">
                  <a:latin typeface="Arial" panose="020B0604020202020204" pitchFamily="34" charset="0"/>
                  <a:cs typeface="Arial" panose="020B0604020202020204" pitchFamily="34" charset="0"/>
                </a:rPr>
                <a:t>. предприятий)</a:t>
              </a:r>
            </a:p>
            <a:p>
              <a:pPr algn="just"/>
              <a:r>
                <a:rPr lang="ru-RU" sz="1500" b="1" dirty="0">
                  <a:solidFill>
                    <a:srgbClr val="94282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	- 3% </a:t>
              </a:r>
              <a:r>
                <a:rPr lang="ru-RU" sz="1050" dirty="0">
                  <a:latin typeface="Arial" panose="020B0604020202020204" pitchFamily="34" charset="0"/>
                  <a:cs typeface="Arial" panose="020B0604020202020204" pitchFamily="34" charset="0"/>
                </a:rPr>
                <a:t>(для технологических компаний)</a:t>
              </a:r>
            </a:p>
            <a:p>
              <a:pPr marL="214313" indent="-214313" algn="just">
                <a:buFont typeface="Wingdings" panose="05000000000000000000" pitchFamily="2" charset="2"/>
                <a:buChar char="ü"/>
              </a:pPr>
              <a:r>
                <a:rPr lang="ru-RU" sz="1050" dirty="0">
                  <a:latin typeface="Arial" panose="020B0604020202020204" pitchFamily="34" charset="0"/>
                  <a:cs typeface="Arial" panose="020B0604020202020204" pitchFamily="34" charset="0"/>
                </a:rPr>
                <a:t>Срок льготного кредита </a:t>
              </a:r>
              <a:r>
                <a:rPr lang="ru-RU" sz="1500" b="1" dirty="0">
                  <a:solidFill>
                    <a:srgbClr val="94282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 лет </a:t>
              </a:r>
              <a:r>
                <a:rPr lang="ru-RU" sz="1050" dirty="0">
                  <a:latin typeface="Arial" panose="020B0604020202020204" pitchFamily="34" charset="0"/>
                  <a:cs typeface="Arial" panose="020B0604020202020204" pitchFamily="34" charset="0"/>
                </a:rPr>
                <a:t>(при превышении сроков ставка может быть изменена)</a:t>
              </a:r>
            </a:p>
            <a:p>
              <a:pPr marL="214313" indent="-214313" algn="just">
                <a:buFont typeface="Wingdings" panose="05000000000000000000" pitchFamily="2" charset="2"/>
                <a:buChar char="ü"/>
              </a:pPr>
              <a:endParaRPr lang="ru-RU" sz="375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14313" indent="-214313" algn="just">
                <a:buFont typeface="Wingdings" panose="05000000000000000000" pitchFamily="2" charset="2"/>
                <a:buChar char="ü"/>
              </a:pPr>
              <a:r>
                <a:rPr lang="ru-RU" sz="1050" b="1" i="1" dirty="0">
                  <a:latin typeface="Arial" panose="020B0604020202020204" pitchFamily="34" charset="0"/>
                  <a:cs typeface="Arial" panose="020B0604020202020204" pitchFamily="34" charset="0"/>
                </a:rPr>
                <a:t>Заемщики самостоятельно выбирают кредитную организацию и представляют документы, необходимые для получения льготного кредита.</a:t>
              </a:r>
              <a:endParaRPr lang="ru-RU" sz="1500" b="1" i="1" dirty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433519" y="1920240"/>
              <a:ext cx="5501166" cy="3045255"/>
            </a:xfrm>
            <a:prstGeom prst="rect">
              <a:avLst/>
            </a:prstGeom>
            <a:noFill/>
            <a:ln w="6350">
              <a:solidFill>
                <a:srgbClr val="8E41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045091" y="1733733"/>
              <a:ext cx="2251935" cy="3592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83936" tIns="41968" rIns="83936" bIns="41968">
              <a:spAutoFit/>
            </a:bodyPr>
            <a:lstStyle/>
            <a:p>
              <a:pPr algn="ctr" defTabSz="839355">
                <a:defRPr/>
              </a:pPr>
              <a:r>
                <a:rPr lang="ru-RU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"/>
                </a:rPr>
                <a:t>Основные условия</a:t>
              </a: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4460133" y="1628800"/>
            <a:ext cx="4504355" cy="2352364"/>
            <a:chOff x="443714" y="1526058"/>
            <a:chExt cx="5920553" cy="3335948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1274546" y="1934524"/>
              <a:ext cx="5089721" cy="807628"/>
            </a:xfrm>
            <a:prstGeom prst="rect">
              <a:avLst/>
            </a:prstGeom>
            <a:ln>
              <a:noFill/>
            </a:ln>
          </p:spPr>
          <p:txBody>
            <a:bodyPr wrap="square" lIns="83936" tIns="41968" rIns="83936" bIns="41968">
              <a:spAutoFit/>
            </a:bodyPr>
            <a:lstStyle/>
            <a:p>
              <a:pPr algn="just"/>
              <a:r>
                <a:rPr lang="ru-RU" sz="1050" b="1" dirty="0">
                  <a:solidFill>
                    <a:srgbClr val="94282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Приобретение</a:t>
              </a:r>
              <a:r>
                <a:rPr lang="ru-RU" sz="1050" dirty="0">
                  <a:latin typeface="Arial" panose="020B0604020202020204" pitchFamily="34" charset="0"/>
                  <a:cs typeface="Arial" panose="020B0604020202020204" pitchFamily="34" charset="0"/>
                </a:rPr>
                <a:t> зданий, строений, сооружений или их частей, в целях осуществления промышленного </a:t>
              </a:r>
              <a:r>
                <a:rPr lang="ru-RU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производства</a:t>
              </a: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443714" y="1691265"/>
              <a:ext cx="5920553" cy="3170741"/>
            </a:xfrm>
            <a:prstGeom prst="rect">
              <a:avLst/>
            </a:prstGeom>
            <a:noFill/>
            <a:ln w="6350">
              <a:solidFill>
                <a:srgbClr val="8E41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036191" y="1526058"/>
              <a:ext cx="2719064" cy="38207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83936" tIns="41968" rIns="83936" bIns="41968">
              <a:spAutoFit/>
            </a:bodyPr>
            <a:lstStyle/>
            <a:p>
              <a:pPr defTabSz="839355">
                <a:defRPr/>
              </a:pPr>
              <a:r>
                <a:rPr lang="ru-RU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"/>
                </a:rPr>
                <a:t>Использование кредита</a:t>
              </a: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4619349" y="1988840"/>
            <a:ext cx="443975" cy="429422"/>
            <a:chOff x="6706609" y="3021740"/>
            <a:chExt cx="648000" cy="648000"/>
          </a:xfrm>
        </p:grpSpPr>
        <p:sp>
          <p:nvSpPr>
            <p:cNvPr id="43" name="Овал 42"/>
            <p:cNvSpPr/>
            <p:nvPr/>
          </p:nvSpPr>
          <p:spPr>
            <a:xfrm>
              <a:off x="6706609" y="3021740"/>
              <a:ext cx="648000" cy="648000"/>
            </a:xfrm>
            <a:prstGeom prst="ellipse">
              <a:avLst/>
            </a:prstGeom>
            <a:solidFill>
              <a:srgbClr val="B88778"/>
            </a:solidFill>
            <a:ln>
              <a:solidFill>
                <a:srgbClr val="B887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  <p:pic>
          <p:nvPicPr>
            <p:cNvPr id="44" name="Picture 4" descr="Иконка Производство в стиле iOS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648" b="2407"/>
            <a:stretch/>
          </p:blipFill>
          <p:spPr bwMode="auto">
            <a:xfrm>
              <a:off x="6796609" y="3161009"/>
              <a:ext cx="468000" cy="3694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5" name="Прямоугольник 44"/>
          <p:cNvSpPr/>
          <p:nvPr/>
        </p:nvSpPr>
        <p:spPr>
          <a:xfrm>
            <a:off x="4496971" y="3212976"/>
            <a:ext cx="4467516" cy="638754"/>
          </a:xfrm>
          <a:prstGeom prst="rect">
            <a:avLst/>
          </a:prstGeom>
          <a:ln>
            <a:noFill/>
          </a:ln>
        </p:spPr>
        <p:txBody>
          <a:bodyPr wrap="square" lIns="83936" tIns="41968" rIns="83936" bIns="41968">
            <a:spAutoFit/>
          </a:bodyPr>
          <a:lstStyle/>
          <a:p>
            <a:pPr algn="just"/>
            <a:r>
              <a:rPr lang="ru-RU" sz="1500" b="1" dirty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Заемщик обязуется использовать не менее </a:t>
            </a:r>
            <a:r>
              <a:rPr lang="ru-RU" sz="1500" b="1" dirty="0">
                <a:solidFill>
                  <a:srgbClr val="9428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площади приобретенного объекта для осуществления промышленного производства в течение срока действия кредитного договора</a:t>
            </a:r>
            <a:endParaRPr lang="ru-RU" sz="3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6" name="Группа 45"/>
          <p:cNvGrpSpPr/>
          <p:nvPr/>
        </p:nvGrpSpPr>
        <p:grpSpPr>
          <a:xfrm>
            <a:off x="4432583" y="4053171"/>
            <a:ext cx="4531905" cy="1919525"/>
            <a:chOff x="433519" y="1711104"/>
            <a:chExt cx="6042540" cy="2559366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499680" y="2082371"/>
              <a:ext cx="5880367" cy="2051999"/>
            </a:xfrm>
            <a:prstGeom prst="rect">
              <a:avLst/>
            </a:prstGeom>
            <a:ln>
              <a:noFill/>
            </a:ln>
          </p:spPr>
          <p:txBody>
            <a:bodyPr wrap="square" lIns="83936" tIns="41968" rIns="83936" bIns="41968">
              <a:spAutoFit/>
            </a:bodyPr>
            <a:lstStyle/>
            <a:p>
              <a:pPr marL="214313" indent="-214313" algn="just">
                <a:buFont typeface="Wingdings" panose="05000000000000000000" pitchFamily="2" charset="2"/>
                <a:buChar char="ü"/>
              </a:pPr>
              <a:r>
                <a:rPr lang="ru-RU" sz="1050" dirty="0">
                  <a:latin typeface="Arial" panose="020B0604020202020204" pitchFamily="34" charset="0"/>
                  <a:cs typeface="Arial" panose="020B0604020202020204" pitchFamily="34" charset="0"/>
                </a:rPr>
                <a:t>Заключен после </a:t>
              </a:r>
              <a:r>
                <a:rPr lang="ru-RU" sz="1200" b="1" dirty="0">
                  <a:solidFill>
                    <a:srgbClr val="94282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07.09.2022</a:t>
              </a:r>
              <a:r>
                <a:rPr lang="ru-RU" sz="1050" dirty="0">
                  <a:latin typeface="Arial" panose="020B0604020202020204" pitchFamily="34" charset="0"/>
                  <a:cs typeface="Arial" panose="020B0604020202020204" pitchFamily="34" charset="0"/>
                </a:rPr>
                <a:t> с кредитной организацией, величина активов которой составляет не менее </a:t>
              </a:r>
              <a:r>
                <a:rPr lang="ru-RU" sz="1200" b="1" dirty="0">
                  <a:solidFill>
                    <a:srgbClr val="94282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r>
                <a:rPr lang="ru-RU" sz="1050" dirty="0">
                  <a:latin typeface="Arial" panose="020B0604020202020204" pitchFamily="34" charset="0"/>
                  <a:cs typeface="Arial" panose="020B0604020202020204" pitchFamily="34" charset="0"/>
                </a:rPr>
                <a:t> млрд. рублей </a:t>
              </a:r>
            </a:p>
            <a:p>
              <a:pPr marL="214313" indent="-214313" algn="just">
                <a:buFont typeface="Wingdings" panose="05000000000000000000" pitchFamily="2" charset="2"/>
                <a:buChar char="ü"/>
              </a:pPr>
              <a:endParaRPr lang="ru-RU" sz="375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14313" indent="-214313" algn="just">
                <a:buFont typeface="Wingdings" panose="05000000000000000000" pitchFamily="2" charset="2"/>
                <a:buChar char="ü"/>
              </a:pPr>
              <a:r>
                <a:rPr lang="ru-RU" sz="1050" dirty="0">
                  <a:latin typeface="Arial" panose="020B0604020202020204" pitchFamily="34" charset="0"/>
                  <a:cs typeface="Arial" panose="020B0604020202020204" pitchFamily="34" charset="0"/>
                </a:rPr>
                <a:t>Содержит </a:t>
              </a:r>
              <a:r>
                <a:rPr lang="ru-RU" sz="1050" b="1" dirty="0">
                  <a:solidFill>
                    <a:srgbClr val="94282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условие о залоге</a:t>
              </a:r>
              <a:r>
                <a:rPr lang="ru-RU" sz="1050" dirty="0">
                  <a:latin typeface="Arial" panose="020B0604020202020204" pitchFamily="34" charset="0"/>
                  <a:cs typeface="Arial" panose="020B0604020202020204" pitchFamily="34" charset="0"/>
                </a:rPr>
                <a:t> приобретаемого объекта недвижимого имущества</a:t>
              </a:r>
            </a:p>
            <a:p>
              <a:pPr marL="214313" indent="-214313" algn="just">
                <a:buFont typeface="Wingdings" panose="05000000000000000000" pitchFamily="2" charset="2"/>
                <a:buChar char="ü"/>
              </a:pPr>
              <a:endParaRPr lang="ru-RU" sz="375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14313" indent="-214313" algn="just">
                <a:buFont typeface="Wingdings" panose="05000000000000000000" pitchFamily="2" charset="2"/>
                <a:buChar char="ü"/>
              </a:pPr>
              <a:r>
                <a:rPr lang="ru-RU" sz="1050" dirty="0">
                  <a:latin typeface="Arial" panose="020B0604020202020204" pitchFamily="34" charset="0"/>
                  <a:cs typeface="Arial" panose="020B0604020202020204" pitchFamily="34" charset="0"/>
                </a:rPr>
                <a:t>Содержит </a:t>
              </a:r>
              <a:r>
                <a:rPr lang="ru-RU" sz="1050" b="1" dirty="0">
                  <a:solidFill>
                    <a:srgbClr val="94282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запрет использования</a:t>
              </a:r>
              <a:r>
                <a:rPr lang="ru-RU" sz="1050" dirty="0">
                  <a:latin typeface="Arial" panose="020B0604020202020204" pitchFamily="34" charset="0"/>
                  <a:cs typeface="Arial" panose="020B0604020202020204" pitchFamily="34" charset="0"/>
                </a:rPr>
                <a:t> кредитных средств на приобретение объектов недвижимого имущества у лиц, аффилированных с заемщиком</a:t>
              </a: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433519" y="1920239"/>
              <a:ext cx="6042540" cy="2350231"/>
            </a:xfrm>
            <a:prstGeom prst="rect">
              <a:avLst/>
            </a:prstGeom>
            <a:noFill/>
            <a:ln w="6350">
              <a:solidFill>
                <a:srgbClr val="8E41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1297874" y="1711104"/>
              <a:ext cx="3858306" cy="3592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83936" tIns="41968" rIns="83936" bIns="41968">
              <a:spAutoFit/>
            </a:bodyPr>
            <a:lstStyle/>
            <a:p>
              <a:pPr algn="ctr" defTabSz="839355">
                <a:defRPr/>
              </a:pPr>
              <a:r>
                <a:rPr lang="ru-RU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"/>
                </a:rPr>
                <a:t>Требования к кредитному договору</a:t>
              </a: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4482204" y="2528754"/>
            <a:ext cx="448228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В соответствии с поручением Президента РФ от </a:t>
            </a:r>
            <a:r>
              <a:rPr lang="ru-RU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26.01.2023 №Пр-144 планируется 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расширение механизма </a:t>
            </a:r>
            <a:r>
              <a:rPr lang="ru-RU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строительство, реконструкцию, модернизацию </a:t>
            </a:r>
            <a:r>
              <a:rPr lang="ru-RU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производственных площадей</a:t>
            </a:r>
            <a:endParaRPr lang="ru-RU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66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16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60432" y="6467524"/>
            <a:ext cx="576064" cy="273844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lumMod val="65000"/>
                  </a:prstClr>
                </a:solidFill>
              </a:rPr>
              <a:pPr/>
              <a:t>6</a:t>
            </a:fld>
            <a:endParaRPr lang="ru-RU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73416" y="169476"/>
            <a:ext cx="659107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ru-RU"/>
            </a:defPPr>
            <a:lvl1pPr>
              <a:defRPr sz="2000"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/>
            <a:r>
              <a:rPr lang="ru-RU" sz="1400" b="1" dirty="0" smtClean="0"/>
              <a:t>СУБСИДИИ НА КОМПЕНСАЦИЮ ЧАСТИ ЗАТРАТ НА ПРОВЕДЕНИЕ НИОКР ПО СОВРЕМЕННЫМ ТЕХНОЛОГИЯМ</a:t>
            </a:r>
          </a:p>
          <a:p>
            <a:pPr algn="ctr"/>
            <a:r>
              <a:rPr lang="ru-RU" sz="1400" b="1" dirty="0" smtClean="0"/>
              <a:t>В РАМКАХ РЕАЛИЗАЦИИ ИННОВАЦИОННЫХ ПРОЕКТОВ</a:t>
            </a:r>
            <a:endParaRPr lang="ru-RU" sz="1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103629" y="1858931"/>
            <a:ext cx="2542449" cy="287766"/>
          </a:xfrm>
          <a:prstGeom prst="rect">
            <a:avLst/>
          </a:prstGeom>
        </p:spPr>
        <p:txBody>
          <a:bodyPr wrap="square" lIns="83940" tIns="41971" rIns="83940" bIns="41971" anchor="ctr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ru-RU" altLang="ru-RU" sz="1300" b="1" dirty="0" smtClean="0">
                <a:solidFill>
                  <a:srgbClr val="8027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РАЗМЕР КОМПЕНСАЦИИ</a:t>
            </a:r>
            <a:endParaRPr lang="ru-RU" altLang="ru-RU" sz="1300" b="1" dirty="0">
              <a:solidFill>
                <a:srgbClr val="8027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1359" y="2275721"/>
            <a:ext cx="493204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1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70%</a:t>
            </a: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 ЗАТРАТ НА ПРОВЕДЕНИЕ НИОКР </a:t>
            </a:r>
            <a:endParaRPr lang="ru-RU" sz="13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2071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 smtClean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  <a:endParaRPr lang="ru-RU" sz="900" b="1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  <a:p>
            <a:pPr>
              <a:lnSpc>
                <a:spcPct val="80000"/>
              </a:lnSpc>
            </a:pPr>
            <a:r>
              <a:rPr lang="ru-RU" sz="900" dirty="0">
                <a:solidFill>
                  <a:prstClr val="black"/>
                </a:solidFill>
                <a:latin typeface="Arial Narrow" pitchFamily="34" charset="0"/>
                <a:cs typeface="Browallia New" pitchFamily="34" charset="-34"/>
              </a:rPr>
              <a:t>Ярославской области</a:t>
            </a:r>
            <a:endParaRPr lang="en-US" sz="900" dirty="0">
              <a:solidFill>
                <a:prstClr val="black"/>
              </a:solidFill>
              <a:latin typeface="Arial Narrow" pitchFamily="34" charset="0"/>
              <a:cs typeface="Browallia New" pitchFamily="34" charset="-34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5"/>
            <a:ext cx="362182" cy="604530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284455" y="3433535"/>
            <a:ext cx="438410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111B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оплата труда работников(≤50% от субсидии);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111B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материальные расходы(≤70% от субсидии);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111B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накладные расходы(≤50% от субсидии);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111B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оплата работ (услуг) сторонних организаций(≤70% от субсидии);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111B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аренда зданий, сооружений, технологического оборудования и оснастки(≤50% от субсидии);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111B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содержание и эксплуатация оборудования, установок, сооружений(≤50% от субсидии);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111B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регистрация РИД (≤15% от субсидии);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111B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производство, тестирование, сертификация и (или) регистрация опытной партии продукции(≤50% от субсидии);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111B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приобретение изделий сравнения(≤35% от субсидии).</a:t>
            </a:r>
            <a:endParaRPr lang="ru-RU" sz="1200" dirty="0">
              <a:solidFill>
                <a:srgbClr val="111B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158784"/>
              </p:ext>
            </p:extLst>
          </p:nvPr>
        </p:nvGraphicFramePr>
        <p:xfrm>
          <a:off x="323528" y="2657932"/>
          <a:ext cx="3801978" cy="7756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019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5603">
                <a:tc>
                  <a:txBody>
                    <a:bodyPr/>
                    <a:lstStyle/>
                    <a:p>
                      <a:pPr marL="0" marR="0" indent="0" algn="ctr" defTabSz="1043056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baseline="0" dirty="0" smtClean="0">
                          <a:solidFill>
                            <a:srgbClr val="802723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ОСНОВНЫЕ НАПРАВЛЕНИЯ РАСХОДОВАНИЯ СРЕДСТВ:</a:t>
                      </a:r>
                      <a:endParaRPr lang="ru-RU" sz="1300" b="1" i="0" kern="1200" baseline="0" dirty="0" smtClean="0">
                        <a:solidFill>
                          <a:srgbClr val="80272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6934" marR="106934" marT="67211" marB="6721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 descr="https://www.unipack.ru/light_editor_img/images/2022-7-25/file16587210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74" b="31365"/>
          <a:stretch/>
        </p:blipFill>
        <p:spPr bwMode="auto">
          <a:xfrm>
            <a:off x="265966" y="1125872"/>
            <a:ext cx="1675326" cy="45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22564" y="1187460"/>
            <a:ext cx="6625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kzidenzGroteskPro"/>
              </a:rPr>
              <a:t>Постановление Правительства РФ от 12.12.2019 № </a:t>
            </a:r>
            <a:r>
              <a:rPr lang="ru-RU" dirty="0" smtClean="0">
                <a:solidFill>
                  <a:srgbClr val="000000"/>
                </a:solidFill>
                <a:latin typeface="AkzidenzGroteskPro"/>
              </a:rPr>
              <a:t>1649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4975480" y="2312684"/>
            <a:ext cx="3816424" cy="3132540"/>
          </a:xfrm>
          <a:prstGeom prst="rect">
            <a:avLst/>
          </a:prstGeom>
          <a:noFill/>
          <a:ln w="9525">
            <a:solidFill>
              <a:srgbClr val="600000"/>
            </a:solidFill>
            <a:prstDash val="dash"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algn="ctr" defTabSz="1132582"/>
            <a:endParaRPr lang="ru-RU" sz="2300" dirty="0">
              <a:solidFill>
                <a:prstClr val="black"/>
              </a:solidFill>
            </a:endParaRPr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928763"/>
              </p:ext>
            </p:extLst>
          </p:nvPr>
        </p:nvGraphicFramePr>
        <p:xfrm>
          <a:off x="4860032" y="2315316"/>
          <a:ext cx="4032448" cy="7200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32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marL="0" marR="0" indent="0" algn="ctr" defTabSz="1043056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КОНКУРСНЫЙ</a:t>
                      </a:r>
                      <a:r>
                        <a:rPr lang="ru-RU" sz="18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 ОТБОР</a:t>
                      </a:r>
                      <a:endParaRPr lang="ru-RU" sz="1800" b="1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106934" marR="106934" marT="67211" marB="6721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Таблица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811167"/>
              </p:ext>
            </p:extLst>
          </p:nvPr>
        </p:nvGraphicFramePr>
        <p:xfrm>
          <a:off x="4975480" y="2869421"/>
          <a:ext cx="3816424" cy="7756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1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5603">
                <a:tc>
                  <a:txBody>
                    <a:bodyPr/>
                    <a:lstStyle/>
                    <a:p>
                      <a:pPr marL="0" marR="0" indent="0" algn="ctr" defTabSz="1043056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kern="1200" baseline="0" dirty="0" smtClean="0">
                          <a:solidFill>
                            <a:srgbClr val="802723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 30 марта до 1 мая </a:t>
                      </a:r>
                      <a:r>
                        <a:rPr lang="ru-RU" sz="1900" b="1" i="0" kern="1200" baseline="0" dirty="0" smtClean="0">
                          <a:solidFill>
                            <a:srgbClr val="802723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 г.</a:t>
                      </a:r>
                    </a:p>
                  </a:txBody>
                  <a:tcPr marL="106934" marR="106934" marT="67211" marB="6721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407528" y="3968868"/>
            <a:ext cx="3096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https://gisp.gov.ru/support-measures/list/10902608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/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79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Прямоугольник 78"/>
          <p:cNvSpPr/>
          <p:nvPr/>
        </p:nvSpPr>
        <p:spPr>
          <a:xfrm>
            <a:off x="251520" y="1717805"/>
            <a:ext cx="4320480" cy="1440160"/>
          </a:xfrm>
          <a:prstGeom prst="rect">
            <a:avLst/>
          </a:prstGeom>
          <a:noFill/>
          <a:ln w="9525">
            <a:solidFill>
              <a:srgbClr val="8A8A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816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5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388424" y="6467524"/>
            <a:ext cx="576064" cy="273844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2071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Browallia New" pitchFamily="34" charset="-34"/>
              </a:rPr>
              <a:t>Ярославской области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Browallia New" pitchFamily="34" charset="-34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5"/>
            <a:ext cx="362182" cy="60453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96026" y="186080"/>
            <a:ext cx="5763747" cy="731428"/>
          </a:xfrm>
          <a:prstGeom prst="rect">
            <a:avLst/>
          </a:prstGeom>
          <a:noFill/>
        </p:spPr>
        <p:txBody>
          <a:bodyPr wrap="square" lIns="53800" tIns="26897" rIns="53800" bIns="26897" rtlCol="0" anchor="ctr">
            <a:spAutoFit/>
          </a:bodyPr>
          <a:lstStyle/>
          <a:p>
            <a:pPr marL="0" marR="0" lvl="0" indent="0" algn="ctr" defTabSz="61349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НАЦПРОЕКТ «МЕЖДУНАРОДНАЯ КООПЕРАЦИЯ И ЭКСПОРТ».</a:t>
            </a:r>
          </a:p>
          <a:p>
            <a:pPr marL="0" marR="0" lvl="0" indent="0" algn="ctr" defTabSz="61349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РЕГИОНАЛЬНЫЙ ПРОЕКТ «СИСТЕМНЫЕ МЕРЫ РАЗВИТИЯ МЕЖДУНАРОДНОЙ КООПЕРАЦИИ И ЭКСПОРТА».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70839" y="2172499"/>
            <a:ext cx="36757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внедрение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A71B2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A71B2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13 инструментов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финансовой и нефинансовой поддержки и развития экспортеров до 31.12.2023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1457355"/>
            <a:ext cx="3888432" cy="6924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31618" marR="0" lvl="0" indent="-231618" algn="ctr" defTabSz="7894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ЗАДАЧА РЕГИОНАЛЬНОГО ПРОЕКТА</a:t>
            </a:r>
          </a:p>
          <a:p>
            <a:pPr marL="231618" marR="0" lvl="0" indent="-231618" algn="ctr" defTabSz="7894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«Системные меры развития </a:t>
            </a:r>
          </a:p>
          <a:p>
            <a:pPr marL="231618" marR="0" lvl="0" indent="-231618" algn="ctr" defTabSz="7894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международной кооперации и экспорта»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51521" y="3765560"/>
            <a:ext cx="4320479" cy="2327736"/>
          </a:xfrm>
          <a:prstGeom prst="rect">
            <a:avLst/>
          </a:prstGeom>
          <a:noFill/>
          <a:ln w="12700">
            <a:solidFill>
              <a:srgbClr val="9C67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545" tIns="30773" rIns="61545" bIns="3077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7584" y="3411476"/>
            <a:ext cx="3271939" cy="754600"/>
          </a:xfrm>
          <a:prstGeom prst="rect">
            <a:avLst/>
          </a:prstGeom>
          <a:solidFill>
            <a:schemeClr val="bg1"/>
          </a:solidFill>
        </p:spPr>
        <p:txBody>
          <a:bodyPr wrap="square" lIns="61502" tIns="30751" rIns="61502" bIns="30751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ИНФРАСТРУКТУРА ПОДДЕРЖКИ ЭКСПОРТА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И ПРИОРИТЕТНОГО ИМПОРТА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131840" y="5110810"/>
            <a:ext cx="1431863" cy="71145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19" tIns="35760" rIns="71519" bIns="3576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CCA898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ЦЕНТР ЭКСПОРТА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CCA898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ЯРОСЛАВСКОЙ ОБЛАСТИ</a:t>
            </a:r>
          </a:p>
        </p:txBody>
      </p:sp>
      <p:pic>
        <p:nvPicPr>
          <p:cNvPr id="25" name="Picture 2" descr="https://bankofpartners.com/img/about/re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91059"/>
            <a:ext cx="2003003" cy="39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 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131404"/>
            <a:ext cx="2531796" cy="596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Минпромторг :: Главная страниц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299931"/>
            <a:ext cx="1728192" cy="51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4860031" y="1427151"/>
            <a:ext cx="4104457" cy="4954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040850" rtl="0" eaLnBrk="1" fontAlgn="b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КЛЮЧЕВЫЕ МЕРОПРИЯТИЯ 2022 ГОДА</a:t>
            </a:r>
          </a:p>
          <a:p>
            <a:pPr marL="0" marR="0" lvl="0" indent="0" algn="ctr" defTabSz="1040850" rtl="0" eaLnBrk="1" fontAlgn="b" latinLnBrk="0" hangingPunct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rgbClr val="802723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266700" algn="l" defTabSz="1040850" rtl="0" eaLnBrk="1" fontAlgn="b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Обеспечено участие предприятий региона более чем в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международных </a:t>
            </a:r>
            <a:r>
              <a:rPr kumimoji="0" lang="ru-RU" sz="1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выставочно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-ярмарочных мероприятиях за рубежом, а также на территории РФ.</a:t>
            </a:r>
          </a:p>
          <a:p>
            <a:pPr marL="0" marR="0" lvl="0" indent="266700" algn="l" defTabSz="1040850" rtl="0" eaLnBrk="1" fontAlgn="b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Проведено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</a:t>
            </a:r>
            <a: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заседания Экспортного совета при Губернаторе Ярославской области.</a:t>
            </a:r>
          </a:p>
          <a:p>
            <a:pPr marL="0" marR="0" lvl="0" indent="266700" algn="l" defTabSz="1040850" rtl="0" eaLnBrk="1" fontAlgn="b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Проведены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международные бизнес-миссии (Узбекистан, Турция, Республика Беларусь, ОАЭ). </a:t>
            </a:r>
          </a:p>
          <a:p>
            <a:pPr marL="0" marR="0" lvl="0" indent="266700" algn="l" defTabSz="1040850" rtl="0" eaLnBrk="1" fontAlgn="b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54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региональные компании получили поддержку на продвижение товаров в зарубежных СМИ/ сети «Интернет».</a:t>
            </a:r>
          </a:p>
          <a:p>
            <a:pPr marL="0" marR="0" lvl="0" indent="266700" algn="l" defTabSz="1040850" rtl="0" eaLnBrk="1" fontAlgn="b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Сформирована единая база экспортеров региона. Издан каталог экспортеров Ярославской области.</a:t>
            </a:r>
          </a:p>
          <a:p>
            <a:pPr marL="0" marR="0" lvl="0" indent="266700" algn="l" defTabSz="1040850" rtl="0" eaLnBrk="1" fontAlgn="b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Разработан концепт экспортного бренда «</a:t>
            </a:r>
            <a:r>
              <a:rPr kumimoji="0" lang="ru-RU" sz="1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Made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in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Yaroslavl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» (в 2023 г. - регистрация и проведение мероприятий по популяризации бренда).</a:t>
            </a:r>
          </a:p>
        </p:txBody>
      </p:sp>
    </p:spTree>
    <p:extLst>
      <p:ext uri="{BB962C8B-B14F-4D97-AF65-F5344CB8AC3E}">
        <p14:creationId xmlns:p14="http://schemas.microsoft.com/office/powerpoint/2010/main" val="336426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16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5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60432" y="6467524"/>
            <a:ext cx="576064" cy="273844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73416" y="277198"/>
            <a:ext cx="6591072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ru-RU"/>
            </a:defPPr>
            <a:lvl1pPr>
              <a:defRPr sz="2000"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СУБСИДИИ НА КОМПЕНСАЦИЮ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ЗАТРАТ НА ТРАНСПОРТИРОВКУ ПРОМЫШЛЕННОЙ ПРОДУКЦИИ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03629" y="1844824"/>
            <a:ext cx="2542449" cy="287766"/>
          </a:xfrm>
          <a:prstGeom prst="rect">
            <a:avLst/>
          </a:prstGeom>
        </p:spPr>
        <p:txBody>
          <a:bodyPr wrap="square" lIns="83940" tIns="41971" rIns="83940" bIns="41971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РАЗМЕР КОМПЕНСАЦИИ</a:t>
            </a:r>
            <a:endParaRPr kumimoji="0" lang="ru-RU" altLang="ru-RU" sz="1300" b="1" i="0" u="none" strike="noStrike" kern="1200" cap="none" spc="0" normalizeH="0" baseline="0" noProof="0" dirty="0">
              <a:ln>
                <a:noFill/>
              </a:ln>
              <a:solidFill>
                <a:srgbClr val="80272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1764" y="2243480"/>
            <a:ext cx="4932040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 </a:t>
            </a:r>
            <a:r>
              <a:rPr kumimoji="0" lang="ru-RU" sz="13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80% </a:t>
            </a: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ЗАТРАТ ПРОИЗВОДИТЕЛЕЙ ПРИ ТРАНСПОРТИРОВКЕ ПРОДУКЦИИ НА ВНЕШНИЕ 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РЫНКИ </a:t>
            </a: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ПЕРИОД С 01.07.2022 ПО 30.06.2023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 БОЛЕЕ 25 % СТОИМОСТИ ПОСТАВЛЕННОЙ ПРОДУКЦИИ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</a:t>
            </a:r>
            <a:r>
              <a:rPr kumimoji="0" lang="ru-RU" sz="13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500 МЛН. РУБ. </a:t>
            </a: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ОДНУ ОРГАНИЗАЦИЮ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2071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Browallia New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Browallia New" pitchFamily="34" charset="-34"/>
              </a:rPr>
              <a:t>Ярославской области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Browallia New" pitchFamily="34" charset="-34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5"/>
            <a:ext cx="362182" cy="604530"/>
          </a:xfrm>
          <a:prstGeom prst="rect">
            <a:avLst/>
          </a:prstGeom>
        </p:spPr>
      </p:pic>
      <p:pic>
        <p:nvPicPr>
          <p:cNvPr id="1026" name="Picture 2" descr="https://www.unipack.ru/light_editor_img/images/2022-7-25/file16587210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74" b="31365"/>
          <a:stretch/>
        </p:blipFill>
        <p:spPr bwMode="auto">
          <a:xfrm>
            <a:off x="265966" y="1125872"/>
            <a:ext cx="1675326" cy="45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22564" y="1187460"/>
            <a:ext cx="6625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kzidenzGroteskPro"/>
                <a:ea typeface="+mn-ea"/>
                <a:cs typeface="+mn-cs"/>
              </a:rPr>
              <a:t>Постановление Правительства РФ от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kzidenzGroteskPro"/>
                <a:ea typeface="+mn-ea"/>
                <a:cs typeface="+mn-cs"/>
              </a:rPr>
              <a:t>28.07.2022 №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kzidenzGroteskPro"/>
                <a:ea typeface="+mn-ea"/>
                <a:cs typeface="+mn-cs"/>
              </a:rPr>
              <a:t>1347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975480" y="2312684"/>
            <a:ext cx="3962012" cy="3132540"/>
          </a:xfrm>
          <a:prstGeom prst="rect">
            <a:avLst/>
          </a:prstGeom>
          <a:noFill/>
          <a:ln w="9525">
            <a:solidFill>
              <a:srgbClr val="600000"/>
            </a:solidFill>
            <a:prstDash val="dash"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5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/>
          </p:nvPr>
        </p:nvGraphicFramePr>
        <p:xfrm>
          <a:off x="4860032" y="2315316"/>
          <a:ext cx="4032448" cy="7200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32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marL="0" marR="0" indent="0" algn="ctr" defTabSz="1043056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КОНКУРСНЫЙ</a:t>
                      </a:r>
                      <a:r>
                        <a:rPr lang="ru-RU" sz="18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 ОТБОР</a:t>
                      </a:r>
                      <a:endParaRPr lang="ru-RU" sz="1800" b="1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106934" marR="106934" marT="67211" marB="6721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Таблица 33"/>
          <p:cNvGraphicFramePr>
            <a:graphicFrameLocks noGrp="1"/>
          </p:cNvGraphicFramePr>
          <p:nvPr>
            <p:extLst/>
          </p:nvPr>
        </p:nvGraphicFramePr>
        <p:xfrm>
          <a:off x="4975480" y="2869421"/>
          <a:ext cx="3989008" cy="7756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89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5603">
                <a:tc>
                  <a:txBody>
                    <a:bodyPr/>
                    <a:lstStyle/>
                    <a:p>
                      <a:pPr marL="0" marR="0" indent="0" algn="ctr" defTabSz="1043056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kern="1200" baseline="0" dirty="0" smtClean="0">
                          <a:solidFill>
                            <a:srgbClr val="802723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 29 марта до 20 августа </a:t>
                      </a:r>
                      <a:r>
                        <a:rPr lang="ru-RU" sz="1900" b="1" i="0" kern="1200" baseline="0" dirty="0" smtClean="0">
                          <a:solidFill>
                            <a:srgbClr val="802723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 г.</a:t>
                      </a:r>
                    </a:p>
                  </a:txBody>
                  <a:tcPr marL="106934" marR="106934" marT="67211" marB="6721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407528" y="3968868"/>
            <a:ext cx="3096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4"/>
              </a:rPr>
              <a:t>https://gisp.gov.ru/support-measures/list/9516248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4"/>
              </a:rPr>
              <a:t>/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3980410"/>
            <a:ext cx="4572000" cy="17327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ТРЕБОВАНИЕ К ПЕРЕВОЗЧИКУ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b="1" i="0" u="none" strike="noStrike" kern="1200" cap="none" spc="0" normalizeH="0" baseline="0" noProof="0" dirty="0" smtClean="0">
              <a:ln>
                <a:noFill/>
              </a:ln>
              <a:solidFill>
                <a:srgbClr val="80272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Юридическое лицо или индивидуальный предприниматель, выполняющие и (или) организующие оказание услуг, связанных с транспортировкой </a:t>
            </a: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промышленной продукции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с которыми организацией заключен договор на оказание услуг по доставке промышленной продукции.</a:t>
            </a:r>
          </a:p>
        </p:txBody>
      </p:sp>
    </p:spTree>
    <p:extLst>
      <p:ext uri="{BB962C8B-B14F-4D97-AF65-F5344CB8AC3E}">
        <p14:creationId xmlns:p14="http://schemas.microsoft.com/office/powerpoint/2010/main" val="251889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165" y="0"/>
            <a:ext cx="9135835" cy="1052736"/>
          </a:xfrm>
          <a:prstGeom prst="rect">
            <a:avLst/>
          </a:prstGeom>
          <a:pattFill prst="dkUpDiag">
            <a:fgClr>
              <a:srgbClr val="D8D8D8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5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60432" y="6467524"/>
            <a:ext cx="576064" cy="273844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73416" y="277198"/>
            <a:ext cx="6591072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ru-RU"/>
            </a:defPPr>
            <a:lvl1pPr>
              <a:defRPr sz="2000"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СУБСИДИИ НА КОМПЕНСАЦИЮ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lvl="0" algn="ctr"/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ЗАТРАТ </a:t>
            </a:r>
            <a:r>
              <a:rPr lang="ru-RU" sz="1400" b="1" dirty="0" smtClean="0"/>
              <a:t>НА НИОКР И ОМОЛОГАЦИЮ ПРОДУКЦИИ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03629" y="1844824"/>
            <a:ext cx="2542449" cy="287766"/>
          </a:xfrm>
          <a:prstGeom prst="rect">
            <a:avLst/>
          </a:prstGeom>
        </p:spPr>
        <p:txBody>
          <a:bodyPr wrap="square" lIns="83940" tIns="41971" rIns="83940" bIns="41971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27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РАЗМЕР КОМПЕНСАЦИИ</a:t>
            </a:r>
            <a:endParaRPr kumimoji="0" lang="ru-RU" altLang="ru-RU" sz="1300" b="1" i="0" u="none" strike="noStrike" kern="1200" cap="none" spc="0" normalizeH="0" baseline="0" noProof="0" dirty="0">
              <a:ln>
                <a:noFill/>
              </a:ln>
              <a:solidFill>
                <a:srgbClr val="80272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1764" y="2243480"/>
            <a:ext cx="4932040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 7</a:t>
            </a:r>
            <a:r>
              <a:rPr kumimoji="0" lang="ru-RU" sz="13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0% </a:t>
            </a:r>
            <a:r>
              <a:rPr lang="ru-RU" sz="13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ЗАТРАТ, ПОНЕСЕННЫХ В ТЕЧЕНИЕ 36 МЕСЯЦЕВ, НАЧИНАЯ С 1 ИЮЛЯ 2022 Г.</a:t>
            </a:r>
          </a:p>
          <a:p>
            <a:pPr marL="285750" lvl="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3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БОЛЕЕ 25 % СТОИМОСТИ ПОСТАВЛЕННОЙ ПРОДУКЦИИ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</a:t>
            </a:r>
            <a:r>
              <a:rPr kumimoji="0" lang="ru-RU" sz="13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500 МЛН. РУБ. </a:t>
            </a:r>
            <a:r>
              <a:rPr kumimoji="0" lang="ru-RU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ОДНУ ОРГАНИЗАЦИЮ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2071" y="260648"/>
            <a:ext cx="1895713" cy="505162"/>
          </a:xfrm>
          <a:prstGeom prst="rect">
            <a:avLst/>
          </a:prstGeom>
          <a:noFill/>
        </p:spPr>
        <p:txBody>
          <a:bodyPr wrap="square" lIns="61362" tIns="30682" rIns="61362" bIns="3068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Browallia New" pitchFamily="34" charset="-34"/>
              </a:rPr>
              <a:t>Департамент инвестиций, промышленности и внешнеэкономической деятельности</a:t>
            </a: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Browallia New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Browallia New" pitchFamily="34" charset="-34"/>
              </a:rPr>
              <a:t>Ярославской области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Browallia New" pitchFamily="34" charset="-34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395"/>
            <a:ext cx="362182" cy="604530"/>
          </a:xfrm>
          <a:prstGeom prst="rect">
            <a:avLst/>
          </a:prstGeom>
        </p:spPr>
      </p:pic>
      <p:pic>
        <p:nvPicPr>
          <p:cNvPr id="1026" name="Picture 2" descr="https://www.unipack.ru/light_editor_img/images/2022-7-25/file16587210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74" b="31365"/>
          <a:stretch/>
        </p:blipFill>
        <p:spPr bwMode="auto">
          <a:xfrm>
            <a:off x="265966" y="1125872"/>
            <a:ext cx="1675326" cy="45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22564" y="1187460"/>
            <a:ext cx="6625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kzidenzGroteskPro"/>
                <a:ea typeface="+mn-ea"/>
                <a:cs typeface="+mn-cs"/>
              </a:rPr>
              <a:t>Постановление Правительства РФ от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kzidenzGroteskPro"/>
                <a:ea typeface="+mn-ea"/>
                <a:cs typeface="+mn-cs"/>
              </a:rPr>
              <a:t>18.01.2021 № 931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kzidenzGroteskPro"/>
              <a:ea typeface="+mn-ea"/>
              <a:cs typeface="+mn-cs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5480" y="2312684"/>
            <a:ext cx="3962012" cy="3132540"/>
          </a:xfrm>
          <a:prstGeom prst="rect">
            <a:avLst/>
          </a:prstGeom>
          <a:noFill/>
          <a:ln w="9525">
            <a:solidFill>
              <a:srgbClr val="600000"/>
            </a:solidFill>
            <a:prstDash val="dash"/>
            <a:miter lim="800000"/>
            <a:headEnd/>
            <a:tailEnd/>
          </a:ln>
        </p:spPr>
        <p:txBody>
          <a:bodyPr vert="horz" wrap="square" lIns="99289" tIns="49655" rIns="99289" bIns="49655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1325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/>
          </p:nvPr>
        </p:nvGraphicFramePr>
        <p:xfrm>
          <a:off x="4860032" y="2315316"/>
          <a:ext cx="4032448" cy="7200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32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marL="0" marR="0" indent="0" algn="ctr" defTabSz="1043056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КОНКУРСНЫЙ</a:t>
                      </a:r>
                      <a:r>
                        <a:rPr lang="ru-RU" sz="18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 ОТБОР</a:t>
                      </a:r>
                      <a:endParaRPr lang="ru-RU" sz="1800" b="1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106934" marR="106934" marT="67211" marB="6721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Таблица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835771"/>
              </p:ext>
            </p:extLst>
          </p:nvPr>
        </p:nvGraphicFramePr>
        <p:xfrm>
          <a:off x="4975480" y="2869421"/>
          <a:ext cx="3989008" cy="7756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89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5603">
                <a:tc>
                  <a:txBody>
                    <a:bodyPr/>
                    <a:lstStyle/>
                    <a:p>
                      <a:pPr marL="0" marR="0" indent="0" algn="ctr" defTabSz="1043056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kern="1200" baseline="0" dirty="0" smtClean="0">
                          <a:solidFill>
                            <a:srgbClr val="802723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 29 марта до 2 мая </a:t>
                      </a:r>
                      <a:r>
                        <a:rPr lang="ru-RU" sz="1900" b="1" i="0" kern="1200" baseline="0" dirty="0" smtClean="0">
                          <a:solidFill>
                            <a:srgbClr val="802723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 г.</a:t>
                      </a:r>
                    </a:p>
                  </a:txBody>
                  <a:tcPr marL="106934" marR="106934" marT="67211" marB="6721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407528" y="3968868"/>
            <a:ext cx="3096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https://gisp.gov.ru/support-measures/list/12447535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/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4344486"/>
            <a:ext cx="4572000" cy="169277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проведение НИОКР в </a:t>
            </a:r>
            <a:r>
              <a:rPr lang="ru-RU" sz="13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целях создания новой конкурентоспособной продукции (но не более 900 </a:t>
            </a:r>
            <a:r>
              <a:rPr lang="ru-RU" sz="13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руб. </a:t>
            </a:r>
            <a:r>
              <a:rPr lang="ru-RU" sz="13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один проект);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13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омологация</a:t>
            </a:r>
            <a:r>
              <a:rPr lang="ru-RU" sz="13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уже существующей промышленной продукции, чтобы обеспечить ее соответствие требованиям, предъявляемым в странах-потребителях за пределами Российской Федерации (но не более 200 млн рублей на один проект).</a:t>
            </a: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232562"/>
              </p:ext>
            </p:extLst>
          </p:nvPr>
        </p:nvGraphicFramePr>
        <p:xfrm>
          <a:off x="323528" y="3517493"/>
          <a:ext cx="3801978" cy="7756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019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5603">
                <a:tc>
                  <a:txBody>
                    <a:bodyPr/>
                    <a:lstStyle/>
                    <a:p>
                      <a:pPr marL="0" marR="0" indent="0" algn="ctr" defTabSz="1043056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baseline="0" dirty="0" smtClean="0">
                          <a:solidFill>
                            <a:srgbClr val="802723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ОСНОВНЫЕ НАПРАВЛЕНИЯ РАСХОДОВАНИЯ СРЕДСТВ:</a:t>
                      </a:r>
                      <a:endParaRPr lang="ru-RU" sz="1300" b="1" i="0" kern="1200" baseline="0" dirty="0" smtClean="0">
                        <a:solidFill>
                          <a:srgbClr val="80272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6934" marR="106934" marT="67211" marB="6721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273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pattFill prst="dkUpDiag">
          <a:fgClr>
            <a:srgbClr val="D8D8D8"/>
          </a:fgClr>
          <a:bgClr>
            <a:srgbClr val="FFFFFF"/>
          </a:bgClr>
        </a:pattFill>
        <a:ln w="9525">
          <a:noFill/>
          <a:miter lim="800000"/>
          <a:headEnd/>
          <a:tailEnd/>
        </a:ln>
      </a:spPr>
      <a:bodyPr vert="horz" wrap="square" lIns="99289" tIns="49655" rIns="99289" bIns="49655" numCol="1" anchor="t" anchorCtr="0" compatLnSpc="1">
        <a:prstTxWarp prst="textNoShape">
          <a:avLst/>
        </a:prstTxWarp>
      </a:bodyPr>
      <a:lstStyle>
        <a:defPPr defTabSz="1132582">
          <a:defRPr sz="2300" dirty="0">
            <a:solidFill>
              <a:prstClr val="black"/>
            </a:solidFill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pattFill prst="dkUpDiag">
          <a:fgClr>
            <a:srgbClr val="D8D8D8"/>
          </a:fgClr>
          <a:bgClr>
            <a:srgbClr val="FFFFFF"/>
          </a:bgClr>
        </a:pattFill>
        <a:ln w="9525">
          <a:noFill/>
          <a:miter lim="800000"/>
          <a:headEnd/>
          <a:tailEnd/>
        </a:ln>
      </a:spPr>
      <a:bodyPr vert="horz" wrap="square" lIns="99289" tIns="49655" rIns="99289" bIns="49655" numCol="1" anchor="t" anchorCtr="0" compatLnSpc="1">
        <a:prstTxWarp prst="textNoShape">
          <a:avLst/>
        </a:prstTxWarp>
      </a:bodyPr>
      <a:lstStyle>
        <a:defPPr defTabSz="1132582">
          <a:defRPr sz="2300" dirty="0">
            <a:solidFill>
              <a:prstClr val="black"/>
            </a:solidFill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pattFill prst="dkUpDiag">
          <a:fgClr>
            <a:srgbClr val="D8D8D8"/>
          </a:fgClr>
          <a:bgClr>
            <a:srgbClr val="FFFFFF"/>
          </a:bgClr>
        </a:pattFill>
        <a:ln w="9525">
          <a:noFill/>
          <a:miter lim="800000"/>
          <a:headEnd/>
          <a:tailEnd/>
        </a:ln>
      </a:spPr>
      <a:bodyPr vert="horz" wrap="square" lIns="99289" tIns="49655" rIns="99289" bIns="49655" numCol="1" anchor="t" anchorCtr="0" compatLnSpc="1">
        <a:prstTxWarp prst="textNoShape">
          <a:avLst/>
        </a:prstTxWarp>
      </a:bodyPr>
      <a:lstStyle>
        <a:defPPr defTabSz="1132582">
          <a:defRPr sz="2300" dirty="0">
            <a:solidFill>
              <a:prstClr val="black"/>
            </a:solidFill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12539</TotalTime>
  <Words>2152</Words>
  <Application>Microsoft Office PowerPoint</Application>
  <PresentationFormat>Экран (4:3)</PresentationFormat>
  <Paragraphs>418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29" baseType="lpstr">
      <vt:lpstr>Akzidenz-Grotesk Pro Bold</vt:lpstr>
      <vt:lpstr>AkzidenzGroteskPro</vt:lpstr>
      <vt:lpstr>Arial</vt:lpstr>
      <vt:lpstr>Arial Narrow</vt:lpstr>
      <vt:lpstr>Browallia New</vt:lpstr>
      <vt:lpstr>Calibri</vt:lpstr>
      <vt:lpstr>Century Gothic</vt:lpstr>
      <vt:lpstr>Microsoft Sans Serif</vt:lpstr>
      <vt:lpstr>Times New Roman</vt:lpstr>
      <vt:lpstr>Wingdings</vt:lpstr>
      <vt:lpstr>Тема Office</vt:lpstr>
      <vt:lpstr>2_Тема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БЕЛОВ Станислав Олегович</dc:creator>
  <cp:lastModifiedBy>Краюшкина Анна Александровна</cp:lastModifiedBy>
  <cp:revision>971</cp:revision>
  <cp:lastPrinted>2023-04-03T06:42:14Z</cp:lastPrinted>
  <dcterms:created xsi:type="dcterms:W3CDTF">2018-06-09T09:59:23Z</dcterms:created>
  <dcterms:modified xsi:type="dcterms:W3CDTF">2023-04-03T13:39:02Z</dcterms:modified>
</cp:coreProperties>
</file>