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1" r:id="rId2"/>
    <p:sldMasterId id="2147483963" r:id="rId3"/>
  </p:sldMasterIdLst>
  <p:notesMasterIdLst>
    <p:notesMasterId r:id="rId27"/>
  </p:notesMasterIdLst>
  <p:handoutMasterIdLst>
    <p:handoutMasterId r:id="rId28"/>
  </p:handoutMasterIdLst>
  <p:sldIdLst>
    <p:sldId id="479" r:id="rId4"/>
    <p:sldId id="473" r:id="rId5"/>
    <p:sldId id="474" r:id="rId6"/>
    <p:sldId id="475" r:id="rId7"/>
    <p:sldId id="451" r:id="rId8"/>
    <p:sldId id="476" r:id="rId9"/>
    <p:sldId id="434" r:id="rId10"/>
    <p:sldId id="436" r:id="rId11"/>
    <p:sldId id="437" r:id="rId12"/>
    <p:sldId id="439" r:id="rId13"/>
    <p:sldId id="462" r:id="rId14"/>
    <p:sldId id="477" r:id="rId15"/>
    <p:sldId id="463" r:id="rId16"/>
    <p:sldId id="478" r:id="rId17"/>
    <p:sldId id="464" r:id="rId18"/>
    <p:sldId id="465" r:id="rId19"/>
    <p:sldId id="466" r:id="rId20"/>
    <p:sldId id="467" r:id="rId21"/>
    <p:sldId id="468" r:id="rId22"/>
    <p:sldId id="470" r:id="rId23"/>
    <p:sldId id="471" r:id="rId24"/>
    <p:sldId id="472" r:id="rId25"/>
    <p:sldId id="417" r:id="rId26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0A0"/>
    <a:srgbClr val="77675D"/>
    <a:srgbClr val="AF69A7"/>
    <a:srgbClr val="B676AE"/>
    <a:srgbClr val="C7CCB4"/>
    <a:srgbClr val="AAB28C"/>
    <a:srgbClr val="A05697"/>
    <a:srgbClr val="87748A"/>
    <a:srgbClr val="0166AB"/>
    <a:srgbClr val="832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7" autoAdjust="0"/>
  </p:normalViewPr>
  <p:slideViewPr>
    <p:cSldViewPr>
      <p:cViewPr varScale="1">
        <p:scale>
          <a:sx n="53" d="100"/>
          <a:sy n="53" d="100"/>
        </p:scale>
        <p:origin x="78" y="15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SERV\&#1086;&#1073;&#1097;&#1072;&#1103;_serverurm\&#1044;&#1086;&#1082;&#1091;&#1084;&#1077;&#1085;&#1090;&#1099;\&#1041;&#1102;&#1076;&#1078;&#1077;&#1090;%202022-2024%20&#1075;&#1075;\&#1048;&#1089;&#1087;&#1086;&#1083;&#1085;&#1077;&#1085;&#1080;&#1077;%20&#1073;&#1102;&#1076;&#1078;&#1077;&#1090;&#1072;%20&#1079;&#1072;%202022%20&#1075;&#1086;&#1076;\&#1055;&#1091;&#1073;&#1083;&#1080;&#1095;&#1085;&#1099;&#1077;%20&#1089;&#1083;&#1091;&#1096;&#1072;&#1085;&#1080;&#1103;\&#1050;%20&#1087;&#1088;&#1077;&#1079;&#1077;&#1085;&#1090;&#1072;&#1094;&#1080;&#1080;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8024228858193"/>
          <c:y val="0.30378186672806906"/>
          <c:w val="0.58730074311312674"/>
          <c:h val="0.604669848843268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B4D45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1"/>
              <c:layout>
                <c:manualLayout>
                  <c:x val="0"/>
                  <c:y val="-5.85877249389552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9D-4C2C-A1AF-6CEE6A1527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587</c:v>
                </c:pt>
                <c:pt idx="1">
                  <c:v>80</c:v>
                </c:pt>
                <c:pt idx="2">
                  <c:v>2439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  <c:holeSize val="41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80315045327168"/>
          <c:y val="0.13752350060697333"/>
          <c:w val="0.39303718237656138"/>
          <c:h val="0.81271524184003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Lbls>
            <c:dLbl>
              <c:idx val="0"/>
              <c:layout>
                <c:manualLayout>
                  <c:x val="-5.1271584903264721E-4"/>
                  <c:y val="-0.18869953418537824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329025101111579E-2"/>
                  <c:y val="0.1461433334627800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D9-4E1E-AD47-74B88D9BA1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26247713063877E-2"/>
                  <c:y val="0.18364222805215485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39534344255E-2"/>
                      <c:h val="7.383989990041381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345135607361595"/>
                  <c:y val="-3.380401464634397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252083029343977E-2"/>
                  <c:y val="1.0280729835344877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/>
                      <a:t>4%</a:t>
                    </a:r>
                    <a:endParaRPr lang="en-US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D9-4E1E-AD47-74B88D9BA1D6}"/>
                </c:ext>
                <c:ext xmlns:c15="http://schemas.microsoft.com/office/drawing/2012/chart" uri="{CE6537A1-D6FC-4f65-9D91-7224C49458BB}">
                  <c15:layout>
                    <c:manualLayout>
                      <c:w val="7.410257633409284E-2"/>
                      <c:h val="5.95035697666076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8732160495212866E-2"/>
                  <c:y val="-5.649307660695629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bg2"/>
                        </a:solidFill>
                      </a:rPr>
                      <a:t>12%</a:t>
                    </a:r>
                    <a:endParaRPr lang="en-US" b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D9-4E1E-AD47-74B88D9BA1D6}"/>
                </c:ext>
                <c:ext xmlns:c15="http://schemas.microsoft.com/office/drawing/2012/chart" uri="{CE6537A1-D6FC-4f65-9D91-7224C49458BB}">
                  <c15:layout>
                    <c:manualLayout>
                      <c:w val="5.9884872174768677E-2"/>
                      <c:h val="6.4910239828599392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9628604379693125E-2"/>
                  <c:y val="-1.228203832918991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13 %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D9-4E1E-AD47-74B88D9BA1D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138.30000000000001</c:v>
                </c:pt>
                <c:pt idx="1">
                  <c:v>344.3</c:v>
                </c:pt>
                <c:pt idx="2">
                  <c:v>37.49</c:v>
                </c:pt>
                <c:pt idx="3">
                  <c:v>38.94</c:v>
                </c:pt>
                <c:pt idx="4">
                  <c:v>28.3</c:v>
                </c:pt>
                <c:pt idx="5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</c:pieChart>
    </c:plotArea>
    <c:plotVisOnly val="1"/>
    <c:dispBlanksAs val="zero"/>
    <c:showDLblsOverMax val="0"/>
  </c:chart>
  <c:spPr>
    <a:solidFill>
      <a:sysClr val="window" lastClr="FFFFFF">
        <a:lumMod val="85000"/>
      </a:sysClr>
    </a:solid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19965334884482"/>
          <c:y val="9.2469776085485469E-2"/>
          <c:w val="0.38689685852251132"/>
          <c:h val="0.8039525911262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313.60000000000002</c:v>
                </c:pt>
                <c:pt idx="1">
                  <c:v>708.7</c:v>
                </c:pt>
                <c:pt idx="2">
                  <c:v>1352.1</c:v>
                </c:pt>
                <c:pt idx="3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  <c:holeSize val="50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8198603924014E-4"/>
          <c:y val="5.0839773866351454E-2"/>
          <c:w val="0.9668085051919848"/>
          <c:h val="0.8542452669148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37000">
                  <a:srgbClr val="C00000"/>
                </a:gs>
                <a:gs pos="0">
                  <a:srgbClr val="C00000"/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142,4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F-4E33-83A4-C0215C073A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140,5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F-4E33-83A4-C0215C073A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01.01.2022</c:v>
                </c:pt>
                <c:pt idx="1">
                  <c:v>На 01.01.2023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142372</c:v>
                </c:pt>
                <c:pt idx="1">
                  <c:v>140500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CF-4E33-83A4-C0215C073A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691816"/>
        <c:axId val="210692208"/>
      </c:barChart>
      <c:catAx>
        <c:axId val="210691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692208"/>
        <c:crosses val="autoZero"/>
        <c:auto val="1"/>
        <c:lblAlgn val="ctr"/>
        <c:lblOffset val="100"/>
        <c:noMultiLvlLbl val="0"/>
      </c:catAx>
      <c:valAx>
        <c:axId val="210692208"/>
        <c:scaling>
          <c:orientation val="minMax"/>
          <c:max val="150000"/>
          <c:min val="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1069181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2022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41530092510070943"/>
          <c:y val="1.315564124946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937380239320363"/>
          <c:y val="0.20844257358066637"/>
          <c:w val="0.46715374926301118"/>
          <c:h val="0.5033321377250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1-4AB8-94D0-374DF39879ED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1-4AB8-94D0-374DF39879ED}"/>
              </c:ext>
            </c:extLst>
          </c:dPt>
          <c:dLbls>
            <c:dLbl>
              <c:idx val="0"/>
              <c:layout>
                <c:manualLayout>
                  <c:x val="-0.15279669174004501"/>
                  <c:y val="-9.634452725324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D1-4AB8-94D0-374DF39879E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08210937221484"/>
                  <c:y val="6.3538984895528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D1-4AB8-94D0-374DF39879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Задолженность по налоговым доходам</c:v>
                </c:pt>
                <c:pt idx="1">
                  <c:v>Задолженность по неналоговым доходам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88633</c:v>
                </c:pt>
                <c:pt idx="1">
                  <c:v>51867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D1-4AB8-94D0-374DF398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836921128798859E-2"/>
          <c:y val="0.75551119021676616"/>
          <c:w val="0.77646355087902652"/>
          <c:h val="0.14708057271892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0898343759512"/>
          <c:y val="3.5965888566000595E-2"/>
          <c:w val="0.51681898797159964"/>
          <c:h val="0.81662544844016682"/>
        </c:manualLayout>
      </c:layout>
      <c:pieChart>
        <c:varyColors val="1"/>
        <c:ser>
          <c:idx val="0"/>
          <c:order val="0"/>
          <c:spPr>
            <a:solidFill>
              <a:srgbClr val="715F5B"/>
            </a:solidFill>
            <a:ln w="12700"/>
          </c:spPr>
          <c:dPt>
            <c:idx val="0"/>
            <c:bubble3D val="0"/>
            <c:spPr>
              <a:solidFill>
                <a:srgbClr val="A20000"/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FC-4F21-A3BF-F4A1FE0D5156}"/>
              </c:ext>
            </c:extLst>
          </c:dPt>
          <c:dPt>
            <c:idx val="1"/>
            <c:bubble3D val="0"/>
            <c:spPr>
              <a:solidFill>
                <a:srgbClr val="715F5B"/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FC-4F21-A3BF-F4A1FE0D5156}"/>
              </c:ext>
            </c:extLst>
          </c:dPt>
          <c:dLbls>
            <c:dLbl>
              <c:idx val="0"/>
              <c:layout>
                <c:manualLayout>
                  <c:x val="0.35139373693988829"/>
                  <c:y val="-0.244426094047975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FC-4F21-A3BF-F4A1FE0D5156}"/>
                </c:ext>
                <c:ext xmlns:c15="http://schemas.microsoft.com/office/drawing/2012/chart" uri="{CE6537A1-D6FC-4f65-9D91-7224C49458BB}">
                  <c15:layout>
                    <c:manualLayout>
                      <c:w val="0.19490249108258531"/>
                      <c:h val="0.166605055084638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423549874978439E-2"/>
                  <c:y val="-7.43741353068030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FC-4F21-A3BF-F4A1FE0D5156}"/>
                </c:ext>
                <c:ext xmlns:c15="http://schemas.microsoft.com/office/drawing/2012/chart" uri="{CE6537A1-D6FC-4f65-9D91-7224C49458BB}">
                  <c15:layout>
                    <c:manualLayout>
                      <c:w val="0.13911825235789743"/>
                      <c:h val="0.124244340960005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Лист1!$B$1:$B$2</c:f>
              <c:numCache>
                <c:formatCode>#,##0</c:formatCode>
                <c:ptCount val="2"/>
                <c:pt idx="0">
                  <c:v>2924</c:v>
                </c:pt>
                <c:pt idx="1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FC-4F21-A3BF-F4A1FE0D5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A920F-4A43-4214-9EC6-D6DCCDF918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67641-29BF-4700-AD26-5B7482D7874A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Arial Narrow" panose="020B0606020202030204" pitchFamily="34" charset="0"/>
            </a:rPr>
            <a:t>Акцизы</a:t>
          </a:r>
        </a:p>
        <a:p>
          <a:pPr algn="ctr"/>
          <a:r>
            <a:rPr lang="ru-RU" sz="1400" b="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(0,7595% зачисляется от диффер. норматива отчислений)</a:t>
          </a:r>
        </a:p>
        <a:p>
          <a:pPr algn="ctr"/>
          <a:r>
            <a:rPr lang="ru-RU" sz="1400" b="1" dirty="0" smtClean="0">
              <a:latin typeface="Arial Narrow" panose="020B0606020202030204" pitchFamily="34" charset="0"/>
            </a:rPr>
            <a:t>2021 год - 31 млн руб.                  2022 год - 37 млн руб.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6FC4A5A7-2701-4CBA-820C-BE1E07E1C53A}" type="parTrans" cxnId="{6A0BA5CB-6D52-4888-AFA9-3D2C55B189F5}">
      <dgm:prSet/>
      <dgm:spPr/>
      <dgm:t>
        <a:bodyPr/>
        <a:lstStyle/>
        <a:p>
          <a:endParaRPr lang="ru-RU"/>
        </a:p>
      </dgm:t>
    </dgm:pt>
    <dgm:pt modelId="{50BB4925-B41F-4250-A78D-5C2B3F0F8523}" type="sibTrans" cxnId="{6A0BA5CB-6D52-4888-AFA9-3D2C55B189F5}">
      <dgm:prSet/>
      <dgm:spPr/>
      <dgm:t>
        <a:bodyPr/>
        <a:lstStyle/>
        <a:p>
          <a:endParaRPr lang="ru-RU"/>
        </a:p>
      </dgm:t>
    </dgm:pt>
    <dgm:pt modelId="{F26BE7AD-8B9C-403F-8A96-5F8CC24C47B2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НДФЛ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(30% зачисляется в городской бюджет )</a:t>
          </a:r>
          <a:endParaRPr lang="ru-RU" sz="1400" b="1" i="0" u="none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400" b="1" i="0" u="none" dirty="0" smtClean="0">
              <a:solidFill>
                <a:schemeClr val="bg1"/>
              </a:solidFill>
              <a:latin typeface="Arial Narrow" panose="020B0606020202030204" pitchFamily="34" charset="0"/>
            </a:rPr>
            <a:t>2021 год – 307 млн руб.</a:t>
          </a:r>
        </a:p>
        <a:p>
          <a:r>
            <a:rPr lang="ru-RU" sz="1400" b="1" i="0" u="none" dirty="0" smtClean="0">
              <a:solidFill>
                <a:schemeClr val="bg1"/>
              </a:solidFill>
              <a:latin typeface="Arial Narrow" panose="020B0606020202030204" pitchFamily="34" charset="0"/>
            </a:rPr>
            <a:t>2022 год – 344 млн руб. </a:t>
          </a:r>
          <a:endParaRPr lang="ru-RU" sz="1400" b="1" i="0" u="none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366F52A-92F6-4662-8147-308FEF2C0BC8}" type="parTrans" cxnId="{86A96C42-2E25-4FAB-8C0E-714F22370990}">
      <dgm:prSet/>
      <dgm:spPr/>
      <dgm:t>
        <a:bodyPr/>
        <a:lstStyle/>
        <a:p>
          <a:endParaRPr lang="ru-RU"/>
        </a:p>
      </dgm:t>
    </dgm:pt>
    <dgm:pt modelId="{7A23459A-F7A9-4C7C-9C82-C25E1F99756F}" type="sibTrans" cxnId="{86A96C42-2E25-4FAB-8C0E-714F22370990}">
      <dgm:prSet/>
      <dgm:spPr/>
      <dgm:t>
        <a:bodyPr/>
        <a:lstStyle/>
        <a:p>
          <a:endParaRPr lang="ru-RU"/>
        </a:p>
      </dgm:t>
    </dgm:pt>
    <dgm:pt modelId="{44EEF222-DCF5-4487-8CB4-4B49432FE0BA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Земельный налог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bg1"/>
              </a:solidFill>
              <a:latin typeface="Arial Narrow" panose="020B0606020202030204" pitchFamily="34" charset="0"/>
            </a:rPr>
            <a:t>2021 год – 150 млн руб.                    2022 год – 138 млн руб. </a:t>
          </a:r>
          <a:endParaRPr lang="ru-RU" sz="1400" b="1" u="sng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8F34EEB-49AF-4F58-B8A0-9454D291FD90}" type="parTrans" cxnId="{5B13CBB3-FF13-4D0F-9DBF-FA4A8840F98E}">
      <dgm:prSet/>
      <dgm:spPr/>
      <dgm:t>
        <a:bodyPr/>
        <a:lstStyle/>
        <a:p>
          <a:endParaRPr lang="ru-RU"/>
        </a:p>
      </dgm:t>
    </dgm:pt>
    <dgm:pt modelId="{939770CF-4DA1-452B-84C5-3C925012004F}" type="sibTrans" cxnId="{5B13CBB3-FF13-4D0F-9DBF-FA4A8840F98E}">
      <dgm:prSet/>
      <dgm:spPr/>
      <dgm:t>
        <a:bodyPr/>
        <a:lstStyle/>
        <a:p>
          <a:endParaRPr lang="ru-RU"/>
        </a:p>
      </dgm:t>
    </dgm:pt>
    <dgm:pt modelId="{DF1CF8FB-4F2E-4B93-BA41-978BD0CADAA5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Налог на имущество физических лиц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2021 год – 33 млн руб.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2022 год – 39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304C31C5-5441-44E9-9ABA-45FFC5963216}" type="parTrans" cxnId="{A6C9B572-B6BA-480C-9607-7D87ED68B885}">
      <dgm:prSet/>
      <dgm:spPr/>
      <dgm:t>
        <a:bodyPr/>
        <a:lstStyle/>
        <a:p>
          <a:endParaRPr lang="ru-RU"/>
        </a:p>
      </dgm:t>
    </dgm:pt>
    <dgm:pt modelId="{F89EA5BF-8392-486B-B03C-5E33B4DFFD75}" type="sibTrans" cxnId="{A6C9B572-B6BA-480C-9607-7D87ED68B885}">
      <dgm:prSet/>
      <dgm:spPr/>
      <dgm:t>
        <a:bodyPr/>
        <a:lstStyle/>
        <a:p>
          <a:endParaRPr lang="ru-RU"/>
        </a:p>
      </dgm:t>
    </dgm:pt>
    <dgm:pt modelId="{5E2E63FF-7852-4331-B94C-5BB30625A3BC}" type="pres">
      <dgm:prSet presAssocID="{E3FA920F-4A43-4214-9EC6-D6DCCDF918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E2AAB-237C-419D-AC95-66E2036C630D}" type="pres">
      <dgm:prSet presAssocID="{71C67641-29BF-4700-AD26-5B7482D7874A}" presName="compNode" presStyleCnt="0"/>
      <dgm:spPr/>
    </dgm:pt>
    <dgm:pt modelId="{D749251F-7EC5-4F14-B444-20CE7A676346}" type="pres">
      <dgm:prSet presAssocID="{71C67641-29BF-4700-AD26-5B7482D7874A}" presName="pictRect" presStyleLbl="node1" presStyleIdx="0" presStyleCnt="4" custScaleX="191970" custScaleY="153152" custLinFactX="200000" custLinFactNeighborX="252710" custLinFactNeighborY="1110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F135B2C-BB4F-42A4-A857-2B9F35BFD8DF}" type="pres">
      <dgm:prSet presAssocID="{71C67641-29BF-4700-AD26-5B7482D7874A}" presName="textRect" presStyleLbl="revTx" presStyleIdx="0" presStyleCnt="4" custScaleX="188225" custScaleY="162685" custLinFactX="200000" custLinFactY="-99701" custLinFactNeighborX="2413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BEAA-C8CC-4335-8226-D3C4BBC32AE6}" type="pres">
      <dgm:prSet presAssocID="{50BB4925-B41F-4250-A78D-5C2B3F0F85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622F1-1614-4AC0-8B02-241A1D708386}" type="pres">
      <dgm:prSet presAssocID="{F26BE7AD-8B9C-403F-8A96-5F8CC24C47B2}" presName="compNode" presStyleCnt="0"/>
      <dgm:spPr/>
    </dgm:pt>
    <dgm:pt modelId="{161773AE-099C-467E-BDB8-130CF70A978E}" type="pres">
      <dgm:prSet presAssocID="{F26BE7AD-8B9C-403F-8A96-5F8CC24C47B2}" presName="pictRect" presStyleLbl="node1" presStyleIdx="1" presStyleCnt="4" custScaleX="181076" custScaleY="153393" custLinFactX="-100000" custLinFactNeighborX="-157021" custLinFactNeighborY="-7597"/>
      <dgm:spPr>
        <a:solidFill>
          <a:srgbClr val="AF69A7"/>
        </a:solidFill>
      </dgm:spPr>
      <dgm:t>
        <a:bodyPr/>
        <a:lstStyle/>
        <a:p>
          <a:endParaRPr lang="ru-RU"/>
        </a:p>
      </dgm:t>
    </dgm:pt>
    <dgm:pt modelId="{2230E297-3649-4635-8F6E-8B5465F290F7}" type="pres">
      <dgm:prSet presAssocID="{F26BE7AD-8B9C-403F-8A96-5F8CC24C47B2}" presName="textRect" presStyleLbl="revTx" presStyleIdx="1" presStyleCnt="4" custScaleX="185765" custScaleY="65582" custLinFactX="-100000" custLinFactY="-100000" custLinFactNeighborX="-151295" custLinFactNeighborY="-16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CF0A5-0BF3-49E5-A20C-8BDEDAE6933D}" type="pres">
      <dgm:prSet presAssocID="{7A23459A-F7A9-4C7C-9C82-C25E1F997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ACFF2F-C794-4917-9587-847DF1BF64E0}" type="pres">
      <dgm:prSet presAssocID="{44EEF222-DCF5-4487-8CB4-4B49432FE0BA}" presName="compNode" presStyleCnt="0"/>
      <dgm:spPr/>
    </dgm:pt>
    <dgm:pt modelId="{9F7CE883-262B-426C-ABEE-3B425602C579}" type="pres">
      <dgm:prSet presAssocID="{44EEF222-DCF5-4487-8CB4-4B49432FE0BA}" presName="pictRect" presStyleLbl="node1" presStyleIdx="2" presStyleCnt="4" custScaleX="185665" custScaleY="153152" custLinFactX="-200000" custLinFactY="100000" custLinFactNeighborX="-250385" custLinFactNeighborY="191800"/>
      <dgm:spPr>
        <a:solidFill>
          <a:srgbClr val="3286AC"/>
        </a:solidFill>
      </dgm:spPr>
      <dgm:t>
        <a:bodyPr/>
        <a:lstStyle/>
        <a:p>
          <a:endParaRPr lang="ru-RU"/>
        </a:p>
      </dgm:t>
    </dgm:pt>
    <dgm:pt modelId="{6F539AEE-647F-48C6-BBB5-A3C2DDD5E7C0}" type="pres">
      <dgm:prSet presAssocID="{44EEF222-DCF5-4487-8CB4-4B49432FE0BA}" presName="textRect" presStyleLbl="revTx" presStyleIdx="2" presStyleCnt="4" custScaleX="168471" custScaleY="234517" custLinFactX="-200000" custLinFactY="174103" custLinFactNeighborX="-25561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3CAB-9B86-4E45-9A81-F0F269023443}" type="pres">
      <dgm:prSet presAssocID="{939770CF-4DA1-452B-84C5-3C92501200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9CC0FA-8B43-4286-90FB-BE25AA6AE670}" type="pres">
      <dgm:prSet presAssocID="{DF1CF8FB-4F2E-4B93-BA41-978BD0CADAA5}" presName="compNode" presStyleCnt="0"/>
      <dgm:spPr/>
    </dgm:pt>
    <dgm:pt modelId="{F5B988D6-C05E-4B62-9C1F-476BAEEF570B}" type="pres">
      <dgm:prSet presAssocID="{DF1CF8FB-4F2E-4B93-BA41-978BD0CADAA5}" presName="pictRect" presStyleLbl="node1" presStyleIdx="3" presStyleCnt="4" custScaleX="189959" custScaleY="178762" custLinFactX="100000" custLinFactNeighborX="149097" custLinFactNeighborY="33686"/>
      <dgm:spPr>
        <a:solidFill>
          <a:srgbClr val="B9C0A0"/>
        </a:solidFill>
      </dgm:spPr>
      <dgm:t>
        <a:bodyPr/>
        <a:lstStyle/>
        <a:p>
          <a:endParaRPr lang="ru-RU"/>
        </a:p>
      </dgm:t>
    </dgm:pt>
    <dgm:pt modelId="{D3C206F3-9F45-4339-88B3-1B225A2DE1FA}" type="pres">
      <dgm:prSet presAssocID="{DF1CF8FB-4F2E-4B93-BA41-978BD0CADAA5}" presName="textRect" presStyleLbl="revTx" presStyleIdx="3" presStyleCnt="4" custScaleX="165656" custScaleY="290651" custLinFactX="100000" custLinFactNeighborX="147985" custLinFactNeighborY="-9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B572-B6BA-480C-9607-7D87ED68B885}" srcId="{E3FA920F-4A43-4214-9EC6-D6DCCDF91817}" destId="{DF1CF8FB-4F2E-4B93-BA41-978BD0CADAA5}" srcOrd="3" destOrd="0" parTransId="{304C31C5-5441-44E9-9ABA-45FFC5963216}" sibTransId="{F89EA5BF-8392-486B-B03C-5E33B4DFFD75}"/>
    <dgm:cxn modelId="{A46C6E1D-E2F4-4349-8841-815520C31185}" type="presOf" srcId="{7A23459A-F7A9-4C7C-9C82-C25E1F99756F}" destId="{9E1CF0A5-0BF3-49E5-A20C-8BDEDAE6933D}" srcOrd="0" destOrd="0" presId="urn:microsoft.com/office/officeart/2005/8/layout/pList1"/>
    <dgm:cxn modelId="{3289B8B8-60B7-49CF-B24C-CB5BFB3F73B3}" type="presOf" srcId="{DF1CF8FB-4F2E-4B93-BA41-978BD0CADAA5}" destId="{D3C206F3-9F45-4339-88B3-1B225A2DE1FA}" srcOrd="0" destOrd="0" presId="urn:microsoft.com/office/officeart/2005/8/layout/pList1"/>
    <dgm:cxn modelId="{B253A7E7-3AE9-4507-8BF6-9BA916138B4E}" type="presOf" srcId="{71C67641-29BF-4700-AD26-5B7482D7874A}" destId="{DF135B2C-BB4F-42A4-A857-2B9F35BFD8DF}" srcOrd="0" destOrd="0" presId="urn:microsoft.com/office/officeart/2005/8/layout/pList1"/>
    <dgm:cxn modelId="{9821FEB6-6987-4A4E-9CB0-88F36D5D6333}" type="presOf" srcId="{44EEF222-DCF5-4487-8CB4-4B49432FE0BA}" destId="{6F539AEE-647F-48C6-BBB5-A3C2DDD5E7C0}" srcOrd="0" destOrd="0" presId="urn:microsoft.com/office/officeart/2005/8/layout/pList1"/>
    <dgm:cxn modelId="{C399EEBB-B60A-4B9E-AE59-93A3D505CA06}" type="presOf" srcId="{F26BE7AD-8B9C-403F-8A96-5F8CC24C47B2}" destId="{2230E297-3649-4635-8F6E-8B5465F290F7}" srcOrd="0" destOrd="0" presId="urn:microsoft.com/office/officeart/2005/8/layout/pList1"/>
    <dgm:cxn modelId="{B1A37494-6744-4874-8F4F-8062151BB857}" type="presOf" srcId="{50BB4925-B41F-4250-A78D-5C2B3F0F8523}" destId="{3B54BEAA-C8CC-4335-8226-D3C4BBC32AE6}" srcOrd="0" destOrd="0" presId="urn:microsoft.com/office/officeart/2005/8/layout/pList1"/>
    <dgm:cxn modelId="{86A96C42-2E25-4FAB-8C0E-714F22370990}" srcId="{E3FA920F-4A43-4214-9EC6-D6DCCDF91817}" destId="{F26BE7AD-8B9C-403F-8A96-5F8CC24C47B2}" srcOrd="1" destOrd="0" parTransId="{C366F52A-92F6-4662-8147-308FEF2C0BC8}" sibTransId="{7A23459A-F7A9-4C7C-9C82-C25E1F99756F}"/>
    <dgm:cxn modelId="{6A0BA5CB-6D52-4888-AFA9-3D2C55B189F5}" srcId="{E3FA920F-4A43-4214-9EC6-D6DCCDF91817}" destId="{71C67641-29BF-4700-AD26-5B7482D7874A}" srcOrd="0" destOrd="0" parTransId="{6FC4A5A7-2701-4CBA-820C-BE1E07E1C53A}" sibTransId="{50BB4925-B41F-4250-A78D-5C2B3F0F8523}"/>
    <dgm:cxn modelId="{5B13CBB3-FF13-4D0F-9DBF-FA4A8840F98E}" srcId="{E3FA920F-4A43-4214-9EC6-D6DCCDF91817}" destId="{44EEF222-DCF5-4487-8CB4-4B49432FE0BA}" srcOrd="2" destOrd="0" parTransId="{E8F34EEB-49AF-4F58-B8A0-9454D291FD90}" sibTransId="{939770CF-4DA1-452B-84C5-3C925012004F}"/>
    <dgm:cxn modelId="{6836C83C-11B2-481E-9C44-862CCD1C58AE}" type="presOf" srcId="{E3FA920F-4A43-4214-9EC6-D6DCCDF91817}" destId="{5E2E63FF-7852-4331-B94C-5BB30625A3BC}" srcOrd="0" destOrd="0" presId="urn:microsoft.com/office/officeart/2005/8/layout/pList1"/>
    <dgm:cxn modelId="{42A5FFF6-28F7-4815-B3BE-E4927AD6914C}" type="presOf" srcId="{939770CF-4DA1-452B-84C5-3C925012004F}" destId="{2D3F3CAB-9B86-4E45-9A81-F0F269023443}" srcOrd="0" destOrd="0" presId="urn:microsoft.com/office/officeart/2005/8/layout/pList1"/>
    <dgm:cxn modelId="{C656BB4D-EBD6-4A75-B3CD-756B703E29E4}" type="presParOf" srcId="{5E2E63FF-7852-4331-B94C-5BB30625A3BC}" destId="{FB2E2AAB-237C-419D-AC95-66E2036C630D}" srcOrd="0" destOrd="0" presId="urn:microsoft.com/office/officeart/2005/8/layout/pList1"/>
    <dgm:cxn modelId="{84418A46-3DFA-48AB-8286-2AE15CA97D5A}" type="presParOf" srcId="{FB2E2AAB-237C-419D-AC95-66E2036C630D}" destId="{D749251F-7EC5-4F14-B444-20CE7A676346}" srcOrd="0" destOrd="0" presId="urn:microsoft.com/office/officeart/2005/8/layout/pList1"/>
    <dgm:cxn modelId="{6470E9DF-3A40-4408-9587-11D09C8B45E0}" type="presParOf" srcId="{FB2E2AAB-237C-419D-AC95-66E2036C630D}" destId="{DF135B2C-BB4F-42A4-A857-2B9F35BFD8DF}" srcOrd="1" destOrd="0" presId="urn:microsoft.com/office/officeart/2005/8/layout/pList1"/>
    <dgm:cxn modelId="{DC756650-F67F-4047-A8AF-E46A1DD98308}" type="presParOf" srcId="{5E2E63FF-7852-4331-B94C-5BB30625A3BC}" destId="{3B54BEAA-C8CC-4335-8226-D3C4BBC32AE6}" srcOrd="1" destOrd="0" presId="urn:microsoft.com/office/officeart/2005/8/layout/pList1"/>
    <dgm:cxn modelId="{849BF4DF-0339-4093-BF8B-106F10A12D37}" type="presParOf" srcId="{5E2E63FF-7852-4331-B94C-5BB30625A3BC}" destId="{3A4622F1-1614-4AC0-8B02-241A1D708386}" srcOrd="2" destOrd="0" presId="urn:microsoft.com/office/officeart/2005/8/layout/pList1"/>
    <dgm:cxn modelId="{B162CD8F-C9B2-4B8A-B6E6-575F805F6428}" type="presParOf" srcId="{3A4622F1-1614-4AC0-8B02-241A1D708386}" destId="{161773AE-099C-467E-BDB8-130CF70A978E}" srcOrd="0" destOrd="0" presId="urn:microsoft.com/office/officeart/2005/8/layout/pList1"/>
    <dgm:cxn modelId="{29333056-1D01-4567-81A1-A2087E32FE0C}" type="presParOf" srcId="{3A4622F1-1614-4AC0-8B02-241A1D708386}" destId="{2230E297-3649-4635-8F6E-8B5465F290F7}" srcOrd="1" destOrd="0" presId="urn:microsoft.com/office/officeart/2005/8/layout/pList1"/>
    <dgm:cxn modelId="{D7D22933-EA21-4EE7-AC4F-E58065196086}" type="presParOf" srcId="{5E2E63FF-7852-4331-B94C-5BB30625A3BC}" destId="{9E1CF0A5-0BF3-49E5-A20C-8BDEDAE6933D}" srcOrd="3" destOrd="0" presId="urn:microsoft.com/office/officeart/2005/8/layout/pList1"/>
    <dgm:cxn modelId="{45A8E617-91C5-437A-89D4-F27832F53F29}" type="presParOf" srcId="{5E2E63FF-7852-4331-B94C-5BB30625A3BC}" destId="{06ACFF2F-C794-4917-9587-847DF1BF64E0}" srcOrd="4" destOrd="0" presId="urn:microsoft.com/office/officeart/2005/8/layout/pList1"/>
    <dgm:cxn modelId="{4D5B669F-CBBD-4552-BB95-4794CAE2892E}" type="presParOf" srcId="{06ACFF2F-C794-4917-9587-847DF1BF64E0}" destId="{9F7CE883-262B-426C-ABEE-3B425602C579}" srcOrd="0" destOrd="0" presId="urn:microsoft.com/office/officeart/2005/8/layout/pList1"/>
    <dgm:cxn modelId="{4D13AC0D-7BAE-4A58-A8A5-D17E9FD73638}" type="presParOf" srcId="{06ACFF2F-C794-4917-9587-847DF1BF64E0}" destId="{6F539AEE-647F-48C6-BBB5-A3C2DDD5E7C0}" srcOrd="1" destOrd="0" presId="urn:microsoft.com/office/officeart/2005/8/layout/pList1"/>
    <dgm:cxn modelId="{736DD7D6-E10F-4950-AED9-793E35B6189A}" type="presParOf" srcId="{5E2E63FF-7852-4331-B94C-5BB30625A3BC}" destId="{2D3F3CAB-9B86-4E45-9A81-F0F269023443}" srcOrd="5" destOrd="0" presId="urn:microsoft.com/office/officeart/2005/8/layout/pList1"/>
    <dgm:cxn modelId="{26A81CD2-9C4F-44EB-AAB3-9E6F656591FE}" type="presParOf" srcId="{5E2E63FF-7852-4331-B94C-5BB30625A3BC}" destId="{129CC0FA-8B43-4286-90FB-BE25AA6AE670}" srcOrd="6" destOrd="0" presId="urn:microsoft.com/office/officeart/2005/8/layout/pList1"/>
    <dgm:cxn modelId="{43CA566B-C1A6-43CE-AB1E-39EE9ADE6658}" type="presParOf" srcId="{129CC0FA-8B43-4286-90FB-BE25AA6AE670}" destId="{F5B988D6-C05E-4B62-9C1F-476BAEEF570B}" srcOrd="0" destOrd="0" presId="urn:microsoft.com/office/officeart/2005/8/layout/pList1"/>
    <dgm:cxn modelId="{F1ED94B0-350A-452C-93A0-CB46D3E3115E}" type="presParOf" srcId="{129CC0FA-8B43-4286-90FB-BE25AA6AE670}" destId="{D3C206F3-9F45-4339-88B3-1B225A2DE1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0.34797</cdr:x>
      <cdr:y>0.52768</cdr:y>
    </cdr:from>
    <cdr:to>
      <cdr:x>0.60021</cdr:x>
      <cdr:y>0.701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6187" y="2630852"/>
          <a:ext cx="1294782" cy="864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3 106</a:t>
          </a:r>
        </a:p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млн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0.6452</cdr:x>
      <cdr:y>0.54466</cdr:y>
    </cdr:from>
    <cdr:to>
      <cdr:x>0.71656</cdr:x>
      <cdr:y>0.59982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 flipV="1">
          <a:off x="5518367" y="2520806"/>
          <a:ext cx="610304" cy="25528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0.70826</cdr:x>
      <cdr:y>0.48906</cdr:y>
    </cdr:from>
    <cdr:to>
      <cdr:x>1</cdr:x>
      <cdr:y>0.62267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57697" y="2263475"/>
          <a:ext cx="2495231" cy="61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prstClr val="black"/>
              </a:solidFill>
              <a:latin typeface="Arial Narrow" panose="020B0606020202030204" pitchFamily="34" charset="0"/>
            </a:rPr>
            <a:t>Прочие налоговые доходы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28 млн рублей</a:t>
          </a:r>
          <a:endParaRPr lang="ru-RU" sz="16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0.71698</cdr:x>
      <cdr:y>0.59976</cdr:y>
    </cdr:from>
    <cdr:to>
      <cdr:x>0.99027</cdr:x>
      <cdr:y>0.59976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132272" y="2775835"/>
          <a:ext cx="233743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0.69202</cdr:x>
      <cdr:y>0.41043</cdr:y>
    </cdr:from>
    <cdr:to>
      <cdr:x>0.93012</cdr:x>
      <cdr:y>0.63895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581079" y="1642340"/>
          <a:ext cx="19202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0.09165</cdr:y>
    </cdr:from>
    <cdr:to>
      <cdr:x>0.21491</cdr:x>
      <cdr:y>0.57109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0" y="417728"/>
          <a:ext cx="1838110" cy="21852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500" b="1" u="sng" dirty="0" smtClean="0">
              <a:ln w="0"/>
              <a:solidFill>
                <a:schemeClr val="tx1"/>
              </a:solidFill>
            </a:rPr>
            <a:t>587</a:t>
          </a:r>
          <a:r>
            <a:rPr lang="ru-RU" sz="1500" b="1" u="sng" cap="none" spc="0" dirty="0" smtClean="0">
              <a:ln w="0"/>
              <a:solidFill>
                <a:schemeClr val="tx1"/>
              </a:solidFill>
            </a:rPr>
            <a:t> млн рублей 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–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всего </a:t>
          </a:r>
          <a:r>
            <a:rPr lang="ru-RU" sz="1600" b="1" cap="none" spc="0" dirty="0" smtClean="0">
              <a:ln w="0"/>
              <a:solidFill>
                <a:schemeClr val="tx1"/>
              </a:solidFill>
            </a:rPr>
            <a:t>Налоговых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 доходов.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Это составляет </a:t>
          </a:r>
          <a:r>
            <a:rPr lang="ru-RU" sz="1800" b="1" cap="none" spc="0" dirty="0" smtClean="0">
              <a:ln w="0"/>
              <a:solidFill>
                <a:schemeClr val="tx1"/>
              </a:solidFill>
            </a:rPr>
            <a:t>88% </a:t>
          </a:r>
          <a:r>
            <a:rPr lang="ru-RU" sz="1800" cap="none" spc="0" dirty="0" smtClean="0">
              <a:ln w="0"/>
              <a:solidFill>
                <a:schemeClr val="tx1"/>
              </a:solidFill>
            </a:rPr>
            <a:t>в общем объеме собственных доходов.</a:t>
          </a:r>
          <a:endParaRPr lang="ru-RU" sz="1600" cap="none" spc="0" dirty="0">
            <a:ln w="0"/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0.07178</cdr:x>
      <cdr:y>0.61038</cdr:y>
    </cdr:from>
    <cdr:to>
      <cdr:x>0.09338</cdr:x>
      <cdr:y>0.81296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613933" y="278201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0.2892</cdr:x>
      <cdr:y>0.09749</cdr:y>
    </cdr:from>
    <cdr:to>
      <cdr:x>0.61535</cdr:x>
      <cdr:y>0.09749</cdr:y>
    </cdr:to>
    <cdr:grpSp>
      <cdr:nvGrpSpPr>
        <cdr:cNvPr id="17" name="Группа 16"/>
        <cdr:cNvGrpSpPr/>
      </cdr:nvGrpSpPr>
      <cdr:grpSpPr>
        <a:xfrm xmlns:a="http://schemas.openxmlformats.org/drawingml/2006/main" flipH="1">
          <a:off x="2642614" y="443343"/>
          <a:ext cx="2980251" cy="0"/>
          <a:chOff x="6658943" y="1571032"/>
          <a:chExt cx="3736269" cy="0"/>
        </a:xfrm>
      </cdr:grpSpPr>
      <cdr:cxnSp macro="">
        <cdr:nvCxnSpPr>
          <cdr:cNvPr id="19" name="Прямая соединительная линия 18"/>
          <cdr:cNvCxnSpPr/>
        </cdr:nvCxnSpPr>
        <cdr:spPr>
          <a:xfrm xmlns:a="http://schemas.openxmlformats.org/drawingml/2006/main" flipH="1">
            <a:off x="6658943" y="1571032"/>
            <a:ext cx="3736269" cy="0"/>
          </a:xfrm>
          <a:prstGeom xmlns:a="http://schemas.openxmlformats.org/drawingml/2006/main" prst="line">
            <a:avLst/>
          </a:prstGeom>
          <a:ln xmlns:a="http://schemas.openxmlformats.org/drawingml/2006/main">
            <a:tailEnd type="none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0.34359</cdr:x>
      <cdr:y>0.36364</cdr:y>
    </cdr:from>
    <cdr:to>
      <cdr:x>0.57081</cdr:x>
      <cdr:y>0.63636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7599" y="1440155"/>
          <a:ext cx="1869930" cy="1080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/>
            <a:t>2 438,8</a:t>
          </a:r>
        </a:p>
        <a:p xmlns:a="http://schemas.openxmlformats.org/drawingml/2006/main">
          <a:pPr algn="ctr"/>
          <a:r>
            <a:rPr lang="ru-RU" sz="1800" b="1" dirty="0" smtClean="0"/>
            <a:t>млн рублей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0.55437</cdr:x>
      <cdr:y>0.21839</cdr:y>
    </cdr:from>
    <cdr:to>
      <cdr:x>0.6282</cdr:x>
      <cdr:y>0.30396</cdr:y>
    </cdr:to>
    <cdr:sp macro="" textlink="">
      <cdr:nvSpPr>
        <cdr:cNvPr id="2" name="TextBox 1"/>
        <cdr:cNvSpPr txBox="1"/>
      </cdr:nvSpPr>
      <cdr:spPr>
        <a:xfrm xmlns:a="http://schemas.openxmlformats.org/drawingml/2006/main" rot="19559996">
          <a:off x="4866263" y="864924"/>
          <a:ext cx="648072" cy="33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</a:rPr>
            <a:t>3%</a:t>
          </a:r>
          <a:endParaRPr lang="ru-RU" sz="2000" b="1" dirty="0">
            <a:solidFill>
              <a:srgbClr val="FFFF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0.32524</cdr:x>
      <cdr:y>0.34276</cdr:y>
    </cdr:from>
    <cdr:to>
      <cdr:x>0.67085</cdr:x>
      <cdr:y>0.66518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423054" y="1224839"/>
          <a:ext cx="1512184" cy="1152144"/>
        </a:xfrm>
        <a:prstGeom xmlns:a="http://schemas.openxmlformats.org/drawingml/2006/main" prst="rightArrow">
          <a:avLst>
            <a:gd name="adj1" fmla="val 75267"/>
            <a:gd name="adj2" fmla="val 50000"/>
          </a:avLst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200" b="1" i="1" dirty="0" smtClean="0">
              <a:latin typeface="Arial Narrow" panose="020B0606020202030204" pitchFamily="34" charset="0"/>
            </a:rPr>
            <a:t>    на 1,9 млн      рублей или на      1,3%</a:t>
          </a:r>
        </a:p>
        <a:p xmlns:a="http://schemas.openxmlformats.org/drawingml/2006/main">
          <a:pPr algn="ctr"/>
          <a:endParaRPr lang="ru-RU" sz="1200" b="1" i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0.34536</cdr:x>
      <cdr:y>0.40302</cdr:y>
    </cdr:from>
    <cdr:to>
      <cdr:x>0.34536</cdr:x>
      <cdr:y>0.44774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1511106" y="1440160"/>
          <a:ext cx="0" cy="1598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0.1657</cdr:x>
      <cdr:y>0.25277</cdr:y>
    </cdr:from>
    <cdr:to>
      <cdr:x>0.31647</cdr:x>
      <cdr:y>0.33399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1398" y="1120522"/>
          <a:ext cx="72010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n-lt"/>
              <a:cs typeface="Times New Roman" panose="02020603050405020304" pitchFamily="18" charset="0"/>
            </a:rPr>
            <a:t>37%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0.71202</cdr:x>
      <cdr:y>0.57766</cdr:y>
    </cdr:from>
    <cdr:to>
      <cdr:x>0.85921</cdr:x>
      <cdr:y>0.65735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0758" y="2560682"/>
          <a:ext cx="703008" cy="353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n-lt"/>
              <a:cs typeface="Times New Roman" panose="02020603050405020304" pitchFamily="18" charset="0"/>
            </a:rPr>
            <a:t>63%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0.16584</cdr:x>
      <cdr:y>0.33399</cdr:y>
    </cdr:from>
    <cdr:to>
      <cdr:x>0.37691</cdr:x>
      <cdr:y>0.35024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>
          <a:off x="792088" y="1480562"/>
          <a:ext cx="1008112" cy="72008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0.60291</cdr:x>
      <cdr:y>0.62639</cdr:y>
    </cdr:from>
    <cdr:to>
      <cdr:x>0.82548</cdr:x>
      <cdr:y>0.65888</cdr:y>
    </cdr:to>
    <cdr:cxnSp macro="">
      <cdr:nvCxnSpPr>
        <cdr:cNvPr id="11" name="Соединительная линия уступом 10"/>
        <cdr:cNvCxnSpPr/>
      </cdr:nvCxnSpPr>
      <cdr:spPr>
        <a:xfrm xmlns:a="http://schemas.openxmlformats.org/drawingml/2006/main" rot="10800000">
          <a:off x="2879630" y="2776706"/>
          <a:ext cx="1063030" cy="144016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5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>
              <a:defRPr sz="1200"/>
            </a:lvl1pPr>
          </a:lstStyle>
          <a:p>
            <a:fld id="{07E1AEF3-BB8C-4778-BA88-EDA24C3D83D9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5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>
              <a:defRPr sz="1200"/>
            </a:lvl1pPr>
          </a:lstStyle>
          <a:p>
            <a:fld id="{DB16AFC6-1AEF-4B0E-8777-AFF3D442D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8" tIns="45439" rIns="90878" bIns="454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78" tIns="45439" rIns="90878" bIns="4543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5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38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20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8C12-0C31-4936-AAAD-C1E197E89BE1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8F47-2F34-4E87-BD3C-F2AF0F312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216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DC5AB3-24EE-429D-BCA2-0DDAF101568C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BE84FD-E6F5-4E40-B840-1930DAF1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42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8CB9F4-B569-4245-8638-99AC53A4BA20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2C20B-BB24-46CA-BFB3-658460F7A2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993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E471CF-BFE3-4819-AF48-BF17C7C66B62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AB4D5-1CED-4CD9-8066-9D2B23801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6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D6ACB9-7B52-4F30-96B3-41D9D5E73ABC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F57651-F8E3-42B8-874D-36D76E82B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0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64F29-208B-47F9-8E15-AEBB77D2C5D3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D38F3-1333-4974-91D4-6671808CC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8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65723-9B7E-4497-B6D2-F6912D3A236E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3C11D-C274-494B-8AAF-1CF42A0C6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56F98D-3C8F-45E7-8631-CA918A801156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E0FD4-A82E-4328-B884-F0D06B181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91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9A5D62-5D5C-47EF-BA0E-470BF9827F8C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1EF68-364E-41CE-8C62-657AB21DC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9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CA90B-94F7-4519-A3E9-FA5F2D3FF06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49DFC-8ACA-4B5D-804C-F33C66EDD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28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EA9B66-E0E6-489D-99D1-A2F6140CFE3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790F1E-FFB9-4F24-B59F-478053774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8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7CAEA3-EF36-4C2D-BA30-02D4CB25804E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3E790D-9158-4B71-B154-D06C55C33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4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55D-CE8E-4202-862F-46136B884F17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E95E-D687-45D7-BCEE-AA25CDF65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7006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6BF1-1A02-4854-802A-866E1C9276E3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A8A5-315E-46BF-8EBD-39041ABD1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1129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C5AD-487B-42B6-A3D5-7D8047F33CCE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B74B-8760-45AA-BFD7-C52A88D7F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089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78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15.05.2023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7DB8F2-E070-457F-9C8A-15D6DFC6C3E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383BA-1A6D-4293-98B6-8754AA159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cid:cke0@j8JrOfCA.q6kXXDtz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59782"/>
            <a:ext cx="8208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«</a:t>
            </a:r>
            <a:r>
              <a:rPr 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 исполнении бюджета городского округа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2022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</a:t>
            </a:r>
            <a:r>
              <a:rPr lang="ru-RU" sz="2400" b="1" dirty="0" smtClean="0">
                <a:latin typeface="Arial Narrow" panose="020B0606020202030204" pitchFamily="34" charset="0"/>
              </a:rPr>
              <a:t>»</a:t>
            </a:r>
            <a:r>
              <a:rPr lang="ru-RU" sz="2800" b="1" i="1" dirty="0" smtClean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33966" y="2229628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971411" cy="108384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7926" y="1203598"/>
            <a:ext cx="6012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д л я  г р а ж д а 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9625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79480"/>
              </p:ext>
            </p:extLst>
          </p:nvPr>
        </p:nvGraphicFramePr>
        <p:xfrm>
          <a:off x="-180528" y="793151"/>
          <a:ext cx="7594690" cy="463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76668" y="3211111"/>
            <a:ext cx="19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Непрограммные</a:t>
            </a:r>
            <a:r>
              <a:rPr lang="ru-RU" sz="1600" dirty="0" smtClean="0"/>
              <a:t> </a:t>
            </a:r>
            <a:r>
              <a:rPr lang="ru-RU" sz="1600" b="1" dirty="0" smtClean="0"/>
              <a:t>расходы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в 2022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7729" y="2317673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3 073</a:t>
            </a:r>
          </a:p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6999717" y="1095849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23105" y="34296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95%</a:t>
            </a:r>
            <a:endParaRPr lang="ru-RU" sz="40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0425" y="2485124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5%</a:t>
            </a:r>
            <a:endParaRPr lang="ru-RU" sz="32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4180" y="193093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млн рублей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	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3929" y="2875869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n-lt"/>
              </a:rPr>
              <a:t>млн рублей</a:t>
            </a:r>
            <a:r>
              <a:rPr lang="ru-RU" sz="2000" dirty="0" smtClean="0">
                <a:latin typeface="+mn-lt"/>
              </a:rPr>
              <a:t>	</a:t>
            </a:r>
            <a:endParaRPr lang="ru-RU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4512" y="317358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Программные расходы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5016818" y="2777512"/>
            <a:ext cx="1852737" cy="462821"/>
          </a:xfrm>
          <a:prstGeom prst="bentConnector3">
            <a:avLst>
              <a:gd name="adj1" fmla="val 16366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5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7031606" y="1496216"/>
            <a:ext cx="1551864" cy="2752389"/>
            <a:chOff x="7031606" y="1496216"/>
            <a:chExt cx="1551864" cy="275238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7031606" y="1496216"/>
              <a:ext cx="1551864" cy="2752389"/>
              <a:chOff x="5908527" y="2048910"/>
              <a:chExt cx="1217996" cy="216024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007252" y="2048910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908527" y="2649898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4" name="Овал 73"/>
            <p:cNvSpPr/>
            <p:nvPr/>
          </p:nvSpPr>
          <p:spPr>
            <a:xfrm>
              <a:off x="7090821" y="2314840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488165" y="1816756"/>
            <a:ext cx="1551864" cy="2752389"/>
            <a:chOff x="5488165" y="1816756"/>
            <a:chExt cx="1551864" cy="2752389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488165" y="1816756"/>
              <a:ext cx="1551864" cy="2752389"/>
              <a:chOff x="4652692" y="2427734"/>
              <a:chExt cx="1217996" cy="216024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746061" y="2427734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4652692" y="3003078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Овал 71"/>
            <p:cNvSpPr/>
            <p:nvPr/>
          </p:nvSpPr>
          <p:spPr>
            <a:xfrm>
              <a:off x="5535279" y="2604239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803014" y="2026754"/>
            <a:ext cx="1551864" cy="2752389"/>
            <a:chOff x="3803014" y="2026754"/>
            <a:chExt cx="1551864" cy="275238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803014" y="2026754"/>
              <a:ext cx="1551864" cy="2752389"/>
              <a:chOff x="3398212" y="2427734"/>
              <a:chExt cx="1217996" cy="216024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520236" y="2427734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398212" y="3003078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Овал 67"/>
            <p:cNvSpPr/>
            <p:nvPr/>
          </p:nvSpPr>
          <p:spPr>
            <a:xfrm>
              <a:off x="3858868" y="2810921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250694" y="1816756"/>
            <a:ext cx="1551864" cy="2752389"/>
            <a:chOff x="2250694" y="1816756"/>
            <a:chExt cx="1551864" cy="2752389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250694" y="1816756"/>
              <a:ext cx="1551864" cy="2752389"/>
              <a:chOff x="2089353" y="2048910"/>
              <a:chExt cx="1217996" cy="2160240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217053" y="2048910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089353" y="2639740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2307440" y="2620666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55576" y="1491630"/>
            <a:ext cx="1551864" cy="2820202"/>
            <a:chOff x="755576" y="1491630"/>
            <a:chExt cx="1551864" cy="2820202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55576" y="1491630"/>
              <a:ext cx="1551864" cy="2820202"/>
              <a:chOff x="836794" y="1726438"/>
              <a:chExt cx="1217996" cy="2213464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946641" y="1726438"/>
                <a:ext cx="1008112" cy="2213464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836794" y="2343915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808021" y="2319645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4514" y="1472846"/>
            <a:ext cx="137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Жилье и</a:t>
            </a:r>
          </a:p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городская</a:t>
            </a:r>
          </a:p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среда</a:t>
            </a:r>
            <a:endParaRPr lang="ru-RU" sz="1600" b="1" kern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7488" y="2230986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Образование</a:t>
            </a:r>
            <a:endParaRPr lang="ru-RU" sz="1600" b="1" kern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8394" y="2002293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Демография</a:t>
            </a:r>
            <a:endParaRPr lang="ru-RU" sz="1600" b="1" kern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7560" y="2010880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Культура</a:t>
            </a:r>
            <a:endParaRPr lang="ru-RU" sz="1600" b="1" kern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41" y="1670051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 smtClean="0">
                <a:solidFill>
                  <a:schemeClr val="bg1"/>
                </a:solidFill>
              </a:rPr>
              <a:t>Экология</a:t>
            </a:r>
            <a:endParaRPr lang="ru-RU" sz="1600" b="1" kern="1100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755576" y="104994"/>
            <a:ext cx="7992888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проекты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b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реализованные на территории городского округа город Переславль-Залесский (млн руб.)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документ 2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6491" y="784221"/>
            <a:ext cx="4141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709</a:t>
            </a: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млн </a:t>
            </a:r>
            <a:r>
              <a:rPr lang="ru-RU" sz="3600" b="1" dirty="0" smtClean="0">
                <a:solidFill>
                  <a:srgbClr val="C00000"/>
                </a:solidFill>
              </a:rPr>
              <a:t>руб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07" y="2681360"/>
            <a:ext cx="704436" cy="71302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130636" y="3833297"/>
            <a:ext cx="99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32,0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87150" y="4111120"/>
            <a:ext cx="134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101,5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160" y="4310368"/>
            <a:ext cx="109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</a:rPr>
              <a:t>,6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5793" y="4079535"/>
            <a:ext cx="109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7,6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75390" y="3784004"/>
            <a:ext cx="14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560,3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985" y="2990941"/>
            <a:ext cx="730195" cy="71260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324" y="2900114"/>
            <a:ext cx="793863" cy="80342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82" y="2651248"/>
            <a:ext cx="764896" cy="7466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852" y="3161794"/>
            <a:ext cx="769727" cy="7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83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749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«</a:t>
            </a:r>
            <a:r>
              <a:rPr lang="ru-RU" sz="1600" b="1" i="1" dirty="0">
                <a:solidFill>
                  <a:srgbClr val="C00000"/>
                </a:solidFill>
              </a:rPr>
              <a:t>Жилье и городская среда» </a:t>
            </a:r>
            <a:r>
              <a:rPr lang="ru-RU" sz="1600" b="1" i="1" dirty="0" smtClean="0">
                <a:solidFill>
                  <a:srgbClr val="C00000"/>
                </a:solidFill>
              </a:rPr>
              <a:t>- 32</a:t>
            </a:r>
            <a:r>
              <a:rPr lang="ru-RU" sz="1200" b="1" i="1" dirty="0" smtClean="0"/>
              <a:t> </a:t>
            </a:r>
            <a:r>
              <a:rPr lang="ru-RU" sz="1200" b="1" i="1" dirty="0"/>
              <a:t>млн рублей</a:t>
            </a:r>
            <a:r>
              <a:rPr lang="ru-RU" sz="1200" i="1" dirty="0"/>
              <a:t>, в том числе:</a:t>
            </a:r>
            <a:endParaRPr lang="ru-RU" sz="1200" dirty="0"/>
          </a:p>
          <a:p>
            <a:pPr lvl="0"/>
            <a:r>
              <a:rPr lang="ru-RU" sz="1200" b="1" dirty="0"/>
              <a:t>- 12,6 млн рублей</a:t>
            </a:r>
            <a:r>
              <a:rPr lang="ru-RU" sz="1200" dirty="0"/>
              <a:t> направлено на переселение граждан из аварийного жилищного фонда, путем выплата денежной компенсации за изъятие недвижимого имущества собственникам 5-ти квартир (Свободы 14 – 1 кв., 1 Московская д.26 – 3 кв., ул. Проездная д.14 – 1 кв.)</a:t>
            </a:r>
          </a:p>
          <a:p>
            <a:pPr lvl="0"/>
            <a:r>
              <a:rPr lang="ru-RU" sz="1200" dirty="0"/>
              <a:t>- </a:t>
            </a:r>
            <a:r>
              <a:rPr lang="ru-RU" sz="1200" b="1" dirty="0"/>
              <a:t>19,4 млн рублей</a:t>
            </a:r>
            <a:r>
              <a:rPr lang="ru-RU" sz="1200" dirty="0"/>
              <a:t> направлено на проведение работы по благоустройству двух дворовых территорий (пер. Трудовой, д.14, ул. Полевая, д.4. 6, ул. Менделеева, д.2,4,6, ул. Урицкого) и 1 общественной территории (на пересечении пер. Ямского и пер. Троицкого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4104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«Демография» - 101,5 </a:t>
            </a:r>
            <a:r>
              <a:rPr lang="ru-RU" sz="1200" b="1" i="1" dirty="0"/>
              <a:t>млн рублей</a:t>
            </a:r>
            <a:r>
              <a:rPr lang="ru-RU" sz="1200" i="1" dirty="0"/>
              <a:t>, в том числе:</a:t>
            </a:r>
            <a:endParaRPr lang="ru-RU" sz="1200" dirty="0"/>
          </a:p>
          <a:p>
            <a:pPr lvl="0"/>
            <a:r>
              <a:rPr lang="ru-RU" sz="1200" dirty="0"/>
              <a:t>- 55,6 млн рублей – осуществление выплат в связи с рождением 3-го и последующих детей;</a:t>
            </a:r>
          </a:p>
          <a:p>
            <a:pPr lvl="0"/>
            <a:r>
              <a:rPr lang="ru-RU" sz="1200" dirty="0"/>
              <a:t>- 45,9 млн рублей - осуществление выплат в связи с рождением (усыновлением) первого ребенка.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55331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«Образование» - 7,6 </a:t>
            </a:r>
            <a:r>
              <a:rPr lang="ru-RU" sz="1200" b="1" i="1" dirty="0"/>
              <a:t>млн рублей</a:t>
            </a:r>
            <a:r>
              <a:rPr lang="ru-RU" sz="1200" i="1" dirty="0"/>
              <a:t> направлены на </a:t>
            </a:r>
            <a:r>
              <a:rPr lang="ru-RU" sz="1200" dirty="0"/>
              <a:t>создание </a:t>
            </a:r>
            <a:r>
              <a:rPr lang="x-none" sz="1200" dirty="0"/>
              <a:t>центров образования естественно-научного и технологического профилей «Точка роста</a:t>
            </a:r>
            <a:r>
              <a:rPr lang="ru-RU" sz="1200" dirty="0"/>
              <a:t>»</a:t>
            </a:r>
            <a:r>
              <a:rPr lang="x-none" sz="1200" dirty="0"/>
              <a:t> в МОУ СШ № 9, МОУ Нагорьевская СШ, МОУ Купанская СШ, МОУ Берендеевская СШ, МОУ Глебовская ОШ</a:t>
            </a:r>
            <a:r>
              <a:rPr lang="ru-RU" sz="1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365579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«Культура» - 7,6 </a:t>
            </a:r>
            <a:r>
              <a:rPr lang="ru-RU" sz="1200" b="1" i="1" dirty="0"/>
              <a:t>млн рублей</a:t>
            </a:r>
            <a:r>
              <a:rPr lang="ru-RU" sz="1200" i="1" dirty="0"/>
              <a:t>, в том числе:</a:t>
            </a:r>
            <a:endParaRPr lang="ru-RU" sz="1200" dirty="0"/>
          </a:p>
          <a:p>
            <a:r>
              <a:rPr lang="ru-RU" sz="1200" dirty="0"/>
              <a:t>- 6,6 млн рублей на приобретение передвижного многофункционального культурного центра (Автоклуб); </a:t>
            </a:r>
          </a:p>
          <a:p>
            <a:r>
              <a:rPr lang="ru-RU" sz="1200" dirty="0"/>
              <a:t>- 1,0 млн рублей на создание виртуального концертного зала вместимостью 83 человека.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67" y="421805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«Экология» - 560,3 </a:t>
            </a:r>
            <a:r>
              <a:rPr lang="ru-RU" sz="1200" b="1" i="1" dirty="0"/>
              <a:t>млн рублей </a:t>
            </a:r>
            <a:r>
              <a:rPr lang="ru-RU" sz="1200" dirty="0" smtClean="0"/>
              <a:t>направлено</a:t>
            </a:r>
            <a:r>
              <a:rPr lang="ru-RU" sz="1200" i="1" dirty="0" smtClean="0"/>
              <a:t> </a:t>
            </a:r>
            <a:r>
              <a:rPr lang="x-none" sz="1200" dirty="0" smtClean="0"/>
              <a:t>на </a:t>
            </a:r>
            <a:r>
              <a:rPr lang="x-none" sz="1200" dirty="0"/>
              <a:t>выполнение мероприятий в рамках реализации проекта по рекультивации полигона ТКО, расположенного по адресу 147 км федеральной трассы «Москва-Холмогоры</a:t>
            </a:r>
            <a:r>
              <a:rPr lang="x-none" sz="1200" dirty="0" smtClean="0"/>
              <a:t>»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8604448" y="0"/>
            <a:ext cx="539552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11а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78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4563920" y="2067694"/>
            <a:ext cx="1549495" cy="2758459"/>
            <a:chOff x="3398212" y="2427734"/>
            <a:chExt cx="1217996" cy="216024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7278" y="2067694"/>
            <a:ext cx="115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100" dirty="0" smtClean="0">
                <a:solidFill>
                  <a:schemeClr val="bg1"/>
                </a:solidFill>
              </a:rPr>
              <a:t>Яркое лето</a:t>
            </a:r>
            <a:endParaRPr lang="ru-RU" sz="2000" b="1" kern="1100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755576" y="105488"/>
            <a:ext cx="7992888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</a:t>
            </a: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b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реализованные на территории городского округа город Переславль-Залесский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документ 2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3585" y="634536"/>
            <a:ext cx="46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100,9 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млн </a:t>
            </a:r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руб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36091" y="4350189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0,9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872205" y="2079476"/>
            <a:ext cx="1549495" cy="2758459"/>
            <a:chOff x="3398212" y="2427734"/>
            <a:chExt cx="1217996" cy="216024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952363" y="2041795"/>
            <a:ext cx="143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100" dirty="0" smtClean="0">
                <a:solidFill>
                  <a:schemeClr val="bg1"/>
                </a:solidFill>
              </a:rPr>
              <a:t>Ремонт подъездных путей к социальным объектам</a:t>
            </a:r>
            <a:endParaRPr lang="ru-RU" sz="1200" b="1" kern="11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1020" y="4350190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24,6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237442" y="1610973"/>
            <a:ext cx="1549495" cy="2758459"/>
            <a:chOff x="3398212" y="2427734"/>
            <a:chExt cx="1217996" cy="216024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95869" y="1593749"/>
            <a:ext cx="143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100" dirty="0" smtClean="0">
                <a:solidFill>
                  <a:schemeClr val="bg1"/>
                </a:solidFill>
              </a:rPr>
              <a:t>Наши</a:t>
            </a:r>
          </a:p>
          <a:p>
            <a:pPr algn="ctr"/>
            <a:r>
              <a:rPr lang="ru-RU" sz="2000" b="1" kern="1100" dirty="0" smtClean="0">
                <a:solidFill>
                  <a:schemeClr val="bg1"/>
                </a:solidFill>
              </a:rPr>
              <a:t>дворы</a:t>
            </a:r>
            <a:endParaRPr lang="ru-RU" sz="2000" b="1" kern="11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53638" y="3907767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70,4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159731" y="1643794"/>
            <a:ext cx="1549495" cy="2758459"/>
            <a:chOff x="3398212" y="2427734"/>
            <a:chExt cx="1217996" cy="2160240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239889" y="1687964"/>
            <a:ext cx="143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100" dirty="0" smtClean="0">
                <a:solidFill>
                  <a:schemeClr val="bg1"/>
                </a:solidFill>
              </a:rPr>
              <a:t>Решаем</a:t>
            </a:r>
          </a:p>
          <a:p>
            <a:pPr algn="ctr"/>
            <a:r>
              <a:rPr lang="ru-RU" b="1" kern="1100" dirty="0" smtClean="0">
                <a:solidFill>
                  <a:schemeClr val="bg1"/>
                </a:solidFill>
              </a:rPr>
              <a:t>вместе!</a:t>
            </a:r>
            <a:endParaRPr lang="ru-RU" b="1" kern="11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60232" y="3941209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5,0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0" y="2378464"/>
            <a:ext cx="1497264" cy="1497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87" y="2850607"/>
            <a:ext cx="1499582" cy="1499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78" y="2822296"/>
            <a:ext cx="1507060" cy="1507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40" y="2403126"/>
            <a:ext cx="1513475" cy="15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15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23478"/>
            <a:ext cx="89289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i="1" u="sng" dirty="0" smtClean="0">
                <a:solidFill>
                  <a:srgbClr val="C00000"/>
                </a:solidFill>
              </a:rPr>
              <a:t>«</a:t>
            </a:r>
            <a:r>
              <a:rPr lang="ru-RU" sz="1400" b="1" i="1" u="sng" dirty="0">
                <a:solidFill>
                  <a:srgbClr val="C00000"/>
                </a:solidFill>
              </a:rPr>
              <a:t>Наши дворы</a:t>
            </a:r>
            <a:r>
              <a:rPr lang="x-none" sz="1400" b="1" i="1" u="sng" dirty="0">
                <a:solidFill>
                  <a:srgbClr val="C00000"/>
                </a:solidFill>
              </a:rPr>
              <a:t>»</a:t>
            </a:r>
            <a:r>
              <a:rPr lang="x-none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- 70,4 </a:t>
            </a:r>
            <a:r>
              <a:rPr lang="x-none" sz="1200" b="1" dirty="0"/>
              <a:t>млн рублей</a:t>
            </a:r>
            <a:r>
              <a:rPr lang="x-none" sz="1200" dirty="0"/>
              <a:t>, в </a:t>
            </a:r>
            <a:r>
              <a:rPr lang="x-none" sz="1200" dirty="0" smtClean="0"/>
              <a:t>т</a:t>
            </a:r>
            <a:r>
              <a:rPr lang="ru-RU" sz="1200" dirty="0" smtClean="0"/>
              <a:t>.</a:t>
            </a:r>
            <a:r>
              <a:rPr lang="x-none" sz="1200" dirty="0" smtClean="0"/>
              <a:t> ч</a:t>
            </a:r>
            <a:r>
              <a:rPr lang="ru-RU" sz="1200" dirty="0" smtClean="0"/>
              <a:t>.: </a:t>
            </a:r>
            <a:endParaRPr lang="ru-RU" sz="1200" dirty="0"/>
          </a:p>
          <a:p>
            <a:r>
              <a:rPr lang="ru-RU" sz="1100" dirty="0"/>
              <a:t>- Благоустройство территорий: город Переславль-Залесский, ул. Ямская, д. 3, 5, 7, 9, 11, </a:t>
            </a:r>
            <a:r>
              <a:rPr lang="ru-RU" sz="1100" dirty="0" err="1"/>
              <a:t>мкр</a:t>
            </a:r>
            <a:r>
              <a:rPr lang="ru-RU" sz="1100" dirty="0"/>
              <a:t>. Чкаловский, д.49,50,52, ул. Октябрьская, д.14,16,18, пер. </a:t>
            </a:r>
            <a:r>
              <a:rPr lang="ru-RU" sz="1100" dirty="0" err="1"/>
              <a:t>Красноэховский</a:t>
            </a:r>
            <a:r>
              <a:rPr lang="ru-RU" sz="1100" dirty="0"/>
              <a:t> д. 14, д. 16, пер. Берендеевский д. 11, д. 13, ул. 40 лет ВЛКСМ д. 4, ул. Маяковского, д.3,5,7,9, </a:t>
            </a:r>
          </a:p>
          <a:p>
            <a:r>
              <a:rPr lang="ru-RU" sz="1100" dirty="0"/>
              <a:t>- </a:t>
            </a:r>
            <a:r>
              <a:rPr lang="x-none" sz="1100" dirty="0"/>
              <a:t>устройство площадки для выгула собак Чехачевский сквер (Утиные пруды), </a:t>
            </a:r>
            <a:endParaRPr lang="ru-RU" sz="1100" dirty="0"/>
          </a:p>
          <a:p>
            <a:r>
              <a:rPr lang="ru-RU" sz="1100" dirty="0"/>
              <a:t>- </a:t>
            </a:r>
            <a:r>
              <a:rPr lang="x-none" sz="1100" dirty="0"/>
              <a:t>установка детско-спортивных площадок</a:t>
            </a:r>
            <a:r>
              <a:rPr lang="ru-RU" sz="1100" dirty="0"/>
              <a:t>: г. Переславль-Залесский </a:t>
            </a:r>
            <a:r>
              <a:rPr lang="ru-RU" sz="1100" dirty="0" err="1"/>
              <a:t>ул.Ямская</a:t>
            </a:r>
            <a:r>
              <a:rPr lang="ru-RU" sz="1100" dirty="0"/>
              <a:t>, д.3,5,7,9,11; </a:t>
            </a:r>
            <a:r>
              <a:rPr lang="ru-RU" sz="1100" dirty="0" err="1"/>
              <a:t>ул.Октябрьская</a:t>
            </a:r>
            <a:r>
              <a:rPr lang="ru-RU" sz="1100" dirty="0"/>
              <a:t>, д.14,16,18; пер. </a:t>
            </a:r>
            <a:r>
              <a:rPr lang="ru-RU" sz="1100" dirty="0" err="1"/>
              <a:t>Красноэховский</a:t>
            </a:r>
            <a:r>
              <a:rPr lang="ru-RU" sz="1100" dirty="0"/>
              <a:t> д. 14, д.16; </a:t>
            </a:r>
            <a:r>
              <a:rPr lang="ru-RU" sz="1100" dirty="0" err="1"/>
              <a:t>пер.Берендеевский</a:t>
            </a:r>
            <a:r>
              <a:rPr lang="ru-RU" sz="1100" dirty="0"/>
              <a:t> д.11, д.13; ул.40 лет ВЛКСМ д4, </a:t>
            </a:r>
            <a:r>
              <a:rPr lang="ru-RU" sz="1100" dirty="0" err="1"/>
              <a:t>ул.Маяковского</a:t>
            </a:r>
            <a:r>
              <a:rPr lang="ru-RU" sz="1100" dirty="0"/>
              <a:t>, д.3,5,7,9; </a:t>
            </a:r>
            <a:r>
              <a:rPr lang="ru-RU" sz="1100" dirty="0" err="1"/>
              <a:t>ул.Свободы</a:t>
            </a:r>
            <a:r>
              <a:rPr lang="ru-RU" sz="1100" dirty="0"/>
              <a:t>, 28, </a:t>
            </a:r>
            <a:r>
              <a:rPr lang="ru-RU" sz="1100" dirty="0" err="1"/>
              <a:t>пер.Школьный</a:t>
            </a:r>
            <a:r>
              <a:rPr lang="ru-RU" sz="1100" dirty="0"/>
              <a:t>, д.2, </a:t>
            </a:r>
            <a:r>
              <a:rPr lang="ru-RU" sz="1100" dirty="0" err="1"/>
              <a:t>пер.Фабричный</a:t>
            </a:r>
            <a:r>
              <a:rPr lang="ru-RU" sz="1100" dirty="0"/>
              <a:t>, д.10; ул.50 лет Комсомола, д.2,4; </a:t>
            </a:r>
            <a:r>
              <a:rPr lang="ru-RU" sz="1100" dirty="0" err="1"/>
              <a:t>ул.Кооперативная</a:t>
            </a:r>
            <a:r>
              <a:rPr lang="ru-RU" sz="1100" dirty="0"/>
              <a:t>, д.64,66,68; </a:t>
            </a:r>
            <a:r>
              <a:rPr lang="ru-RU" sz="1100" dirty="0" err="1"/>
              <a:t>мкр.Чкаловский</a:t>
            </a:r>
            <a:r>
              <a:rPr lang="ru-RU" sz="1100" dirty="0"/>
              <a:t>, д.49, 50,52; </a:t>
            </a:r>
            <a:r>
              <a:rPr lang="x-none" sz="1100" dirty="0"/>
              <a:t>с. Большая Брембола, ул. Советская, напротив д.26, д. Красная Деревня, ул. Совхозная, у д.1, с. Дмитриевское, ул. Школьная, 8; д. Горки, пер. Учительский, д.8,9;</a:t>
            </a:r>
            <a:endParaRPr lang="ru-RU" sz="1100" dirty="0"/>
          </a:p>
          <a:p>
            <a:r>
              <a:rPr lang="ru-RU" sz="1100" dirty="0"/>
              <a:t>- </a:t>
            </a:r>
            <a:r>
              <a:rPr lang="x-none" sz="1100" dirty="0"/>
              <a:t>капитальный ремонт участка тепловых сетей на ул.Кооперативная, 64, 50 лет Комсомола 2, Свободы 28, пер. Школьный, 2, ул.Маяковского, 3,5,7. </a:t>
            </a:r>
            <a:endParaRPr lang="ru-RU" sz="1100" dirty="0"/>
          </a:p>
          <a:p>
            <a:r>
              <a:rPr lang="ru-RU" sz="1100" dirty="0"/>
              <a:t> </a:t>
            </a:r>
          </a:p>
          <a:p>
            <a:r>
              <a:rPr lang="x-none" sz="1400" b="1" i="1" u="sng" dirty="0" smtClean="0">
                <a:solidFill>
                  <a:srgbClr val="C00000"/>
                </a:solidFill>
              </a:rPr>
              <a:t>«</a:t>
            </a:r>
            <a:r>
              <a:rPr lang="ru-RU" sz="1400" b="1" i="1" u="sng" dirty="0" smtClean="0">
                <a:solidFill>
                  <a:srgbClr val="C00000"/>
                </a:solidFill>
              </a:rPr>
              <a:t>Ремонт подъездных путей к социальным объектам</a:t>
            </a:r>
            <a:r>
              <a:rPr lang="x-none" sz="1400" b="1" i="1" u="sng" dirty="0" smtClean="0">
                <a:solidFill>
                  <a:srgbClr val="C00000"/>
                </a:solidFill>
              </a:rPr>
              <a:t>»</a:t>
            </a:r>
            <a:r>
              <a:rPr lang="x-none" sz="1400" b="1" i="1" dirty="0" smtClean="0">
                <a:solidFill>
                  <a:srgbClr val="C00000"/>
                </a:solidFill>
              </a:rPr>
              <a:t> </a:t>
            </a:r>
            <a:r>
              <a:rPr lang="ru-RU" sz="1400" b="1" i="1" u="sng" dirty="0">
                <a:solidFill>
                  <a:srgbClr val="C00000"/>
                </a:solidFill>
              </a:rPr>
              <a:t>- 24,6 </a:t>
            </a:r>
            <a:r>
              <a:rPr lang="x-none" sz="1200" b="1" dirty="0"/>
              <a:t>млн рублей</a:t>
            </a:r>
            <a:r>
              <a:rPr lang="x-none" sz="1200" dirty="0"/>
              <a:t>, в </a:t>
            </a:r>
            <a:r>
              <a:rPr lang="x-none" sz="1200" dirty="0" smtClean="0"/>
              <a:t>т</a:t>
            </a:r>
            <a:r>
              <a:rPr lang="ru-RU" sz="1200" dirty="0" smtClean="0"/>
              <a:t>.</a:t>
            </a:r>
            <a:r>
              <a:rPr lang="x-none" sz="1200" dirty="0" smtClean="0"/>
              <a:t> ч</a:t>
            </a:r>
            <a:r>
              <a:rPr lang="ru-RU" sz="1200" dirty="0" smtClean="0"/>
              <a:t>.:</a:t>
            </a:r>
            <a:endParaRPr lang="ru-RU" sz="1200" dirty="0"/>
          </a:p>
          <a:p>
            <a:r>
              <a:rPr lang="ru-RU" sz="1100" dirty="0"/>
              <a:t>- МОУ СШ № 9 (переулок Берендеевский), </a:t>
            </a:r>
          </a:p>
          <a:p>
            <a:r>
              <a:rPr lang="ru-RU" sz="1100" dirty="0"/>
              <a:t>- ГБУЗ ЦРБ (ул. Пролетарская в районе д. № 40а от ул. Свободы), </a:t>
            </a:r>
          </a:p>
          <a:p>
            <a:r>
              <a:rPr lang="ru-RU" sz="1100" dirty="0"/>
              <a:t>- МДОУ Д/С </a:t>
            </a:r>
            <a:r>
              <a:rPr lang="ru-RU" sz="1100" dirty="0" err="1"/>
              <a:t>Дюймовочка</a:t>
            </a:r>
            <a:r>
              <a:rPr lang="ru-RU" sz="1100" dirty="0"/>
              <a:t> (пер. Новомирский до ул. Кузнецова).</a:t>
            </a:r>
          </a:p>
          <a:p>
            <a:r>
              <a:rPr lang="x-none" sz="1100" dirty="0"/>
              <a:t> </a:t>
            </a:r>
            <a:endParaRPr lang="ru-RU" sz="1100" dirty="0"/>
          </a:p>
          <a:p>
            <a:r>
              <a:rPr lang="x-none" sz="1400" b="1" i="1" u="sng" dirty="0" smtClean="0">
                <a:solidFill>
                  <a:srgbClr val="C00000"/>
                </a:solidFill>
              </a:rPr>
              <a:t>«</a:t>
            </a:r>
            <a:r>
              <a:rPr lang="ru-RU" sz="1400" b="1" i="1" u="sng" dirty="0">
                <a:solidFill>
                  <a:srgbClr val="C00000"/>
                </a:solidFill>
              </a:rPr>
              <a:t>Яркое лето</a:t>
            </a:r>
            <a:r>
              <a:rPr lang="x-none" sz="1400" b="1" i="1" u="sng" dirty="0">
                <a:solidFill>
                  <a:srgbClr val="C00000"/>
                </a:solidFill>
              </a:rPr>
              <a:t>»</a:t>
            </a:r>
            <a:r>
              <a:rPr lang="x-none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- 0,9 </a:t>
            </a:r>
            <a:r>
              <a:rPr lang="x-none" sz="1200" b="1" dirty="0"/>
              <a:t>млн рублей</a:t>
            </a:r>
            <a:r>
              <a:rPr lang="ru-RU" sz="1200" b="1" dirty="0"/>
              <a:t> </a:t>
            </a:r>
            <a:r>
              <a:rPr lang="ru-RU" sz="1200" dirty="0"/>
              <a:t>на проведение культурно-массовых мероприятий, направленных на улучшение социального самочувствия жителей городского округа.</a:t>
            </a:r>
          </a:p>
          <a:p>
            <a:r>
              <a:rPr lang="ru-RU" sz="1200" dirty="0"/>
              <a:t> </a:t>
            </a:r>
          </a:p>
          <a:p>
            <a:r>
              <a:rPr lang="x-none" sz="1400" b="1" i="1" u="sng" dirty="0" smtClean="0">
                <a:solidFill>
                  <a:srgbClr val="C00000"/>
                </a:solidFill>
              </a:rPr>
              <a:t>«</a:t>
            </a:r>
            <a:r>
              <a:rPr lang="ru-RU" sz="1400" b="1" i="1" u="sng" dirty="0">
                <a:solidFill>
                  <a:srgbClr val="C00000"/>
                </a:solidFill>
              </a:rPr>
              <a:t>Решаем вместе!</a:t>
            </a:r>
            <a:r>
              <a:rPr lang="x-none" sz="1400" b="1" i="1" u="sng" dirty="0" smtClean="0">
                <a:solidFill>
                  <a:srgbClr val="C00000"/>
                </a:solidFill>
              </a:rPr>
              <a:t>»</a:t>
            </a:r>
            <a:r>
              <a:rPr lang="ru-RU" sz="1400" b="1" i="1" u="sng" dirty="0" smtClean="0">
                <a:solidFill>
                  <a:srgbClr val="C00000"/>
                </a:solidFill>
              </a:rPr>
              <a:t> </a:t>
            </a:r>
            <a:r>
              <a:rPr lang="ru-RU" sz="1200" b="1" i="1" u="sng" dirty="0" smtClean="0">
                <a:solidFill>
                  <a:srgbClr val="C00000"/>
                </a:solidFill>
              </a:rPr>
              <a:t>(поддержка местных инициатив и поддержка органов ученического самоуправления)</a:t>
            </a:r>
            <a:r>
              <a:rPr lang="x-none" sz="1200" b="1" i="1" dirty="0" smtClean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- 5,0 </a:t>
            </a:r>
            <a:r>
              <a:rPr lang="x-none" sz="1200" b="1" dirty="0"/>
              <a:t>млн рублей, </a:t>
            </a:r>
            <a:r>
              <a:rPr lang="x-none" sz="1200" dirty="0"/>
              <a:t>в </a:t>
            </a:r>
            <a:r>
              <a:rPr lang="x-none" sz="1200" dirty="0" smtClean="0"/>
              <a:t>т</a:t>
            </a:r>
            <a:r>
              <a:rPr lang="ru-RU" sz="1200" dirty="0" smtClean="0"/>
              <a:t>.</a:t>
            </a:r>
            <a:r>
              <a:rPr lang="x-none" sz="1200" dirty="0" smtClean="0"/>
              <a:t>ч</a:t>
            </a:r>
            <a:r>
              <a:rPr lang="ru-RU" sz="1200" dirty="0" smtClean="0"/>
              <a:t>.:</a:t>
            </a:r>
            <a:endParaRPr lang="ru-RU" sz="1200" dirty="0"/>
          </a:p>
          <a:p>
            <a:r>
              <a:rPr lang="ru-RU" sz="1100" dirty="0"/>
              <a:t>- отремонтирована крыша в МОУ </a:t>
            </a:r>
            <a:r>
              <a:rPr lang="ru-RU" sz="1100" dirty="0" err="1"/>
              <a:t>Кубринская</a:t>
            </a:r>
            <a:r>
              <a:rPr lang="ru-RU" sz="1100" dirty="0"/>
              <a:t> СШ, МДОУ «</a:t>
            </a:r>
            <a:r>
              <a:rPr lang="ru-RU" sz="1100" dirty="0" err="1"/>
              <a:t>Дубковский</a:t>
            </a:r>
            <a:r>
              <a:rPr lang="ru-RU" sz="1100" dirty="0"/>
              <a:t> детский сад», </a:t>
            </a:r>
          </a:p>
          <a:p>
            <a:r>
              <a:rPr lang="ru-RU" sz="1100" dirty="0"/>
              <a:t>- отремонтирован лестничный марш в МДОУ «Детский сад «Звездочка», </a:t>
            </a:r>
          </a:p>
          <a:p>
            <a:r>
              <a:rPr lang="ru-RU" sz="1100" dirty="0"/>
              <a:t>- отремонтирован пищеблок в МДОУ «</a:t>
            </a:r>
            <a:r>
              <a:rPr lang="ru-RU" sz="1100" dirty="0" err="1"/>
              <a:t>Дубковский</a:t>
            </a:r>
            <a:r>
              <a:rPr lang="ru-RU" sz="1100" dirty="0"/>
              <a:t> детский сад»,</a:t>
            </a:r>
          </a:p>
          <a:p>
            <a:r>
              <a:rPr lang="ru-RU" sz="1100" dirty="0"/>
              <a:t>- приобретен и установлен теневого навеса в МОУ «</a:t>
            </a:r>
            <a:r>
              <a:rPr lang="ru-RU" sz="1100" dirty="0" err="1"/>
              <a:t>Горкинский</a:t>
            </a:r>
            <a:r>
              <a:rPr lang="ru-RU" sz="1100" dirty="0"/>
              <a:t> детский сад»,</a:t>
            </a:r>
          </a:p>
          <a:p>
            <a:r>
              <a:rPr lang="ru-RU" sz="1100" dirty="0"/>
              <a:t>- отремонтирована вентиляция в пищеблоке МОУ Купанская СШ.</a:t>
            </a:r>
          </a:p>
          <a:p>
            <a:r>
              <a:rPr lang="ru-RU" sz="1100" dirty="0" smtClean="0"/>
              <a:t>- установлена </a:t>
            </a:r>
            <a:r>
              <a:rPr lang="ru-RU" sz="1100" dirty="0"/>
              <a:t>беговая дорожка в МОУ СШ № 1.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8604448" y="0"/>
            <a:ext cx="539552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12а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641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5" y="551097"/>
            <a:ext cx="7934549" cy="461460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3 073</a:t>
            </a:r>
          </a:p>
          <a:p>
            <a:pPr algn="ctr"/>
            <a:r>
              <a:rPr lang="ru-RU" sz="2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90465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2022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13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4780303" y="1855648"/>
            <a:ext cx="3711455" cy="388733"/>
          </a:xfrm>
          <a:prstGeom prst="bentConnector3">
            <a:avLst>
              <a:gd name="adj1" fmla="val 36478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665527" y="3492029"/>
            <a:ext cx="2794905" cy="1139313"/>
          </a:xfrm>
          <a:prstGeom prst="bentConnector3">
            <a:avLst>
              <a:gd name="adj1" fmla="val 64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49674" y="147273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027186" y="882667"/>
            <a:ext cx="27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Общегосударственные вопросы и обслуживание муниципального долга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662613" y="129666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168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22540" y="234930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9653" y="1717452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Жилищно-коммунальное хозяйство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4829" y="217660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239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56057" y="3196697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45709" y="2640233"/>
            <a:ext cx="21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Социально-культурная 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фера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5107" y="3068485"/>
            <a:ext cx="134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1 916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7744" y="4738725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78162" y="4038539"/>
            <a:ext cx="27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Национальная экономика, безопасность, правопорядок 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108458" y="4553731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178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586966" y="2001147"/>
            <a:ext cx="75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62%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37466" y="2266687"/>
            <a:ext cx="103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19%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50324" y="1819888"/>
            <a:ext cx="8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8%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267669" y="2897561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6%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flipV="1">
            <a:off x="3948317" y="1397503"/>
            <a:ext cx="2808862" cy="332094"/>
          </a:xfrm>
          <a:prstGeom prst="bentConnector3">
            <a:avLst>
              <a:gd name="adj1" fmla="val -157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90068" y="1662787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8119" y="2846027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Охрана окружающей среды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647175" y="329931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572</a:t>
            </a:r>
            <a:endParaRPr lang="ru-RU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239485" y="3485096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>
            <a:off x="5755747" y="2640245"/>
            <a:ext cx="2978672" cy="725986"/>
          </a:xfrm>
          <a:prstGeom prst="bentConnector3">
            <a:avLst>
              <a:gd name="adj1" fmla="val 12608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87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7527" y="595929"/>
            <a:ext cx="9194158" cy="474598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540614" y="699542"/>
            <a:ext cx="6026964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75" y="3328338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7896" y="217275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Социально-культурная сфера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79357" y="2492292"/>
            <a:ext cx="16893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1 916</a:t>
            </a:r>
          </a:p>
          <a:p>
            <a:pPr algn="ctr"/>
            <a:r>
              <a:rPr lang="ru-RU" sz="1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kern="600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15897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0828" y="28310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71836" y="37583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1662" y="46024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14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123870" y="2866332"/>
            <a:ext cx="282480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3988291" y="3790272"/>
            <a:ext cx="2815957" cy="228322"/>
          </a:xfrm>
          <a:prstGeom prst="bentConnector3">
            <a:avLst>
              <a:gd name="adj1" fmla="val 17528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3863238" y="4213601"/>
            <a:ext cx="2292938" cy="388799"/>
          </a:xfrm>
          <a:prstGeom prst="bentConnector3">
            <a:avLst>
              <a:gd name="adj1" fmla="val 3063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982" y="892546"/>
            <a:ext cx="155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18754" y="2782583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645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85903" y="2551627"/>
            <a:ext cx="23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4780" y="1093900"/>
            <a:ext cx="101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1 166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88291" y="4287419"/>
            <a:ext cx="23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Физкультура и спорт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237406" y="3471171"/>
            <a:ext cx="287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Культура, кинематография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412121" y="4544327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27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51605" y="3693819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78</a:t>
            </a:r>
            <a:endParaRPr lang="ru-RU" sz="2800" b="1" dirty="0"/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 rot="10800000">
            <a:off x="206513" y="1203875"/>
            <a:ext cx="1777235" cy="517438"/>
          </a:xfrm>
          <a:prstGeom prst="bentConnector3">
            <a:avLst>
              <a:gd name="adj1" fmla="val 5379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89" y="-115386"/>
            <a:ext cx="4627652" cy="27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367" y="1341154"/>
            <a:ext cx="7477571" cy="49994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3759" y="2027719"/>
            <a:ext cx="220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Жилищное и коммунальное хозяйство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843558"/>
            <a:ext cx="6191626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5813" y="46417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Жилищно-коммунальное </a:t>
            </a:r>
            <a:r>
              <a:rPr lang="ru-RU" sz="2000" b="1" dirty="0" smtClean="0">
                <a:latin typeface="Arial Narrow" panose="020B0606020202030204" pitchFamily="34" charset="0"/>
              </a:rPr>
              <a:t>хозяйство,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охрана окружающей среды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428" y="2706207"/>
            <a:ext cx="136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811</a:t>
            </a:r>
            <a:endParaRPr lang="ru-RU" sz="3000" b="1" cap="none" spc="0" dirty="0" smtClean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15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74399" y="3373902"/>
            <a:ext cx="2309589" cy="3747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4403" y="138256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-136243" y="1084289"/>
            <a:ext cx="35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Охрана окружающей </a:t>
            </a:r>
            <a:r>
              <a:rPr lang="ru-RU" dirty="0" smtClean="0"/>
              <a:t>среды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5091" y="130638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572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97920" y="3365075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223886" y="3032466"/>
            <a:ext cx="19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04800" y="3317676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106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68668" y="464284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471300" y="4600180"/>
            <a:ext cx="79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99</a:t>
            </a:r>
            <a:endParaRPr lang="ru-RU" sz="2800" b="1" dirty="0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3404363" y="4387707"/>
            <a:ext cx="2779625" cy="306447"/>
          </a:xfrm>
          <a:prstGeom prst="bentConnector3">
            <a:avLst>
              <a:gd name="adj1" fmla="val 20888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62798" y="417093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Обслуживание деятельности </a:t>
            </a:r>
          </a:p>
          <a:p>
            <a:pPr algn="ctr"/>
            <a:r>
              <a:rPr lang="ru-RU" sz="1400" dirty="0" smtClean="0"/>
              <a:t>МКУ и МБУ ЖКХ</a:t>
            </a:r>
            <a:endParaRPr lang="ru-RU" sz="1400" dirty="0"/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3551484" y="2171548"/>
            <a:ext cx="2632504" cy="379391"/>
          </a:xfrm>
          <a:prstGeom prst="bentConnector3">
            <a:avLst>
              <a:gd name="adj1" fmla="val 19261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35639" y="2456303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34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27049" y="252439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10800000">
            <a:off x="262398" y="1411590"/>
            <a:ext cx="2498768" cy="515630"/>
          </a:xfrm>
          <a:prstGeom prst="bentConnector3">
            <a:avLst>
              <a:gd name="adj1" fmla="val -9263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18" y="-81777"/>
            <a:ext cx="4627652" cy="27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26511">
            <a:off x="-888162" y="309355"/>
            <a:ext cx="8277204" cy="475649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540614" y="699542"/>
            <a:ext cx="6119618" cy="4223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Общегосударственные </a:t>
            </a:r>
            <a:r>
              <a:rPr lang="ru-RU" sz="2000" b="1" dirty="0" smtClean="0">
                <a:latin typeface="Arial Narrow" panose="020B0606020202030204" pitchFamily="34" charset="0"/>
              </a:rPr>
              <a:t>вопросы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9366" y="2381106"/>
            <a:ext cx="136614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168</a:t>
            </a:r>
          </a:p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8045" y="444395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241263" y="4099052"/>
            <a:ext cx="251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Прочие расходы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90978" y="4368832"/>
            <a:ext cx="102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26,8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87624" y="1517714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-199109" y="741772"/>
            <a:ext cx="282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функционирования муниципальной службы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4757" y="1467907"/>
            <a:ext cx="107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141,2</a:t>
            </a:r>
            <a:endParaRPr lang="ru-RU" sz="2800" b="1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>
            <a:off x="108902" y="1517717"/>
            <a:ext cx="2806914" cy="425673"/>
          </a:xfrm>
          <a:prstGeom prst="bentConnector3">
            <a:avLst>
              <a:gd name="adj1" fmla="val 23189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4114678" y="3879724"/>
            <a:ext cx="2192675" cy="559201"/>
          </a:xfrm>
          <a:prstGeom prst="bentConnector3">
            <a:avLst>
              <a:gd name="adj1" fmla="val 5714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18" y="-81777"/>
            <a:ext cx="4627652" cy="27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2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0728" y="699542"/>
            <a:ext cx="11295696" cy="496407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540614" y="690355"/>
            <a:ext cx="6263634" cy="9187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2289" y="3253228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9" y="-17531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Национальная экономика, безопасность, </a:t>
            </a:r>
            <a:r>
              <a:rPr lang="ru-RU" sz="2000" b="1" dirty="0" smtClean="0">
                <a:latin typeface="Arial Narrow" panose="020B0606020202030204" pitchFamily="34" charset="0"/>
              </a:rPr>
              <a:t>правоохранительная деятельность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716" y="2428865"/>
            <a:ext cx="136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178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17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9433" y="2060179"/>
            <a:ext cx="272514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2762" y="3653669"/>
            <a:ext cx="2321302" cy="14231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86516" y="20401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8911" y="1334209"/>
            <a:ext cx="2512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Прочие расходы в области национальной экономики и безопасности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64812" y="1962507"/>
            <a:ext cx="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28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10007" y="3615075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04435" y="2920485"/>
            <a:ext cx="2149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Содержание и ремонт объектов энергоснабжения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4904" y="3557084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32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48943" y="415934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606701" y="3557084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 и ремонт автодорог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081488" y="410974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118</a:t>
            </a:r>
            <a:endParaRPr lang="ru-RU" sz="28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5226655" y="4159146"/>
            <a:ext cx="2844576" cy="2420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18" y="-81777"/>
            <a:ext cx="4627652" cy="27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206" y="-21059"/>
            <a:ext cx="7463241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город Переславль-Залесский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Ярославской области в цифрах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39" y="2612773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9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2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6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7" y="4063013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5" y="3687717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9" y="2228599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1022425" y="3780991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0,45%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6" y="1827678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2 085,1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0398" y="1314325"/>
            <a:ext cx="392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Среднегодовая численность населения за 2022 год –  55,5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9"/>
            <a:ext cx="354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протяженность автомобильных дорог – 929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" y="4245770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6648" y="4274339"/>
            <a:ext cx="363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520,1 млн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6" y="2206165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предприятиями – 25,6 млрд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4190" y="2747697"/>
            <a:ext cx="37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1219,2 млн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7121" y="4084722"/>
            <a:ext cx="37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плата – 47,2 тыс. рублей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9" y="4494635"/>
            <a:ext cx="370301" cy="414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17645" y="4634123"/>
            <a:ext cx="421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Средний размер назначенных пенсий – 19,2 тыс. рублей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6" y="3564616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7" y="3084289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094429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2" y="1685725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59930" y="3677066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лет* – 3,3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7954" y="2724843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лет* </a:t>
            </a:r>
            <a:r>
              <a:rPr lang="ru-RU" sz="1200">
                <a:latin typeface="Arial Narrow" panose="020B0606020202030204" pitchFamily="34" charset="0"/>
                <a:cs typeface="Times New Roman" panose="02020603050405020304" pitchFamily="18" charset="0"/>
              </a:rPr>
              <a:t>– 10,2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594" y="2112852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возраста* – 20,4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544" y="3178567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лет* – 6,2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462" y="1797292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Пенсионеры* – 13,7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6" y="1203600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90"/>
            <a:ext cx="431714" cy="490441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410321" y="4911601"/>
            <a:ext cx="8881195" cy="24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01.01.2022 года </a:t>
            </a:r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исходя из среднегодовой численности населения за 2021 год по </a:t>
            </a:r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6" y="930881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1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628" y="949631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2" name="Блок-схема: документ 51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5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1 153 ед.</a:t>
            </a:r>
          </a:p>
        </p:txBody>
      </p:sp>
    </p:spTree>
    <p:extLst>
      <p:ext uri="{BB962C8B-B14F-4D97-AF65-F5344CB8AC3E}">
        <p14:creationId xmlns:p14="http://schemas.microsoft.com/office/powerpoint/2010/main" val="40670652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972" y="528692"/>
            <a:ext cx="4408645" cy="4882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8983" y="531689"/>
            <a:ext cx="7509514" cy="4803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28738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04279" y="0"/>
            <a:ext cx="4680520" cy="7235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кредиторской задолженности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27534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043608" y="1086785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27560" y="86817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01.01.2022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61944" y="2326690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249,6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0800000">
            <a:off x="7974428" y="1203598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344033" y="2263772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245,9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4081348" y="2341779"/>
            <a:ext cx="1045326" cy="7107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7567" y="1558942"/>
            <a:ext cx="1162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+3,7</a:t>
            </a:r>
            <a:endParaRPr lang="ru-RU" sz="1100" dirty="0" smtClean="0"/>
          </a:p>
          <a:p>
            <a:pPr algn="ctr"/>
            <a:r>
              <a:rPr lang="ru-RU" sz="1400" dirty="0" smtClean="0"/>
              <a:t>млн рублей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27560" y="178540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3547" y="4051111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16409" y="4073801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82" y="4368401"/>
            <a:ext cx="7421981" cy="536068"/>
          </a:xfrm>
          <a:prstGeom prst="rect">
            <a:avLst/>
          </a:prstGeom>
        </p:spPr>
      </p:pic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1738859" y="3863673"/>
            <a:ext cx="922324" cy="455950"/>
          </a:xfrm>
          <a:prstGeom prst="bentConnector3">
            <a:avLst>
              <a:gd name="adj1" fmla="val 43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2974048" y="3809011"/>
            <a:ext cx="757858" cy="516835"/>
          </a:xfrm>
          <a:prstGeom prst="bentConnector3">
            <a:avLst>
              <a:gd name="adj1" fmla="val 319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7443" y="90136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01.01.2023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05171" y="1901927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3774" y="409781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475821" y="414100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>
            <a:off x="6874199" y="3858024"/>
            <a:ext cx="769745" cy="523247"/>
          </a:xfrm>
          <a:prstGeom prst="bentConnector3">
            <a:avLst>
              <a:gd name="adj1" fmla="val 1403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rot="10800000" flipV="1">
            <a:off x="5618781" y="3902637"/>
            <a:ext cx="756376" cy="495672"/>
          </a:xfrm>
          <a:prstGeom prst="bentConnector3">
            <a:avLst>
              <a:gd name="adj1" fmla="val 2376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81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29870"/>
            <a:ext cx="5328366" cy="3432345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94235" y="86916"/>
            <a:ext cx="1997869" cy="27027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4263" y="-3191"/>
            <a:ext cx="5546049" cy="6995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муниципального долга, млн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документ 12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587974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587974"/>
            <a:ext cx="216024" cy="216024"/>
          </a:xfrm>
          <a:prstGeom prst="rect">
            <a:avLst/>
          </a:prstGeom>
          <a:solidFill>
            <a:srgbClr val="77675D"/>
          </a:solidFill>
          <a:ln>
            <a:solidFill>
              <a:srgbClr val="77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03534" y="4465153"/>
            <a:ext cx="157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Кредиты кредитных организаций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599007"/>
            <a:ext cx="159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Бюджетные кредиты</a:t>
            </a:r>
            <a:endParaRPr lang="ru-RU" sz="12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5292080" y="3363838"/>
            <a:ext cx="936104" cy="5615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0,0</a:t>
            </a:r>
            <a:endParaRPr lang="ru-RU" sz="20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2722870" y="1707654"/>
            <a:ext cx="936104" cy="5615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133,9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978310" y="2139702"/>
            <a:ext cx="809714" cy="122413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7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80" y="483518"/>
            <a:ext cx="7249628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-169547"/>
            <a:ext cx="4320481" cy="11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бюджета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документ 11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724" y="2211710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0485" y="3204174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443958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75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/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/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350708"/>
            <a:ext cx="6912768" cy="4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городского округа </a:t>
            </a:r>
          </a:p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области, млн рублей</a:t>
            </a:r>
            <a:endParaRPr lang="ru-RU" sz="14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04080" y="1059581"/>
          <a:ext cx="7991824" cy="2021252"/>
        </p:xfrm>
        <a:graphic>
          <a:graphicData uri="http://schemas.openxmlformats.org/drawingml/2006/table">
            <a:tbl>
              <a:tblPr/>
              <a:tblGrid>
                <a:gridCol w="280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7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 за 2021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назначения на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 2022</a:t>
                      </a:r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% к плану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в том числе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2 351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3 148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3 106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- 42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667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-18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1 725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2 463</a:t>
                      </a:r>
                      <a:endParaRPr lang="ru-RU" sz="13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2 439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- 24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2 351</a:t>
                      </a:r>
                      <a:endParaRPr lang="ru-RU" sz="13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3212</a:t>
                      </a:r>
                      <a:endParaRPr lang="ru-RU" sz="13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3 037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-175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98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3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-64</a:t>
                      </a:r>
                      <a:endParaRPr lang="ru-RU" sz="13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Блок-схема: документ 4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0334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Доходы бюджета в 2022 </a:t>
            </a:r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28116"/>
              </p:ext>
            </p:extLst>
          </p:nvPr>
        </p:nvGraphicFramePr>
        <p:xfrm>
          <a:off x="1169805" y="0"/>
          <a:ext cx="6786571" cy="552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37412" y="2667107"/>
            <a:ext cx="15841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Безвозмездные поступления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2 439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034153" y="3219991"/>
            <a:ext cx="807980" cy="1917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79712" y="2522896"/>
            <a:ext cx="911025" cy="278539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21906" y="1307027"/>
            <a:ext cx="482368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3568" y="1907451"/>
            <a:ext cx="13702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587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7688" y="689586"/>
            <a:ext cx="13538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4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62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собственных доходов </a:t>
            </a:r>
            <a:r>
              <a:rPr lang="ru-RU" sz="2000" b="1" dirty="0">
                <a:latin typeface="Arial Narrow" panose="020B0606020202030204" pitchFamily="34" charset="0"/>
              </a:rPr>
              <a:t>бюджета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в 2022 </a:t>
            </a:r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70546636"/>
              </p:ext>
            </p:extLst>
          </p:nvPr>
        </p:nvGraphicFramePr>
        <p:xfrm>
          <a:off x="0" y="607079"/>
          <a:ext cx="9137670" cy="454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925677" y="4516854"/>
            <a:ext cx="644582" cy="293332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49409" y="760058"/>
            <a:ext cx="2902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лиц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344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639458" y="23072255"/>
            <a:ext cx="289476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26542" y="4516127"/>
            <a:ext cx="273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138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37153" y="915134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0706" y="179102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имущество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изических лиц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39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75803" y="4032090"/>
            <a:ext cx="3195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79831" y="1200800"/>
            <a:ext cx="2868994" cy="662631"/>
            <a:chOff x="-211480" y="1343197"/>
            <a:chExt cx="3596863" cy="10602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776078" y="1343197"/>
              <a:ext cx="609305" cy="106020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-211480" y="1343197"/>
              <a:ext cx="298019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52120" y="3876554"/>
            <a:ext cx="3096344" cy="461972"/>
            <a:chOff x="-986302" y="1131590"/>
            <a:chExt cx="4304027" cy="27100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262798" y="1131590"/>
              <a:ext cx="1054927" cy="271003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-986302" y="1131591"/>
              <a:ext cx="324910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5773879" y="2355726"/>
            <a:ext cx="498408" cy="11076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381220" y="2355726"/>
            <a:ext cx="147881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550140"/>
            <a:ext cx="1293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667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72286" y="2355726"/>
            <a:ext cx="247617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7468" y="3356226"/>
            <a:ext cx="1848267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n w="0"/>
                <a:solidFill>
                  <a:prstClr val="black"/>
                </a:solidFill>
              </a:rPr>
              <a:t>80 млн рублей </a:t>
            </a:r>
            <a:r>
              <a:rPr lang="ru-RU" sz="1400" dirty="0">
                <a:ln w="0"/>
                <a:solidFill>
                  <a:prstClr val="black"/>
                </a:solidFill>
              </a:rPr>
              <a:t>–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всего 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Неналоговых</a:t>
            </a:r>
            <a:r>
              <a:rPr lang="ru-RU" sz="1400" dirty="0" smtClean="0">
                <a:ln w="0"/>
                <a:solidFill>
                  <a:prstClr val="black"/>
                </a:solidFill>
              </a:rPr>
              <a:t> доходов</a:t>
            </a:r>
            <a:r>
              <a:rPr lang="ru-RU" sz="1400" dirty="0">
                <a:ln w="0"/>
                <a:solidFill>
                  <a:prstClr val="black"/>
                </a:solidFill>
              </a:rPr>
              <a:t>.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Это составляет </a:t>
            </a:r>
            <a:r>
              <a:rPr lang="ru-RU" b="1" dirty="0" smtClean="0">
                <a:ln w="0"/>
                <a:solidFill>
                  <a:prstClr val="black"/>
                </a:solidFill>
              </a:rPr>
              <a:t>12%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</a:rPr>
              <a:t>в общем объеме собственных доходов.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39458" y="1068546"/>
            <a:ext cx="420374" cy="5671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40614" y="555526"/>
            <a:ext cx="8208168" cy="0"/>
          </a:xfrm>
          <a:prstGeom prst="line">
            <a:avLst/>
          </a:prstGeom>
          <a:ln w="28575" cmpd="dbl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70259" y="4813674"/>
            <a:ext cx="1584176" cy="15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39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Основные налоговые доходы бюджета в 2022 году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19453"/>
              </p:ext>
            </p:extLst>
          </p:nvPr>
        </p:nvGraphicFramePr>
        <p:xfrm>
          <a:off x="457120" y="857251"/>
          <a:ext cx="8579376" cy="408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s.exaude.com/wp-content/uploads/2016/03/shutterstock_87195934-1160x11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21426" y="1707655"/>
            <a:ext cx="2545064" cy="2435370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0614" y="699542"/>
            <a:ext cx="8146186" cy="0"/>
          </a:xfrm>
          <a:prstGeom prst="line">
            <a:avLst/>
          </a:prstGeom>
          <a:ln w="28575" cmpd="thickThin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798713">
            <a:off x="2773974" y="1889780"/>
            <a:ext cx="463260" cy="381398"/>
          </a:xfrm>
          <a:prstGeom prst="rightArrow">
            <a:avLst/>
          </a:prstGeom>
          <a:solidFill>
            <a:srgbClr val="AF69A7"/>
          </a:solidFill>
          <a:ln>
            <a:solidFill>
              <a:srgbClr val="AF6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523101">
            <a:off x="2815511" y="3693601"/>
            <a:ext cx="511724" cy="411979"/>
          </a:xfrm>
          <a:prstGeom prst="rightArrow">
            <a:avLst/>
          </a:prstGeom>
          <a:solidFill>
            <a:srgbClr val="3286AC"/>
          </a:solidFill>
          <a:ln>
            <a:solidFill>
              <a:srgbClr val="32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019949">
            <a:off x="6003894" y="3525151"/>
            <a:ext cx="599088" cy="47432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0049182">
            <a:off x="6004399" y="1727185"/>
            <a:ext cx="555089" cy="42210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в </a:t>
            </a:r>
            <a:r>
              <a:rPr lang="ru-RU" alt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2022 </a:t>
            </a:r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496114"/>
              </p:ext>
            </p:extLst>
          </p:nvPr>
        </p:nvGraphicFramePr>
        <p:xfrm>
          <a:off x="111583" y="962738"/>
          <a:ext cx="877801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318792"/>
            <a:ext cx="24248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1 352,1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36830" y="1769646"/>
            <a:ext cx="522961" cy="154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52120" y="3795886"/>
            <a:ext cx="576065" cy="233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8184" y="4029257"/>
            <a:ext cx="16885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59791" y="1769646"/>
            <a:ext cx="1856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" y="2695818"/>
            <a:ext cx="209857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48767" y="2695819"/>
            <a:ext cx="1993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36830" y="2376072"/>
            <a:ext cx="29956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313,6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688917"/>
            <a:ext cx="20162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Субсидии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708,7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8767" y="1197942"/>
            <a:ext cx="253965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65,5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7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385907" y="3651870"/>
            <a:ext cx="394006" cy="64807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99499" y="4299942"/>
            <a:ext cx="514400" cy="3600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63688" y="4659980"/>
            <a:ext cx="1035811" cy="7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9047" y="4299942"/>
            <a:ext cx="24248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Возврат остатков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-1,1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6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2580"/>
            <a:ext cx="7272808" cy="963647"/>
          </a:xfrm>
          <a:prstGeom prst="rect">
            <a:avLst/>
          </a:prstGeom>
          <a:noFill/>
          <a:ln w="73025" cap="rnd" cmpd="sng">
            <a:noFill/>
          </a:ln>
          <a:effectLst>
            <a:outerShdw blurRad="50800" dist="50800" sx="1000" sy="1000" algn="ctr" rotWithShape="0">
              <a:srgbClr val="000000"/>
            </a:outerShdw>
            <a:reflection stA="0" endPos="6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38100" h="114300"/>
            <a:bevelB w="317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prstClr val="black"/>
                </a:solidFill>
              </a:rPr>
              <a:t>Сумма льгот и преференций за </a:t>
            </a:r>
            <a:r>
              <a:rPr lang="ru-RU" sz="1500" b="1" dirty="0" smtClean="0">
                <a:solidFill>
                  <a:prstClr val="black"/>
                </a:solidFill>
              </a:rPr>
              <a:t>2022 </a:t>
            </a:r>
            <a:r>
              <a:rPr lang="ru-RU" sz="1500" b="1" dirty="0">
                <a:solidFill>
                  <a:prstClr val="black"/>
                </a:solidFill>
              </a:rPr>
              <a:t>год, предоставленных решениями органов местного </a:t>
            </a:r>
            <a:r>
              <a:rPr lang="ru-RU" sz="1500" b="1" dirty="0" smtClean="0">
                <a:solidFill>
                  <a:prstClr val="black"/>
                </a:solidFill>
              </a:rPr>
              <a:t>самоуправления, </a:t>
            </a:r>
            <a:r>
              <a:rPr lang="ru-RU" sz="1500" b="1" dirty="0">
                <a:solidFill>
                  <a:prstClr val="black"/>
                </a:solidFill>
              </a:rPr>
              <a:t>организациям/предприятиям и физическим лицам </a:t>
            </a:r>
            <a:r>
              <a:rPr lang="ru-RU" sz="1500" b="1" dirty="0" smtClean="0">
                <a:solidFill>
                  <a:prstClr val="black"/>
                </a:solidFill>
              </a:rPr>
              <a:t>по </a:t>
            </a:r>
            <a:r>
              <a:rPr lang="ru-RU" sz="1500" b="1" dirty="0">
                <a:solidFill>
                  <a:prstClr val="black"/>
                </a:solidFill>
              </a:rPr>
              <a:t>уплате налоговых и неналоговых </a:t>
            </a:r>
            <a:r>
              <a:rPr lang="ru-RU" sz="1500" b="1" dirty="0" smtClean="0">
                <a:solidFill>
                  <a:prstClr val="black"/>
                </a:solidFill>
              </a:rPr>
              <a:t>платежей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67136" y="2344851"/>
            <a:ext cx="342902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184,0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7240" y="2337725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Налог на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имущество </a:t>
            </a:r>
          </a:p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физических лиц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27240" y="2946202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Земельный налог 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59744" y="2955697"/>
            <a:ext cx="3429024" cy="58909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220,1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35789" y="3569259"/>
            <a:ext cx="2732504" cy="666332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Аренда муниципального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имущества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259744" y="3579007"/>
            <a:ext cx="3429024" cy="6565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4 064,7 тыс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527240" y="1638835"/>
            <a:ext cx="6161528" cy="70473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За </a:t>
            </a:r>
            <a:r>
              <a:rPr lang="ru-RU" b="1" dirty="0" smtClean="0">
                <a:solidFill>
                  <a:prstClr val="white"/>
                </a:solidFill>
              </a:rPr>
              <a:t>2022 </a:t>
            </a:r>
            <a:r>
              <a:rPr lang="ru-RU" b="1" dirty="0">
                <a:solidFill>
                  <a:prstClr val="white"/>
                </a:solidFill>
              </a:rPr>
              <a:t>год предоставлено льгот и преференций на сумму</a:t>
            </a:r>
          </a:p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4 </a:t>
            </a:r>
            <a:r>
              <a:rPr lang="ru-RU" b="1" dirty="0" smtClean="0">
                <a:solidFill>
                  <a:prstClr val="white"/>
                </a:solidFill>
              </a:rPr>
              <a:t>468,8 </a:t>
            </a:r>
            <a:r>
              <a:rPr lang="ru-RU" b="1" dirty="0">
                <a:solidFill>
                  <a:prstClr val="white"/>
                </a:solidFill>
              </a:rPr>
              <a:t>тыс. </a:t>
            </a:r>
            <a:r>
              <a:rPr lang="ru-RU" b="1" dirty="0" smtClean="0">
                <a:solidFill>
                  <a:prstClr val="white"/>
                </a:solidFill>
              </a:rPr>
              <a:t>рублей 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55576" y="1016227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8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236"/>
            <a:ext cx="7886700" cy="5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Сведения о задолженности по налоговым и неналоговым платежам, млн рублей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55626"/>
              </p:ext>
            </p:extLst>
          </p:nvPr>
        </p:nvGraphicFramePr>
        <p:xfrm>
          <a:off x="540614" y="1419622"/>
          <a:ext cx="4375398" cy="357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56657438"/>
              </p:ext>
            </p:extLst>
          </p:nvPr>
        </p:nvGraphicFramePr>
        <p:xfrm>
          <a:off x="4644698" y="803156"/>
          <a:ext cx="4776192" cy="443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2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16610</TotalTime>
  <Words>1502</Words>
  <Application>Microsoft Office PowerPoint</Application>
  <PresentationFormat>Экран (16:9)</PresentationFormat>
  <Paragraphs>349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Тема Office</vt:lpstr>
      <vt:lpstr>Тема2</vt:lpstr>
      <vt:lpstr>1_Тема Office</vt:lpstr>
      <vt:lpstr>Презентация PowerPoint</vt:lpstr>
      <vt:lpstr>Презентация PowerPoint</vt:lpstr>
      <vt:lpstr>Презентация PowerPoint</vt:lpstr>
      <vt:lpstr>Доходы бюджета в 2022 году</vt:lpstr>
      <vt:lpstr>Структура собственных доходов бюджета в 2022 году</vt:lpstr>
      <vt:lpstr>Основные налоговые доходы бюджета в 2022 году</vt:lpstr>
      <vt:lpstr>Структура безвозмездных поступлений бюджета в 2022 году</vt:lpstr>
      <vt:lpstr>Презентация PowerPoint</vt:lpstr>
      <vt:lpstr>Сведения о задолженности по налоговым и неналоговым платежам, млн рублей</vt:lpstr>
      <vt:lpstr>Структура расходов бюджета в 2022 году</vt:lpstr>
      <vt:lpstr>Национальные проекты, реализованные на территории городского округа город Переславль-Залесский (млн руб.)</vt:lpstr>
      <vt:lpstr>Презентация PowerPoint</vt:lpstr>
      <vt:lpstr>Региональные проекты, реализованные на территории городского округа город Переславль-Залесский</vt:lpstr>
      <vt:lpstr>Презентация PowerPoint</vt:lpstr>
      <vt:lpstr>Отраслевая структура расходов бюджета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Состояние кредиторской задолженности</vt:lpstr>
      <vt:lpstr>Состояние муниципального долга, млн рублей</vt:lpstr>
      <vt:lpstr>Презентация PowerPoint</vt:lpstr>
      <vt:lpstr>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user</cp:lastModifiedBy>
  <cp:revision>1595</cp:revision>
  <cp:lastPrinted>2022-04-26T14:28:37Z</cp:lastPrinted>
  <dcterms:created xsi:type="dcterms:W3CDTF">2016-10-07T07:15:03Z</dcterms:created>
  <dcterms:modified xsi:type="dcterms:W3CDTF">2023-05-15T06:09:41Z</dcterms:modified>
</cp:coreProperties>
</file>