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14" r:id="rId2"/>
  </p:sldMasterIdLst>
  <p:notesMasterIdLst>
    <p:notesMasterId r:id="rId24"/>
  </p:notesMasterIdLst>
  <p:sldIdLst>
    <p:sldId id="438" r:id="rId3"/>
    <p:sldId id="403" r:id="rId4"/>
    <p:sldId id="392" r:id="rId5"/>
    <p:sldId id="424" r:id="rId6"/>
    <p:sldId id="434" r:id="rId7"/>
    <p:sldId id="399" r:id="rId8"/>
    <p:sldId id="437" r:id="rId9"/>
    <p:sldId id="436" r:id="rId10"/>
    <p:sldId id="429" r:id="rId11"/>
    <p:sldId id="430" r:id="rId12"/>
    <p:sldId id="433" r:id="rId13"/>
    <p:sldId id="408" r:id="rId14"/>
    <p:sldId id="407" r:id="rId15"/>
    <p:sldId id="395" r:id="rId16"/>
    <p:sldId id="396" r:id="rId17"/>
    <p:sldId id="397" r:id="rId18"/>
    <p:sldId id="398" r:id="rId19"/>
    <p:sldId id="394" r:id="rId20"/>
    <p:sldId id="390" r:id="rId21"/>
    <p:sldId id="417" r:id="rId22"/>
    <p:sldId id="418" r:id="rId2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F56"/>
    <a:srgbClr val="CCCC00"/>
    <a:srgbClr val="0166AB"/>
    <a:srgbClr val="7A9FCC"/>
    <a:srgbClr val="7DBCF5"/>
    <a:srgbClr val="91C7DF"/>
    <a:srgbClr val="1C4372"/>
    <a:srgbClr val="FFABAB"/>
    <a:srgbClr val="FF8989"/>
    <a:srgbClr val="328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1" d="100"/>
          <a:sy n="81" d="100"/>
        </p:scale>
        <p:origin x="90" y="11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DE-46E4-BC29-ED3567EA3E1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DE-46E4-BC29-ED3567EA3E1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834005104807429E-3"/>
                  <c:y val="0.1552787178198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1DE-46E4-BC29-ED3567EA3E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2021 год от 10.12.2020 г.</c:v>
                </c:pt>
                <c:pt idx="1">
                  <c:v>Ожидаемое исполнение 2021 г.</c:v>
                </c:pt>
                <c:pt idx="2">
                  <c:v>2022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578</c:v>
                </c:pt>
                <c:pt idx="1">
                  <c:v>621</c:v>
                </c:pt>
                <c:pt idx="2">
                  <c:v>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DE-46E4-BC29-ED3567EA3E1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DE-46E4-BC29-ED3567EA3E1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59121145526397E-3"/>
                  <c:y val="0.1940983972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DE-46E4-BC29-ED3567EA3E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2021 год от 10.12.2020 г.</c:v>
                </c:pt>
                <c:pt idx="1">
                  <c:v>Ожидаемое исполнение 2021 г.</c:v>
                </c:pt>
                <c:pt idx="2">
                  <c:v>2022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1567</c:v>
                </c:pt>
                <c:pt idx="1">
                  <c:v>1764</c:v>
                </c:pt>
                <c:pt idx="2">
                  <c:v>1694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DE-46E4-BC29-ED3567EA3E1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DE-46E4-BC29-ED3567EA3E1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1DE-46E4-BC29-ED3567EA3E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2021 год от 10.12.2020 г.</c:v>
                </c:pt>
                <c:pt idx="1">
                  <c:v>Ожидаемое исполнение 2021 г.</c:v>
                </c:pt>
                <c:pt idx="2">
                  <c:v>2022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2199</c:v>
                </c:pt>
                <c:pt idx="1">
                  <c:v>2477</c:v>
                </c:pt>
                <c:pt idx="2">
                  <c:v>2408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84742640"/>
        <c:axId val="284738720"/>
        <c:axId val="0"/>
      </c:bar3DChart>
      <c:catAx>
        <c:axId val="28474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38720"/>
        <c:crosses val="autoZero"/>
        <c:auto val="1"/>
        <c:lblAlgn val="ctr"/>
        <c:lblOffset val="100"/>
        <c:noMultiLvlLbl val="0"/>
      </c:catAx>
      <c:valAx>
        <c:axId val="28473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4264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</a:t>
            </a:r>
            <a:r>
              <a:rPr lang="ru-RU" b="1" dirty="0" smtClean="0">
                <a:latin typeface="Arial Narrow" panose="020B0606020202030204" pitchFamily="34" charset="0"/>
              </a:rPr>
              <a:t>поступления</a:t>
            </a:r>
            <a:endParaRPr lang="ru-RU" b="1" dirty="0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F4-4775-AD31-1D410177CC3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4-4775-AD31-1D410177CC3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F4-4775-AD31-1D410177CC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 (проект)</c:v>
                </c:pt>
                <c:pt idx="1">
                  <c:v>2023 год (проект)</c:v>
                </c:pt>
                <c:pt idx="2">
                  <c:v>2024 год (проект)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1694.4</c:v>
                </c:pt>
                <c:pt idx="1">
                  <c:v>1533.7</c:v>
                </c:pt>
                <c:pt idx="2">
                  <c:v>1450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4740680"/>
        <c:axId val="284741464"/>
      </c:barChart>
      <c:catAx>
        <c:axId val="28474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741464"/>
        <c:crosses val="autoZero"/>
        <c:auto val="1"/>
        <c:lblAlgn val="ctr"/>
        <c:lblOffset val="100"/>
        <c:noMultiLvlLbl val="0"/>
      </c:catAx>
      <c:valAx>
        <c:axId val="284741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474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2022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EC4AA6D-90CE-482C-8E89-D0DCFCF8DFF2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6296296296296294E-3"/>
                  <c:y val="-0.1309635173058934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580.4</c:v>
                </c:pt>
                <c:pt idx="1">
                  <c:v>68.400000000000006</c:v>
                </c:pt>
                <c:pt idx="2">
                  <c:v>1694.4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2023 год (проект)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38225D7-03D9-4C82-BB6B-76D04181EF1E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3148148148148147E-2"/>
                  <c:y val="-0.11225444340505145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>
                  <c:v>600.4</c:v>
                </c:pt>
                <c:pt idx="1">
                  <c:v>52.7</c:v>
                </c:pt>
                <c:pt idx="2">
                  <c:v>1533.7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2024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B79AF7E-2CFC-4124-AB5C-10E0B15F10A8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888888888888888E-2"/>
                  <c:y val="1.496725912067339E-2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D45-4790-8F9C-EBE88B3B256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625.70000000000005</c:v>
                </c:pt>
                <c:pt idx="1">
                  <c:v>50.3</c:v>
                </c:pt>
                <c:pt idx="2">
                  <c:v>1450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257775921723"/>
          <c:y val="5.5355227235899931E-2"/>
          <c:w val="0.39303718237656138"/>
          <c:h val="0.812715241840039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Lbls>
            <c:dLbl>
              <c:idx val="0"/>
              <c:layout>
                <c:manualLayout>
                  <c:x val="-5.1271584903264721E-4"/>
                  <c:y val="-0.1886995341853782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 smtClean="0"/>
                      <a:t>24,1 %</a:t>
                    </a:r>
                    <a:endParaRPr lang="en-US" sz="1400" b="1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120800565810142"/>
                  <c:y val="0.1628617960220128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 smtClean="0"/>
                      <a:t>48,9 %</a:t>
                    </a:r>
                    <a:endParaRPr lang="en-US" sz="1400" b="1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565724840097251E-2"/>
                  <c:y val="0.2095541267565930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 smtClean="0"/>
                      <a:t>5,7 %</a:t>
                    </a:r>
                    <a:endParaRPr lang="en-US" sz="1400" b="1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642108714111143"/>
                  <c:y val="-3.852759068108527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 smtClean="0"/>
                      <a:t>5 %</a:t>
                    </a:r>
                    <a:endParaRPr lang="en-US" sz="1400" b="1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9156016395003729E-2"/>
                  <c:y val="-1.069100156541453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 smtClean="0"/>
                      <a:t>4,2 %</a:t>
                    </a:r>
                    <a:endParaRPr lang="en-US" sz="1400" b="1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0013679035662699E-2"/>
                  <c:y val="-1.8062119767207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5.3800569777961181E-2"/>
                      <c:h val="6.0492875664501469E-2"/>
                    </c:manualLayout>
                  </c15:layout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51C3D4F-5B0C-4B90-83BE-A0E597EC5EAF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0E-4D9D-90CD-48BD4AFE6F4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5.4600084117637837E-2"/>
                  <c:y val="-6.0890227055081403E-2"/>
                </c:manualLayout>
              </c:layout>
              <c:tx>
                <c:rich>
                  <a:bodyPr/>
                  <a:lstStyle/>
                  <a:p>
                    <a:fld id="{AA7FC73E-41DC-43F1-A286-0F613695913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795-4AB4-A67C-460A08C71C3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Патент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  <c:pt idx="7">
                  <c:v>Доходы от использования муниципального имущества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24.05282222016708</c:v>
                </c:pt>
                <c:pt idx="1">
                  <c:v>48.888745029131606</c:v>
                </c:pt>
                <c:pt idx="2">
                  <c:v>5.00746015598508</c:v>
                </c:pt>
                <c:pt idx="3">
                  <c:v>5.7271648324547604</c:v>
                </c:pt>
                <c:pt idx="4">
                  <c:v>4.1462437189802399</c:v>
                </c:pt>
                <c:pt idx="5">
                  <c:v>1.6372422084527882</c:v>
                </c:pt>
                <c:pt idx="6">
                  <c:v>5.4213138506119174</c:v>
                </c:pt>
                <c:pt idx="7">
                  <c:v>5.1190079842165295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749640535341"/>
          <c:y val="0.12453692014018646"/>
          <c:w val="0.35140302704907006"/>
          <c:h val="0.73019815980042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BB4D4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6D5F5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407411345315738E-2"/>
                  <c:y val="-0.1314752906242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60-455D-9564-1C92BBBB7D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</c:v>
                </c:pt>
                <c:pt idx="1">
                  <c:v>241.6</c:v>
                </c:pt>
                <c:pt idx="2">
                  <c:v>1295.8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  <c:holeSize val="50"/>
      </c:doughnutChart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0.68111</cdr:x>
      <cdr:y>0</cdr:y>
    </cdr:from>
    <cdr:to>
      <cdr:x>0.98678</cdr:x>
      <cdr:y>0.21046</cdr:y>
    </cdr:to>
    <cdr:pic>
      <cdr:nvPicPr>
        <cdr:cNvPr id="2" name="Рисунок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2750716" y="0"/>
          <a:ext cx="1234494" cy="71431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0.30668</cdr:x>
      <cdr:y>0.63749</cdr:y>
    </cdr:from>
    <cdr:to>
      <cdr:x>0.50281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238548" y="2163690"/>
          <a:ext cx="792088" cy="216024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2022</a:t>
          </a:r>
          <a:r>
            <a:rPr lang="ru-RU" sz="800" i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8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  <a:endParaRPr lang="ru-RU" sz="8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2023</a:t>
          </a:r>
          <a:r>
            <a:rPr lang="ru-RU" sz="1000" i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0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0.30387</cdr:x>
      <cdr:y>0.89208</cdr:y>
    </cdr:from>
    <cdr:to>
      <cdr:x>0.5</cdr:x>
      <cdr:y>0.95335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227212" y="3027785"/>
          <a:ext cx="792088" cy="207961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2024 год</a:t>
          </a:r>
          <a:endParaRPr lang="ru-RU" sz="8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0.65955</cdr:x>
      <cdr:y>0.53611</cdr:y>
    </cdr:from>
    <cdr:to>
      <cdr:x>0.9599</cdr:x>
      <cdr:y>0.53611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319179" y="2145258"/>
          <a:ext cx="242229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0.667</cdr:x>
      <cdr:y>0.42453</cdr:y>
    </cdr:from>
    <cdr:to>
      <cdr:x>0.95874</cdr:x>
      <cdr:y>0.56123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79286" y="1698755"/>
          <a:ext cx="2352852" cy="547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  <a:latin typeface="Arial Narrow" panose="020B0606020202030204" pitchFamily="34" charset="0"/>
            </a:rPr>
            <a:t>Прочие налоговые доходы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prstClr val="black"/>
              </a:solidFill>
              <a:latin typeface="Arial Narrow" panose="020B0606020202030204" pitchFamily="34" charset="0"/>
            </a:rPr>
            <a:t>10,6 млн руб.</a:t>
          </a:r>
          <a:endParaRPr lang="ru-RU" sz="14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0.61365</cdr:x>
      <cdr:y>0.71966</cdr:y>
    </cdr:from>
    <cdr:to>
      <cdr:x>0.94058</cdr:x>
      <cdr:y>0.91143</cdr:y>
    </cdr:to>
    <cdr:grpSp>
      <cdr:nvGrpSpPr>
        <cdr:cNvPr id="5" name="Группа 4"/>
        <cdr:cNvGrpSpPr/>
      </cdr:nvGrpSpPr>
      <cdr:grpSpPr>
        <a:xfrm xmlns:a="http://schemas.openxmlformats.org/drawingml/2006/main" flipH="1" flipV="1">
          <a:off x="5312526" y="2879717"/>
          <a:ext cx="2830318" cy="767366"/>
          <a:chOff x="6425238" y="4144141"/>
          <a:chExt cx="4201138" cy="927610"/>
        </a:xfrm>
      </cdr:grpSpPr>
      <cdr:cxnSp macro="">
        <cdr:nvCxnSpPr>
          <cdr:cNvPr id="8" name="Прямая соединительная линия 7"/>
          <cdr:cNvCxnSpPr/>
        </cdr:nvCxnSpPr>
        <cdr:spPr>
          <a:xfrm xmlns:a="http://schemas.openxmlformats.org/drawingml/2006/main">
            <a:off x="10167648" y="4144141"/>
            <a:ext cx="458728" cy="92761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/>
            <a:tailEnd type="oval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/>
          <cdr:cNvCxnSpPr/>
        </cdr:nvCxnSpPr>
        <cdr:spPr>
          <a:xfrm xmlns:a="http://schemas.openxmlformats.org/drawingml/2006/main" flipH="1">
            <a:off x="6425238" y="4144142"/>
            <a:ext cx="3761776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0.66031</cdr:x>
      <cdr:y>0.44748</cdr:y>
    </cdr:from>
    <cdr:to>
      <cdr:x>0.96066</cdr:x>
      <cdr:y>0.44748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5325307" y="1790589"/>
          <a:ext cx="242228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0.6851</cdr:x>
      <cdr:y>0.30342</cdr:y>
    </cdr:from>
    <cdr:to>
      <cdr:x>0.82838</cdr:x>
      <cdr:y>0.43589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525243" y="1214127"/>
          <a:ext cx="1155590" cy="5300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Патент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26,9 млн руб.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0.67755</cdr:x>
      <cdr:y>0.67985</cdr:y>
    </cdr:from>
    <cdr:to>
      <cdr:x>1</cdr:x>
      <cdr:y>0.86721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464357" y="2720408"/>
          <a:ext cx="2600539" cy="7497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Доходы от использования муниципального имущества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          33,2 млн руб</a:t>
          </a:r>
          <a:r>
            <a:rPr lang="ru-RU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ru-RU" sz="1400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0.38481</cdr:x>
      <cdr:y>0.38904</cdr:y>
    </cdr:from>
    <cdr:to>
      <cdr:x>0.52333</cdr:x>
      <cdr:y>0.57565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166870" y="1540750"/>
          <a:ext cx="1139930" cy="739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ВСЕГО</a:t>
          </a:r>
        </a:p>
        <a:p xmlns:a="http://schemas.openxmlformats.org/drawingml/2006/main">
          <a:pPr algn="ctr"/>
          <a:r>
            <a: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1694,4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123"/>
            <a:ext cx="5438775" cy="44680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59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6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9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6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4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7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5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45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74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cid:cke0@j8JrOfCA.q6kXXDt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59782"/>
            <a:ext cx="8208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«ПРОЕКТ бюджета </a:t>
            </a:r>
            <a:r>
              <a:rPr lang="ru-RU" sz="2800" b="1" dirty="0">
                <a:latin typeface="Arial Narrow" panose="020B0606020202030204" pitchFamily="34" charset="0"/>
              </a:rPr>
              <a:t>городского округа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город Переславль-Залесский Ярославской области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на </a:t>
            </a:r>
            <a:r>
              <a:rPr lang="ru-RU" sz="2400" b="1" dirty="0" smtClean="0">
                <a:latin typeface="Arial Narrow" panose="020B0606020202030204" pitchFamily="34" charset="0"/>
              </a:rPr>
              <a:t>2022 </a:t>
            </a:r>
            <a:r>
              <a:rPr lang="ru-RU" sz="2400" b="1" dirty="0">
                <a:latin typeface="Arial Narrow" panose="020B0606020202030204" pitchFamily="34" charset="0"/>
              </a:rPr>
              <a:t>год и на плановый период </a:t>
            </a:r>
            <a:r>
              <a:rPr lang="ru-RU" sz="2400" b="1" dirty="0" smtClean="0">
                <a:latin typeface="Arial Narrow" panose="020B0606020202030204" pitchFamily="34" charset="0"/>
              </a:rPr>
              <a:t>2023 </a:t>
            </a:r>
            <a:r>
              <a:rPr lang="ru-RU" sz="2400" b="1" dirty="0"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latin typeface="Arial Narrow" panose="020B0606020202030204" pitchFamily="34" charset="0"/>
              </a:rPr>
              <a:t>2024</a:t>
            </a:r>
            <a:r>
              <a:rPr lang="ru-RU" sz="2400" b="1" dirty="0">
                <a:latin typeface="Arial Narrow" panose="020B0606020202030204" pitchFamily="34" charset="0"/>
              </a:rPr>
              <a:t> </a:t>
            </a:r>
            <a:r>
              <a:rPr lang="ru-RU" sz="2400" b="1" dirty="0" smtClean="0">
                <a:latin typeface="Arial Narrow" panose="020B0606020202030204" pitchFamily="34" charset="0"/>
              </a:rPr>
              <a:t>годов»</a:t>
            </a:r>
            <a:r>
              <a:rPr lang="ru-RU" sz="2800" b="1" i="1" dirty="0" smtClean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33966" y="2229628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971411" cy="108384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7926" y="1203598"/>
            <a:ext cx="60121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ю д ж е т  д л я  г р а ж д а н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9770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городского округа </a:t>
            </a:r>
            <a:b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</a:b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город Переславль-Залесский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699542"/>
            <a:ext cx="8172400" cy="44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051720" y="173005"/>
            <a:ext cx="5831586" cy="4890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Основные направления бюджетного финансирования</a:t>
            </a:r>
            <a:endParaRPr lang="ru-RU" sz="1700" b="1" i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94208"/>
              </p:ext>
            </p:extLst>
          </p:nvPr>
        </p:nvGraphicFramePr>
        <p:xfrm>
          <a:off x="1115616" y="1022618"/>
          <a:ext cx="7760806" cy="39974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60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9740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труда с начислениями на оплату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труда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коммунальных услуг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имущественных налогов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публично- нормативных обязательств и социальные выплаты населению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переселение граждан из аварийного жилищного фонда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строительство и реконструкцию объектов теплоснабжения и объектов газификации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национальным и региональным проектам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погашение и обслуживание муниципального долга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38"/>
          <p:cNvSpPr/>
          <p:nvPr/>
        </p:nvSpPr>
        <p:spPr>
          <a:xfrm>
            <a:off x="705536" y="1275606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719200" y="1635646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725664" y="1995686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705536" y="2355726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688470" y="2957008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688470" y="3333046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685531" y="3944257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688470" y="4299942"/>
            <a:ext cx="279728" cy="164542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806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83" y="990550"/>
            <a:ext cx="6381572" cy="4038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2022 год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2 408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800" b="1" cap="none" spc="0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1715" y="2549023"/>
            <a:ext cx="8114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93,8 %</a:t>
            </a:r>
            <a:endParaRPr lang="ru-RU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73923" y="3518482"/>
            <a:ext cx="6944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6,2 %</a:t>
            </a:r>
            <a:endParaRPr lang="ru-RU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6561" y="4568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63175" y="22036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11" y="1178570"/>
            <a:ext cx="32616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1."Развитие </a:t>
            </a:r>
            <a:r>
              <a:rPr lang="ru-RU" sz="800" dirty="0"/>
              <a:t>образования и молодежная политика городского округа город Переславль-Залесский Ярославской области"</a:t>
            </a:r>
          </a:p>
          <a:p>
            <a:r>
              <a:rPr lang="ru-RU" sz="800" dirty="0" smtClean="0"/>
              <a:t>2. " </a:t>
            </a:r>
            <a:r>
              <a:rPr lang="ru-RU" sz="800" dirty="0"/>
              <a:t>Социальная поддержка населения городского округа город Переславль-Залесский Ярославской области"</a:t>
            </a:r>
          </a:p>
          <a:p>
            <a:r>
              <a:rPr lang="ru-RU" sz="800" dirty="0" smtClean="0"/>
              <a:t> 3. "Обеспечение </a:t>
            </a:r>
            <a:r>
              <a:rPr lang="ru-RU" sz="800" dirty="0"/>
              <a:t>доступным и комфортным жильем населения городского округа город Переславль-Залесский Ярославской области"</a:t>
            </a:r>
          </a:p>
          <a:p>
            <a:r>
              <a:rPr lang="ru-RU" sz="800" dirty="0" smtClean="0"/>
              <a:t> 4. "Обеспечение </a:t>
            </a:r>
            <a:r>
              <a:rPr lang="ru-RU" sz="800" dirty="0"/>
              <a:t>общественного порядка и противодействие преступности на территории городского округа город Переславль-Залесский Ярославской области"</a:t>
            </a:r>
          </a:p>
          <a:p>
            <a:r>
              <a:rPr lang="ru-RU" sz="800" dirty="0" smtClean="0"/>
              <a:t>5. </a:t>
            </a:r>
            <a:r>
              <a:rPr lang="ru-RU" sz="800" dirty="0"/>
              <a:t>"Развитие физической культуры, культуры и туризма в городском округе город Переславль-Залесский Ярославской области"</a:t>
            </a:r>
          </a:p>
          <a:p>
            <a:r>
              <a:rPr lang="ru-RU" sz="800" dirty="0" smtClean="0"/>
              <a:t>6. </a:t>
            </a:r>
            <a:r>
              <a:rPr lang="ru-RU" sz="800" dirty="0"/>
              <a:t>"Обеспечение качественными коммунальными услугами населения городского округа город Переславль-Залесский Ярославской области"</a:t>
            </a:r>
          </a:p>
          <a:p>
            <a:r>
              <a:rPr lang="ru-RU" sz="800" dirty="0" smtClean="0"/>
              <a:t>7. </a:t>
            </a:r>
            <a:r>
              <a:rPr lang="ru-RU" sz="800" dirty="0"/>
              <a:t>"Развитие дорожного хозяйства в городском округе город Переславль-Залесский Ярославской области"</a:t>
            </a:r>
          </a:p>
          <a:p>
            <a:r>
              <a:rPr lang="ru-RU" sz="800" dirty="0" smtClean="0"/>
              <a:t>8. </a:t>
            </a:r>
            <a:r>
              <a:rPr lang="ru-RU" sz="800" dirty="0"/>
              <a:t>"Развитие сельского хозяйства городского округа город Переславль-Залесский Ярославской области"</a:t>
            </a:r>
          </a:p>
          <a:p>
            <a:r>
              <a:rPr lang="ru-RU" sz="800" dirty="0" smtClean="0"/>
              <a:t>9. </a:t>
            </a:r>
            <a:r>
              <a:rPr lang="ru-RU" sz="800" dirty="0"/>
              <a:t>"</a:t>
            </a:r>
            <a:r>
              <a:rPr lang="ru-RU" sz="800" dirty="0" err="1"/>
              <a:t>Энергоэффективность</a:t>
            </a:r>
            <a:r>
              <a:rPr lang="ru-RU" sz="800" dirty="0"/>
              <a:t> в городском округе город Переславль-Залесский Ярославской области"</a:t>
            </a:r>
          </a:p>
          <a:p>
            <a:r>
              <a:rPr lang="ru-RU" sz="800" dirty="0" smtClean="0"/>
              <a:t>10. </a:t>
            </a:r>
            <a:r>
              <a:rPr lang="ru-RU" sz="800" dirty="0"/>
              <a:t>"Охрана окружающей среды в городском округе город Переславль-Залесский Ярославской области"</a:t>
            </a:r>
          </a:p>
          <a:p>
            <a:r>
              <a:rPr lang="ru-RU" sz="800" dirty="0" smtClean="0"/>
              <a:t>11. </a:t>
            </a:r>
            <a:r>
              <a:rPr lang="ru-RU" sz="800" dirty="0"/>
              <a:t>"Защита населения на территории городского округа город Переславль-Залесский Ярославской области от чрезвычайных ситуаций и обеспечение пожарной безопасности"</a:t>
            </a:r>
          </a:p>
          <a:p>
            <a:r>
              <a:rPr lang="ru-RU" sz="800" dirty="0" smtClean="0"/>
              <a:t>12. </a:t>
            </a:r>
            <a:r>
              <a:rPr lang="ru-RU" sz="800" dirty="0"/>
              <a:t>"Обеспечение функционирования и развития муниципальной службы в городском округе город Переславль-Залесский Ярославской области"</a:t>
            </a:r>
          </a:p>
          <a:p>
            <a:r>
              <a:rPr lang="ru-RU" sz="800" dirty="0" smtClean="0"/>
              <a:t>13. </a:t>
            </a:r>
            <a:r>
              <a:rPr lang="ru-RU" sz="800" dirty="0"/>
              <a:t>"Формирование современной городской среды на территории городского округа город Переславль-Залесский Ярославской области"</a:t>
            </a:r>
          </a:p>
        </p:txBody>
      </p:sp>
    </p:spTree>
    <p:extLst>
      <p:ext uri="{BB962C8B-B14F-4D97-AF65-F5344CB8AC3E}">
        <p14:creationId xmlns:p14="http://schemas.microsoft.com/office/powerpoint/2010/main" val="3999040586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4543"/>
            <a:ext cx="8224402" cy="4787603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2 408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400" b="1" cap="none" spc="0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54461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2022 г.,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632" y="495559"/>
            <a:ext cx="8279904" cy="4308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ru-RU" b="1" dirty="0" smtClean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2040" y="3498145"/>
            <a:ext cx="288032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88024" y="3719105"/>
            <a:ext cx="144016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956566" y="1620231"/>
            <a:ext cx="565949" cy="27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82645" y="2034847"/>
            <a:ext cx="16893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1 808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ru-RU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235818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150266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9250" y="366290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422181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629" y="-356015"/>
            <a:ext cx="2385728" cy="27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665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61" y="865921"/>
            <a:ext cx="7219495" cy="4144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48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(ЖКХ,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благоустройство)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3172" y="2314172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278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28474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749988" y="34358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-321101"/>
            <a:ext cx="2368941" cy="27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9" y="654179"/>
            <a:ext cx="7682734" cy="4454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2123293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151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4087" y="262617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437195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577" y="-308570"/>
            <a:ext cx="2484458" cy="28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12" y="636014"/>
            <a:ext cx="7624049" cy="4581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538" y="2159310"/>
            <a:ext cx="116147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151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86270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8069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359089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-308569"/>
            <a:ext cx="2288836" cy="26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2022-2024 </a:t>
            </a:r>
            <a:r>
              <a:rPr lang="ru-RU" sz="1700" b="1" dirty="0" err="1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г.г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., </a:t>
            </a:r>
            <a:r>
              <a:rPr lang="ru-RU" sz="16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47171"/>
            <a:ext cx="7524328" cy="39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87624" y="100430"/>
            <a:ext cx="6912768" cy="7588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наиболее значимых направлений расходов бюджета, </a:t>
            </a:r>
            <a:r>
              <a:rPr lang="ru-RU" sz="16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тыс.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54944"/>
              </p:ext>
            </p:extLst>
          </p:nvPr>
        </p:nvGraphicFramePr>
        <p:xfrm>
          <a:off x="179512" y="1007555"/>
          <a:ext cx="8892988" cy="3570102"/>
        </p:xfrm>
        <a:graphic>
          <a:graphicData uri="http://schemas.openxmlformats.org/drawingml/2006/table">
            <a:tbl>
              <a:tblPr/>
              <a:tblGrid>
                <a:gridCol w="4946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549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Точки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роста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Демография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(«Финансовая поддержка семей при рождении детей»)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073,6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107 518,7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Культура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(«Культурная среда», «Цифровая культура»)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7 551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6 322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 городская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(«Обеспечение устойчивого сокращения непригодного для проживания жилищного фонда», «Формирование комфортной городской среды»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62 959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4 923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3 000,0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923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60 +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(«Капитальный ремонт инженерных сетей»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13 052,6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и реконструкция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объектов теплоснабжения и газификации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74 837,2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106 421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Государственная поддержка молодых семей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приобретении (строительстве)  </a:t>
                      </a:r>
                    </a:p>
                    <a:p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жилья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862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938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864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398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Муниципальный дорожный фонд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127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891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948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948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«Решаем вместе»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303,6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138,7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34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381 409,0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329 825,4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222 531,4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399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0" y="-92546"/>
            <a:ext cx="6408712" cy="108791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Уведомление о проведении публичных слушаний </a:t>
            </a:r>
            <a:r>
              <a:rPr lang="ru-RU" sz="1600" dirty="0" smtClean="0">
                <a:latin typeface="Arial Narrow" panose="020B0606020202030204" pitchFamily="34" charset="0"/>
              </a:rPr>
              <a:t>опубликовано в газете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«</a:t>
            </a:r>
            <a:r>
              <a:rPr lang="ru-RU" sz="1600" dirty="0" err="1" smtClean="0">
                <a:latin typeface="Arial Narrow" panose="020B0606020202030204" pitchFamily="34" charset="0"/>
              </a:rPr>
              <a:t>Переславская</a:t>
            </a:r>
            <a:r>
              <a:rPr lang="ru-RU" sz="1600" dirty="0" smtClean="0">
                <a:latin typeface="Arial Narrow" panose="020B0606020202030204" pitchFamily="34" charset="0"/>
              </a:rPr>
              <a:t> неделя» № 56 (14449) от 10.11.2021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089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 descr="\\Finserv\общая_serverurm\Документы\Бюджет на 2022-2024 гг\Публичные слушания\DSC_0067_обработано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75608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638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Предлагается одобрить </a:t>
            </a:r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проект решения «О бюджете городского округа город Переславль-Залесский Ярославской области на </a:t>
            </a:r>
            <a:r>
              <a:rPr lang="ru-RU" sz="2400" b="1" dirty="0">
                <a:latin typeface="Arial Narrow" panose="020B0606020202030204" pitchFamily="34" charset="0"/>
              </a:rPr>
              <a:t>2021 год и на плановый период 2022 и 2023 годов» </a:t>
            </a:r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для </a:t>
            </a:r>
            <a:r>
              <a:rPr lang="ru-RU" sz="2400" b="1" dirty="0">
                <a:latin typeface="Arial Narrow" panose="020B0606020202030204" pitchFamily="34" charset="0"/>
              </a:rPr>
              <a:t>внесения </a:t>
            </a:r>
            <a:r>
              <a:rPr lang="ru-RU" sz="2400" b="1">
                <a:latin typeface="Arial Narrow" panose="020B0606020202030204" pitchFamily="34" charset="0"/>
              </a:rPr>
              <a:t>его </a:t>
            </a:r>
            <a:r>
              <a:rPr lang="ru-RU" sz="2400" b="1" smtClean="0">
                <a:latin typeface="Arial Narrow" panose="020B0606020202030204" pitchFamily="34" charset="0"/>
              </a:rPr>
              <a:t>в Переславль-Залесскую </a:t>
            </a:r>
            <a:r>
              <a:rPr lang="ru-RU" sz="2400" b="1" dirty="0" smtClean="0">
                <a:latin typeface="Arial Narrow" panose="020B0606020202030204" pitchFamily="34" charset="0"/>
              </a:rPr>
              <a:t>городскую Думу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83768" y="1203598"/>
            <a:ext cx="4104456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  <a:endParaRPr lang="ru-RU" sz="32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58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документах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4106"/>
            <a:ext cx="803611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7 мая 2018 г. № 204 «О национальных целях и стратегических задачах развития Российской Федерации на период до 2024 года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от 21 июля 2020 года № 474 «О национальных целях развития Российской Федерации на период до 2030 года»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Федеральному Собранию Российской Федерации от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 2021 года</a:t>
            </a: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бюджетной, налоговой и таможенно-тарифной политики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утверждённые  Министерством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Ярославской области от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278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направлениях бюджетной и налоговой политики Ярославской области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показателях прогноза социально-экономического развития Ярославской области на среднесрочный период 2022-2024 годов, утвержденных постановлением правительства Ярославской области от 08.10.2021 № 702-п «О прогнозе социально-экономического развития Ярославской области на среднесрочный период 2022 – 2024 годов</a:t>
            </a: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городского округа город Переславль-Залесский Ярославской области на среднесрочный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годов, утвержденный Постановлением Администрации города Переславля-Залесского от 001.11.2021 №ПОС,03-2088/21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«Бюджетный прогноз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Переславль-Залесский на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2022- 2027 годов»(проект постановления Администрации города Переславля-Залесского)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политики городского округа город Переславль-Залесский Ярославской области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95536" y="105958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8895" y="163564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87987" y="198656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7987" y="231972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83306" y="284235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83306" y="336383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88895" y="394228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83306" y="4309837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423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712" y="215683"/>
            <a:ext cx="7291709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Переславль-Залесский в цифрах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38" y="2612772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098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5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7" y="4063013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83918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78" y="2228598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18" name="TextBox 17"/>
          <p:cNvSpPr txBox="1"/>
          <p:nvPr/>
        </p:nvSpPr>
        <p:spPr>
          <a:xfrm>
            <a:off x="1007656" y="4160132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1,0 %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165" y="1827677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1 985,4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0398" y="1314324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на 01.01.2021 –  55,2 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78"/>
            <a:ext cx="354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протяженность автомобильных дорог – 903,8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" y="4606514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7172" y="4621142"/>
            <a:ext cx="3378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442 млн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485" y="2206164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предприятиями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14,8 млрд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8611" y="2700774"/>
            <a:ext cx="364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765 млн руб.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" y="3651871"/>
            <a:ext cx="366113" cy="3853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2572" y="3603580"/>
            <a:ext cx="346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Оборот розничной торговли и общественного питания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10,7 млрд руб.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37120" y="4130173"/>
            <a:ext cx="394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плата – 36,7 тыс. руб.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38" y="4494634"/>
            <a:ext cx="370301" cy="414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17644" y="4634122"/>
            <a:ext cx="421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Средний размер назначенных пенсий – 15,5 тыс. руб.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5" y="3564615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7" y="3084288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094428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11" y="1685724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59930" y="3677065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 – 3,6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7954" y="2724842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 – 10,9 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3594" y="2112851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возраста – 20,8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9543" y="3178566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 – 6,2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461" y="1797291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 – 19 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5" y="1203599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89"/>
            <a:ext cx="431714" cy="490441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1854758" y="4917671"/>
            <a:ext cx="7291709" cy="248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 по состоянию на 01.01.2021 года по данным Территориального органа Федеральной службы государственной статистики по Ярославской области</a:t>
            </a: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5" y="930880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3 130,67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0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86627" y="949630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4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1 200 ед.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82813"/>
            <a:ext cx="762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7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704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направления налоговой и бюджетной политики в части формирования доходов бюджета городского округа на 2022 год и плановый период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2023 и 2024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годов</a:t>
            </a:r>
            <a:endParaRPr lang="ru-RU" sz="1700" b="1" dirty="0">
              <a:solidFill>
                <a:srgbClr val="26262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14106"/>
            <a:ext cx="79641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 smtClean="0"/>
              <a:t>	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и бюджетной политики городского округа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Переславль-Залесский направлены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сбалансированности бюджета городского округа, повышение доходной части бюджета и концентрация имеющихся финансовых ресурсов на решении как текущих задач, так и задач, определенных приоритетными направлениями развития нашего городского округа в соответствии с утвержденной Стратегией социально-экономического развития городского округа и национальных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algn="ctr" defTabSz="539750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увеличение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поступлений налоговых и неналоговых доходов в бюджет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осуществления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поддержки граждан, предоставляемых за счёт средств городского бюджета, исходя из принципов адресности и нуждаемости получателей;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расходов на заработную плату работников бюджетной сферы;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обеспечения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уровня софинансирования к средствам вышестоящих бюджетов, в том числе участие в мероприятиях национального проекта по модернизации строительной отрасли в части сокращения непригодного для проживания и аварийного жилищного фонда;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проведения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планомерной работы по выявлению наиболее критических участков сети жилищно-коммунального хозяйства с целью их капитального ремонта, замены, модернизации;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сохранения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улучшения качества сети автомобильных дорог городского округа;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благоустройства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городского округа, в том числе дворов и проездов к ним;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инвентаризации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муниципальных программ на предмет их вклада в достижение национальных целей развития;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расширения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городского округа;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614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2022-2024 годов, млн 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97019"/>
              </p:ext>
            </p:extLst>
          </p:nvPr>
        </p:nvGraphicFramePr>
        <p:xfrm>
          <a:off x="108900" y="69954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2 343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2 187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2 126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653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676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1 694</a:t>
                      </a:r>
                      <a:endParaRPr lang="ru-RU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1 534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1 450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2 408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2 252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2 194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endParaRPr lang="ru-RU" sz="1600" b="0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1642"/>
              </p:ext>
            </p:extLst>
          </p:nvPr>
        </p:nvGraphicFramePr>
        <p:xfrm>
          <a:off x="539473" y="2674579"/>
          <a:ext cx="8353007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37D7C1-C5AE-401C-80C1-8299F24A3376}"/>
              </a:ext>
            </a:extLst>
          </p:cNvPr>
          <p:cNvSpPr txBox="1"/>
          <p:nvPr/>
        </p:nvSpPr>
        <p:spPr>
          <a:xfrm>
            <a:off x="261510" y="1452966"/>
            <a:ext cx="755784" cy="77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30242799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Структура доходов бюджета на 2022 год и плановый период 2023 и 2024 годов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627155"/>
              </p:ext>
            </p:extLst>
          </p:nvPr>
        </p:nvGraphicFramePr>
        <p:xfrm>
          <a:off x="4629596" y="1200149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2806308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155700" y="267494"/>
            <a:ext cx="9144000" cy="5170488"/>
            <a:chOff x="0" y="-27384"/>
            <a:chExt cx="12192000" cy="6885384"/>
          </a:xfrm>
        </p:grpSpPr>
        <p:pic>
          <p:nvPicPr>
            <p:cNvPr id="13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84"/>
            <a:stretch>
              <a:fillRect/>
            </a:stretch>
          </p:blipFill>
          <p:spPr bwMode="auto">
            <a:xfrm>
              <a:off x="0" y="-27384"/>
              <a:ext cx="121920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-27384"/>
              <a:ext cx="12192000" cy="688538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7087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городского округа города    </a:t>
            </a:r>
            <a:r>
              <a:rPr lang="ru-RU" sz="1700" b="1" dirty="0" smtClean="0">
                <a:latin typeface="Arial Narrow" panose="020B0606020202030204" pitchFamily="34" charset="0"/>
              </a:rPr>
              <a:t>Переславля-Залесского </a:t>
            </a:r>
            <a:r>
              <a:rPr lang="ru-RU" sz="1700" b="1" dirty="0" smtClean="0">
                <a:latin typeface="Arial Narrow" panose="020B0606020202030204" pitchFamily="34" charset="0"/>
                <a:ea typeface="+mn-ea"/>
                <a:cs typeface="+mn-cs"/>
              </a:rPr>
              <a:t>в 2022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/>
          </p:nvPr>
        </p:nvGraphicFramePr>
        <p:xfrm>
          <a:off x="174526" y="940871"/>
          <a:ext cx="8657258" cy="40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 flipV="1">
            <a:off x="947387" y="4096208"/>
            <a:ext cx="2976541" cy="624699"/>
            <a:chOff x="567586" y="646362"/>
            <a:chExt cx="3731693" cy="80303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7777" y="646362"/>
              <a:ext cx="751502" cy="803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67586" y="646363"/>
              <a:ext cx="298019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Прямоугольник 18"/>
          <p:cNvSpPr/>
          <p:nvPr/>
        </p:nvSpPr>
        <p:spPr>
          <a:xfrm>
            <a:off x="88201" y="1279635"/>
            <a:ext cx="2902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физических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лиц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317,2 млн руб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77228" y="1568385"/>
            <a:ext cx="2664296" cy="363679"/>
            <a:chOff x="79640" y="1125769"/>
            <a:chExt cx="3340232" cy="58188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3059832" y="1131591"/>
              <a:ext cx="360040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057592" y="1125769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</p:grpSp>
      <p:sp>
        <p:nvSpPr>
          <p:cNvPr id="23" name="Прямоугольник 22"/>
          <p:cNvSpPr/>
          <p:nvPr/>
        </p:nvSpPr>
        <p:spPr>
          <a:xfrm>
            <a:off x="650662" y="4405994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156 млн руб.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39595" y="1125211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32,5 млн руб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36059" y="170475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лиц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37,2 млн руб.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85447" y="3078769"/>
            <a:ext cx="293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35,2 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253238" y="1405933"/>
            <a:ext cx="2664296" cy="360040"/>
            <a:chOff x="79640" y="1131591"/>
            <a:chExt cx="3340233" cy="57606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059832" y="1131591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 flipH="1" flipV="1">
            <a:off x="5490584" y="3392112"/>
            <a:ext cx="2541340" cy="209877"/>
            <a:chOff x="-2194" y="1922341"/>
            <a:chExt cx="3207838" cy="33580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977998" y="1922341"/>
              <a:ext cx="227646" cy="3358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-2194" y="192234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3" name="Прямая соединительная линия 32"/>
          <p:cNvCxnSpPr/>
          <p:nvPr/>
        </p:nvCxnSpPr>
        <p:spPr>
          <a:xfrm>
            <a:off x="5517834" y="2211710"/>
            <a:ext cx="2422285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148986" y="4749105"/>
            <a:ext cx="90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prstClr val="black"/>
                </a:solidFill>
              </a:rPr>
              <a:t>5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93095" y="2284173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29098" y="2328696"/>
            <a:ext cx="864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Всего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648,8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млн руб.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700" b="1" dirty="0">
                <a:solidFill>
                  <a:srgbClr val="000000"/>
                </a:solidFill>
              </a:rPr>
              <a:t>Структура безвозмездных поступлений бюджета </a:t>
            </a:r>
            <a:br>
              <a:rPr lang="ru-RU" altLang="ru-RU" sz="1700" b="1" dirty="0">
                <a:solidFill>
                  <a:srgbClr val="000000"/>
                </a:solidFill>
              </a:rPr>
            </a:br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2022 </a:t>
            </a:r>
            <a:r>
              <a:rPr lang="ru-RU" altLang="ru-RU" sz="1700" b="1" dirty="0">
                <a:solidFill>
                  <a:srgbClr val="000000"/>
                </a:solidFill>
              </a:rPr>
              <a:t>году,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млн </a:t>
            </a:r>
            <a:r>
              <a:rPr lang="ru-RU" altLang="ru-RU" sz="1700" b="1" dirty="0">
                <a:solidFill>
                  <a:srgbClr val="000000"/>
                </a:solidFill>
              </a:rPr>
              <a:t>руб.</a:t>
            </a:r>
            <a:endParaRPr lang="ru-RU" sz="17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751362"/>
              </p:ext>
            </p:extLst>
          </p:nvPr>
        </p:nvGraphicFramePr>
        <p:xfrm>
          <a:off x="480798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428049" y="1769646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23181" y="3795886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8184" y="4029257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59791" y="1769646"/>
            <a:ext cx="18569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35118" y="2695819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0" y="2349442"/>
            <a:ext cx="290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3690703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Субсидии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5117" y="1096424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Иные межбюджетные трансферты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2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12120</TotalTime>
  <Words>1243</Words>
  <Application>Microsoft Office PowerPoint</Application>
  <PresentationFormat>Экран (16:9)</PresentationFormat>
  <Paragraphs>237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 Unicode MS</vt:lpstr>
      <vt:lpstr>Arial</vt:lpstr>
      <vt:lpstr>Arial Narrow</vt:lpstr>
      <vt:lpstr>Calibri</vt:lpstr>
      <vt:lpstr>Calibri Light</vt:lpstr>
      <vt:lpstr>Times New Roman</vt:lpstr>
      <vt:lpstr>Тема Office</vt:lpstr>
      <vt:lpstr>Тема2</vt:lpstr>
      <vt:lpstr>Презентация PowerPoint</vt:lpstr>
      <vt:lpstr>Уведомление о проведении публичных слушаний опубликовано в газете  «Переславская неделя» № 56 (14449) от 10.11.2021</vt:lpstr>
      <vt:lpstr>Проект бюджета подготовлен и основан на следующих документах</vt:lpstr>
      <vt:lpstr>Презентация PowerPoint</vt:lpstr>
      <vt:lpstr>Основные направления налоговой и бюджетной политики в части формирования доходов бюджета городского округа на 2022 год и плановый период  2023 и 2024 годов</vt:lpstr>
      <vt:lpstr>Основные параметры бюджета 2022-2024 годов, млн руб.</vt:lpstr>
      <vt:lpstr>Структура доходов бюджета на 2022 год и плановый период 2023 и 2024 годов</vt:lpstr>
      <vt:lpstr>Структура налоговых и неналоговых доходов бюджета городского округа города    Переславля-Залесского в 2022 году</vt:lpstr>
      <vt:lpstr>Структура безвозмездных поступлений бюджета  в 2022 году, млн руб.</vt:lpstr>
      <vt:lpstr>Расходы бюджета городского округа  город Переславль-Залесский Ярославской области</vt:lpstr>
      <vt:lpstr>Основные направления бюджетного финансирования</vt:lpstr>
      <vt:lpstr>Структура расходов бюджета на 2022 год</vt:lpstr>
      <vt:lpstr>Отраслевая структура расходов бюджета в 2022 г., млн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2022-2024 г.г., млн руб.</vt:lpstr>
      <vt:lpstr>Структура наиболее значимых направлений расходов бюджета, тыс. руб.</vt:lpstr>
      <vt:lpstr>Предлагается одобрить  проект решения «О бюджете городского округа город Переславль-Залесский Ярославской области на 2021 год и на плановый период 2022 и 2023 годов»  для внесения его в Переславль-Залесскую городскую Думу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user</cp:lastModifiedBy>
  <cp:revision>1230</cp:revision>
  <cp:lastPrinted>2021-11-24T16:27:03Z</cp:lastPrinted>
  <dcterms:created xsi:type="dcterms:W3CDTF">2016-10-07T07:15:03Z</dcterms:created>
  <dcterms:modified xsi:type="dcterms:W3CDTF">2023-05-15T06:06:35Z</dcterms:modified>
</cp:coreProperties>
</file>