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21"/>
  </p:notesMasterIdLst>
  <p:sldIdLst>
    <p:sldId id="438" r:id="rId2"/>
    <p:sldId id="440" r:id="rId3"/>
    <p:sldId id="442" r:id="rId4"/>
    <p:sldId id="437" r:id="rId5"/>
    <p:sldId id="435" r:id="rId6"/>
    <p:sldId id="434" r:id="rId7"/>
    <p:sldId id="430" r:id="rId8"/>
    <p:sldId id="407" r:id="rId9"/>
    <p:sldId id="444" r:id="rId10"/>
    <p:sldId id="445" r:id="rId11"/>
    <p:sldId id="452" r:id="rId12"/>
    <p:sldId id="396" r:id="rId13"/>
    <p:sldId id="450" r:id="rId14"/>
    <p:sldId id="398" r:id="rId15"/>
    <p:sldId id="394" r:id="rId16"/>
    <p:sldId id="449" r:id="rId17"/>
    <p:sldId id="448" r:id="rId18"/>
    <p:sldId id="417" r:id="rId19"/>
    <p:sldId id="418" r:id="rId20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7DF"/>
    <a:srgbClr val="A9CE7C"/>
    <a:srgbClr val="920000"/>
    <a:srgbClr val="6E5F56"/>
    <a:srgbClr val="7DBCF5"/>
    <a:srgbClr val="CCCC00"/>
    <a:srgbClr val="0166AB"/>
    <a:srgbClr val="7A9FCC"/>
    <a:srgbClr val="1C4372"/>
    <a:srgbClr val="F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81" d="100"/>
          <a:sy n="81" d="100"/>
        </p:scale>
        <p:origin x="90" y="11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217578403450505E-2"/>
          <c:y val="0.20425531914893616"/>
          <c:w val="0.9297636481297159"/>
          <c:h val="0.625200871167699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3.7159310029925857E-4"/>
                  <c:y val="0.12780655609538169"/>
                </c:manualLayout>
              </c:layout>
              <c:tx>
                <c:rich>
                  <a:bodyPr/>
                  <a:lstStyle/>
                  <a:p>
                    <a:fld id="{97DFEBDA-42C1-402C-B7CA-D927640F948D}" type="VALUE">
                      <a:rPr lang="en-US" sz="1200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DE-46E4-BC29-ED3567EA3E1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"/>
                  <c:y val="0.123524069028156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DE-46E4-BC29-ED3567EA3E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834287700225801E-3"/>
                  <c:y val="0.13492665705693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DE-46E4-BC29-ED3567EA3E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Лист1!$C$2:$E$2</c:f>
              <c:strCache>
                <c:ptCount val="3"/>
                <c:pt idx="0">
                  <c:v>Утвержденный план на 2022 год от 09.12.2021 г.</c:v>
                </c:pt>
                <c:pt idx="1">
                  <c:v>Ожидаемое исполнение 2022 г.</c:v>
                </c:pt>
                <c:pt idx="2">
                  <c:v>2023 г.</c:v>
                </c:pt>
              </c:strCache>
            </c:strRef>
          </c:cat>
          <c:val>
            <c:numRef>
              <c:f>Лист1!$C$3:$E$3</c:f>
              <c:numCache>
                <c:formatCode>General</c:formatCode>
                <c:ptCount val="3"/>
                <c:pt idx="0">
                  <c:v>649</c:v>
                </c:pt>
                <c:pt idx="1">
                  <c:v>661</c:v>
                </c:pt>
                <c:pt idx="2">
                  <c:v>730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1DE-46E4-BC29-ED3567EA3E1F}"/>
            </c:ext>
          </c:extLst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4.0805600176073414E-3"/>
                  <c:y val="0.15005305187915341"/>
                </c:manualLayout>
              </c:layout>
              <c:tx>
                <c:rich>
                  <a:bodyPr/>
                  <a:lstStyle/>
                  <a:p>
                    <a:fld id="{28A44599-7DE9-46BA-99B6-9BD20D4194C3}" type="VALUE">
                      <a:rPr lang="en-US" sz="1400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DE-46E4-BC29-ED3567EA3E1F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6346647219786498E-3"/>
                  <c:y val="0.15891171050427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DE-46E4-BC29-ED3567EA3E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9659121145526397E-3"/>
                  <c:y val="0.19409839727480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DE-46E4-BC29-ED3567EA3E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Лист1!$C$2:$E$2</c:f>
              <c:strCache>
                <c:ptCount val="3"/>
                <c:pt idx="0">
                  <c:v>Утвержденный план на 2022 год от 09.12.2021 г.</c:v>
                </c:pt>
                <c:pt idx="1">
                  <c:v>Ожидаемое исполнение 2022 г.</c:v>
                </c:pt>
                <c:pt idx="2">
                  <c:v>2023 г.</c:v>
                </c:pt>
              </c:strCache>
            </c:strRef>
          </c:cat>
          <c:val>
            <c:numRef>
              <c:f>Лист1!$C$4:$E$4</c:f>
              <c:numCache>
                <c:formatCode>General</c:formatCode>
                <c:ptCount val="3"/>
                <c:pt idx="0">
                  <c:v>1694</c:v>
                </c:pt>
                <c:pt idx="1">
                  <c:v>2616</c:v>
                </c:pt>
                <c:pt idx="2">
                  <c:v>1634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1DE-46E4-BC29-ED3567EA3E1F}"/>
            </c:ext>
          </c:extLst>
        </c:ser>
        <c:ser>
          <c:idx val="2"/>
          <c:order val="2"/>
          <c:tx>
            <c:strRef>
              <c:f>Лист1!$B$5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3.3375052148519593E-3"/>
                  <c:y val="0.186831965153292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DE-46E4-BC29-ED3567EA3E1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402956790072637E-3"/>
                  <c:y val="0.116257947320617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DE-46E4-BC29-ED3567EA3E1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402956790070391E-3"/>
                  <c:y val="0.127157129881925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1DE-46E4-BC29-ED3567EA3E1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Лист1!$C$2:$E$2</c:f>
              <c:strCache>
                <c:ptCount val="3"/>
                <c:pt idx="0">
                  <c:v>Утвержденный план на 2022 год от 09.12.2021 г.</c:v>
                </c:pt>
                <c:pt idx="1">
                  <c:v>Ожидаемое исполнение 2022 г.</c:v>
                </c:pt>
                <c:pt idx="2">
                  <c:v>2023 г.</c:v>
                </c:pt>
              </c:strCache>
            </c:strRef>
          </c:cat>
          <c:val>
            <c:numRef>
              <c:f>Лист1!$C$5:$E$5</c:f>
              <c:numCache>
                <c:formatCode>General</c:formatCode>
                <c:ptCount val="3"/>
                <c:pt idx="0">
                  <c:v>2408</c:v>
                </c:pt>
                <c:pt idx="1">
                  <c:v>3347</c:v>
                </c:pt>
                <c:pt idx="2">
                  <c:v>2364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71DE-46E4-BC29-ED3567EA3E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266636496"/>
        <c:axId val="266636888"/>
        <c:axId val="0"/>
      </c:bar3DChart>
      <c:catAx>
        <c:axId val="26663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636888"/>
        <c:crosses val="autoZero"/>
        <c:auto val="1"/>
        <c:lblAlgn val="ctr"/>
        <c:lblOffset val="100"/>
        <c:noMultiLvlLbl val="0"/>
      </c:catAx>
      <c:valAx>
        <c:axId val="26663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636496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662928930862861"/>
          <c:y val="1.3568464497560504E-2"/>
          <c:w val="0.49151760557605184"/>
          <c:h val="8.58601600428191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7952624260476"/>
          <c:y val="4.9007671130997008E-2"/>
          <c:w val="0.39303718237656138"/>
          <c:h val="0.81271524184003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95000"/>
                </a:schemeClr>
              </a:solidFill>
            </a:ln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60E-4D9D-90CD-48BD4AFE6F4C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60E-4D9D-90CD-48BD4AFE6F4C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60E-4D9D-90CD-48BD4AFE6F4C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60E-4D9D-90CD-48BD4AFE6F4C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60E-4D9D-90CD-48BD4AFE6F4C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060E-4D9D-90CD-48BD4AFE6F4C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060E-4D9D-90CD-48BD4AFE6F4C}"/>
              </c:ext>
            </c:extLst>
          </c:dPt>
          <c:dLbls>
            <c:dLbl>
              <c:idx val="0"/>
              <c:layout>
                <c:manualLayout>
                  <c:x val="-5.1271584903264721E-4"/>
                  <c:y val="-0.18869953418537821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400" b="1" dirty="0"/>
                      <a:t>19,7 %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60E-4D9D-90CD-48BD4AFE6F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120800565810142"/>
                  <c:y val="0.16286179602201287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400" b="1" dirty="0"/>
                      <a:t>52,2 %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0E-4D9D-90CD-48BD4AFE6F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565724840097251E-2"/>
                  <c:y val="0.20955412675659305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400" b="1" dirty="0"/>
                      <a:t>6,2 %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0E-4D9D-90CD-48BD4AFE6F4C}"/>
                </c:ext>
                <c:ext xmlns:c15="http://schemas.microsoft.com/office/drawing/2012/chart" uri="{CE6537A1-D6FC-4f65-9D91-7224C49458BB}">
                  <c15:layout>
                    <c:manualLayout>
                      <c:w val="8.1822753821004013E-2"/>
                      <c:h val="8.777192330068554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9.7619246186263595E-2"/>
                  <c:y val="-3.2179964693204742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400" b="1" dirty="0"/>
                      <a:t>4,8 %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0E-4D9D-90CD-48BD4AFE6F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1552332158750606E-2"/>
                  <c:y val="2.1147590801040353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Arial Narrow" panose="020B0606020202030204" pitchFamily="34" charset="0"/>
                      </a:defRPr>
                    </a:pPr>
                    <a:r>
                      <a:rPr lang="en-US" sz="1400" b="1" dirty="0"/>
                      <a:t>3,6 %</a:t>
                    </a:r>
                  </a:p>
                </c:rich>
              </c:tx>
              <c:numFmt formatCode="0.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60E-4D9D-90CD-48BD4AFE6F4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0013679035662699E-2"/>
                  <c:y val="-1.80621197672071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60E-4D9D-90CD-48BD4AFE6F4C}"/>
                </c:ext>
                <c:ext xmlns:c15="http://schemas.microsoft.com/office/drawing/2012/chart" uri="{CE6537A1-D6FC-4f65-9D91-7224C49458BB}">
                  <c15:layout>
                    <c:manualLayout>
                      <c:w val="5.3800569777961181E-2"/>
                      <c:h val="6.0492875664501469E-2"/>
                    </c:manualLayout>
                  </c15:layout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051C3D4F-5B0C-4B90-83BE-A0E597EC5EAF}" type="PERCENTAGE">
                      <a:rPr lang="en-US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60E-4D9D-90CD-48BD4AFE6F4C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5.4600084117637837E-2"/>
                  <c:y val="-6.0890227055081403E-2"/>
                </c:manualLayout>
              </c:layout>
              <c:tx>
                <c:rich>
                  <a:bodyPr/>
                  <a:lstStyle/>
                  <a:p>
                    <a:fld id="{AA7FC73E-41DC-43F1-A286-0F613695913C}" type="PERCENTAGE">
                      <a:rPr lang="en-US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795-4AB4-A67C-460A08C71C3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Земельный налог</c:v>
                </c:pt>
                <c:pt idx="1">
                  <c:v>Налог на доходы физических лиц </c:v>
                </c:pt>
                <c:pt idx="2">
                  <c:v>Акцизы </c:v>
                </c:pt>
                <c:pt idx="3">
                  <c:v>Налог на имущество физических лиц</c:v>
                </c:pt>
                <c:pt idx="4">
                  <c:v>Патент</c:v>
                </c:pt>
                <c:pt idx="5">
                  <c:v>Прочие налоговые и неналоговые доходы</c:v>
                </c:pt>
                <c:pt idx="6">
                  <c:v>Доходы от использования муниципального имущества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19.74346450263052</c:v>
                </c:pt>
                <c:pt idx="1">
                  <c:v>52.174973885857938</c:v>
                </c:pt>
                <c:pt idx="2">
                  <c:v>4.7740534165682202</c:v>
                </c:pt>
                <c:pt idx="3">
                  <c:v>6.1498648681113348</c:v>
                </c:pt>
                <c:pt idx="4">
                  <c:v>3.56315290408679</c:v>
                </c:pt>
                <c:pt idx="5">
                  <c:v>8.4170990609817604</c:v>
                </c:pt>
                <c:pt idx="6">
                  <c:v>5.1773913617634477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60E-4D9D-90CD-48BD4AFE6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9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57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/>
        </a:solidFill>
        <a:ln>
          <a:noFill/>
        </a:ln>
        <a:effectLst/>
        <a:sp3d/>
      </c:spPr>
    </c:sideWall>
    <c:backWall>
      <c:thickness val="0"/>
      <c:spPr>
        <a:solidFill>
          <a:schemeClr val="bg1"/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8571817411759676"/>
          <c:y val="0.12453692014018646"/>
          <c:w val="0.35140302704907006"/>
          <c:h val="0.730198159800426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dPt>
            <c:idx val="0"/>
            <c:bubble3D val="0"/>
            <c:spPr>
              <a:solidFill>
                <a:srgbClr val="BB4D4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69D-4C2C-A1AF-6CEE6A152744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69D-4C2C-A1AF-6CEE6A152744}"/>
              </c:ext>
            </c:extLst>
          </c:dPt>
          <c:dPt>
            <c:idx val="2"/>
            <c:bubble3D val="0"/>
            <c:spPr>
              <a:solidFill>
                <a:srgbClr val="6D5F5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69D-4C2C-A1AF-6CEE6A152744}"/>
              </c:ext>
            </c:extLst>
          </c:dPt>
          <c:dPt>
            <c:idx val="3"/>
            <c:bubble3D val="0"/>
            <c:spPr>
              <a:solidFill>
                <a:srgbClr val="A2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B60-455D-9564-1C92BBBB7DF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4577672618070456"/>
                  <c:y val="5.33493753219339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69D-4C2C-A1AF-6CEE6A15274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2407411345315738E-2"/>
                  <c:y val="-0.1314752906242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B60-455D-9564-1C92BBBB7DF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152.69999999999999</c:v>
                </c:pt>
                <c:pt idx="1">
                  <c:v>193.1</c:v>
                </c:pt>
                <c:pt idx="2">
                  <c:v>1284.3</c:v>
                </c:pt>
                <c:pt idx="3">
                  <c:v>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9D-4C2C-A1AF-6CEE6A152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0.19397</cdr:x>
      <cdr:y>0.30498</cdr:y>
    </cdr:from>
    <cdr:to>
      <cdr:x>0.26294</cdr:x>
      <cdr:y>0.41096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20259" y="761267"/>
          <a:ext cx="576064" cy="264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0.19828</cdr:x>
      <cdr:y>0.33383</cdr:y>
    </cdr:from>
    <cdr:to>
      <cdr:x>0.28449</cdr:x>
      <cdr:y>0.42038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56263" y="833275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2 343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0.44836</cdr:x>
      <cdr:y>0.19961</cdr:y>
    </cdr:from>
    <cdr:to>
      <cdr:x>0.53457</cdr:x>
      <cdr:y>0.28615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745185" y="498242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3 277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0.68104</cdr:x>
      <cdr:y>0.35795</cdr:y>
    </cdr:from>
    <cdr:to>
      <cdr:x>0.76724</cdr:x>
      <cdr:y>0.44449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688711" y="893466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2 364</a:t>
          </a:r>
          <a:endParaRPr lang="ru-RU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0.71165</cdr:x>
      <cdr:y>0.39412</cdr:y>
    </cdr:from>
    <cdr:to>
      <cdr:x>0.917</cdr:x>
      <cdr:y>0.70361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39357" y="1577080"/>
          <a:ext cx="1656184" cy="1238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0.60778</cdr:x>
      <cdr:y>0.71349</cdr:y>
    </cdr:from>
    <cdr:to>
      <cdr:x>0.93471</cdr:x>
      <cdr:y>0.90526</cdr:y>
    </cdr:to>
    <cdr:grpSp>
      <cdr:nvGrpSpPr>
        <cdr:cNvPr id="5" name="Группа 4">
          <a:extLst xmlns:a="http://schemas.openxmlformats.org/drawingml/2006/main">
            <a:ext uri="{FF2B5EF4-FFF2-40B4-BE49-F238E27FC236}">
              <a16:creationId xmlns:a16="http://schemas.microsoft.com/office/drawing/2014/main" xmlns="" id="{E686FBAE-DD79-4D4E-806B-8C59D4CFEC18}"/>
            </a:ext>
          </a:extLst>
        </cdr:cNvPr>
        <cdr:cNvGrpSpPr/>
      </cdr:nvGrpSpPr>
      <cdr:grpSpPr>
        <a:xfrm xmlns:a="http://schemas.openxmlformats.org/drawingml/2006/main" flipH="1" flipV="1">
          <a:off x="5261708" y="2855027"/>
          <a:ext cx="2830318" cy="767367"/>
          <a:chOff x="6425238" y="4144141"/>
          <a:chExt cx="4201138" cy="927610"/>
        </a:xfrm>
      </cdr:grpSpPr>
      <cdr:cxnSp macro="">
        <cdr:nvCxnSpPr>
          <cdr:cNvPr id="8" name="Прямая соединительная линия 7">
            <a:extLst xmlns:a="http://schemas.openxmlformats.org/drawingml/2006/main">
              <a:ext uri="{FF2B5EF4-FFF2-40B4-BE49-F238E27FC236}">
                <a16:creationId xmlns:a16="http://schemas.microsoft.com/office/drawing/2014/main" xmlns="" id="{08F34DFF-5987-4195-AAA0-493C02B2CE73}"/>
              </a:ext>
            </a:extLst>
          </cdr:cNvPr>
          <cdr:cNvCxnSpPr/>
        </cdr:nvCxnSpPr>
        <cdr:spPr>
          <a:xfrm xmlns:a="http://schemas.openxmlformats.org/drawingml/2006/main">
            <a:off x="10167648" y="4144141"/>
            <a:ext cx="458728" cy="92761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headEnd type="none"/>
            <a:tailEnd type="oval"/>
          </a:ln>
          <a:effectLst xmlns:a="http://schemas.openxmlformats.org/drawingml/2006/main"/>
        </cdr:spPr>
      </cdr:cxnSp>
      <cdr:cxnSp macro="">
        <cdr:nvCxnSpPr>
          <cdr:cNvPr id="9" name="Прямая соединительная линия 8">
            <a:extLst xmlns:a="http://schemas.openxmlformats.org/drawingml/2006/main">
              <a:ext uri="{FF2B5EF4-FFF2-40B4-BE49-F238E27FC236}">
                <a16:creationId xmlns:a16="http://schemas.microsoft.com/office/drawing/2014/main" xmlns="" id="{4AE1654D-D65F-4A04-B208-54BCACA0ABD6}"/>
              </a:ext>
            </a:extLst>
          </cdr:cNvPr>
          <cdr:cNvCxnSpPr/>
        </cdr:nvCxnSpPr>
        <cdr:spPr>
          <a:xfrm xmlns:a="http://schemas.openxmlformats.org/drawingml/2006/main" flipH="1">
            <a:off x="6425238" y="4144142"/>
            <a:ext cx="3761776" cy="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 xmlns:a="http://schemas.openxmlformats.org/drawingml/2006/main"/>
        </cdr:spPr>
      </cdr:cxnSp>
    </cdr:grpSp>
  </cdr:relSizeAnchor>
  <cdr:relSizeAnchor xmlns:cdr="http://schemas.openxmlformats.org/drawingml/2006/chartDrawing">
    <cdr:from>
      <cdr:x>0.64023</cdr:x>
      <cdr:y>0.44356</cdr:y>
    </cdr:from>
    <cdr:to>
      <cdr:x>0.94058</cdr:x>
      <cdr:y>0.44356</cdr:y>
    </cdr:to>
    <cdr:cxnSp macro="">
      <cdr:nvCxnSpPr>
        <cdr:cNvPr id="10" name="Прямая соединительная линия 9">
          <a:extLst xmlns:a="http://schemas.openxmlformats.org/drawingml/2006/main">
            <a:ext uri="{FF2B5EF4-FFF2-40B4-BE49-F238E27FC236}">
              <a16:creationId xmlns:a16="http://schemas.microsoft.com/office/drawing/2014/main" xmlns="" id="{BE60520D-2387-4F9A-9DBB-469C21D550CD}"/>
            </a:ext>
          </a:extLst>
        </cdr:cNvPr>
        <cdr:cNvCxnSpPr/>
      </cdr:nvCxnSpPr>
      <cdr:spPr>
        <a:xfrm xmlns:a="http://schemas.openxmlformats.org/drawingml/2006/main">
          <a:off x="5542674" y="1774895"/>
          <a:ext cx="2600207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  <a:headEnd type="oval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0.6851</cdr:x>
      <cdr:y>0.30342</cdr:y>
    </cdr:from>
    <cdr:to>
      <cdr:x>0.89439</cdr:x>
      <cdr:y>0.43589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31086" y="1214134"/>
          <a:ext cx="1811921" cy="5300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tx1"/>
              </a:solidFill>
              <a:latin typeface="Arial Narrow" panose="020B0606020202030204" pitchFamily="34" charset="0"/>
            </a:rPr>
            <a:t>Патент</a:t>
          </a:r>
        </a:p>
        <a:p xmlns:a="http://schemas.openxmlformats.org/drawingml/2006/main">
          <a:r>
            <a:rPr lang="ru-RU" sz="1400" b="1" dirty="0">
              <a:solidFill>
                <a:schemeClr val="tx1"/>
              </a:solidFill>
              <a:latin typeface="Arial Narrow" panose="020B0606020202030204" pitchFamily="34" charset="0"/>
            </a:rPr>
            <a:t>26,0 млн руб.</a:t>
          </a:r>
        </a:p>
      </cdr:txBody>
    </cdr:sp>
  </cdr:relSizeAnchor>
  <cdr:relSizeAnchor xmlns:cdr="http://schemas.openxmlformats.org/drawingml/2006/chartDrawing">
    <cdr:from>
      <cdr:x>0.65265</cdr:x>
      <cdr:y>0.70211</cdr:y>
    </cdr:from>
    <cdr:to>
      <cdr:x>0.9751</cdr:x>
      <cdr:y>0.88947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5650135" y="2809478"/>
          <a:ext cx="2791533" cy="7497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tx1"/>
              </a:solidFill>
              <a:latin typeface="Arial Narrow" panose="020B0606020202030204" pitchFamily="34" charset="0"/>
            </a:rPr>
            <a:t>Доходы от использования муниципального имущества</a:t>
          </a:r>
        </a:p>
        <a:p xmlns:a="http://schemas.openxmlformats.org/drawingml/2006/main">
          <a:r>
            <a:rPr lang="ru-RU" sz="1400" b="1" dirty="0">
              <a:solidFill>
                <a:schemeClr val="tx1"/>
              </a:solidFill>
              <a:latin typeface="Arial Narrow" panose="020B0606020202030204" pitchFamily="34" charset="0"/>
            </a:rPr>
            <a:t>           37,8 млн руб</a:t>
          </a:r>
          <a:r>
            <a:rPr lang="ru-RU" sz="1400" dirty="0">
              <a:solidFill>
                <a:schemeClr val="tx1"/>
              </a:solidFill>
              <a:latin typeface="Arial Narrow" panose="020B0606020202030204" pitchFamily="34" charset="0"/>
            </a:rPr>
            <a:t>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0.03279</cdr:y>
    </cdr:from>
    <cdr:to>
      <cdr:x>0.27907</cdr:x>
      <cdr:y>0.12727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0" y="129873"/>
          <a:ext cx="2296644" cy="374183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rPr>
            <a:t>ВСЕГО 1634,4 млн руб.</a:t>
          </a:r>
          <a:endParaRPr lang="ru-RU" sz="1600" b="1" dirty="0"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A6361B-5AA5-4612-B439-9A3D3C82E3AB}" type="datetimeFigureOut">
              <a:rPr lang="ru-RU"/>
              <a:pPr>
                <a:defRPr/>
              </a:pPr>
              <a:t>15.05.2023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123"/>
            <a:ext cx="5438775" cy="44680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4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828C19-D79B-4280-B1B5-847869B771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828C19-D79B-4280-B1B5-847869B7711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99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828C19-D79B-4280-B1B5-847869B7711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029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828C19-D79B-4280-B1B5-847869B77115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582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828C19-D79B-4280-B1B5-847869B77115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32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FD7BF-2BEC-42A3-A830-444225BB7EF6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3810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6C2F3-DB9D-4B08-B54B-BA5F2532CDF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867177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3838F-B8AA-4AD4-8CB0-2765BB4BBB22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55249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0A29A-D010-4A3A-B8BB-C22C2F635F1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00778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99D57-BC01-4333-A423-359D7F58F3A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185155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0BB9C-15AA-4136-83E8-5EB9B6F5A9C3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598210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41DBF-CC46-47C0-8C05-FA538D8B4C3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859220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49220-40BC-4416-B793-64F4A98E1E2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41735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DAD7B-CA28-49E8-9BB9-4882AAD0F3E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842843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FEB82-107D-4F09-B0F7-95C3E8DB62F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107426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6867E-044E-4145-85C8-DC211309AB9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38869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4830B7-10C4-425B-85A3-79206A65CB33}" type="slidenum">
              <a:rPr lang="ru-RU" smtClean="0">
                <a:solidFill>
                  <a:srgbClr val="000000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06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ransition spd="slow">
    <p:circl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859782"/>
            <a:ext cx="82089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 Narrow" panose="020B0606020202030204" pitchFamily="34" charset="0"/>
              </a:rPr>
              <a:t>«ПРОЕКТ бюджета </a:t>
            </a:r>
            <a:r>
              <a:rPr lang="ru-RU" sz="2800" b="1" dirty="0">
                <a:latin typeface="Arial Narrow" panose="020B0606020202030204" pitchFamily="34" charset="0"/>
              </a:rPr>
              <a:t>городского округа </a:t>
            </a:r>
          </a:p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город Переславль-Залесский Ярославской области </a:t>
            </a:r>
          </a:p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на 2023 год и на плановый период 2024 и 2025 </a:t>
            </a:r>
            <a:r>
              <a:rPr lang="ru-RU" sz="2400" b="1" dirty="0" smtClean="0">
                <a:latin typeface="Arial Narrow" panose="020B0606020202030204" pitchFamily="34" charset="0"/>
              </a:rPr>
              <a:t>годов»</a:t>
            </a:r>
            <a:r>
              <a:rPr lang="ru-RU" sz="2800" b="1" i="1" dirty="0" smtClean="0">
                <a:latin typeface="Arial Narrow" panose="020B0606020202030204" pitchFamily="34" charset="0"/>
              </a:rPr>
              <a:t> 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5"/>
          <p:cNvSpPr>
            <a:spLocks noChangeArrowheads="1"/>
          </p:cNvSpPr>
          <p:nvPr/>
        </p:nvSpPr>
        <p:spPr bwMode="auto">
          <a:xfrm>
            <a:off x="1133966" y="2229628"/>
            <a:ext cx="67687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latin typeface="Arial Narrow" panose="020B0606020202030204" pitchFamily="34" charset="0"/>
              </a:rPr>
              <a:t>Администрация города Переславля-Залесского Ярославской области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 dirty="0">
                <a:solidFill>
                  <a:srgbClr val="000000"/>
                </a:solidFill>
                <a:latin typeface="Arial Narrow" panose="020B0606020202030204" pitchFamily="34" charset="0"/>
              </a:rPr>
              <a:t>Управление финансов Администрации города Переславля-Залесского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32637" y="267494"/>
            <a:ext cx="971411" cy="1083844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37926" y="1203598"/>
            <a:ext cx="60121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 ю д ж е т  д л я  г р а ж д а н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024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131840" y="57825"/>
            <a:ext cx="2433744" cy="666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/>
          </a:bodyPr>
          <a:lstStyle/>
          <a:p>
            <a:pPr algn="l"/>
            <a:r>
              <a:rPr lang="ru-RU" sz="1700" b="1" dirty="0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Национальные проекты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20974516">
            <a:off x="2479186" y="776497"/>
            <a:ext cx="2457436" cy="242338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Образование</a:t>
            </a: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открытие центров образования цифрового и гуманитарного профилей «Точка роста</a:t>
            </a:r>
            <a:r>
              <a:rPr lang="ru-RU" sz="1000" dirty="0" smtClean="0">
                <a:solidFill>
                  <a:schemeClr val="tx1"/>
                </a:solidFill>
              </a:rPr>
              <a:t>»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МОУ Гимназия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МОУ Дмитриевская </a:t>
            </a:r>
            <a:r>
              <a:rPr lang="ru-RU" sz="1000" b="1" dirty="0" smtClean="0">
                <a:solidFill>
                  <a:schemeClr val="tx1"/>
                </a:solidFill>
              </a:rPr>
              <a:t>СШ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МОУ </a:t>
            </a:r>
            <a:r>
              <a:rPr lang="ru-RU" sz="1000" b="1" dirty="0" smtClean="0">
                <a:solidFill>
                  <a:schemeClr val="tx1"/>
                </a:solidFill>
              </a:rPr>
              <a:t>Купанская СШ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МОУ «Средняя школа № 1»</a:t>
            </a:r>
          </a:p>
        </p:txBody>
      </p:sp>
      <p:sp>
        <p:nvSpPr>
          <p:cNvPr id="8" name="Овал 7"/>
          <p:cNvSpPr/>
          <p:nvPr/>
        </p:nvSpPr>
        <p:spPr>
          <a:xfrm>
            <a:off x="574255" y="746198"/>
            <a:ext cx="1850441" cy="171262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Демография</a:t>
            </a: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комплекс мер, направленный на усиление материальной поддержки семей с детьми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7443" y="2458825"/>
            <a:ext cx="2641332" cy="258678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Жилье и городская среда </a:t>
            </a:r>
          </a:p>
          <a:p>
            <a:pPr algn="ctr"/>
            <a:endParaRPr lang="ru-RU" sz="1000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Благоустройство общественной территории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парк </a:t>
            </a:r>
            <a:r>
              <a:rPr lang="ru-RU" sz="1000" b="1" dirty="0">
                <a:solidFill>
                  <a:schemeClr val="tx1"/>
                </a:solidFill>
              </a:rPr>
              <a:t>им. </a:t>
            </a:r>
            <a:r>
              <a:rPr lang="ru-RU" sz="1000" b="1" dirty="0" err="1" smtClean="0">
                <a:solidFill>
                  <a:schemeClr val="tx1"/>
                </a:solidFill>
              </a:rPr>
              <a:t>Вейнгарта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(пересечение ул. </a:t>
            </a:r>
            <a:r>
              <a:rPr lang="ru-RU" sz="1000" dirty="0">
                <a:solidFill>
                  <a:schemeClr val="tx1"/>
                </a:solidFill>
              </a:rPr>
              <a:t>Северной и ул. </a:t>
            </a:r>
            <a:r>
              <a:rPr lang="ru-RU" sz="1000" dirty="0" smtClean="0">
                <a:solidFill>
                  <a:schemeClr val="tx1"/>
                </a:solidFill>
              </a:rPr>
              <a:t>Маяковского)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778615" y="2948983"/>
            <a:ext cx="2112971" cy="207151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>
                <a:solidFill>
                  <a:schemeClr val="tx1"/>
                </a:solidFill>
              </a:rPr>
              <a:t>Жилье и городская среда </a:t>
            </a:r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endParaRPr lang="ru-RU" sz="1200" b="1" u="sng" dirty="0">
              <a:solidFill>
                <a:schemeClr val="tx1"/>
              </a:solidFill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мероприятия по переселению граждан из аварийного жилищного фонда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004048" y="1275606"/>
            <a:ext cx="1912403" cy="194211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обеспечение </a:t>
            </a:r>
            <a:r>
              <a:rPr lang="ru-RU" sz="1000" dirty="0">
                <a:solidFill>
                  <a:schemeClr val="tx1"/>
                </a:solidFill>
              </a:rPr>
              <a:t>МУ ДО «Детская школа искусств» музыкальными инструментами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606155">
            <a:off x="6352085" y="2552059"/>
            <a:ext cx="2593867" cy="248738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tx1"/>
                </a:solidFill>
              </a:rPr>
              <a:t>Экология</a:t>
            </a: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мероприятия </a:t>
            </a:r>
            <a:r>
              <a:rPr lang="ru-RU" sz="1000" dirty="0">
                <a:solidFill>
                  <a:schemeClr val="tx1"/>
                </a:solidFill>
              </a:rPr>
              <a:t>по </a:t>
            </a:r>
            <a:r>
              <a:rPr lang="ru-RU" sz="1000" b="1" dirty="0">
                <a:solidFill>
                  <a:schemeClr val="tx1"/>
                </a:solidFill>
              </a:rPr>
              <a:t>рекультивации полигона ТКО </a:t>
            </a:r>
            <a:r>
              <a:rPr lang="ru-RU" sz="1000" dirty="0">
                <a:solidFill>
                  <a:schemeClr val="tx1"/>
                </a:solidFill>
              </a:rPr>
              <a:t>147 км трассы </a:t>
            </a:r>
            <a:r>
              <a:rPr lang="ru-RU" sz="1000" dirty="0" smtClean="0">
                <a:solidFill>
                  <a:schemeClr val="tx1"/>
                </a:solidFill>
              </a:rPr>
              <a:t>Москва-Холмогоры</a:t>
            </a:r>
          </a:p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строительство очистных сооружений и канализации в с. Нагорье</a:t>
            </a:r>
          </a:p>
        </p:txBody>
      </p:sp>
      <p:sp>
        <p:nvSpPr>
          <p:cNvPr id="13" name="Овал 12"/>
          <p:cNvSpPr/>
          <p:nvPr/>
        </p:nvSpPr>
        <p:spPr>
          <a:xfrm>
            <a:off x="6878117" y="721601"/>
            <a:ext cx="1808674" cy="1827886"/>
          </a:xfrm>
          <a:prstGeom prst="ellipse">
            <a:avLst/>
          </a:prstGeom>
          <a:solidFill>
            <a:srgbClr val="6E5F56"/>
          </a:solidFill>
          <a:ln>
            <a:solidFill>
              <a:srgbClr val="6E5F56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u="sng" dirty="0">
                <a:solidFill>
                  <a:schemeClr val="bg1"/>
                </a:solidFill>
              </a:rPr>
              <a:t>Туризм и индустрия </a:t>
            </a:r>
            <a:r>
              <a:rPr lang="ru-RU" sz="1100" b="1" u="sng" dirty="0" smtClean="0">
                <a:solidFill>
                  <a:schemeClr val="bg1"/>
                </a:solidFill>
              </a:rPr>
              <a:t>гостеприимства</a:t>
            </a:r>
          </a:p>
          <a:p>
            <a:pPr algn="ctr"/>
            <a:endParaRPr lang="ru-RU" sz="1100" b="1" u="sng" dirty="0" smtClean="0">
              <a:solidFill>
                <a:schemeClr val="bg1"/>
              </a:solidFill>
            </a:endParaRPr>
          </a:p>
          <a:p>
            <a:pPr algn="ctr"/>
            <a:r>
              <a:rPr lang="ru-RU" sz="1000" dirty="0"/>
              <a:t>р</a:t>
            </a:r>
            <a:r>
              <a:rPr lang="ru-RU" sz="1000" dirty="0" smtClean="0"/>
              <a:t>еализация проекта </a:t>
            </a:r>
            <a:r>
              <a:rPr lang="ru-RU" sz="1000" dirty="0"/>
              <a:t>«Переславль-Залесский: от деревянного города к цифровому»</a:t>
            </a:r>
            <a:endParaRPr lang="ru-RU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7264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03848" y="105488"/>
            <a:ext cx="2376264" cy="666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/>
          </a:bodyPr>
          <a:lstStyle/>
          <a:p>
            <a:pPr algn="l"/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Р</a:t>
            </a:r>
            <a:r>
              <a:rPr lang="ru-RU" sz="1700" b="1" dirty="0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егиональные проекты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652120" y="771550"/>
            <a:ext cx="3923928" cy="424847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ru-RU" sz="1400" b="1" u="sng" dirty="0">
                <a:solidFill>
                  <a:schemeClr val="bg1"/>
                </a:solidFill>
              </a:rPr>
              <a:t>Асфальтирование территорий социальных </a:t>
            </a:r>
            <a:r>
              <a:rPr lang="ru-RU" sz="1400" b="1" u="sng" dirty="0" smtClean="0">
                <a:solidFill>
                  <a:schemeClr val="bg1"/>
                </a:solidFill>
              </a:rPr>
              <a:t>объектов</a:t>
            </a:r>
          </a:p>
          <a:p>
            <a:pPr algn="ctr" fontAlgn="t"/>
            <a:endParaRPr lang="ru-RU" sz="1100" b="1" u="sng" dirty="0" smtClean="0">
              <a:solidFill>
                <a:schemeClr val="bg1"/>
              </a:solidFill>
            </a:endParaRPr>
          </a:p>
          <a:p>
            <a:pPr algn="ctr" fontAlgn="t"/>
            <a:r>
              <a:rPr lang="ru-RU" sz="1000" dirty="0">
                <a:solidFill>
                  <a:schemeClr val="bg1"/>
                </a:solidFill>
              </a:rPr>
              <a:t>-</a:t>
            </a:r>
            <a:r>
              <a:rPr lang="ru-RU" sz="1000" dirty="0" err="1">
                <a:solidFill>
                  <a:schemeClr val="bg1"/>
                </a:solidFill>
              </a:rPr>
              <a:t>ул.Кузнецова</a:t>
            </a:r>
            <a:r>
              <a:rPr lang="ru-RU" sz="1000" dirty="0">
                <a:solidFill>
                  <a:schemeClr val="bg1"/>
                </a:solidFill>
              </a:rPr>
              <a:t> участок от ж.д.4 до </a:t>
            </a:r>
            <a:r>
              <a:rPr lang="ru-RU" sz="1000" dirty="0" err="1">
                <a:solidFill>
                  <a:schemeClr val="bg1"/>
                </a:solidFill>
              </a:rPr>
              <a:t>ул.Озерная</a:t>
            </a:r>
            <a:r>
              <a:rPr lang="ru-RU" sz="1000" dirty="0">
                <a:solidFill>
                  <a:schemeClr val="bg1"/>
                </a:solidFill>
              </a:rPr>
              <a:t> (МДОУ "Детский сад " Аленушка</a:t>
            </a:r>
            <a:r>
              <a:rPr lang="ru-RU" sz="1000" dirty="0" smtClean="0">
                <a:solidFill>
                  <a:schemeClr val="bg1"/>
                </a:solidFill>
              </a:rPr>
              <a:t>")</a:t>
            </a:r>
          </a:p>
          <a:p>
            <a:pPr algn="ctr" fontAlgn="t"/>
            <a:endParaRPr lang="ru-RU" sz="1000" dirty="0">
              <a:solidFill>
                <a:schemeClr val="bg1"/>
              </a:solidFill>
            </a:endParaRPr>
          </a:p>
          <a:p>
            <a:pPr algn="ctr" fontAlgn="t"/>
            <a:r>
              <a:rPr lang="ru-RU" sz="1000" dirty="0">
                <a:solidFill>
                  <a:schemeClr val="bg1"/>
                </a:solidFill>
              </a:rPr>
              <a:t>-Подъездная дорога от ул. Строителей в районе д. 36 (МОУ Средняя школа №4</a:t>
            </a:r>
            <a:r>
              <a:rPr lang="ru-RU" sz="1000" dirty="0" smtClean="0">
                <a:solidFill>
                  <a:schemeClr val="bg1"/>
                </a:solidFill>
              </a:rPr>
              <a:t>)</a:t>
            </a:r>
          </a:p>
          <a:p>
            <a:pPr algn="ctr" fontAlgn="t"/>
            <a:endParaRPr lang="ru-RU" sz="1000" dirty="0">
              <a:solidFill>
                <a:schemeClr val="bg1"/>
              </a:solidFill>
            </a:endParaRPr>
          </a:p>
          <a:p>
            <a:pPr algn="ctr" fontAlgn="t"/>
            <a:r>
              <a:rPr lang="ru-RU" sz="1000" dirty="0">
                <a:solidFill>
                  <a:schemeClr val="bg1"/>
                </a:solidFill>
              </a:rPr>
              <a:t>-</a:t>
            </a:r>
            <a:r>
              <a:rPr lang="ru-RU" sz="1000" dirty="0" err="1">
                <a:solidFill>
                  <a:schemeClr val="bg1"/>
                </a:solidFill>
              </a:rPr>
              <a:t>с.Купанское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  <a:r>
              <a:rPr lang="ru-RU" sz="1000" dirty="0" err="1">
                <a:solidFill>
                  <a:schemeClr val="bg1"/>
                </a:solidFill>
              </a:rPr>
              <a:t>ул.Советская</a:t>
            </a:r>
            <a:r>
              <a:rPr lang="ru-RU" sz="1000" dirty="0">
                <a:solidFill>
                  <a:schemeClr val="bg1"/>
                </a:solidFill>
              </a:rPr>
              <a:t>, пер. Больничный (МОУ Купанская ОШ, </a:t>
            </a:r>
            <a:r>
              <a:rPr lang="ru-RU" sz="1000" dirty="0" smtClean="0">
                <a:solidFill>
                  <a:schemeClr val="bg1"/>
                </a:solidFill>
              </a:rPr>
              <a:t>Купанское отделение </a:t>
            </a:r>
            <a:r>
              <a:rPr lang="ru-RU" sz="1000" dirty="0"/>
              <a:t>ГБУЗ ЯО Переславская </a:t>
            </a:r>
            <a:r>
              <a:rPr lang="ru-RU" sz="1000" dirty="0" smtClean="0"/>
              <a:t>ЦРБ)</a:t>
            </a:r>
          </a:p>
          <a:p>
            <a:pPr algn="ctr" fontAlgn="t"/>
            <a:endParaRPr lang="ru-RU" sz="1000" dirty="0">
              <a:solidFill>
                <a:schemeClr val="bg1"/>
              </a:solidFill>
            </a:endParaRPr>
          </a:p>
          <a:p>
            <a:pPr algn="ctr" fontAlgn="t"/>
            <a:r>
              <a:rPr lang="ru-RU" sz="1000" dirty="0" err="1">
                <a:solidFill>
                  <a:schemeClr val="bg1"/>
                </a:solidFill>
              </a:rPr>
              <a:t>с.Берендеево</a:t>
            </a:r>
            <a:r>
              <a:rPr lang="ru-RU" sz="1000" dirty="0">
                <a:solidFill>
                  <a:schemeClr val="bg1"/>
                </a:solidFill>
              </a:rPr>
              <a:t>, </a:t>
            </a:r>
            <a:r>
              <a:rPr lang="ru-RU" sz="1000" dirty="0" err="1">
                <a:solidFill>
                  <a:schemeClr val="bg1"/>
                </a:solidFill>
              </a:rPr>
              <a:t>пер.Клубный</a:t>
            </a:r>
            <a:r>
              <a:rPr lang="ru-RU" sz="1000" dirty="0">
                <a:solidFill>
                  <a:schemeClr val="bg1"/>
                </a:solidFill>
              </a:rPr>
              <a:t>, ул. </a:t>
            </a:r>
            <a:r>
              <a:rPr lang="ru-RU" sz="1000" dirty="0" smtClean="0">
                <a:solidFill>
                  <a:schemeClr val="bg1"/>
                </a:solidFill>
              </a:rPr>
              <a:t>Центральная (</a:t>
            </a:r>
            <a:r>
              <a:rPr lang="ru-RU" sz="1000" dirty="0" err="1"/>
              <a:t>Берендеевское</a:t>
            </a:r>
            <a:r>
              <a:rPr lang="ru-RU" sz="1000" dirty="0"/>
              <a:t> отделение ГБУЗ ЯО Переславская ЦРБ </a:t>
            </a:r>
            <a:r>
              <a:rPr lang="ru-RU" sz="1000" dirty="0" smtClean="0"/>
              <a:t>)</a:t>
            </a:r>
            <a:endParaRPr lang="ru-RU" sz="1000" dirty="0" smtClean="0">
              <a:solidFill>
                <a:schemeClr val="bg1"/>
              </a:solidFill>
            </a:endParaRPr>
          </a:p>
          <a:p>
            <a:pPr algn="ctr" fontAlgn="t"/>
            <a:endParaRPr lang="ru-RU" sz="1000" dirty="0">
              <a:solidFill>
                <a:schemeClr val="bg1"/>
              </a:solidFill>
            </a:endParaRPr>
          </a:p>
          <a:p>
            <a:pPr algn="ctr" fontAlgn="t"/>
            <a:r>
              <a:rPr lang="ru-RU" sz="1000" dirty="0" err="1">
                <a:solidFill>
                  <a:schemeClr val="bg1"/>
                </a:solidFill>
              </a:rPr>
              <a:t>с.Большая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  <a:r>
              <a:rPr lang="ru-RU" sz="1000" dirty="0" err="1">
                <a:solidFill>
                  <a:schemeClr val="bg1"/>
                </a:solidFill>
              </a:rPr>
              <a:t>Брембола</a:t>
            </a:r>
            <a:r>
              <a:rPr lang="ru-RU" sz="1000" dirty="0">
                <a:solidFill>
                  <a:schemeClr val="bg1"/>
                </a:solidFill>
              </a:rPr>
              <a:t>, </a:t>
            </a:r>
            <a:r>
              <a:rPr lang="ru-RU" sz="1000" dirty="0" err="1">
                <a:solidFill>
                  <a:schemeClr val="bg1"/>
                </a:solidFill>
              </a:rPr>
              <a:t>ул.Строителей</a:t>
            </a:r>
            <a:r>
              <a:rPr lang="ru-RU" sz="1000" dirty="0">
                <a:solidFill>
                  <a:schemeClr val="bg1"/>
                </a:solidFill>
              </a:rPr>
              <a:t> </a:t>
            </a:r>
            <a:endParaRPr lang="ru-RU" sz="1000" dirty="0" smtClean="0">
              <a:solidFill>
                <a:schemeClr val="bg1"/>
              </a:solidFill>
            </a:endParaRPr>
          </a:p>
          <a:p>
            <a:pPr algn="ctr" fontAlgn="t"/>
            <a:r>
              <a:rPr lang="ru-RU" sz="1000" dirty="0" smtClean="0">
                <a:solidFill>
                  <a:schemeClr val="bg1"/>
                </a:solidFill>
              </a:rPr>
              <a:t>(</a:t>
            </a:r>
            <a:r>
              <a:rPr lang="ru-RU" sz="1000" dirty="0">
                <a:solidFill>
                  <a:schemeClr val="bg1"/>
                </a:solidFill>
              </a:rPr>
              <a:t>МДОУ </a:t>
            </a:r>
            <a:r>
              <a:rPr lang="ru-RU" sz="1000" dirty="0" err="1" smtClean="0">
                <a:solidFill>
                  <a:schemeClr val="bg1"/>
                </a:solidFill>
              </a:rPr>
              <a:t>Брембольский</a:t>
            </a:r>
            <a:r>
              <a:rPr lang="ru-RU" sz="1000" dirty="0" smtClean="0">
                <a:solidFill>
                  <a:schemeClr val="bg1"/>
                </a:solidFill>
              </a:rPr>
              <a:t> детский сад)</a:t>
            </a:r>
            <a:endParaRPr lang="ru-RU" sz="1000" dirty="0">
              <a:solidFill>
                <a:schemeClr val="bg1"/>
              </a:solidFill>
            </a:endParaRPr>
          </a:p>
          <a:p>
            <a:pPr algn="ctr" fontAlgn="t"/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-551152" y="824055"/>
            <a:ext cx="4211961" cy="424847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u="sng" dirty="0" smtClean="0">
              <a:solidFill>
                <a:schemeClr val="tx1"/>
              </a:solidFill>
            </a:endParaRPr>
          </a:p>
          <a:p>
            <a:pPr algn="ctr"/>
            <a:endParaRPr lang="ru-RU" sz="1000" b="1" u="sng" dirty="0">
              <a:solidFill>
                <a:schemeClr val="tx1"/>
              </a:solidFill>
            </a:endParaRPr>
          </a:p>
          <a:p>
            <a:pPr algn="ctr"/>
            <a:endParaRPr lang="ru-RU" sz="1000" b="1" u="sng" dirty="0" smtClean="0">
              <a:solidFill>
                <a:schemeClr val="tx1"/>
              </a:solidFill>
            </a:endParaRPr>
          </a:p>
          <a:p>
            <a:pPr algn="ctr"/>
            <a:endParaRPr lang="ru-RU" sz="1000" b="1" u="sng" dirty="0">
              <a:solidFill>
                <a:schemeClr val="tx1"/>
              </a:solidFill>
            </a:endParaRPr>
          </a:p>
          <a:p>
            <a:pPr algn="ctr"/>
            <a:endParaRPr lang="ru-RU" sz="1000" b="1" u="sng" dirty="0" smtClean="0">
              <a:solidFill>
                <a:schemeClr val="tx1"/>
              </a:solidFill>
            </a:endParaRPr>
          </a:p>
          <a:p>
            <a:pPr algn="ctr"/>
            <a:endParaRPr lang="ru-RU" sz="1000" b="1" u="sng" dirty="0">
              <a:solidFill>
                <a:schemeClr val="tx1"/>
              </a:solidFill>
            </a:endParaRPr>
          </a:p>
          <a:p>
            <a:pPr algn="ctr"/>
            <a:endParaRPr lang="ru-RU" sz="1000" b="1" u="sng" dirty="0" smtClean="0">
              <a:solidFill>
                <a:schemeClr val="tx1"/>
              </a:solidFill>
            </a:endParaRPr>
          </a:p>
          <a:p>
            <a:pPr algn="ctr"/>
            <a:endParaRPr lang="ru-RU" sz="1000" b="1" u="sng" dirty="0">
              <a:solidFill>
                <a:schemeClr val="tx1"/>
              </a:solidFill>
            </a:endParaRPr>
          </a:p>
          <a:p>
            <a:pPr algn="ctr"/>
            <a:endParaRPr lang="ru-RU" sz="1000" b="1" u="sng" dirty="0" smtClean="0">
              <a:solidFill>
                <a:schemeClr val="tx1"/>
              </a:solidFill>
            </a:endParaRPr>
          </a:p>
          <a:p>
            <a:pPr algn="ctr"/>
            <a:endParaRPr lang="ru-RU" sz="1000" b="1" u="sng" dirty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 smtClean="0">
                <a:solidFill>
                  <a:schemeClr val="tx1"/>
                </a:solidFill>
              </a:rPr>
              <a:t>Наши дворы</a:t>
            </a: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Рязанцевское территориальное управление: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с</a:t>
            </a:r>
            <a:r>
              <a:rPr lang="ru-RU" sz="900" dirty="0" smtClean="0">
                <a:solidFill>
                  <a:schemeClr val="tx1"/>
                </a:solidFill>
              </a:rPr>
              <a:t>. Смоленское, </a:t>
            </a:r>
            <a:r>
              <a:rPr lang="ru-RU" sz="900" dirty="0">
                <a:solidFill>
                  <a:schemeClr val="tx1"/>
                </a:solidFill>
              </a:rPr>
              <a:t>ул</a:t>
            </a:r>
            <a:r>
              <a:rPr lang="ru-RU" sz="900" dirty="0" smtClean="0">
                <a:solidFill>
                  <a:schemeClr val="tx1"/>
                </a:solidFill>
              </a:rPr>
              <a:t>. Центральная</a:t>
            </a:r>
            <a:r>
              <a:rPr lang="ru-RU" sz="900" dirty="0">
                <a:solidFill>
                  <a:schemeClr val="tx1"/>
                </a:solidFill>
              </a:rPr>
              <a:t>, д.26, 27, 28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</a:rPr>
              <a:t>ос. Дубки, </a:t>
            </a:r>
            <a:r>
              <a:rPr lang="ru-RU" sz="900" dirty="0">
                <a:solidFill>
                  <a:schemeClr val="tx1"/>
                </a:solidFill>
              </a:rPr>
              <a:t>ул</a:t>
            </a:r>
            <a:r>
              <a:rPr lang="ru-RU" sz="900" dirty="0" smtClean="0">
                <a:solidFill>
                  <a:schemeClr val="tx1"/>
                </a:solidFill>
              </a:rPr>
              <a:t>. Центральная</a:t>
            </a:r>
            <a:r>
              <a:rPr lang="ru-RU" sz="900" dirty="0">
                <a:solidFill>
                  <a:schemeClr val="tx1"/>
                </a:solidFill>
              </a:rPr>
              <a:t>,  1,2,3,4,5</a:t>
            </a:r>
            <a:endParaRPr lang="ru-RU" sz="900" b="1" u="sng" dirty="0">
              <a:solidFill>
                <a:schemeClr val="tx1"/>
              </a:solidFill>
            </a:endParaRPr>
          </a:p>
          <a:p>
            <a:pPr algn="ctr"/>
            <a:r>
              <a:rPr lang="ru-RU" sz="900" dirty="0" err="1">
                <a:solidFill>
                  <a:schemeClr val="tx1"/>
                </a:solidFill>
              </a:rPr>
              <a:t>ул</a:t>
            </a:r>
            <a:r>
              <a:rPr lang="ru-RU" sz="900" dirty="0">
                <a:solidFill>
                  <a:schemeClr val="tx1"/>
                </a:solidFill>
              </a:rPr>
              <a:t> Николаева, д. 1, д.3, д.5;</a:t>
            </a:r>
          </a:p>
          <a:p>
            <a:pPr algn="ctr"/>
            <a:endParaRPr lang="ru-RU" sz="9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900" b="1" dirty="0" err="1" smtClean="0">
                <a:solidFill>
                  <a:schemeClr val="tx1"/>
                </a:solidFill>
              </a:rPr>
              <a:t>Нагорьевское</a:t>
            </a:r>
            <a:r>
              <a:rPr lang="ru-RU" sz="900" b="1" dirty="0" smtClean="0">
                <a:solidFill>
                  <a:schemeClr val="tx1"/>
                </a:solidFill>
              </a:rPr>
              <a:t> </a:t>
            </a:r>
            <a:r>
              <a:rPr lang="ru-RU" sz="900" b="1" dirty="0">
                <a:solidFill>
                  <a:schemeClr val="tx1"/>
                </a:solidFill>
              </a:rPr>
              <a:t>территориальное управление :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с. Кубринск, </a:t>
            </a:r>
            <a:r>
              <a:rPr lang="ru-RU" sz="900" dirty="0">
                <a:solidFill>
                  <a:schemeClr val="tx1"/>
                </a:solidFill>
              </a:rPr>
              <a:t>переулок Строительный, дома: 3,5,7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с. Нагорье,  ул. </a:t>
            </a:r>
            <a:r>
              <a:rPr lang="ru-RU" sz="900" dirty="0">
                <a:solidFill>
                  <a:schemeClr val="tx1"/>
                </a:solidFill>
              </a:rPr>
              <a:t>Молодежная, дома: 18, 18 а, 19, 20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9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Пригородное </a:t>
            </a:r>
            <a:r>
              <a:rPr lang="ru-RU" sz="900" b="1" dirty="0">
                <a:solidFill>
                  <a:schemeClr val="tx1"/>
                </a:solidFill>
              </a:rPr>
              <a:t>территориальное управление :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с. </a:t>
            </a:r>
            <a:r>
              <a:rPr lang="ru-RU" sz="900" dirty="0" smtClean="0">
                <a:solidFill>
                  <a:schemeClr val="tx1"/>
                </a:solidFill>
              </a:rPr>
              <a:t>Купанское, </a:t>
            </a:r>
            <a:r>
              <a:rPr lang="ru-RU" sz="900" dirty="0">
                <a:solidFill>
                  <a:schemeClr val="tx1"/>
                </a:solidFill>
              </a:rPr>
              <a:t>ул. Депутатская д. 11, 13, 15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с. </a:t>
            </a:r>
            <a:r>
              <a:rPr lang="ru-RU" sz="900" dirty="0" err="1" smtClean="0">
                <a:solidFill>
                  <a:schemeClr val="tx1"/>
                </a:solidFill>
              </a:rPr>
              <a:t>Глебовское</a:t>
            </a:r>
            <a:r>
              <a:rPr lang="ru-RU" sz="900" dirty="0" smtClean="0">
                <a:solidFill>
                  <a:schemeClr val="tx1"/>
                </a:solidFill>
              </a:rPr>
              <a:t>, </a:t>
            </a:r>
            <a:r>
              <a:rPr lang="ru-RU" sz="900" dirty="0">
                <a:solidFill>
                  <a:schemeClr val="tx1"/>
                </a:solidFill>
              </a:rPr>
              <a:t>ул. Центральная д. 1, 2, </a:t>
            </a:r>
            <a:r>
              <a:rPr lang="ru-RU" sz="900" dirty="0" smtClean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ru-RU" sz="900" dirty="0" err="1">
                <a:solidFill>
                  <a:schemeClr val="tx1"/>
                </a:solidFill>
              </a:rPr>
              <a:t>ул</a:t>
            </a:r>
            <a:r>
              <a:rPr lang="ru-RU" sz="900" dirty="0">
                <a:solidFill>
                  <a:schemeClr val="tx1"/>
                </a:solidFill>
              </a:rPr>
              <a:t> Строителей, д.6, д.7, д.8, д.9, </a:t>
            </a:r>
            <a:r>
              <a:rPr lang="ru-RU" sz="900" dirty="0" smtClean="0">
                <a:solidFill>
                  <a:schemeClr val="tx1"/>
                </a:solidFill>
              </a:rPr>
              <a:t>д.10</a:t>
            </a:r>
          </a:p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Город Переславль-Залесский: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ул. Строителей, д. 39, 41, 43.</a:t>
            </a:r>
            <a:endParaRPr lang="ru-RU" sz="9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ул. Октябрьская, д. 35, </a:t>
            </a:r>
            <a:r>
              <a:rPr lang="ru-RU" sz="900" dirty="0" smtClean="0">
                <a:solidFill>
                  <a:schemeClr val="tx1"/>
                </a:solidFill>
              </a:rPr>
              <a:t>37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ул</a:t>
            </a:r>
            <a:r>
              <a:rPr lang="ru-RU" sz="900" dirty="0">
                <a:solidFill>
                  <a:schemeClr val="tx1"/>
                </a:solidFill>
              </a:rPr>
              <a:t>. Разведчика-Петрова</a:t>
            </a:r>
            <a:r>
              <a:rPr lang="ru-RU" sz="900" dirty="0" smtClean="0">
                <a:solidFill>
                  <a:schemeClr val="tx1"/>
                </a:solidFill>
              </a:rPr>
              <a:t>,</a:t>
            </a:r>
            <a:r>
              <a:rPr lang="ru-RU" sz="900" dirty="0">
                <a:solidFill>
                  <a:schemeClr val="tx1"/>
                </a:solidFill>
              </a:rPr>
              <a:t> д. 2, 4.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ул. Кузнецова д. 2, ул. Ростовская д. 23.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ул. Строителей, д. 28, 32, 30, 34.</a:t>
            </a:r>
            <a:endParaRPr lang="ru-RU" sz="900" b="1" u="sng" dirty="0">
              <a:solidFill>
                <a:schemeClr val="tx1"/>
              </a:solidFill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 ул. Строителей, д. 38, 43, 36.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ул. Разведчика </a:t>
            </a:r>
            <a:r>
              <a:rPr lang="ru-RU" sz="900" dirty="0">
                <a:solidFill>
                  <a:schemeClr val="tx1"/>
                </a:solidFill>
              </a:rPr>
              <a:t>Петрова </a:t>
            </a:r>
            <a:r>
              <a:rPr lang="ru-RU" sz="900" dirty="0" smtClean="0">
                <a:solidFill>
                  <a:schemeClr val="tx1"/>
                </a:solidFill>
              </a:rPr>
              <a:t>д.8</a:t>
            </a:r>
            <a:endParaRPr lang="ru-RU" sz="9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</a:rPr>
              <a:t>у</a:t>
            </a:r>
            <a:r>
              <a:rPr lang="ru-RU" sz="900" dirty="0" smtClean="0">
                <a:solidFill>
                  <a:schemeClr val="tx1"/>
                </a:solidFill>
              </a:rPr>
              <a:t>л.50 </a:t>
            </a:r>
            <a:r>
              <a:rPr lang="ru-RU" sz="900" dirty="0">
                <a:solidFill>
                  <a:schemeClr val="tx1"/>
                </a:solidFill>
              </a:rPr>
              <a:t>лет </a:t>
            </a:r>
            <a:r>
              <a:rPr lang="ru-RU" sz="900" dirty="0" smtClean="0">
                <a:solidFill>
                  <a:schemeClr val="tx1"/>
                </a:solidFill>
              </a:rPr>
              <a:t>Комсомола д.4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ул. </a:t>
            </a:r>
            <a:r>
              <a:rPr lang="ru-RU" sz="900" dirty="0">
                <a:solidFill>
                  <a:schemeClr val="tx1"/>
                </a:solidFill>
              </a:rPr>
              <a:t>Разведчика Петрова, д. 10, </a:t>
            </a:r>
            <a:r>
              <a:rPr lang="ru-RU" sz="900" dirty="0" smtClean="0">
                <a:solidFill>
                  <a:schemeClr val="tx1"/>
                </a:solidFill>
              </a:rPr>
              <a:t>д.12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ул</a:t>
            </a:r>
            <a:r>
              <a:rPr lang="ru-RU" sz="900" dirty="0">
                <a:solidFill>
                  <a:schemeClr val="tx1"/>
                </a:solidFill>
              </a:rPr>
              <a:t>. Строителей, д.24, </a:t>
            </a:r>
            <a:r>
              <a:rPr lang="ru-RU" sz="900" dirty="0" smtClean="0">
                <a:solidFill>
                  <a:schemeClr val="tx1"/>
                </a:solidFill>
              </a:rPr>
              <a:t>д.26</a:t>
            </a:r>
            <a:endParaRPr lang="ru-RU" sz="900" dirty="0">
              <a:solidFill>
                <a:schemeClr val="tx1"/>
              </a:solidFill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Ул. </a:t>
            </a:r>
            <a:r>
              <a:rPr lang="ru-RU" sz="900" dirty="0">
                <a:solidFill>
                  <a:schemeClr val="tx1"/>
                </a:solidFill>
              </a:rPr>
              <a:t>Кооперативная, д. </a:t>
            </a:r>
            <a:r>
              <a:rPr lang="ru-RU" sz="900" dirty="0" smtClean="0">
                <a:solidFill>
                  <a:schemeClr val="tx1"/>
                </a:solidFill>
              </a:rPr>
              <a:t>58</a:t>
            </a:r>
            <a:endParaRPr lang="ru-RU" sz="900" dirty="0">
              <a:solidFill>
                <a:schemeClr val="tx1"/>
              </a:solidFill>
            </a:endParaRP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ул. </a:t>
            </a:r>
            <a:r>
              <a:rPr lang="ru-RU" sz="900" dirty="0">
                <a:solidFill>
                  <a:schemeClr val="tx1"/>
                </a:solidFill>
              </a:rPr>
              <a:t>Малая Протечная, д. </a:t>
            </a:r>
            <a:r>
              <a:rPr lang="ru-RU" sz="900" dirty="0" smtClean="0">
                <a:solidFill>
                  <a:schemeClr val="tx1"/>
                </a:solidFill>
              </a:rPr>
              <a:t>27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1200" b="1" u="sng" dirty="0">
              <a:solidFill>
                <a:schemeClr val="tx1"/>
              </a:solidFill>
            </a:endParaRP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endParaRPr lang="ru-RU" sz="1200" b="1" u="sng" dirty="0">
              <a:solidFill>
                <a:schemeClr val="tx1"/>
              </a:solidFill>
            </a:endParaRP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endParaRPr lang="ru-RU" sz="1200" b="1" u="sng" dirty="0">
              <a:solidFill>
                <a:schemeClr val="tx1"/>
              </a:solidFill>
            </a:endParaRP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endParaRPr lang="ru-RU" sz="1200" b="1" u="sng" dirty="0">
              <a:solidFill>
                <a:schemeClr val="tx1"/>
              </a:solidFill>
            </a:endParaRP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  <a:p>
            <a:pPr algn="ctr"/>
            <a:endParaRPr lang="ru-RU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10652" y="595101"/>
            <a:ext cx="2453764" cy="1458175"/>
          </a:xfrm>
          <a:prstGeom prst="ellipse">
            <a:avLst/>
          </a:prstGeom>
          <a:solidFill>
            <a:srgbClr val="91C7DF"/>
          </a:solidFill>
          <a:ln>
            <a:solidFill>
              <a:srgbClr val="91C7D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</a:rPr>
              <a:t>Яркое лето</a:t>
            </a:r>
          </a:p>
          <a:p>
            <a:pPr algn="ctr"/>
            <a:endParaRPr lang="ru-RU" sz="3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Культурно-массовые мероприятия, направленные на улучшение социального самочувствия жителей городского округа</a:t>
            </a:r>
          </a:p>
        </p:txBody>
      </p:sp>
      <p:sp>
        <p:nvSpPr>
          <p:cNvPr id="8" name="Овал 7"/>
          <p:cNvSpPr/>
          <p:nvPr/>
        </p:nvSpPr>
        <p:spPr>
          <a:xfrm>
            <a:off x="2537774" y="2070190"/>
            <a:ext cx="3708412" cy="3062903"/>
          </a:xfrm>
          <a:prstGeom prst="ellipse">
            <a:avLst/>
          </a:prstGeom>
          <a:solidFill>
            <a:srgbClr val="91C7DF"/>
          </a:solidFill>
          <a:ln>
            <a:solidFill>
              <a:srgbClr val="91C7D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u="sng" dirty="0" smtClean="0">
                <a:solidFill>
                  <a:schemeClr val="tx1"/>
                </a:solidFill>
              </a:rPr>
              <a:t>РЕШАЕМ ВМЕСТЕ</a:t>
            </a:r>
          </a:p>
          <a:p>
            <a:pPr marL="228600" indent="-228600" algn="ctr">
              <a:buAutoNum type="arabicPeriod"/>
            </a:pPr>
            <a:r>
              <a:rPr lang="ru-RU" sz="1100" b="1" dirty="0" smtClean="0">
                <a:solidFill>
                  <a:schemeClr val="tx1"/>
                </a:solidFill>
              </a:rPr>
              <a:t>Школьное инициативное бюджетирование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(Средняя школа № 4</a:t>
            </a:r>
            <a:r>
              <a:rPr lang="ru-RU" sz="11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2. Поддержка местных инициатив</a:t>
            </a:r>
          </a:p>
          <a:p>
            <a:pPr algn="ctr"/>
            <a:r>
              <a:rPr lang="ru-RU" sz="900" b="1" dirty="0" err="1">
                <a:solidFill>
                  <a:schemeClr val="tx1"/>
                </a:solidFill>
              </a:rPr>
              <a:t>Рязанцевская</a:t>
            </a:r>
            <a:r>
              <a:rPr lang="ru-RU" sz="900" b="1" dirty="0">
                <a:solidFill>
                  <a:schemeClr val="tx1"/>
                </a:solidFill>
              </a:rPr>
              <a:t> </a:t>
            </a:r>
            <a:r>
              <a:rPr lang="ru-RU" sz="900" b="1" dirty="0" smtClean="0">
                <a:solidFill>
                  <a:schemeClr val="tx1"/>
                </a:solidFill>
              </a:rPr>
              <a:t>и </a:t>
            </a:r>
            <a:r>
              <a:rPr lang="ru-RU" sz="900" b="1" dirty="0">
                <a:solidFill>
                  <a:schemeClr val="tx1"/>
                </a:solidFill>
              </a:rPr>
              <a:t>Нагорьевская СШ </a:t>
            </a:r>
            <a:r>
              <a:rPr lang="ru-RU" sz="900" i="1" dirty="0">
                <a:solidFill>
                  <a:schemeClr val="tx1"/>
                </a:solidFill>
              </a:rPr>
              <a:t>(ремонт </a:t>
            </a:r>
            <a:r>
              <a:rPr lang="ru-RU" sz="900" i="1" dirty="0" smtClean="0">
                <a:solidFill>
                  <a:schemeClr val="tx1"/>
                </a:solidFill>
              </a:rPr>
              <a:t>крыши)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Средняя </a:t>
            </a:r>
            <a:r>
              <a:rPr lang="ru-RU" sz="900" b="1" dirty="0">
                <a:solidFill>
                  <a:schemeClr val="tx1"/>
                </a:solidFill>
              </a:rPr>
              <a:t>школа </a:t>
            </a:r>
            <a:r>
              <a:rPr lang="ru-RU" sz="900" b="1" dirty="0" smtClean="0">
                <a:solidFill>
                  <a:schemeClr val="tx1"/>
                </a:solidFill>
              </a:rPr>
              <a:t>4 </a:t>
            </a:r>
            <a:r>
              <a:rPr lang="ru-RU" sz="800" i="1" dirty="0">
                <a:solidFill>
                  <a:schemeClr val="tx1"/>
                </a:solidFill>
              </a:rPr>
              <a:t>(ремонт </a:t>
            </a:r>
            <a:r>
              <a:rPr lang="ru-RU" sz="800" i="1" dirty="0" smtClean="0">
                <a:solidFill>
                  <a:schemeClr val="tx1"/>
                </a:solidFill>
              </a:rPr>
              <a:t>спортзала)</a:t>
            </a:r>
            <a:endParaRPr lang="ru-RU" sz="900" i="1" dirty="0" smtClean="0">
              <a:solidFill>
                <a:schemeClr val="tx1"/>
              </a:solidFill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Дмитриевская </a:t>
            </a:r>
            <a:r>
              <a:rPr lang="ru-RU" sz="900" b="1" dirty="0">
                <a:solidFill>
                  <a:schemeClr val="tx1"/>
                </a:solidFill>
              </a:rPr>
              <a:t>СШ</a:t>
            </a:r>
            <a:r>
              <a:rPr lang="ru-RU" sz="900" i="1" dirty="0">
                <a:solidFill>
                  <a:schemeClr val="tx1"/>
                </a:solidFill>
              </a:rPr>
              <a:t> </a:t>
            </a:r>
            <a:r>
              <a:rPr lang="ru-RU" sz="800" i="1" dirty="0">
                <a:solidFill>
                  <a:schemeClr val="tx1"/>
                </a:solidFill>
              </a:rPr>
              <a:t>(ремонт сетей водоснабжения и водоотведения</a:t>
            </a:r>
            <a:r>
              <a:rPr lang="ru-RU" sz="800" i="1" dirty="0" smtClean="0">
                <a:solidFill>
                  <a:schemeClr val="tx1"/>
                </a:solidFill>
              </a:rPr>
              <a:t>)</a:t>
            </a:r>
            <a:r>
              <a:rPr lang="ru-RU" sz="900" i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Дубковская </a:t>
            </a:r>
            <a:r>
              <a:rPr lang="ru-RU" sz="900" b="1" dirty="0">
                <a:solidFill>
                  <a:schemeClr val="tx1"/>
                </a:solidFill>
              </a:rPr>
              <a:t>СШ и Нагорьевский </a:t>
            </a:r>
            <a:r>
              <a:rPr lang="ru-RU" sz="900" b="1" dirty="0" err="1">
                <a:solidFill>
                  <a:schemeClr val="tx1"/>
                </a:solidFill>
              </a:rPr>
              <a:t>дс</a:t>
            </a:r>
            <a:r>
              <a:rPr lang="ru-RU" sz="900" b="1" dirty="0">
                <a:solidFill>
                  <a:schemeClr val="tx1"/>
                </a:solidFill>
              </a:rPr>
              <a:t> </a:t>
            </a:r>
            <a:r>
              <a:rPr lang="ru-RU" sz="800" i="1" dirty="0">
                <a:solidFill>
                  <a:schemeClr val="tx1"/>
                </a:solidFill>
              </a:rPr>
              <a:t>(ремонт крыльца</a:t>
            </a:r>
            <a:r>
              <a:rPr lang="ru-RU" sz="800" i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Рязанцевский СДК </a:t>
            </a:r>
            <a:r>
              <a:rPr lang="ru-RU" sz="800" i="1" dirty="0">
                <a:solidFill>
                  <a:schemeClr val="tx1"/>
                </a:solidFill>
              </a:rPr>
              <a:t>(ремонт </a:t>
            </a:r>
            <a:r>
              <a:rPr lang="ru-RU" sz="800" i="1" dirty="0" smtClean="0">
                <a:solidFill>
                  <a:schemeClr val="tx1"/>
                </a:solidFill>
              </a:rPr>
              <a:t>пола, одежда сцены)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Дмитриевский СДК </a:t>
            </a:r>
            <a:r>
              <a:rPr lang="ru-RU" sz="800" i="1" dirty="0">
                <a:solidFill>
                  <a:schemeClr val="tx1"/>
                </a:solidFill>
              </a:rPr>
              <a:t>(ремонт </a:t>
            </a:r>
            <a:r>
              <a:rPr lang="ru-RU" sz="800" i="1" dirty="0" smtClean="0">
                <a:solidFill>
                  <a:schemeClr val="tx1"/>
                </a:solidFill>
              </a:rPr>
              <a:t>входа)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Смоленский СДК </a:t>
            </a:r>
            <a:r>
              <a:rPr lang="ru-RU" sz="800" i="1" dirty="0" smtClean="0">
                <a:solidFill>
                  <a:schemeClr val="tx1"/>
                </a:solidFill>
              </a:rPr>
              <a:t>(покупка колонки)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Нагорьевский СДК </a:t>
            </a:r>
            <a:r>
              <a:rPr lang="ru-RU" sz="800" i="1" dirty="0" smtClean="0">
                <a:solidFill>
                  <a:schemeClr val="tx1"/>
                </a:solidFill>
              </a:rPr>
              <a:t>(приобретение звукоусиливающей аппаратуры)</a:t>
            </a:r>
            <a:endParaRPr lang="ru-RU" sz="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59506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5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388" y="786027"/>
            <a:ext cx="6108823" cy="429994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3188173"/>
            <a:ext cx="1090235" cy="60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7" y="190976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Жилищно-коммунальное </a:t>
            </a: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хозяйство</a:t>
            </a:r>
            <a:endParaRPr lang="ru-RU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58491" y="2620527"/>
            <a:ext cx="1161472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158</a:t>
            </a:r>
            <a:r>
              <a:rPr lang="ru-RU" sz="30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ru-RU" sz="3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ru-RU" sz="2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млн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8064" y="192367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79912" y="440186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22628" y="265899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26036" y="139179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7494" y="-308570"/>
            <a:ext cx="2455817" cy="280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8952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83567" y="190976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Жилищно-коммунальное </a:t>
            </a: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хозяйство</a:t>
            </a:r>
            <a:endParaRPr lang="ru-RU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14694"/>
              </p:ext>
            </p:extLst>
          </p:nvPr>
        </p:nvGraphicFramePr>
        <p:xfrm>
          <a:off x="281093" y="885176"/>
          <a:ext cx="4146891" cy="1334481"/>
        </p:xfrm>
        <a:graphic>
          <a:graphicData uri="http://schemas.openxmlformats.org/drawingml/2006/table">
            <a:tbl>
              <a:tblPr/>
              <a:tblGrid>
                <a:gridCol w="41468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815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Жилищное хозяйство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5933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переселение граждан из аварийного жилого фонда и жилья, непригодного для проживания с высоким уровнем износа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капитальный ремонт жилого фонда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взносы в региональный фонд по кап ремонту жилого фонда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снос аварийных домов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погребение безродных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4704"/>
              </p:ext>
            </p:extLst>
          </p:nvPr>
        </p:nvGraphicFramePr>
        <p:xfrm>
          <a:off x="4572318" y="882266"/>
          <a:ext cx="4176464" cy="3209841"/>
        </p:xfrm>
        <a:graphic>
          <a:graphicData uri="http://schemas.openxmlformats.org/drawingml/2006/table">
            <a:tbl>
              <a:tblPr/>
              <a:tblGrid>
                <a:gridCol w="41764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688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2959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ПСД газовой </a:t>
                      </a:r>
                      <a:r>
                        <a:rPr lang="ru-RU" sz="105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блочно</a:t>
                      </a: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-модульной котельной дер. Дубки, дер. Елизарово, с. Смоленское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ПСД на строительство блочно-модульной котельной </a:t>
                      </a:r>
                      <a:r>
                        <a:rPr lang="ru-RU" sz="105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мкр</a:t>
                      </a: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Чкаловский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актуализация схемы теплоснабжения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технологическое присоединение –газоиспользующего оборудования в </a:t>
                      </a:r>
                      <a:r>
                        <a:rPr lang="ru-RU" sz="105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мунквартирах</a:t>
                      </a: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с. Купанское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федерального проекта «Оздоровление Волги» по строительству очистных сооружений и канализации в с. Нагорье 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предпроектные</a:t>
                      </a: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изыскания для проектирования сети канализации северо-западной части города 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</a:t>
                      </a:r>
                      <a:r>
                        <a:rPr lang="ru-RU" sz="105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ПСД приема поверхностных стоков вод  рядом с домами 16, 18, 20, 22 по ул. Первомайская, д. 28 по ул. Кузнецова</a:t>
                      </a:r>
                      <a:endParaRPr lang="ru-RU" sz="105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предпроектное</a:t>
                      </a: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обследование для проведения реконструкции очистных сооружений канализации города П-З 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реконструкцию, строительство и др. мероприятия по шахтным колодцам)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722550"/>
              </p:ext>
            </p:extLst>
          </p:nvPr>
        </p:nvGraphicFramePr>
        <p:xfrm>
          <a:off x="281092" y="2427733"/>
          <a:ext cx="4146891" cy="1664373"/>
        </p:xfrm>
        <a:graphic>
          <a:graphicData uri="http://schemas.openxmlformats.org/drawingml/2006/table">
            <a:tbl>
              <a:tblPr/>
              <a:tblGrid>
                <a:gridCol w="41468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49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Благоустройство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9426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мероприятий по борьбе с борщевиком Сосновского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объектов уличного освещения 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 по благоустройству</a:t>
                      </a:r>
                      <a:r>
                        <a:rPr lang="ru-RU" sz="11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дворовых и общественных территорий (детские площадки, памятники, кладбища, озеленение)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Отлов</a:t>
                      </a:r>
                      <a:r>
                        <a:rPr lang="ru-RU" sz="11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безнадзорных животных</a:t>
                      </a:r>
                      <a:endParaRPr lang="ru-RU" sz="11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665603"/>
              </p:ext>
            </p:extLst>
          </p:nvPr>
        </p:nvGraphicFramePr>
        <p:xfrm>
          <a:off x="2051720" y="4303350"/>
          <a:ext cx="4146891" cy="753110"/>
        </p:xfrm>
        <a:graphic>
          <a:graphicData uri="http://schemas.openxmlformats.org/drawingml/2006/table">
            <a:tbl>
              <a:tblPr/>
              <a:tblGrid>
                <a:gridCol w="41468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9265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Другие вопросы в области ЖКХ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610">
                <a:tc>
                  <a:txBody>
                    <a:bodyPr/>
                    <a:lstStyle/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МКУ «Центр развития»</a:t>
                      </a: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  <a:r>
                        <a:rPr lang="ru-RU" sz="11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МБУ «Служба ЖКХ и благоустройства»</a:t>
                      </a:r>
                      <a:endParaRPr lang="ru-RU" sz="11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Субсидия на поддержку СОНКО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96690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790900"/>
            <a:ext cx="7227445" cy="43477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3188173"/>
            <a:ext cx="1090235" cy="60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6637" y="226597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Национальная экономика, безопасность, правопорядок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51254" y="2178548"/>
            <a:ext cx="1161472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138</a:t>
            </a:r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</a:p>
          <a:p>
            <a:pPr algn="ctr"/>
            <a:r>
              <a:rPr lang="ru-RU" sz="2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млн руб.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02813" y="2166483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06769" y="370979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60232" y="386789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млн руб.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7330" y="-236562"/>
            <a:ext cx="2407337" cy="273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7887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3188173"/>
            <a:ext cx="1090235" cy="60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23728" y="119989"/>
            <a:ext cx="5832648" cy="65156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l"/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Муниципальный дорожный фонд в 2023-2025 гг., </a:t>
            </a:r>
            <a:r>
              <a:rPr lang="ru-RU" sz="16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млн руб.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636" y="843558"/>
            <a:ext cx="7807811" cy="4137953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123728" y="123478"/>
            <a:ext cx="5832648" cy="65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1700" b="1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Муниципальный дорожный фонд в 2023-2025 гг., </a:t>
            </a:r>
            <a:r>
              <a:rPr lang="ru-RU" sz="1600" b="1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млн руб.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540614" y="775039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08900" y="108977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720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23728" y="123478"/>
            <a:ext cx="5832648" cy="65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1700" b="1" dirty="0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Муниципальный дорожный фонд в 2023-2025 гг., </a:t>
            </a:r>
            <a:r>
              <a:rPr lang="ru-RU" sz="1600" b="1" dirty="0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млн руб.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540614" y="775039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8900" y="108977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16872"/>
              </p:ext>
            </p:extLst>
          </p:nvPr>
        </p:nvGraphicFramePr>
        <p:xfrm>
          <a:off x="5292079" y="885176"/>
          <a:ext cx="3617756" cy="1326535"/>
        </p:xfrm>
        <a:graphic>
          <a:graphicData uri="http://schemas.openxmlformats.org/drawingml/2006/table">
            <a:tbl>
              <a:tblPr/>
              <a:tblGrid>
                <a:gridCol w="36177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0754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Содержание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автодорог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85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Корректировка проектно-сметной документации на строительство моста по ул. Дорожная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автомобильных дорог  </a:t>
                      </a:r>
                    </a:p>
                    <a:p>
                      <a:pPr marL="285750" indent="-285750" algn="l" rtl="0" fontAlgn="t">
                        <a:buFontTx/>
                        <a:buChar char="-"/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карты, ямы, разметка, </a:t>
                      </a:r>
                    </a:p>
                    <a:p>
                      <a:pPr marL="285750" indent="-285750" algn="l" rtl="0" fontAlgn="t">
                        <a:buFontTx/>
                        <a:buChar char="-"/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установка и замена дорожных знаков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358540"/>
              </p:ext>
            </p:extLst>
          </p:nvPr>
        </p:nvGraphicFramePr>
        <p:xfrm>
          <a:off x="281093" y="885176"/>
          <a:ext cx="4888354" cy="2052032"/>
        </p:xfrm>
        <a:graphic>
          <a:graphicData uri="http://schemas.openxmlformats.org/drawingml/2006/table">
            <a:tbl>
              <a:tblPr/>
              <a:tblGrid>
                <a:gridCol w="4888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815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Ремонт автодорог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5933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Капитальный 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ремонт 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ул.Кузнецова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(ПК6+69-ПК11+22)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08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Ремонт 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автомобильной дороги 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Аниково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-Борисово (ПК12+65-ПК15+65) Решение 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суда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908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Капитальный 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ремонт автомобильной дороги Рязанцево-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Аниково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(ПК3+30-ПК6+30) Решение суда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31908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Капитальный 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ремонт автомобильной дороги 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пер.Призывной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(ПК11+50-ПК14+98) Решение суда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38992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Устройство 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разворотной площадки в д. 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Болшево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(решения 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суда)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339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Ремонт общественных и дворовых территорий по федеральному проекту «Формирование комфортной городской среды</a:t>
                      </a:r>
                      <a:endParaRPr lang="ru-RU" sz="1050" i="1" dirty="0" smtClean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300707"/>
              </p:ext>
            </p:extLst>
          </p:nvPr>
        </p:nvGraphicFramePr>
        <p:xfrm>
          <a:off x="5292079" y="2319475"/>
          <a:ext cx="3617756" cy="1620426"/>
        </p:xfrm>
        <a:graphic>
          <a:graphicData uri="http://schemas.openxmlformats.org/drawingml/2006/table">
            <a:tbl>
              <a:tblPr/>
              <a:tblGrid>
                <a:gridCol w="36177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8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Устройство </a:t>
                      </a: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светофоров: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1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пер. Федоровский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пер. Новомирский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ул.Менделеева</a:t>
                      </a: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д.24</a:t>
                      </a:r>
                      <a:endParaRPr lang="ru-RU" sz="11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6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Таблички информационные на автобусные остановки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9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КСОДД, паспортизация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9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ПСД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199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ПСД на капремонт </a:t>
                      </a:r>
                      <a:r>
                        <a:rPr lang="ru-RU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 </a:t>
                      </a: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Свободы</a:t>
                      </a:r>
                      <a:endParaRPr lang="ru-RU" sz="11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221432"/>
              </p:ext>
            </p:extLst>
          </p:nvPr>
        </p:nvGraphicFramePr>
        <p:xfrm>
          <a:off x="281093" y="2927453"/>
          <a:ext cx="4888354" cy="2062879"/>
        </p:xfrm>
        <a:graphic>
          <a:graphicData uri="http://schemas.openxmlformats.org/drawingml/2006/table">
            <a:tbl>
              <a:tblPr/>
              <a:tblGrid>
                <a:gridCol w="4888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839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Ремонт подъездных путей к объектам </a:t>
                      </a:r>
                    </a:p>
                    <a:p>
                      <a:pPr algn="ctr" rtl="0" fontAlgn="t"/>
                      <a:r>
                        <a:rPr lang="ru-RU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социальной сферы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ул.Кузнецова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участок от ж.д.4 до </a:t>
                      </a:r>
                      <a:r>
                        <a:rPr lang="ru-RU" sz="110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ул.Озерная</a:t>
                      </a: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(МДОУ "Детский сад " Аленушка")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8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-Подъездная дорога от ул. Строителей в районе д. 36 (МОУ Средняя школа №4) (решения суда)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15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с.Купанское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ул.Советская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пер. Больничный (МОУ Купанская ОШ, Купанское отделение ГБУЗ ЯО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Переславская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ЦРБ)</a:t>
                      </a:r>
                      <a:endParaRPr lang="ru-RU" sz="11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17596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с.Берендеево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пер.Клубный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ул. Центральная (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Берендеевское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отделение ГБУЗ ЯО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Переславская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ЦРБ )</a:t>
                      </a:r>
                      <a:endParaRPr lang="ru-RU" sz="11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17596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с.Большая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Брембола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ул.Строителей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(МДОУ </a:t>
                      </a:r>
                      <a:r>
                        <a:rPr lang="ru-RU" sz="11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Брембольский</a:t>
                      </a:r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сад)</a:t>
                      </a:r>
                      <a:endParaRPr lang="ru-RU" sz="11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835552"/>
              </p:ext>
            </p:extLst>
          </p:nvPr>
        </p:nvGraphicFramePr>
        <p:xfrm>
          <a:off x="5292079" y="4047665"/>
          <a:ext cx="3617755" cy="538453"/>
        </p:xfrm>
        <a:graphic>
          <a:graphicData uri="http://schemas.openxmlformats.org/drawingml/2006/table">
            <a:tbl>
              <a:tblPr/>
              <a:tblGrid>
                <a:gridCol w="36177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403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Электроэнергия уличного освещения</a:t>
                      </a:r>
                      <a:endParaRPr lang="ru-RU" sz="11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4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и ремонт объектов уличного освещения </a:t>
                      </a:r>
                      <a:endParaRPr lang="ru-RU" sz="11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32525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1036990"/>
            <a:ext cx="6018192" cy="38086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3188173"/>
            <a:ext cx="1090235" cy="60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53169" y="131106"/>
            <a:ext cx="4824536" cy="6148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/>
          </a:bodyPr>
          <a:lstStyle/>
          <a:p>
            <a:pPr algn="l"/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Структура расходов бюджета на 2023 год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308304" y="2229019"/>
            <a:ext cx="2115376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2700">
                  <a:solidFill>
                    <a:prstClr val="black"/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</a:rPr>
              <a:t>2 364 </a:t>
            </a:r>
          </a:p>
          <a:p>
            <a:pPr algn="ctr"/>
            <a:r>
              <a:rPr lang="ru-RU" sz="2800" b="1" dirty="0">
                <a:ln w="12700">
                  <a:solidFill>
                    <a:prstClr val="black"/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</a:rPr>
              <a:t>млн руб.</a:t>
            </a:r>
          </a:p>
        </p:txBody>
      </p:sp>
      <p:sp>
        <p:nvSpPr>
          <p:cNvPr id="14" name="Левая фигурная скобка 13"/>
          <p:cNvSpPr/>
          <p:nvPr/>
        </p:nvSpPr>
        <p:spPr>
          <a:xfrm rot="10800000">
            <a:off x="7465946" y="1131256"/>
            <a:ext cx="216024" cy="3560041"/>
          </a:xfrm>
          <a:prstGeom prst="leftBrace">
            <a:avLst>
              <a:gd name="adj1" fmla="val 8333"/>
              <a:gd name="adj2" fmla="val 502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80502" y="2825174"/>
            <a:ext cx="8114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94,5 %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593792" y="3547128"/>
            <a:ext cx="69442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5,5 %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723948" y="44762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</a:rPr>
              <a:t>млн руб.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11616" y="224865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prstClr val="white"/>
                </a:solidFill>
                <a:latin typeface="Arial" panose="020B0604020202020204" pitchFamily="34" charset="0"/>
              </a:rPr>
              <a:t>млн руб.</a:t>
            </a:r>
            <a:r>
              <a:rPr lang="ru-RU" dirty="0">
                <a:solidFill>
                  <a:prstClr val="white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95" y="843558"/>
            <a:ext cx="40310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prstClr val="black"/>
                </a:solidFill>
              </a:rPr>
              <a:t>1."Развитие </a:t>
            </a:r>
            <a:r>
              <a:rPr lang="ru-RU" sz="800" dirty="0">
                <a:solidFill>
                  <a:prstClr val="black"/>
                </a:solidFill>
              </a:rPr>
              <a:t>образования и молодежная политика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1 166 </a:t>
            </a:r>
            <a:r>
              <a:rPr lang="ru-RU" sz="800" dirty="0" smtClean="0">
                <a:solidFill>
                  <a:prstClr val="black"/>
                </a:solidFill>
              </a:rPr>
              <a:t>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2. " Социальная поддержка населения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497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 3. "Обеспечение доступным и комфортным жильем населения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7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 4. "Обеспечение общественного порядка и противодействие преступности на территории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3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5. "Развитие физической культуры, культуры и туризма в городском округе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147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6. "Обеспечение качественными коммунальными услугами населения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31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7. "Развитие дорожного хозяйства в городском округе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128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8. "Развитие сельского хозяйства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3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9. "</a:t>
            </a:r>
            <a:r>
              <a:rPr lang="ru-RU" sz="800" dirty="0" err="1">
                <a:solidFill>
                  <a:prstClr val="black"/>
                </a:solidFill>
              </a:rPr>
              <a:t>Энергоэффективность</a:t>
            </a:r>
            <a:r>
              <a:rPr lang="ru-RU" sz="800" dirty="0">
                <a:solidFill>
                  <a:prstClr val="black"/>
                </a:solidFill>
              </a:rPr>
              <a:t> в городском округе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5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10. "Охрана окружающей среды в городском округе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89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11. "Защита населения на территории городского округа город Переславль-Залесский Ярославской области от чрезвычайных ситуаций и обеспечение пожарной </a:t>
            </a:r>
            <a:r>
              <a:rPr lang="ru-RU" sz="800" dirty="0" smtClean="0">
                <a:solidFill>
                  <a:prstClr val="black"/>
                </a:solidFill>
              </a:rPr>
              <a:t>безопасности" – </a:t>
            </a:r>
            <a:r>
              <a:rPr lang="ru-RU" sz="800" b="1" dirty="0" smtClean="0">
                <a:solidFill>
                  <a:prstClr val="black"/>
                </a:solidFill>
              </a:rPr>
              <a:t>24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12. "Обеспечение функционирования и развития муниципальной службы в городском округе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области" – </a:t>
            </a:r>
            <a:r>
              <a:rPr lang="ru-RU" sz="800" b="1" dirty="0" smtClean="0">
                <a:solidFill>
                  <a:prstClr val="black"/>
                </a:solidFill>
              </a:rPr>
              <a:t>129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  <a:endParaRPr lang="ru-RU" sz="800" dirty="0">
              <a:solidFill>
                <a:prstClr val="black"/>
              </a:solidFill>
            </a:endParaRPr>
          </a:p>
          <a:p>
            <a:r>
              <a:rPr lang="ru-RU" sz="800" dirty="0">
                <a:solidFill>
                  <a:prstClr val="black"/>
                </a:solidFill>
              </a:rPr>
              <a:t>13. </a:t>
            </a:r>
            <a:r>
              <a:rPr lang="ru-RU" sz="800" dirty="0" smtClean="0">
                <a:solidFill>
                  <a:prstClr val="black"/>
                </a:solidFill>
              </a:rPr>
              <a:t>«Формирование </a:t>
            </a:r>
            <a:r>
              <a:rPr lang="ru-RU" sz="800" dirty="0">
                <a:solidFill>
                  <a:prstClr val="black"/>
                </a:solidFill>
              </a:rPr>
              <a:t>современной городской среды на территории городского округа город Переславль-Залесский Ярославской </a:t>
            </a:r>
            <a:r>
              <a:rPr lang="ru-RU" sz="800" dirty="0" smtClean="0">
                <a:solidFill>
                  <a:prstClr val="black"/>
                </a:solidFill>
              </a:rPr>
              <a:t>области» – </a:t>
            </a:r>
            <a:r>
              <a:rPr lang="ru-RU" sz="800" b="1" dirty="0" smtClean="0">
                <a:solidFill>
                  <a:prstClr val="black"/>
                </a:solidFill>
              </a:rPr>
              <a:t>4</a:t>
            </a:r>
            <a:r>
              <a:rPr lang="ru-RU" sz="800" dirty="0" smtClean="0">
                <a:solidFill>
                  <a:prstClr val="black"/>
                </a:solidFill>
              </a:rPr>
              <a:t> млн руб.</a:t>
            </a:r>
          </a:p>
          <a:p>
            <a:r>
              <a:rPr lang="ru-RU" sz="800" dirty="0" smtClean="0">
                <a:solidFill>
                  <a:prstClr val="black"/>
                </a:solidFill>
              </a:rPr>
              <a:t>14. «Развитие </a:t>
            </a:r>
            <a:r>
              <a:rPr lang="ru-RU" sz="800" dirty="0">
                <a:solidFill>
                  <a:prstClr val="black"/>
                </a:solidFill>
              </a:rPr>
              <a:t>малого и среднего предпринимательства городского округа город Переславль-Залесский Ярославской области»</a:t>
            </a:r>
          </a:p>
          <a:p>
            <a:r>
              <a:rPr lang="ru-RU" sz="800" dirty="0" smtClean="0">
                <a:solidFill>
                  <a:prstClr val="black"/>
                </a:solidFill>
              </a:rPr>
              <a:t>15. «Комплексное </a:t>
            </a:r>
            <a:r>
              <a:rPr lang="ru-RU" sz="800" dirty="0">
                <a:solidFill>
                  <a:prstClr val="black"/>
                </a:solidFill>
              </a:rPr>
              <a:t>развитие сельских территорий городского округа город Переславль-Залесский Ярославской области»</a:t>
            </a:r>
          </a:p>
          <a:p>
            <a:r>
              <a:rPr lang="ru-RU" sz="800" dirty="0" smtClean="0">
                <a:solidFill>
                  <a:prstClr val="black"/>
                </a:solidFill>
              </a:rPr>
              <a:t>16. «Укрепление </a:t>
            </a:r>
            <a:r>
              <a:rPr lang="ru-RU" sz="800" dirty="0">
                <a:solidFill>
                  <a:prstClr val="black"/>
                </a:solidFill>
              </a:rPr>
              <a:t>общественного здоровья населения городского округа город Переславль-Залесский Ярославской области</a:t>
            </a:r>
            <a:r>
              <a:rPr lang="ru-RU" sz="800" dirty="0" smtClean="0">
                <a:solidFill>
                  <a:prstClr val="black"/>
                </a:solidFill>
              </a:rPr>
              <a:t>»</a:t>
            </a:r>
            <a:endParaRPr lang="ru-RU" sz="800" dirty="0">
              <a:solidFill>
                <a:prstClr val="black"/>
              </a:solidFill>
            </a:endParaRPr>
          </a:p>
          <a:p>
            <a:endParaRPr lang="ru-RU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7868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39552" y="1203598"/>
            <a:ext cx="8352928" cy="23042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r>
              <a:rPr lang="ru-RU" sz="2400" b="1" dirty="0" smtClean="0">
                <a:latin typeface="Arial Narrow" panose="020B0606020202030204" pitchFamily="34" charset="0"/>
              </a:rPr>
              <a:t>Предлагаем принять</a:t>
            </a:r>
            <a:r>
              <a:rPr lang="ru-RU" sz="2400" b="1" dirty="0">
                <a:latin typeface="Arial Narrow" panose="020B0606020202030204" pitchFamily="34" charset="0"/>
              </a:rPr>
              <a:t/>
            </a:r>
            <a:br>
              <a:rPr lang="ru-RU" sz="2400" b="1" dirty="0">
                <a:latin typeface="Arial Narrow" panose="020B0606020202030204" pitchFamily="34" charset="0"/>
              </a:rPr>
            </a:br>
            <a:r>
              <a:rPr lang="ru-RU" sz="2400" b="1" dirty="0">
                <a:latin typeface="Arial Narrow" panose="020B0606020202030204" pitchFamily="34" charset="0"/>
              </a:rPr>
              <a:t>проект решения «О бюджете городского округа город Переславль-Залесский Ярославской области на 2023 год и на плановый период 2024 и 2025 годов» </a:t>
            </a:r>
            <a:br>
              <a:rPr lang="ru-RU" sz="2400" b="1" dirty="0">
                <a:latin typeface="Arial Narrow" panose="020B0606020202030204" pitchFamily="34" charset="0"/>
              </a:rPr>
            </a:br>
            <a:endParaRPr lang="ru-RU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97408"/>
      </p:ext>
    </p:extLst>
  </p:cSld>
  <p:clrMapOvr>
    <a:masterClrMapping/>
  </p:clrMapOvr>
  <p:transition spd="slow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83768" y="1203598"/>
            <a:ext cx="4104456" cy="230425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r>
              <a:rPr lang="ru-RU" sz="32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18358943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547664" y="129050"/>
            <a:ext cx="6487604" cy="5460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/>
          </a:bodyPr>
          <a:lstStyle/>
          <a:p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Проект бюджета подготовлен и основан на следующих документах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014106"/>
            <a:ext cx="8036111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7 мая 2018 г. № 204 «О национальных целях и стратегических задачах развития Российской Федерации на период до 2024 года» и от 21 июля 2020 года № 474 «О национальных целях развития Российской Федерации на период до 2030 года»</a:t>
            </a:r>
          </a:p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 Президента Российской Федерации Федеральному Собранию Российской Федерации от 21 апреля 2021 года</a:t>
            </a:r>
          </a:p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направления бюджетной, налоговой и таможенно-тарифной политики на 2023 год и на плановый период 2024 и 2025 годов», утверждённые  Министерством финансов РФ</a:t>
            </a:r>
          </a:p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Губернатора Ярославской области от 26 августа 2022 г. № 224 «Об основных направлениях бюджетной и налоговой политики Ярославской области на 2023 год и на плановый период 2024 и 2025 годов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направления бюджетной и налоговой политики городского округа город Переславль-Залесский Ярославской области на 2023 год и плановый период 2024 и 2025 годов»</a:t>
            </a:r>
          </a:p>
          <a:p>
            <a:pPr algn="just">
              <a:spcAft>
                <a:spcPts val="600"/>
              </a:spcAft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социально-экономического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Ярославской области на среднесрочный период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Ярославской области от 21.10.2022 № 935-п «О прогнозе социально-экономического развития Ярославской области на среднесрочный период 2023 – 2025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just">
              <a:spcAft>
                <a:spcPts val="600"/>
              </a:spcAft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городского округа город Переславль-Залесский Ярославской области на среднесрочный период 2023-2025 годов, утвержденный Постановлением Администрации города Переславля-Залесского от 21.10.2022 №ПОС.03-2339/22</a:t>
            </a:r>
          </a:p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«Бюджетный прогноз городского округа город Переславль-Залесский на период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2022-2027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годов», утвержденный постановлением Администрации города Переславля-Залесского от 08.02.2022 № ПОС.03-0275/22</a:t>
            </a:r>
          </a:p>
          <a:p>
            <a:pPr algn="just">
              <a:spcAft>
                <a:spcPts val="600"/>
              </a:spcAft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395536" y="1059582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88895" y="1635646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87987" y="1923678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87987" y="2256834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383306" y="2779466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383306" y="3300950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88895" y="3879401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auto">
          <a:xfrm>
            <a:off x="540614" y="843558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право 16"/>
          <p:cNvSpPr/>
          <p:nvPr/>
        </p:nvSpPr>
        <p:spPr>
          <a:xfrm>
            <a:off x="383306" y="4246949"/>
            <a:ext cx="432048" cy="216024"/>
          </a:xfrm>
          <a:prstGeom prst="rightArrow">
            <a:avLst/>
          </a:prstGeom>
          <a:solidFill>
            <a:srgbClr val="6E5F5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13494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547664" y="129050"/>
            <a:ext cx="6487604" cy="57049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 fontScale="90000"/>
          </a:bodyPr>
          <a:lstStyle/>
          <a:p>
            <a:pPr algn="ctr"/>
            <a:r>
              <a:rPr lang="ru-RU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Основные направления налоговой и бюджетной политики в части формирования доходов бюджета городского округа на </a:t>
            </a:r>
            <a:r>
              <a:rPr lang="ru-RU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2023 </a:t>
            </a:r>
            <a:r>
              <a:rPr lang="ru-RU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год и плановый период  </a:t>
            </a:r>
            <a:r>
              <a:rPr lang="ru-RU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2024 </a:t>
            </a:r>
            <a:r>
              <a:rPr lang="ru-RU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</a:t>
            </a:r>
            <a:r>
              <a:rPr lang="ru-RU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2025 </a:t>
            </a:r>
            <a:r>
              <a:rPr lang="ru-RU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годов</a:t>
            </a:r>
            <a:endParaRPr lang="ru-RU" sz="1700" b="1" dirty="0">
              <a:solidFill>
                <a:srgbClr val="262626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014106"/>
            <a:ext cx="79641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39750"/>
            <a:r>
              <a:rPr lang="ru-RU" sz="1100" dirty="0"/>
              <a:t>	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налоговой и бюджетной политики городского округа город Переславль-Залесский направлены на обеспечение сбалансированности бюджета городского округа, повышение доходной части бюджета и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концентрацию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имеющихся финансовых ресурсов на решении как текущих задач, так и задач, определенных приоритетными направлениями развития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в соответствии с утвержденной Стратегией социально-экономического развития городского округа и национальных проектов</a:t>
            </a:r>
          </a:p>
          <a:p>
            <a:pPr algn="ctr" defTabSz="539750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39750" algn="l"/>
              </a:tabLst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увеличение и сохранение уровня поступлений налоговых и неналоговых доходов в бюджет городского округа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осуществления мер социальной поддержки граждан, предоставляемых за счёт средств городского бюджета, исходя из принципов адресности и нуждаемости получателей;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обеспечения в полном объеме расходов на заработную плату работников бюджетной сферы;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обеспечения необходимого уровня софинансирования к средствам вышестоящих бюджетов, в том числе участие в мероприятиях национального проекта по модернизации строительной отрасли в части сокращения непригодного для проживания и аварийного жилищного фонда;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проведения работы по выявлению наиболее критических участков сети жилищно-коммунального хозяйства с целью их капитального ремонта, замены, модернизации;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сохранения и улучшения качества сети автомобильных дорог городского округа;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территорий городского округа, в том числе дворов и проездов к ним;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расширения количества потребителей, получающих муниципальные услуги (работы) и недопущения снижения качества предоставления услуг (работ) в целях обеспечения комфортных условий для проживания населения городского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/>
              <a:t> 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 bwMode="auto">
          <a:xfrm>
            <a:off x="540614" y="843558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5572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627784" y="142428"/>
            <a:ext cx="5184576" cy="46880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 fontScale="90000"/>
          </a:bodyPr>
          <a:lstStyle/>
          <a:p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</a:rPr>
              <a:t>Основные параметры бюджета 2023-2025 годов, млн руб.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540614" y="62653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829976"/>
              </p:ext>
            </p:extLst>
          </p:nvPr>
        </p:nvGraphicFramePr>
        <p:xfrm>
          <a:off x="539473" y="2674579"/>
          <a:ext cx="8353007" cy="249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8900" y="725552"/>
          <a:ext cx="8856985" cy="1902026"/>
        </p:xfrm>
        <a:graphic>
          <a:graphicData uri="http://schemas.openxmlformats.org/drawingml/2006/table">
            <a:tbl>
              <a:tblPr/>
              <a:tblGrid>
                <a:gridCol w="4910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6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8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92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6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2023 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2025</a:t>
                      </a:r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70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ДОХОДЫ, </a:t>
                      </a:r>
                      <a:r>
                        <a:rPr lang="ru-RU" sz="1200" u="none" strike="noStrike" dirty="0">
                          <a:effectLst/>
                          <a:latin typeface="Arial Narrow" panose="020B0606020202030204" pitchFamily="34" charset="0"/>
                        </a:rPr>
                        <a:t>в том числе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baseline="0" dirty="0">
                          <a:effectLst/>
                          <a:latin typeface="Arial Narrow" panose="020B0606020202030204" pitchFamily="34" charset="0"/>
                        </a:rPr>
                        <a:t>2 364</a:t>
                      </a:r>
                      <a:endParaRPr lang="ru-RU" sz="16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2 186</a:t>
                      </a:r>
                      <a:endParaRPr lang="ru-RU" sz="16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</a:rPr>
                        <a:t>2 087</a:t>
                      </a:r>
                      <a:endParaRPr lang="ru-RU" sz="16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666">
                <a:tc>
                  <a:txBody>
                    <a:bodyPr/>
                    <a:lstStyle/>
                    <a:p>
                      <a:pPr marL="144000" algn="l" fontAlgn="b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730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736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792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666">
                <a:tc>
                  <a:txBody>
                    <a:bodyPr/>
                    <a:lstStyle/>
                    <a:p>
                      <a:pPr marL="144000" algn="l" fontAlgn="b">
                        <a:spcBef>
                          <a:spcPts val="0"/>
                        </a:spcBef>
                      </a:pPr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безвозмездные</a:t>
                      </a:r>
                      <a:r>
                        <a:rPr lang="ru-RU" sz="1400" b="0" i="1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поступления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1 634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1 450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1 295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РАСХОДЫ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baseline="0" dirty="0">
                          <a:effectLst/>
                          <a:latin typeface="Arial Narrow" panose="020B0606020202030204" pitchFamily="34" charset="0"/>
                        </a:rPr>
                        <a:t>2 364</a:t>
                      </a:r>
                      <a:endParaRPr lang="ru-RU" sz="14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2 186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2 087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9666">
                <a:tc>
                  <a:txBody>
                    <a:bodyPr/>
                    <a:lstStyle/>
                    <a:p>
                      <a:pPr marL="108000" algn="l" fontAlgn="b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ДЕФИЦИТ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9525" marR="9525" marT="7144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16200000">
            <a:off x="4463988" y="2967794"/>
            <a:ext cx="144016" cy="1080120"/>
          </a:xfrm>
          <a:prstGeom prst="rightBrace">
            <a:avLst>
              <a:gd name="adj1" fmla="val 8333"/>
              <a:gd name="adj2" fmla="val 5060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 rot="16200000">
            <a:off x="2375756" y="3327833"/>
            <a:ext cx="144016" cy="1080120"/>
          </a:xfrm>
          <a:prstGeom prst="rightBrace">
            <a:avLst>
              <a:gd name="adj1" fmla="val 8333"/>
              <a:gd name="adj2" fmla="val 5060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ая фигурная скобка 12"/>
          <p:cNvSpPr/>
          <p:nvPr/>
        </p:nvSpPr>
        <p:spPr>
          <a:xfrm rot="16200000">
            <a:off x="6408204" y="3369104"/>
            <a:ext cx="144016" cy="1080120"/>
          </a:xfrm>
          <a:prstGeom prst="rightBrace">
            <a:avLst>
              <a:gd name="adj1" fmla="val 8333"/>
              <a:gd name="adj2" fmla="val 5060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4702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8"/>
          <p:cNvGrpSpPr>
            <a:grpSpLocks/>
          </p:cNvGrpSpPr>
          <p:nvPr/>
        </p:nvGrpSpPr>
        <p:grpSpPr bwMode="auto">
          <a:xfrm>
            <a:off x="155700" y="267494"/>
            <a:ext cx="9144000" cy="5170488"/>
            <a:chOff x="0" y="-27384"/>
            <a:chExt cx="12192000" cy="6885384"/>
          </a:xfrm>
        </p:grpSpPr>
        <p:pic>
          <p:nvPicPr>
            <p:cNvPr id="13" name="Рисунок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384"/>
            <a:stretch>
              <a:fillRect/>
            </a:stretch>
          </p:blipFill>
          <p:spPr bwMode="auto">
            <a:xfrm>
              <a:off x="0" y="-27384"/>
              <a:ext cx="12192000" cy="6885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0" y="-27384"/>
              <a:ext cx="12192000" cy="6885384"/>
            </a:xfrm>
            <a:prstGeom prst="rect">
              <a:avLst/>
            </a:prstGeom>
            <a:solidFill>
              <a:schemeClr val="bg1"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23616" y="112724"/>
            <a:ext cx="8597056" cy="71559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/>
          <a:p>
            <a:pPr algn="ctr"/>
            <a:r>
              <a:rPr lang="ru-RU" sz="1700" b="1" dirty="0">
                <a:latin typeface="Arial Narrow" panose="020B0606020202030204" pitchFamily="34" charset="0"/>
                <a:ea typeface="+mn-ea"/>
                <a:cs typeface="+mn-cs"/>
              </a:rPr>
              <a:t>Структура налоговых и неналоговых доходов </a:t>
            </a:r>
            <a:r>
              <a:rPr lang="ru-RU" sz="1700" b="1" dirty="0">
                <a:latin typeface="Arial Narrow" panose="020B0606020202030204" pitchFamily="34" charset="0"/>
              </a:rPr>
              <a:t>бюджета городского округа города    Переславля-Залесского </a:t>
            </a:r>
            <a:r>
              <a:rPr lang="ru-RU" sz="1700" b="1" dirty="0">
                <a:latin typeface="Arial Narrow" panose="020B0606020202030204" pitchFamily="34" charset="0"/>
                <a:ea typeface="+mn-ea"/>
                <a:cs typeface="+mn-cs"/>
              </a:rPr>
              <a:t>в 2023 году</a:t>
            </a:r>
            <a:endParaRPr lang="ru-RU" sz="1700" b="1" i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623616" y="897376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Диаграмма 14"/>
          <p:cNvGraphicFramePr/>
          <p:nvPr>
            <p:extLst/>
          </p:nvPr>
        </p:nvGraphicFramePr>
        <p:xfrm>
          <a:off x="140744" y="973764"/>
          <a:ext cx="8657258" cy="4001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6" name="Группа 15"/>
          <p:cNvGrpSpPr/>
          <p:nvPr/>
        </p:nvGrpSpPr>
        <p:grpSpPr>
          <a:xfrm flipV="1">
            <a:off x="947387" y="4329607"/>
            <a:ext cx="3113760" cy="391301"/>
            <a:chOff x="567586" y="646361"/>
            <a:chExt cx="3903724" cy="50300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3547777" y="646361"/>
              <a:ext cx="923533" cy="503008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headEnd type="none"/>
              <a:tailEnd type="oval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567586" y="646363"/>
              <a:ext cx="2980191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-63699" y="2874822"/>
            <a:ext cx="26194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</a:rPr>
              <a:t>Налог на доходы                     физических лиц                                                </a:t>
            </a:r>
            <a:r>
              <a:rPr lang="ru-RU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380,7 </a:t>
            </a: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млн руб</a:t>
            </a:r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155700" y="3290320"/>
            <a:ext cx="2419831" cy="405544"/>
            <a:chOff x="79640" y="482721"/>
            <a:chExt cx="3033746" cy="648870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79640" y="1131591"/>
              <a:ext cx="2680929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2760569" y="482721"/>
              <a:ext cx="352817" cy="63582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headEnd type="none"/>
              <a:tailEnd type="oval"/>
            </a:ln>
            <a:effectLst/>
          </p:spPr>
        </p:cxnSp>
      </p:grpSp>
      <p:sp>
        <p:nvSpPr>
          <p:cNvPr id="23" name="Прямоугольник 22"/>
          <p:cNvSpPr/>
          <p:nvPr/>
        </p:nvSpPr>
        <p:spPr>
          <a:xfrm>
            <a:off x="650662" y="4405994"/>
            <a:ext cx="28860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</a:rPr>
              <a:t>Земельный налог</a:t>
            </a:r>
          </a:p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144,1 </a:t>
            </a:r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млн руб.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139595" y="1125211"/>
            <a:ext cx="1191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Акцизы</a:t>
            </a: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34,8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млн руб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.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436059" y="1704758"/>
            <a:ext cx="32403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Налог на имущество физических лиц </a:t>
            </a:r>
          </a:p>
          <a:p>
            <a:pPr algn="ctr"/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44,9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млн руб.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991218" y="2801729"/>
            <a:ext cx="22531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Прочие налоговые и             неналоговые доходы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61,4 млн руб.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 flipH="1">
            <a:off x="5314476" y="1401904"/>
            <a:ext cx="2664296" cy="360040"/>
            <a:chOff x="79640" y="1131591"/>
            <a:chExt cx="3340233" cy="576063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059832" y="1131591"/>
              <a:ext cx="360041" cy="57606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headEnd type="none"/>
              <a:tailEnd type="oval"/>
            </a:ln>
            <a:effectLst/>
          </p:spPr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79640" y="1131591"/>
              <a:ext cx="2980192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</p:grpSp>
      <p:grpSp>
        <p:nvGrpSpPr>
          <p:cNvPr id="30" name="Группа 29"/>
          <p:cNvGrpSpPr/>
          <p:nvPr/>
        </p:nvGrpSpPr>
        <p:grpSpPr>
          <a:xfrm flipH="1" flipV="1">
            <a:off x="5490584" y="3392112"/>
            <a:ext cx="2541340" cy="209877"/>
            <a:chOff x="-2194" y="1922341"/>
            <a:chExt cx="3207838" cy="335803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2977998" y="1922341"/>
              <a:ext cx="227646" cy="33580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headEnd type="none"/>
              <a:tailEnd type="oval"/>
            </a:ln>
            <a:effectLst/>
          </p:spPr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-2194" y="1922341"/>
              <a:ext cx="2980192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</p:grpSp>
      <p:cxnSp>
        <p:nvCxnSpPr>
          <p:cNvPr id="33" name="Прямая соединительная линия 32"/>
          <p:cNvCxnSpPr/>
          <p:nvPr/>
        </p:nvCxnSpPr>
        <p:spPr>
          <a:xfrm>
            <a:off x="5580758" y="2227978"/>
            <a:ext cx="2422285" cy="0"/>
          </a:xfrm>
          <a:prstGeom prst="line">
            <a:avLst/>
          </a:prstGeom>
          <a:noFill/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headEnd type="oval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148986" y="4749105"/>
            <a:ext cx="902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808" y="973009"/>
            <a:ext cx="212296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Всего  </a:t>
            </a:r>
            <a:r>
              <a:rPr lang="ru-RU" sz="1600" b="1" dirty="0" smtClean="0">
                <a:latin typeface="Arial Narrow" panose="020B0606020202030204" pitchFamily="34" charset="0"/>
              </a:rPr>
              <a:t>730 </a:t>
            </a:r>
            <a:r>
              <a:rPr lang="ru-RU" sz="1600" dirty="0">
                <a:latin typeface="Arial Narrow" panose="020B0606020202030204" pitchFamily="34" charset="0"/>
              </a:rPr>
              <a:t>млн руб.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35946" y="63272"/>
            <a:ext cx="514716" cy="603018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81556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350" y="-16600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ru-RU" altLang="ru-RU" sz="1700" b="1" dirty="0">
                <a:latin typeface="Arial Narrow" panose="020B0606020202030204" pitchFamily="34" charset="0"/>
                <a:ea typeface="+mn-ea"/>
                <a:cs typeface="+mn-cs"/>
              </a:rPr>
              <a:t>Структура безвозмездных поступлений бюджета </a:t>
            </a:r>
            <a:br>
              <a:rPr lang="ru-RU" altLang="ru-RU" sz="1700" b="1" dirty="0">
                <a:latin typeface="Arial Narrow" panose="020B0606020202030204" pitchFamily="34" charset="0"/>
                <a:ea typeface="+mn-ea"/>
                <a:cs typeface="+mn-cs"/>
              </a:rPr>
            </a:br>
            <a:r>
              <a:rPr lang="ru-RU" altLang="ru-RU" sz="1700" b="1" dirty="0">
                <a:latin typeface="Arial Narrow" panose="020B0606020202030204" pitchFamily="34" charset="0"/>
                <a:ea typeface="+mn-ea"/>
                <a:cs typeface="+mn-cs"/>
              </a:rPr>
              <a:t>в 2023 году, млн руб.</a:t>
            </a:r>
            <a:endParaRPr lang="ru-RU" sz="17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87574"/>
          <a:ext cx="8229599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2283718"/>
            <a:ext cx="24248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Субвенции</a:t>
            </a:r>
            <a:endParaRPr lang="ru-RU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5428049" y="1769646"/>
            <a:ext cx="631742" cy="26738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 flipV="1">
            <a:off x="5423181" y="3628654"/>
            <a:ext cx="805003" cy="2333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223048" y="3867495"/>
            <a:ext cx="1688597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59791" y="1769646"/>
            <a:ext cx="185699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11560" y="2695819"/>
            <a:ext cx="194421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5735118" y="2695819"/>
            <a:ext cx="2107383" cy="172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423180" y="2349442"/>
            <a:ext cx="2902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Дотации </a:t>
            </a:r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18152" y="3356239"/>
            <a:ext cx="1353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Субсидии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35117" y="1096424"/>
            <a:ext cx="2279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Иные межбюджетные трансферты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 bwMode="auto">
          <a:xfrm>
            <a:off x="623616" y="897376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35946" y="63272"/>
            <a:ext cx="514716" cy="603018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98707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27784" y="142428"/>
            <a:ext cx="5184576" cy="46880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 fontScale="90000"/>
          </a:bodyPr>
          <a:lstStyle/>
          <a:p>
            <a:pPr algn="ctr"/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</a:rPr>
              <a:t>Расходы бюджета городского округа </a:t>
            </a:r>
            <a:b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</a:rPr>
            </a:br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</a:rPr>
              <a:t>город Переславль-Залесский Ярославской области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540614" y="62653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4515966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Первоначальный</a:t>
            </a:r>
          </a:p>
          <a:p>
            <a:pPr algn="ctr"/>
            <a:r>
              <a:rPr lang="ru-RU" sz="1100" b="1" dirty="0"/>
              <a:t>бюджет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4515965"/>
            <a:ext cx="13681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Утвержденный</a:t>
            </a:r>
            <a:endParaRPr lang="ru-RU" sz="1100" b="1" dirty="0"/>
          </a:p>
          <a:p>
            <a:pPr algn="ctr"/>
            <a:r>
              <a:rPr lang="ru-RU" sz="1100" b="1" dirty="0" smtClean="0"/>
              <a:t>бюджет в посл. редакции</a:t>
            </a:r>
            <a:endParaRPr lang="ru-RU" sz="11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987574"/>
            <a:ext cx="7164288" cy="36617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67944" y="4515965"/>
            <a:ext cx="1368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Проект бюджета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186521184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вая фигурная скобка 4"/>
          <p:cNvSpPr/>
          <p:nvPr/>
        </p:nvSpPr>
        <p:spPr>
          <a:xfrm>
            <a:off x="1525617" y="1027933"/>
            <a:ext cx="216024" cy="3560041"/>
          </a:xfrm>
          <a:prstGeom prst="leftBrace">
            <a:avLst>
              <a:gd name="adj1" fmla="val 8333"/>
              <a:gd name="adj2" fmla="val 502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08520" y="2461622"/>
            <a:ext cx="195101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12700">
                  <a:solidFill>
                    <a:schemeClr val="tx1"/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2 364 </a:t>
            </a:r>
          </a:p>
          <a:p>
            <a:pPr algn="ctr"/>
            <a:r>
              <a:rPr lang="ru-RU" sz="2400" b="1" cap="none" spc="0" dirty="0">
                <a:ln w="12700">
                  <a:solidFill>
                    <a:schemeClr val="tx1"/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млн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3188173"/>
            <a:ext cx="1090235" cy="60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23728" y="105488"/>
            <a:ext cx="5544616" cy="666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/>
          </a:bodyPr>
          <a:lstStyle/>
          <a:p>
            <a:pPr algn="l"/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Отраслевая структура расходов бюджета в </a:t>
            </a:r>
            <a:r>
              <a:rPr lang="ru-RU" sz="1700" b="1" dirty="0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2023 </a:t>
            </a:r>
            <a:r>
              <a:rPr lang="ru-RU" sz="1700" b="1" dirty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г., млн руб.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520" y="438519"/>
            <a:ext cx="7386672" cy="42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1502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23728" y="105488"/>
            <a:ext cx="5544616" cy="666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>
            <a:normAutofit/>
          </a:bodyPr>
          <a:lstStyle/>
          <a:p>
            <a:pPr algn="l"/>
            <a:r>
              <a:rPr lang="ru-RU" sz="1700" b="1" dirty="0" smtClean="0">
                <a:solidFill>
                  <a:srgbClr val="262626"/>
                </a:solidFill>
                <a:latin typeface="Arial Narrow" panose="020B0606020202030204" pitchFamily="34" charset="0"/>
                <a:ea typeface="+mn-ea"/>
                <a:cs typeface="+mn-cs"/>
              </a:rPr>
              <a:t>Национальные и региональные проекты</a:t>
            </a:r>
            <a:endParaRPr lang="ru-RU" sz="1700" b="1" dirty="0">
              <a:solidFill>
                <a:srgbClr val="262626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>
            <a:off x="540614" y="771550"/>
            <a:ext cx="8208168" cy="0"/>
          </a:xfrm>
          <a:prstGeom prst="line">
            <a:avLst/>
          </a:prstGeom>
          <a:ln w="28575" cmpd="dbl">
            <a:solidFill>
              <a:srgbClr val="F2B8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08900" y="105488"/>
            <a:ext cx="431714" cy="490441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50" dirty="0">
              <a:solidFill>
                <a:srgbClr val="FFFFFF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220912"/>
              </p:ext>
            </p:extLst>
          </p:nvPr>
        </p:nvGraphicFramePr>
        <p:xfrm>
          <a:off x="565666" y="1707654"/>
          <a:ext cx="3671346" cy="2493285"/>
        </p:xfrm>
        <a:graphic>
          <a:graphicData uri="http://schemas.openxmlformats.org/drawingml/2006/table">
            <a:tbl>
              <a:tblPr/>
              <a:tblGrid>
                <a:gridCol w="27722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91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Образование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(«Современная школа»)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Демография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(«Финансовая поддержка семей при рождении детей»)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70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Культура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(«Культурная среда»)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7026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Жилье и городская среда, в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т.ч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.: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«Обеспечение устойчивого сокращения непригодного для проживания жилищного фонда)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  <a:endParaRPr lang="ru-RU" sz="1050" b="0" i="1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«Формирование комфортной городской среды»)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3,4</a:t>
                      </a:r>
                      <a:endParaRPr lang="ru-RU" sz="1050" b="0" i="1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23392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Экология,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т.ч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92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«Чистая страна»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63,3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174925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«Оздоровление Волги»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Туризм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 индустрия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гостеприимства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(«Развитие туристической инфраструктуры»)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06206"/>
              </p:ext>
            </p:extLst>
          </p:nvPr>
        </p:nvGraphicFramePr>
        <p:xfrm>
          <a:off x="4860032" y="2232674"/>
          <a:ext cx="3600400" cy="1669031"/>
        </p:xfrm>
        <a:graphic>
          <a:graphicData uri="http://schemas.openxmlformats.org/drawingml/2006/table">
            <a:tbl>
              <a:tblPr/>
              <a:tblGrid>
                <a:gridCol w="2700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754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Наши дворы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Яркое лето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Асфальтирование территорий социальных объектов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Решаем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вместе (школьное инициативное бюджетирование и поддержка местных инициатив)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808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0614" y="1099058"/>
            <a:ext cx="3696398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Национальные проекты 142,8 млн руб.</a:t>
            </a:r>
            <a:endParaRPr lang="ru-RU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1779662"/>
            <a:ext cx="3600400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Региональные проекты 34,3 млн руб.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66915302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13388</TotalTime>
  <Words>1978</Words>
  <Application>Microsoft Office PowerPoint</Application>
  <PresentationFormat>Экран (16:9)</PresentationFormat>
  <Paragraphs>332</Paragraphs>
  <Slides>19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 Unicode MS</vt:lpstr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Проект бюджета подготовлен и основан на следующих документах</vt:lpstr>
      <vt:lpstr>Основные направления налоговой и бюджетной политики в части формирования доходов бюджета городского округа на 2023 год и плановый период  2024 и 2025 годов</vt:lpstr>
      <vt:lpstr>Основные параметры бюджета 2023-2025 годов, млн руб.</vt:lpstr>
      <vt:lpstr>Структура налоговых и неналоговых доходов бюджета городского округа города    Переславля-Залесского в 2023 году</vt:lpstr>
      <vt:lpstr>Структура безвозмездных поступлений бюджета  в 2023 году, млн руб.</vt:lpstr>
      <vt:lpstr>Расходы бюджета городского округа  город Переславль-Залесский Ярославской области</vt:lpstr>
      <vt:lpstr>Отраслевая структура расходов бюджета в 2023 г., млн руб.</vt:lpstr>
      <vt:lpstr>Национальные и региональные проекты</vt:lpstr>
      <vt:lpstr>Национальные проекты</vt:lpstr>
      <vt:lpstr>Региональные проекты</vt:lpstr>
      <vt:lpstr>Презентация PowerPoint</vt:lpstr>
      <vt:lpstr>Презентация PowerPoint</vt:lpstr>
      <vt:lpstr>Презентация PowerPoint</vt:lpstr>
      <vt:lpstr>Муниципальный дорожный фонд в 2023-2025 гг., млн руб.</vt:lpstr>
      <vt:lpstr>Презентация PowerPoint</vt:lpstr>
      <vt:lpstr>Структура расходов бюджета на 2023 год</vt:lpstr>
      <vt:lpstr>Предлагаем принять проект решения «О бюджете городского округа город Переславль-Залесский Ярославской области на 2023 год и на плановый период 2024 и 2025 годов» 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Поступление государственной пошлины за 9 месяцев 2016 (млн. руб)</dc:title>
  <dc:creator>Игольникова Елизавета Станиславовна</dc:creator>
  <cp:lastModifiedBy>user</cp:lastModifiedBy>
  <cp:revision>1356</cp:revision>
  <cp:lastPrinted>2022-12-08T07:39:29Z</cp:lastPrinted>
  <dcterms:created xsi:type="dcterms:W3CDTF">2016-10-07T07:15:03Z</dcterms:created>
  <dcterms:modified xsi:type="dcterms:W3CDTF">2023-05-15T06:05:42Z</dcterms:modified>
</cp:coreProperties>
</file>