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notesSlides/notesSlide5.xml" ContentType="application/vnd.openxmlformats-officedocument.presentationml.notesSlide+xml"/>
  <Override PartName="/ppt/charts/chart12.xml" ContentType="application/vnd.openxmlformats-officedocument.drawingml.chart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6.xml" ContentType="application/vnd.openxmlformats-officedocument.drawingml.chart+xml"/>
  <Override PartName="/ppt/drawings/drawing8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7.xml" ContentType="application/vnd.openxmlformats-officedocument.drawingml.chart+xml"/>
  <Override PartName="/ppt/drawings/drawing9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7"/>
  </p:notesMasterIdLst>
  <p:sldIdLst>
    <p:sldId id="456" r:id="rId3"/>
    <p:sldId id="457" r:id="rId4"/>
    <p:sldId id="458" r:id="rId5"/>
    <p:sldId id="459" r:id="rId6"/>
    <p:sldId id="460" r:id="rId7"/>
    <p:sldId id="471" r:id="rId8"/>
    <p:sldId id="462" r:id="rId9"/>
    <p:sldId id="463" r:id="rId10"/>
    <p:sldId id="464" r:id="rId11"/>
    <p:sldId id="472" r:id="rId12"/>
    <p:sldId id="466" r:id="rId13"/>
    <p:sldId id="467" r:id="rId14"/>
    <p:sldId id="468" r:id="rId15"/>
    <p:sldId id="469" r:id="rId16"/>
    <p:sldId id="452" r:id="rId17"/>
    <p:sldId id="443" r:id="rId18"/>
    <p:sldId id="446" r:id="rId19"/>
    <p:sldId id="455" r:id="rId20"/>
    <p:sldId id="453" r:id="rId21"/>
    <p:sldId id="448" r:id="rId22"/>
    <p:sldId id="451" r:id="rId23"/>
    <p:sldId id="454" r:id="rId24"/>
    <p:sldId id="442" r:id="rId25"/>
    <p:sldId id="470" r:id="rId2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A50021"/>
    <a:srgbClr val="0000FF"/>
    <a:srgbClr val="006600"/>
    <a:srgbClr val="FFFF00"/>
    <a:srgbClr val="9900FF"/>
    <a:srgbClr val="FF33CC"/>
    <a:srgbClr val="FF6600"/>
    <a:srgbClr val="00CC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94" autoAdjust="0"/>
    <p:restoredTop sz="95043" autoAdjust="0"/>
  </p:normalViewPr>
  <p:slideViewPr>
    <p:cSldViewPr>
      <p:cViewPr varScale="1">
        <p:scale>
          <a:sx n="52" d="100"/>
          <a:sy n="52" d="100"/>
        </p:scale>
        <p:origin x="103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&#1056;&#1040;&#1041;&#1054;&#1058;&#1040;\&#1055;&#1056;&#1054;&#1043;&#1053;&#1054;&#1047;\2018%20&#1080;%20&#1087;&#1083;&#1072;&#1085;%2019-21\&#1044;&#1083;&#1103;%20&#1073;&#1102;&#1076;&#1078;&#1077;&#1090;&#1072;%20&#1085;&#1072;%20&#1089;&#1083;&#1072;&#1081;&#1076;&#1099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1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2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3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14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&#1056;&#1040;&#1041;&#1054;&#1058;&#1040;\&#1055;&#1056;&#1054;&#1043;&#1053;&#1054;&#1047;\2018%20&#1080;%20&#1087;&#1083;&#1072;&#1085;%2019-21\&#1044;&#1083;&#1103;%20&#1073;&#1102;&#1076;&#1078;&#1077;&#1090;&#1072;%20&#1085;&#1072;%20&#1089;&#1083;&#1072;&#1081;&#1076;&#1099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&#1056;&#1040;&#1041;&#1054;&#1058;&#1040;\&#1055;&#1056;&#1054;&#1043;&#1053;&#1054;&#1047;\2018%20&#1080;%20&#1087;&#1083;&#1072;&#1085;%2019-21\&#1044;&#1083;&#1103;%20&#1073;&#1102;&#1076;&#1078;&#1077;&#1090;&#1072;%20&#1085;&#1072;%20&#1089;&#1083;&#1072;&#1081;&#1076;&#1099;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040835992162325E-2"/>
          <c:y val="0.1274119220674339"/>
          <c:w val="0.8206821424079469"/>
          <c:h val="0.694153290934786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'Структура населения города'!$A$4</c:f>
              <c:strCache>
                <c:ptCount val="1"/>
                <c:pt idx="0">
                  <c:v>Численность постоянного населения (среднегодовая)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7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39,8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lt1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ln>
                      <a:noFill/>
                    </a:ln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'Структура населения города'!$B$2:$E$3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'Структура населения города'!$B$4:$E$4</c:f>
              <c:numCache>
                <c:formatCode>0.0</c:formatCode>
                <c:ptCount val="4"/>
                <c:pt idx="0">
                  <c:v>59.053656000000004</c:v>
                </c:pt>
                <c:pt idx="1">
                  <c:v>58.9</c:v>
                </c:pt>
                <c:pt idx="2">
                  <c:v>58.8</c:v>
                </c:pt>
                <c:pt idx="3">
                  <c:v>58.7</c:v>
                </c:pt>
              </c:numCache>
            </c:numRef>
          </c:val>
        </c:ser>
        <c:ser>
          <c:idx val="1"/>
          <c:order val="1"/>
          <c:tx>
            <c:strRef>
              <c:f>'Структура населения города'!$A$5</c:f>
              <c:strCache>
                <c:ptCount val="1"/>
                <c:pt idx="0">
                  <c:v>Численность постоянного населения в трудоспособном возрасте (на 1 января)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 w="25400"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ln>
                      <a:noFill/>
                    </a:ln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населения города'!$B$2:$E$3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'Структура населения города'!$B$5:$E$5</c:f>
              <c:numCache>
                <c:formatCode>General</c:formatCode>
                <c:ptCount val="4"/>
                <c:pt idx="0">
                  <c:v>30.9</c:v>
                </c:pt>
                <c:pt idx="1">
                  <c:v>30.8</c:v>
                </c:pt>
                <c:pt idx="2">
                  <c:v>30.8</c:v>
                </c:pt>
                <c:pt idx="3">
                  <c:v>30.7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83"/>
        <c:axId val="192792664"/>
        <c:axId val="218708600"/>
      </c:barChart>
      <c:catAx>
        <c:axId val="192792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2222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8708600"/>
        <c:crosses val="autoZero"/>
        <c:auto val="0"/>
        <c:lblAlgn val="ctr"/>
        <c:lblOffset val="100"/>
        <c:noMultiLvlLbl val="0"/>
      </c:catAx>
      <c:valAx>
        <c:axId val="218708600"/>
        <c:scaling>
          <c:orientation val="minMax"/>
          <c:max val="60"/>
        </c:scaling>
        <c:delete val="0"/>
        <c:axPos val="l"/>
        <c:numFmt formatCode="0;[Red]0" sourceLinked="0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2792664"/>
        <c:crosses val="autoZero"/>
        <c:crossBetween val="between"/>
        <c:majorUnit val="5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1504543605814266"/>
          <c:y val="0.88673706313026668"/>
          <c:w val="0.75641069548322537"/>
          <c:h val="0.11326293686973339"/>
        </c:manualLayout>
      </c:layout>
      <c:overlay val="0"/>
      <c:spPr>
        <a:noFill/>
        <a:ln>
          <a:noFill/>
        </a:ln>
        <a:effectLst>
          <a:softEdge rad="63500"/>
        </a:effectLst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ln>
                <a:noFill/>
              </a:ln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n>
            <a:noFill/>
          </a:ln>
        </a:defRPr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54"/>
      <c:rotY val="20"/>
      <c:depthPercent val="4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046107144167"/>
          <c:y val="7.2598731784882894E-2"/>
          <c:w val="0.8602846054333767"/>
          <c:h val="0.6773584905660378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00FFFF"/>
            </a:solidFill>
            <a:ln w="19050">
              <a:solidFill>
                <a:schemeClr val="tx1"/>
              </a:solidFill>
              <a:prstDash val="solid"/>
            </a:ln>
            <a:effectLst>
              <a:outerShdw blurRad="50800" dist="50800" dir="5400000" sx="1000" sy="1000" algn="ctr" rotWithShape="0">
                <a:srgbClr val="000000">
                  <a:alpha val="17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FFFF"/>
              </a:solidFill>
              <a:ln w="19050">
                <a:solidFill>
                  <a:schemeClr val="tx1"/>
                </a:solidFill>
                <a:prstDash val="solid"/>
              </a:ln>
              <a:effectLst>
                <a:outerShdw blurRad="50800" dist="50800" dir="5400000" sx="1000" sy="1000" algn="ctr" rotWithShape="0">
                  <a:srgbClr val="000000">
                    <a:alpha val="17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00FFFF"/>
              </a:solidFill>
              <a:ln w="19050">
                <a:solidFill>
                  <a:schemeClr val="tx1"/>
                </a:solidFill>
                <a:prstDash val="solid"/>
              </a:ln>
              <a:effectLst>
                <a:outerShdw blurRad="50800" dist="50800" dir="5400000" sx="1000" sy="1000" algn="ctr" rotWithShape="0">
                  <a:srgbClr val="000000">
                    <a:alpha val="17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contourClr>
                  <a:srgbClr val="000000"/>
                </a:contourClr>
              </a:sp3d>
            </c:spPr>
          </c:dPt>
          <c:dLbls>
            <c:dLbl>
              <c:idx val="0"/>
              <c:spPr>
                <a:solidFill>
                  <a:srgbClr val="00FFFF"/>
                </a:solidFill>
                <a:ln w="28097">
                  <a:noFill/>
                </a:ln>
              </c:spPr>
              <c:txPr>
                <a:bodyPr/>
                <a:lstStyle/>
                <a:p>
                  <a:pPr>
                    <a:defRPr sz="1659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solidFill>
                  <a:srgbClr val="00FFFF"/>
                </a:solidFill>
                <a:ln w="28097">
                  <a:noFill/>
                </a:ln>
              </c:spPr>
              <c:txPr>
                <a:bodyPr/>
                <a:lstStyle/>
                <a:p>
                  <a:pPr>
                    <a:defRPr sz="1659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00FFFF"/>
              </a:solidFill>
              <a:ln w="28097">
                <a:noFill/>
              </a:ln>
            </c:spPr>
            <c:txPr>
              <a:bodyPr/>
              <a:lstStyle/>
              <a:p>
                <a:pPr>
                  <a:defRPr sz="166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ожидаемое 2018 год</c:v>
                </c:pt>
                <c:pt idx="1">
                  <c:v>2019 год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263</c:v>
                </c:pt>
                <c:pt idx="1">
                  <c:v>266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FFFF00"/>
            </a:solidFill>
            <a:ln w="14048">
              <a:solidFill>
                <a:schemeClr val="tx1"/>
              </a:solidFill>
              <a:prstDash val="solid"/>
            </a:ln>
            <a:scene3d>
              <a:camera prst="orthographicFront"/>
              <a:lightRig rig="threePt" dir="t"/>
            </a:scene3d>
            <a:sp3d prstMaterial="matte">
              <a:contourClr>
                <a:srgbClr val="000000"/>
              </a:contourClr>
            </a:sp3d>
          </c:spPr>
          <c:invertIfNegative val="0"/>
          <c:dLbls>
            <c:spPr>
              <a:noFill/>
              <a:ln w="28097">
                <a:noFill/>
              </a:ln>
            </c:spPr>
            <c:txPr>
              <a:bodyPr/>
              <a:lstStyle/>
              <a:p>
                <a:pPr>
                  <a:defRPr sz="165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ожидаемое 2018 год</c:v>
                </c:pt>
                <c:pt idx="1">
                  <c:v>2019 год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126</c:v>
                </c:pt>
                <c:pt idx="1">
                  <c:v>132</c:v>
                </c:pt>
              </c:numCache>
            </c:numRef>
          </c:val>
        </c:ser>
        <c:ser>
          <c:idx val="7"/>
          <c:order val="2"/>
          <c:tx>
            <c:strRef>
              <c:f>Sheet1!$A$4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rgbClr val="00FF00"/>
            </a:solidFill>
            <a:ln w="127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c:spPr>
          <c:invertIfNegative val="0"/>
          <c:dPt>
            <c:idx val="1"/>
            <c:invertIfNegative val="0"/>
            <c:bubble3D val="0"/>
            <c:spPr>
              <a:solidFill>
                <a:srgbClr val="00FF00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8663561447509851E-3"/>
                  <c:y val="2.272081591702279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>
                      <a:effectLst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248298101039051E-2"/>
                      <c:h val="6.2868497642402252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effectLst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ожидаемое 2018 год</c:v>
                </c:pt>
                <c:pt idx="1">
                  <c:v>2019 год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24</c:v>
                </c:pt>
                <c:pt idx="1">
                  <c:v>26</c:v>
                </c:pt>
              </c:numCache>
            </c:numRef>
          </c:val>
        </c:ser>
        <c:ser>
          <c:idx val="5"/>
          <c:order val="3"/>
          <c:tx>
            <c:strRef>
              <c:f>Sheet1!$A$5</c:f>
              <c:strCache>
                <c:ptCount val="1"/>
                <c:pt idx="0">
                  <c:v>ЕНВД</c:v>
                </c:pt>
              </c:strCache>
            </c:strRef>
          </c:tx>
          <c:spPr>
            <a:solidFill>
              <a:srgbClr val="FF9900"/>
            </a:solidFill>
            <a:ln w="14048">
              <a:solidFill>
                <a:schemeClr val="tx1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 prstMaterial="matte">
              <a:contourClr>
                <a:srgbClr val="000000"/>
              </a:contourClr>
            </a:sp3d>
          </c:spPr>
          <c:invertIfNegative val="0"/>
          <c:dLbls>
            <c:dLbl>
              <c:idx val="0"/>
              <c:spPr>
                <a:noFill/>
                <a:ln w="28097">
                  <a:noFill/>
                </a:ln>
              </c:spPr>
              <c:txPr>
                <a:bodyPr/>
                <a:lstStyle/>
                <a:p>
                  <a:pPr>
                    <a:defRPr sz="1659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 w="28097">
                  <a:noFill/>
                </a:ln>
              </c:spPr>
              <c:txPr>
                <a:bodyPr/>
                <a:lstStyle/>
                <a:p>
                  <a:pPr>
                    <a:defRPr sz="1659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097">
                <a:noFill/>
              </a:ln>
            </c:spPr>
            <c:txPr>
              <a:bodyPr/>
              <a:lstStyle/>
              <a:p>
                <a:pPr>
                  <a:defRPr sz="166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ожидаемое 2018 год</c:v>
                </c:pt>
                <c:pt idx="1">
                  <c:v>2019 год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25</c:v>
                </c:pt>
                <c:pt idx="1">
                  <c:v>24</c:v>
                </c:pt>
              </c:numCache>
            </c:numRef>
          </c:val>
        </c:ser>
        <c:ser>
          <c:idx val="6"/>
          <c:order val="4"/>
          <c:tx>
            <c:strRef>
              <c:f>Sheet1!$A$6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rgbClr val="FF00FF"/>
            </a:solidFill>
            <a:ln w="14048">
              <a:solidFill>
                <a:schemeClr val="tx1"/>
              </a:solidFill>
              <a:prstDash val="solid"/>
            </a:ln>
            <a:scene3d>
              <a:camera prst="orthographicFront"/>
              <a:lightRig rig="threePt" dir="t"/>
            </a:scene3d>
            <a:sp3d prstMaterial="matte"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ожидаемое 2018 год</c:v>
                </c:pt>
                <c:pt idx="1">
                  <c:v>2019 год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>
                  <c:v>22</c:v>
                </c:pt>
                <c:pt idx="1">
                  <c:v>24</c:v>
                </c:pt>
              </c:numCache>
            </c:numRef>
          </c:val>
        </c:ser>
        <c:ser>
          <c:idx val="9"/>
          <c:order val="5"/>
          <c:tx>
            <c:strRef>
              <c:f>Sheet1!$A$7</c:f>
              <c:strCache>
                <c:ptCount val="1"/>
                <c:pt idx="0">
                  <c:v>Прочие</c:v>
                </c:pt>
              </c:strCache>
            </c:strRef>
          </c:tx>
          <c:spPr>
            <a:solidFill>
              <a:srgbClr val="FF6600"/>
            </a:solidFill>
            <a:ln w="14048">
              <a:solidFill>
                <a:schemeClr val="tx1"/>
              </a:solidFill>
              <a:prstDash val="solid"/>
            </a:ln>
            <a:scene3d>
              <a:camera prst="orthographicFront"/>
              <a:lightRig rig="threePt" dir="t"/>
            </a:scene3d>
            <a:sp3d prstMaterial="matte"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1658903618774632E-3"/>
                  <c:y val="-1.8176652733618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331780723754925E-3"/>
                  <c:y val="-2.04487343253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ожидаемое 2018 год</c:v>
                </c:pt>
                <c:pt idx="1">
                  <c:v>2019 год</c:v>
                </c:pt>
              </c:strCache>
            </c:strRef>
          </c:cat>
          <c:val>
            <c:numRef>
              <c:f>Sheet1!$B$7:$C$7</c:f>
              <c:numCache>
                <c:formatCode>General</c:formatCode>
                <c:ptCount val="2"/>
                <c:pt idx="0">
                  <c:v>10</c:v>
                </c:pt>
                <c:pt idx="1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58"/>
        <c:shape val="cylinder"/>
        <c:axId val="38606400"/>
        <c:axId val="38610320"/>
        <c:axId val="0"/>
      </c:bar3DChart>
      <c:catAx>
        <c:axId val="38606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1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91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ru-RU"/>
          </a:p>
        </c:txPr>
        <c:crossAx val="386103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610320"/>
        <c:scaling>
          <c:orientation val="minMax"/>
          <c:max val="500"/>
          <c:min val="5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млн. руб.</a:t>
                </a:r>
              </a:p>
            </c:rich>
          </c:tx>
          <c:layout>
            <c:manualLayout>
              <c:xMode val="edge"/>
              <c:yMode val="edge"/>
              <c:x val="7.1455888866632622E-2"/>
              <c:y val="0.3056604529707736"/>
            </c:manualLayout>
          </c:layout>
          <c:overlay val="0"/>
          <c:spPr>
            <a:noFill/>
            <a:ln w="28097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51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8606400"/>
        <c:crosses val="autoZero"/>
        <c:crossBetween val="between"/>
        <c:majorUnit val="50"/>
      </c:valAx>
      <c:spPr>
        <a:noFill/>
        <a:ln w="25403">
          <a:noFill/>
        </a:ln>
      </c:spPr>
    </c:plotArea>
    <c:legend>
      <c:legendPos val="b"/>
      <c:layout>
        <c:manualLayout>
          <c:xMode val="edge"/>
          <c:yMode val="edge"/>
          <c:x val="3.2341483630335677E-2"/>
          <c:y val="0.82765026688908017"/>
          <c:w val="0.96636484349230778"/>
          <c:h val="0.13084023366301775"/>
        </c:manualLayout>
      </c:layout>
      <c:overlay val="0"/>
      <c:spPr>
        <a:noFill/>
        <a:ln w="3511">
          <a:solidFill>
            <a:schemeClr val="tx1"/>
          </a:solidFill>
          <a:prstDash val="solid"/>
        </a:ln>
      </c:spPr>
      <c:txPr>
        <a:bodyPr/>
        <a:lstStyle/>
        <a:p>
          <a:pPr>
            <a:defRPr sz="129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54"/>
      <c:rotY val="20"/>
      <c:depthPercent val="4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6328695718690642E-2"/>
          <c:y val="0.17223029806834117"/>
          <c:w val="0.93353791902680872"/>
          <c:h val="0.5053693933786416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 от аренды земельных участков</c:v>
                </c:pt>
              </c:strCache>
            </c:strRef>
          </c:tx>
          <c:spPr>
            <a:solidFill>
              <a:srgbClr val="00FFFF"/>
            </a:solidFill>
            <a:ln w="15371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7965">
                <a:noFill/>
              </a:ln>
            </c:spPr>
            <c:txPr>
              <a:bodyPr/>
              <a:lstStyle/>
              <a:p>
                <a:pPr>
                  <a:defRPr sz="1695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ожидаемое 2018 год </c:v>
                </c:pt>
                <c:pt idx="1">
                  <c:v>2019 год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39</c:v>
                </c:pt>
                <c:pt idx="1">
                  <c:v>33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rgbClr val="FF66FF"/>
            </a:solidFill>
            <a:ln w="15371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9117608774430681E-3"/>
                  <c:y val="2.7524243680065535E-3"/>
                </c:manualLayout>
              </c:layout>
              <c:spPr>
                <a:noFill/>
                <a:ln w="27965">
                  <a:noFill/>
                </a:ln>
              </c:spPr>
              <c:txPr>
                <a:bodyPr/>
                <a:lstStyle/>
                <a:p>
                  <a:pPr>
                    <a:defRPr sz="1695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pPr>
                <a:noFill/>
                <a:ln w="27965">
                  <a:noFill/>
                </a:ln>
              </c:spPr>
              <c:txPr>
                <a:bodyPr/>
                <a:lstStyle/>
                <a:p>
                  <a:pPr>
                    <a:defRPr sz="1695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7965">
                <a:noFill/>
              </a:ln>
            </c:spPr>
            <c:txPr>
              <a:bodyPr/>
              <a:lstStyle/>
              <a:p>
                <a:pPr>
                  <a:defRPr sz="1697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ожидаемое 2018 год </c:v>
                </c:pt>
                <c:pt idx="1">
                  <c:v>2019 год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32</c:v>
                </c:pt>
                <c:pt idx="1">
                  <c:v>14</c:v>
                </c:pt>
              </c:numCache>
            </c:numRef>
          </c:val>
        </c:ser>
        <c:ser>
          <c:idx val="10"/>
          <c:order val="2"/>
          <c:tx>
            <c:strRef>
              <c:f>Sheet1!$A$4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spPr>
            <a:solidFill>
              <a:srgbClr val="FFFF00"/>
            </a:solidFill>
            <a:ln w="15371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7965">
                <a:noFill/>
              </a:ln>
            </c:spPr>
            <c:txPr>
              <a:bodyPr/>
              <a:lstStyle/>
              <a:p>
                <a:pPr>
                  <a:defRPr sz="169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ожидаемое 2018 год </c:v>
                </c:pt>
                <c:pt idx="1">
                  <c:v>2019 год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21</c:v>
                </c:pt>
                <c:pt idx="1">
                  <c:v>7</c:v>
                </c:pt>
              </c:numCache>
            </c:numRef>
          </c:val>
        </c:ser>
        <c:ser>
          <c:idx val="4"/>
          <c:order val="3"/>
          <c:tx>
            <c:strRef>
              <c:f>Sheet1!$A$5</c:f>
              <c:strCache>
                <c:ptCount val="1"/>
                <c:pt idx="0">
                  <c:v>Доходы от сдачи в аренду имущества</c:v>
                </c:pt>
              </c:strCache>
            </c:strRef>
          </c:tx>
          <c:spPr>
            <a:solidFill>
              <a:srgbClr val="FF0000"/>
            </a:solidFill>
            <a:ln w="15371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7965">
                <a:noFill/>
              </a:ln>
            </c:spPr>
            <c:txPr>
              <a:bodyPr/>
              <a:lstStyle/>
              <a:p>
                <a:pPr>
                  <a:defRPr sz="1695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ожидаемое 2018 год </c:v>
                </c:pt>
                <c:pt idx="1">
                  <c:v>2019 год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13</c:v>
                </c:pt>
                <c:pt idx="1">
                  <c:v>11</c:v>
                </c:pt>
              </c:numCache>
            </c:numRef>
          </c:val>
        </c:ser>
        <c:ser>
          <c:idx val="5"/>
          <c:order val="4"/>
          <c:tx>
            <c:strRef>
              <c:f>Sheet1!$A$6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spPr>
            <a:solidFill>
              <a:srgbClr val="00FF00"/>
            </a:solidFill>
            <a:ln w="15371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6.6729717939836277E-3"/>
                  <c:y val="-1.2573243869701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6826247177808866E-3"/>
                  <c:y val="-1.5429632221761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7965">
                <a:noFill/>
              </a:ln>
            </c:spPr>
            <c:txPr>
              <a:bodyPr/>
              <a:lstStyle/>
              <a:p>
                <a:pPr>
                  <a:defRPr sz="1542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ожидаемое 2018 год </c:v>
                </c:pt>
                <c:pt idx="1">
                  <c:v>2019 год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>
                  <c:v>5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gapDepth val="0"/>
        <c:shape val="box"/>
        <c:axId val="39923272"/>
        <c:axId val="39926016"/>
        <c:axId val="0"/>
      </c:bar3DChart>
      <c:catAx>
        <c:axId val="39923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79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ru-RU"/>
          </a:p>
        </c:txPr>
        <c:crossAx val="399260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9926016"/>
        <c:scaling>
          <c:orientation val="minMax"/>
          <c:max val="120"/>
          <c:min val="0"/>
        </c:scaling>
        <c:delete val="0"/>
        <c:axPos val="l"/>
        <c:majorGridlines>
          <c:spPr>
            <a:ln w="3843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53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млн. руб.</a:t>
                </a:r>
              </a:p>
            </c:rich>
          </c:tx>
          <c:layout>
            <c:manualLayout>
              <c:xMode val="edge"/>
              <c:yMode val="edge"/>
              <c:x val="0.11687307170997463"/>
              <c:y val="0.3913613942178979"/>
            </c:manualLayout>
          </c:layout>
          <c:overlay val="0"/>
          <c:spPr>
            <a:noFill/>
            <a:ln w="2796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5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9923272"/>
        <c:crosses val="autoZero"/>
        <c:crossBetween val="between"/>
        <c:majorUnit val="20"/>
        <c:minorUnit val="10"/>
      </c:valAx>
      <c:spPr>
        <a:noFill/>
        <a:ln w="25395">
          <a:noFill/>
        </a:ln>
      </c:spPr>
    </c:plotArea>
    <c:legend>
      <c:legendPos val="b"/>
      <c:layout>
        <c:manualLayout>
          <c:xMode val="edge"/>
          <c:yMode val="edge"/>
          <c:x val="1.4690565427370815E-2"/>
          <c:y val="0.76729533747302447"/>
          <c:w val="0.97848779514140616"/>
          <c:h val="0.23205021366182535"/>
        </c:manualLayout>
      </c:layout>
      <c:overlay val="0"/>
      <c:spPr>
        <a:noFill/>
        <a:ln w="3843">
          <a:noFill/>
          <a:prstDash val="solid"/>
        </a:ln>
      </c:spPr>
      <c:txPr>
        <a:bodyPr/>
        <a:lstStyle/>
        <a:p>
          <a:pPr>
            <a:defRPr sz="1416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6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01674786976954"/>
          <c:y val="6.9718771672414526E-2"/>
          <c:w val="0.61428571428571443"/>
          <c:h val="0.769230769230769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solidFill>
              <a:srgbClr val="00FF00"/>
            </a:solidFill>
            <a:ln w="16904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4"/>
                <c:pt idx="0">
                  <c:v>ожидаемое 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4"/>
                <c:pt idx="0">
                  <c:v>0.1</c:v>
                </c:pt>
                <c:pt idx="1">
                  <c:v>0.1</c:v>
                </c:pt>
                <c:pt idx="2">
                  <c:v>0.2</c:v>
                </c:pt>
                <c:pt idx="3">
                  <c:v>0.2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Налог на землю</c:v>
                </c:pt>
              </c:strCache>
            </c:strRef>
          </c:tx>
          <c:spPr>
            <a:solidFill>
              <a:srgbClr val="FF6600"/>
            </a:solidFill>
            <a:ln w="1690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2"/>
              <c:layout>
                <c:manualLayout>
                  <c:x val="1.585099960522216E-3"/>
                  <c:y val="-3.5949670461354194E-2"/>
                </c:manualLayout>
              </c:layout>
              <c:tx>
                <c:rich>
                  <a:bodyPr/>
                  <a:lstStyle/>
                  <a:p>
                    <a:fld id="{F5904F81-8B05-4915-8B06-F886207076C5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1.5850999605222743E-3"/>
                  <c:y val="-3.5949670461354194E-2"/>
                </c:manualLayout>
              </c:layout>
              <c:tx>
                <c:rich>
                  <a:bodyPr/>
                  <a:lstStyle/>
                  <a:p>
                    <a:fld id="{AACCCFDB-F3E6-4E5C-9E05-B292914628CB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4"/>
                <c:pt idx="0">
                  <c:v>ожидаемое 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4"/>
                <c:pt idx="0">
                  <c:v>0.4</c:v>
                </c:pt>
                <c:pt idx="1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3622176"/>
        <c:axId val="213622960"/>
      </c:barChart>
      <c:catAx>
        <c:axId val="213622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22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13622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3622960"/>
        <c:scaling>
          <c:orientation val="minMax"/>
          <c:max val="0.60000000000000009"/>
          <c:min val="0"/>
        </c:scaling>
        <c:delete val="0"/>
        <c:axPos val="l"/>
        <c:majorGridlines>
          <c:spPr>
            <a:ln w="4226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22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13622176"/>
        <c:crosses val="autoZero"/>
        <c:crossBetween val="between"/>
        <c:majorUnit val="0.2"/>
      </c:valAx>
      <c:spPr>
        <a:noFill/>
        <a:ln w="16904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2857142857142865"/>
          <c:y val="0.29567307692307698"/>
          <c:w val="0.26825832336613326"/>
          <c:h val="0.30528846153846168"/>
        </c:manualLayout>
      </c:layout>
      <c:overlay val="0"/>
      <c:spPr>
        <a:noFill/>
        <a:ln w="4226">
          <a:solidFill>
            <a:schemeClr val="tx1"/>
          </a:solidFill>
          <a:prstDash val="solid"/>
        </a:ln>
      </c:spPr>
      <c:txPr>
        <a:bodyPr/>
        <a:lstStyle/>
        <a:p>
          <a:pPr>
            <a:defRPr sz="2203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39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015038253400477"/>
          <c:y val="6.5037104484552105E-2"/>
          <c:w val="0.76484276271021678"/>
          <c:h val="0.882243597088115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Ожидаемое исполнение 2018 год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>
              <a:contourClr>
                <a:srgbClr val="00B0F0"/>
              </a:contourClr>
            </a:sp3d>
          </c:spPr>
          <c:invertIfNegative val="0"/>
          <c:dLbls>
            <c:dLbl>
              <c:idx val="0"/>
              <c:layout>
                <c:manualLayout>
                  <c:x val="4.8212447650921326E-3"/>
                  <c:y val="4.6414862308604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432098765431532E-3"/>
                  <c:y val="6.1886515399346698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273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658370848008886E-17"/>
                  <c:y val="0.113458611565468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770990501180435E-2"/>
                  <c:y val="-8.181236395444324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308316170980257E-2"/>
                  <c:y val="-8.000180878877039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234</c:v>
                </c:pt>
                <c:pt idx="1">
                  <c:v>273</c:v>
                </c:pt>
                <c:pt idx="2">
                  <c:v>1075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2019 год 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1.9093419106785733E-2"/>
                  <c:y val="-2.0964109144151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975308641975308E-2"/>
                  <c:y val="-1.6685730749455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6655908092078493E-4"/>
                  <c:y val="4.5556004452233352E-2"/>
                </c:manualLayout>
              </c:layout>
              <c:tx>
                <c:rich>
                  <a:bodyPr/>
                  <a:lstStyle/>
                  <a:p>
                    <a:fld id="{9474FE2C-DA7C-4DF3-B4D9-FE89CF1F9DF9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1.704824608897126E-2"/>
                  <c:y val="-1.2882447665056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704824608897126E-2"/>
                  <c:y val="-1.2882447665056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135</c:v>
                </c:pt>
                <c:pt idx="1">
                  <c:v>33</c:v>
                </c:pt>
                <c:pt idx="2">
                  <c:v>1090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3618256"/>
        <c:axId val="213624920"/>
        <c:axId val="0"/>
      </c:bar3DChart>
      <c:catAx>
        <c:axId val="21361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624920"/>
        <c:crosses val="autoZero"/>
        <c:auto val="1"/>
        <c:lblAlgn val="ctr"/>
        <c:lblOffset val="100"/>
        <c:noMultiLvlLbl val="0"/>
      </c:catAx>
      <c:valAx>
        <c:axId val="213624920"/>
        <c:scaling>
          <c:orientation val="minMax"/>
          <c:max val="12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618256"/>
        <c:crosses val="autoZero"/>
        <c:crossBetween val="between"/>
        <c:majorUnit val="200"/>
        <c:minorUnit val="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8780595317253077"/>
          <c:y val="0.727457306029057"/>
          <c:w val="0.21219404682746917"/>
          <c:h val="0.27103940364287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246123300767237E-2"/>
          <c:y val="3.8876413226656192E-2"/>
          <c:w val="0.61377085904451478"/>
          <c:h val="0.8069164253341841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городского округа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ожидаемое 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571</c:v>
                </c:pt>
                <c:pt idx="1">
                  <c:v>606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ожидаемое 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1538</c:v>
                </c:pt>
                <c:pt idx="1">
                  <c:v>1180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rgbClr val="339933"/>
            </a:solidFill>
          </c:spPr>
          <c:invertIfNegative val="0"/>
          <c:dLbls>
            <c:dLbl>
              <c:idx val="1"/>
              <c:layout>
                <c:manualLayout>
                  <c:x val="3.0131615847046067E-3"/>
                  <c:y val="-1.8181743811253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ожидаемое 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103</c:v>
                </c:pt>
                <c:pt idx="1">
                  <c:v>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3625312"/>
        <c:axId val="213625704"/>
        <c:axId val="0"/>
      </c:bar3DChart>
      <c:catAx>
        <c:axId val="213625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 i="0" baseline="0">
                <a:latin typeface="Times New Roman" pitchFamily="18" charset="0"/>
              </a:defRPr>
            </a:pPr>
            <a:endParaRPr lang="ru-RU"/>
          </a:p>
        </c:txPr>
        <c:crossAx val="213625704"/>
        <c:crosses val="autoZero"/>
        <c:auto val="1"/>
        <c:lblAlgn val="ctr"/>
        <c:lblOffset val="100"/>
        <c:noMultiLvlLbl val="0"/>
      </c:catAx>
      <c:valAx>
        <c:axId val="213625704"/>
        <c:scaling>
          <c:orientation val="minMax"/>
          <c:max val="25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>
                <a:latin typeface="Times New Roman" panose="02020603050405020304" pitchFamily="18" charset="0"/>
              </a:defRPr>
            </a:pPr>
            <a:endParaRPr lang="ru-RU"/>
          </a:p>
        </c:txPr>
        <c:crossAx val="213625312"/>
        <c:crosses val="autoZero"/>
        <c:crossBetween val="between"/>
        <c:majorUnit val="500"/>
      </c:valAx>
    </c:plotArea>
    <c:legend>
      <c:legendPos val="r"/>
      <c:legendEntry>
        <c:idx val="0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0444419980630357"/>
          <c:y val="0.26310026342054027"/>
          <c:w val="0.28952947702428705"/>
          <c:h val="0.35431944239925395"/>
        </c:manualLayout>
      </c:layout>
      <c:overlay val="0"/>
      <c:spPr>
        <a:noFill/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94833004521412"/>
          <c:y val="9.5985723191892219E-2"/>
          <c:w val="0.73488222887912125"/>
          <c:h val="0.6350952699884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ожидаемое 2018 год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dLbl>
              <c:idx val="0"/>
              <c:layout>
                <c:manualLayout>
                  <c:x val="-7.4073555623991099E-3"/>
                  <c:y val="4.55837265378403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4073555623990969E-3"/>
                  <c:y val="6.83755898067608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925884449919332E-3"/>
                  <c:y val="-2.27918632689202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4814711124798193E-3"/>
                  <c:y val="-1.36751179613522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4814711124798193E-3"/>
                  <c:y val="-9.11674530756811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4814711124798193E-3"/>
                  <c:y val="-2.279186326892196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4444133374394578E-3"/>
                  <c:y val="-2.27918632689211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1.4814711124797107E-3"/>
                  <c:y val="6.83755898067600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latin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ЖКХ</c:v>
                </c:pt>
                <c:pt idx="3">
                  <c:v>Общегосударственные вопросы</c:v>
                </c:pt>
                <c:pt idx="4">
                  <c:v>Национальная экономика</c:v>
                </c:pt>
                <c:pt idx="5">
                  <c:v>Культура и кинематография</c:v>
                </c:pt>
                <c:pt idx="6">
                  <c:v>Физическая культура и спорт</c:v>
                </c:pt>
                <c:pt idx="7">
                  <c:v>Обслуживание муниципального долга</c:v>
                </c:pt>
                <c:pt idx="8">
                  <c:v>Национальная безопасность</c:v>
                </c:pt>
                <c:pt idx="9">
                  <c:v>Национальная оборона</c:v>
                </c:pt>
                <c:pt idx="10">
                  <c:v>Охрана окружающей среды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913</c:v>
                </c:pt>
                <c:pt idx="1">
                  <c:v>467</c:v>
                </c:pt>
                <c:pt idx="2">
                  <c:v>266</c:v>
                </c:pt>
                <c:pt idx="3">
                  <c:v>218</c:v>
                </c:pt>
                <c:pt idx="4">
                  <c:v>198</c:v>
                </c:pt>
                <c:pt idx="5">
                  <c:v>109</c:v>
                </c:pt>
                <c:pt idx="6">
                  <c:v>25</c:v>
                </c:pt>
                <c:pt idx="7">
                  <c:v>10</c:v>
                </c:pt>
                <c:pt idx="8">
                  <c:v>5</c:v>
                </c:pt>
                <c:pt idx="9">
                  <c:v>1</c:v>
                </c:pt>
                <c:pt idx="10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A50021"/>
            </a:solidFill>
          </c:spPr>
          <c:invertIfNegative val="0"/>
          <c:dLbls>
            <c:dLbl>
              <c:idx val="0"/>
              <c:layout>
                <c:manualLayout>
                  <c:x val="7.4073555623990692E-3"/>
                  <c:y val="9.116745307568108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073555623990692E-3"/>
                  <c:y val="-6.83755898067608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962942224959638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8888266748788618E-3"/>
                  <c:y val="9.1167453075680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4814711124798193E-3"/>
                  <c:y val="6.83755898067600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1.13959316344601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0863995989709941E-16"/>
                  <c:y val="1.13959316344601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6.83755898067617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4.4444133374394578E-3"/>
                  <c:y val="-9.11674530756820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latin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ЖКХ</c:v>
                </c:pt>
                <c:pt idx="3">
                  <c:v>Общегосударственные вопросы</c:v>
                </c:pt>
                <c:pt idx="4">
                  <c:v>Национальная экономика</c:v>
                </c:pt>
                <c:pt idx="5">
                  <c:v>Культура и кинематография</c:v>
                </c:pt>
                <c:pt idx="6">
                  <c:v>Физическая культура и спорт</c:v>
                </c:pt>
                <c:pt idx="7">
                  <c:v>Обслуживание муниципального долга</c:v>
                </c:pt>
                <c:pt idx="8">
                  <c:v>Национальная безопасность</c:v>
                </c:pt>
                <c:pt idx="9">
                  <c:v>Национальная оборона</c:v>
                </c:pt>
                <c:pt idx="10">
                  <c:v>Охрана окружающей среды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958</c:v>
                </c:pt>
                <c:pt idx="1">
                  <c:v>472</c:v>
                </c:pt>
                <c:pt idx="2">
                  <c:v>70</c:v>
                </c:pt>
                <c:pt idx="3">
                  <c:v>206</c:v>
                </c:pt>
                <c:pt idx="4">
                  <c:v>43</c:v>
                </c:pt>
                <c:pt idx="5">
                  <c:v>75</c:v>
                </c:pt>
                <c:pt idx="6">
                  <c:v>18</c:v>
                </c:pt>
                <c:pt idx="7">
                  <c:v>5</c:v>
                </c:pt>
                <c:pt idx="8">
                  <c:v>5</c:v>
                </c:pt>
                <c:pt idx="9">
                  <c:v>1</c:v>
                </c:pt>
                <c:pt idx="10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626880"/>
        <c:axId val="188603200"/>
      </c:barChart>
      <c:catAx>
        <c:axId val="2136268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88603200"/>
        <c:crosses val="autoZero"/>
        <c:auto val="1"/>
        <c:lblAlgn val="ctr"/>
        <c:lblOffset val="100"/>
        <c:noMultiLvlLbl val="0"/>
      </c:catAx>
      <c:valAx>
        <c:axId val="188603200"/>
        <c:scaling>
          <c:orientation val="minMax"/>
          <c:max val="1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626880"/>
        <c:crosses val="autoZero"/>
        <c:crossBetween val="between"/>
        <c:majorUnit val="100"/>
      </c:valAx>
    </c:plotArea>
    <c:legend>
      <c:legendPos val="r"/>
      <c:layout>
        <c:manualLayout>
          <c:xMode val="edge"/>
          <c:yMode val="edge"/>
          <c:x val="0.84973578487639634"/>
          <c:y val="0.38412706445826073"/>
          <c:w val="0.14887587556589957"/>
          <c:h val="0.2755774602877622"/>
        </c:manualLayout>
      </c:layout>
      <c:overlay val="0"/>
      <c:txPr>
        <a:bodyPr/>
        <a:lstStyle/>
        <a:p>
          <a:pPr>
            <a:defRPr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646456401391147E-2"/>
          <c:y val="3.94498662274229E-2"/>
          <c:w val="0.71336460395245849"/>
          <c:h val="0.8213533405059554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оплата труда и начисления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7.1116650121312427E-3"/>
                  <c:y val="0.112876347072547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aseline="0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</c:f>
              <c:numCache>
                <c:formatCode>General</c:formatCode>
                <c:ptCount val="1"/>
                <c:pt idx="0">
                  <c:v>1090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социальные расходы</c:v>
                </c:pt>
              </c:strCache>
            </c:strRef>
          </c:tx>
          <c:spPr>
            <a:solidFill>
              <a:srgbClr val="03E30E"/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aseline="0">
                      <a:latin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Sheet1!$B$3</c:f>
              <c:numCache>
                <c:formatCode>General</c:formatCode>
                <c:ptCount val="1"/>
                <c:pt idx="0">
                  <c:v>472</c:v>
                </c:pt>
              </c:numCache>
            </c:numRef>
          </c:val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коммунальные услуги</c:v>
                </c:pt>
              </c:strCache>
            </c:strRef>
          </c:tx>
          <c:spPr>
            <a:solidFill>
              <a:srgbClr val="FF3399"/>
            </a:solidFill>
          </c:spPr>
          <c:invertIfNegative val="0"/>
          <c:dLbls>
            <c:dLbl>
              <c:idx val="0"/>
              <c:layout>
                <c:manualLayout>
                  <c:x val="-4.4427989633468541E-3"/>
                  <c:y val="4.836759371221281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aseline="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aseline="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Sheet1!$B$4</c:f>
              <c:numCache>
                <c:formatCode>General</c:formatCode>
                <c:ptCount val="1"/>
                <c:pt idx="0">
                  <c:v>103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имущественные налоги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Sheet1!$B$5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обслуживание  муниципального долга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-1.4809329877823029E-3"/>
                  <c:y val="1.4510278113663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Sheet1!$B$6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4"/>
        <c:axId val="40289200"/>
        <c:axId val="40283320"/>
      </c:barChart>
      <c:catAx>
        <c:axId val="4028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365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71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ru-RU"/>
          </a:p>
        </c:txPr>
        <c:crossAx val="40283320"/>
        <c:crosses val="autoZero"/>
        <c:auto val="0"/>
        <c:lblAlgn val="ctr"/>
        <c:lblOffset val="100"/>
        <c:noMultiLvlLbl val="0"/>
      </c:catAx>
      <c:valAx>
        <c:axId val="40283320"/>
        <c:scaling>
          <c:orientation val="minMax"/>
        </c:scaling>
        <c:delete val="0"/>
        <c:axPos val="l"/>
        <c:majorGridlines>
          <c:spPr>
            <a:ln w="3652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6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40289200"/>
        <c:crosses val="autoZero"/>
        <c:crossBetween val="between"/>
        <c:majorUnit val="100"/>
      </c:valAx>
      <c:spPr>
        <a:noFill/>
        <a:ln w="1334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8516548260049501"/>
          <c:y val="0.15251654305001475"/>
          <c:w val="0.2133535844117227"/>
          <c:h val="0.6443210922697542"/>
        </c:manualLayout>
      </c:layout>
      <c:overlay val="0"/>
      <c:txPr>
        <a:bodyPr/>
        <a:lstStyle/>
        <a:p>
          <a:pPr>
            <a:defRPr sz="1600" b="0" i="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6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rotY val="17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532792142836414E-2"/>
          <c:y val="0.11894885020474343"/>
          <c:w val="0.82543657060039"/>
          <c:h val="0.803295394141106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9900FF"/>
              </a:solidFill>
            </c:spPr>
          </c:dPt>
          <c:dPt>
            <c:idx val="4"/>
            <c:bubble3D val="0"/>
            <c:spPr>
              <a:solidFill>
                <a:srgbClr val="FF33CC"/>
              </a:solidFill>
            </c:spPr>
          </c:dPt>
          <c:dPt>
            <c:idx val="5"/>
            <c:bubble3D val="0"/>
            <c:spPr>
              <a:solidFill>
                <a:srgbClr val="FF6600"/>
              </a:solidFill>
            </c:spPr>
          </c:dPt>
          <c:dPt>
            <c:idx val="6"/>
            <c:bubble3D val="0"/>
            <c:spPr>
              <a:solidFill>
                <a:srgbClr val="A50021"/>
              </a:solidFill>
            </c:spPr>
          </c:dPt>
          <c:dPt>
            <c:idx val="7"/>
            <c:bubble3D val="0"/>
          </c:dPt>
          <c:dPt>
            <c:idx val="8"/>
            <c:bubble3D val="0"/>
            <c:spPr>
              <a:solidFill>
                <a:srgbClr val="FFC000"/>
              </a:solidFill>
            </c:spPr>
          </c:dPt>
          <c:dPt>
            <c:idx val="9"/>
            <c:bubble3D val="0"/>
            <c:spPr>
              <a:solidFill>
                <a:srgbClr val="006600"/>
              </a:solidFill>
            </c:spPr>
          </c:dPt>
          <c:dPt>
            <c:idx val="10"/>
            <c:bubble3D val="0"/>
          </c:dPt>
          <c:dPt>
            <c:idx val="11"/>
            <c:bubble3D val="0"/>
            <c:spPr>
              <a:solidFill>
                <a:srgbClr val="FF0000"/>
              </a:solidFill>
            </c:spPr>
          </c:dPt>
          <c:dPt>
            <c:idx val="12"/>
            <c:bubble3D val="0"/>
          </c:dPt>
          <c:dPt>
            <c:idx val="13"/>
            <c:bubble3D val="0"/>
          </c:dPt>
          <c:dLbls>
            <c:dLbl>
              <c:idx val="0"/>
              <c:layout>
                <c:manualLayout>
                  <c:x val="0.18915490948314381"/>
                  <c:y val="-0.10823011362500154"/>
                </c:manualLayout>
              </c:layout>
              <c:tx>
                <c:rich>
                  <a:bodyPr/>
                  <a:lstStyle/>
                  <a:p>
                    <a:fld id="{305C6D87-CB75-4657-BED3-675BB300E1D6}" type="CATEGORYNAME">
                      <a:rPr lang="ru-RU" sz="1600" b="1">
                        <a:solidFill>
                          <a:schemeClr val="bg1"/>
                        </a:solidFill>
                      </a:rPr>
                      <a:pPr/>
                      <a:t>[ИМЯ КАТЕГОРИИ]</a:t>
                    </a:fld>
                    <a:r>
                      <a:rPr lang="ru-RU" sz="1600" b="1" baseline="0" dirty="0">
                        <a:solidFill>
                          <a:schemeClr val="bg1"/>
                        </a:solidFill>
                      </a:rPr>
                      <a:t>; </a:t>
                    </a:r>
                    <a:fld id="{1B56981B-D97A-4617-8AB5-7772819F4EBE}" type="VALUE">
                      <a:rPr lang="ru-RU" sz="1600" b="1" baseline="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 sz="1600" b="1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5587983152492862"/>
                  <c:y val="0.1568453921335568"/>
                </c:manualLayout>
              </c:layout>
              <c:tx>
                <c:rich>
                  <a:bodyPr/>
                  <a:lstStyle/>
                  <a:p>
                    <a:pPr>
                      <a:defRPr sz="1550" spc="0" baseline="0">
                        <a:latin typeface="Times New Roman" pitchFamily="18" charset="0"/>
                      </a:defRPr>
                    </a:pPr>
                    <a:fld id="{64D557D0-2A46-41E8-8337-8AA066AC86D1}" type="CATEGORYNAME">
                      <a:rPr lang="ru-RU" sz="1550" b="1" baseline="0" dirty="0">
                        <a:solidFill>
                          <a:schemeClr val="bg1"/>
                        </a:solidFill>
                      </a:rPr>
                      <a:pPr>
                        <a:defRPr sz="1550" spc="0" baseline="0">
                          <a:latin typeface="Times New Roman" pitchFamily="18" charset="0"/>
                        </a:defRPr>
                      </a:pPr>
                      <a:t>[ИМЯ КАТЕГОРИИ]</a:t>
                    </a:fld>
                    <a:r>
                      <a:rPr lang="ru-RU" sz="1550" b="1" baseline="0" dirty="0">
                        <a:solidFill>
                          <a:schemeClr val="bg1"/>
                        </a:solidFill>
                      </a:rPr>
                      <a:t>; </a:t>
                    </a:r>
                    <a:fld id="{9AFF3855-2E63-43CC-9534-8996FB460FF4}" type="VALUE">
                      <a:rPr lang="ru-RU" sz="1550" b="1" baseline="0" dirty="0">
                        <a:solidFill>
                          <a:schemeClr val="bg1"/>
                        </a:solidFill>
                      </a:rPr>
                      <a:pPr>
                        <a:defRPr sz="1550" spc="0" baseline="0">
                          <a:latin typeface="Times New Roman" pitchFamily="18" charset="0"/>
                        </a:defRPr>
                      </a:pPr>
                      <a:t>[ЗНАЧЕНИЕ]</a:t>
                    </a:fld>
                    <a:endParaRPr lang="ru-RU" sz="1550" b="1" baseline="0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86858478506881"/>
                      <c:h val="0.1796392790658001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9199934421221365"/>
                  <c:y val="-0.24773877860655416"/>
                </c:manualLayout>
              </c:layout>
              <c:tx>
                <c:rich>
                  <a:bodyPr/>
                  <a:lstStyle/>
                  <a:p>
                    <a:pPr>
                      <a:defRPr sz="1550" spc="0" baseline="0">
                        <a:latin typeface="Times New Roman" pitchFamily="18" charset="0"/>
                      </a:defRPr>
                    </a:pPr>
                    <a:fld id="{D6207FDA-E39C-4F4E-8840-28DDD9628547}" type="CATEGORYNAME">
                      <a:rPr lang="ru-RU" sz="1550" baseline="0"/>
                      <a:pPr>
                        <a:defRPr sz="1550" spc="0" baseline="0">
                          <a:latin typeface="Times New Roman" pitchFamily="18" charset="0"/>
                        </a:defRPr>
                      </a:pPr>
                      <a:t>[ИМЯ КАТЕГОРИИ]</a:t>
                    </a:fld>
                    <a:r>
                      <a:rPr lang="ru-RU" sz="1550" baseline="0" dirty="0"/>
                      <a:t>; </a:t>
                    </a:r>
                    <a:fld id="{BE8BC4AA-9F36-4595-B957-44525F8D3CC7}" type="VALUE">
                      <a:rPr lang="ru-RU" sz="1550" baseline="0"/>
                      <a:pPr>
                        <a:defRPr sz="1550" spc="0" baseline="0">
                          <a:latin typeface="Times New Roman" pitchFamily="18" charset="0"/>
                        </a:defRPr>
                      </a:pPr>
                      <a:t>[ЗНАЧЕНИЕ]</a:t>
                    </a:fld>
                    <a:endParaRPr lang="ru-RU" sz="1550" baseline="0" dirty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7.6872025681712502E-2"/>
                  <c:y val="-0.20850249008145855"/>
                </c:manualLayout>
              </c:layout>
              <c:tx>
                <c:rich>
                  <a:bodyPr/>
                  <a:lstStyle/>
                  <a:p>
                    <a:pPr>
                      <a:defRPr sz="1550" spc="0" baseline="0">
                        <a:latin typeface="Times New Roman" pitchFamily="18" charset="0"/>
                      </a:defRPr>
                    </a:pPr>
                    <a:fld id="{2E5B17D9-D377-4B25-AA2A-2BBFBB65A289}" type="CATEGORYNAME">
                      <a:rPr lang="ru-RU" sz="1550" baseline="0"/>
                      <a:pPr>
                        <a:defRPr sz="1550" spc="0" baseline="0">
                          <a:latin typeface="Times New Roman" pitchFamily="18" charset="0"/>
                        </a:defRPr>
                      </a:pPr>
                      <a:t>[ИМЯ КАТЕГОРИИ]</a:t>
                    </a:fld>
                    <a:r>
                      <a:rPr lang="ru-RU" sz="1550" baseline="0" dirty="0"/>
                      <a:t>; </a:t>
                    </a:r>
                    <a:fld id="{FF55DCF1-7C5A-4834-8034-C8647CBC8376}" type="VALUE">
                      <a:rPr lang="ru-RU" sz="1550" baseline="0"/>
                      <a:pPr>
                        <a:defRPr sz="1550" spc="0" baseline="0">
                          <a:latin typeface="Times New Roman" pitchFamily="18" charset="0"/>
                        </a:defRPr>
                      </a:pPr>
                      <a:t>[ЗНАЧЕНИЕ]</a:t>
                    </a:fld>
                    <a:endParaRPr lang="ru-RU" sz="1550" baseline="0" dirty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19985231928966"/>
                      <c:h val="0.1097427418256221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5.6587044568419544E-2"/>
                  <c:y val="-0.14049448414338203"/>
                </c:manualLayout>
              </c:layout>
              <c:tx>
                <c:rich>
                  <a:bodyPr/>
                  <a:lstStyle/>
                  <a:p>
                    <a:pPr>
                      <a:defRPr sz="1550" spc="0" baseline="0">
                        <a:latin typeface="Times New Roman" pitchFamily="18" charset="0"/>
                      </a:defRPr>
                    </a:pPr>
                    <a:fld id="{8F24D199-DD8C-42A5-B111-5A8CB1A2691A}" type="CATEGORYNAME">
                      <a:rPr lang="ru-RU" sz="1550" baseline="0"/>
                      <a:pPr>
                        <a:defRPr sz="1550" spc="0" baseline="0">
                          <a:latin typeface="Times New Roman" pitchFamily="18" charset="0"/>
                        </a:defRPr>
                      </a:pPr>
                      <a:t>[ИМЯ КАТЕГОРИИ]</a:t>
                    </a:fld>
                    <a:r>
                      <a:rPr lang="ru-RU" sz="1550" baseline="0" dirty="0"/>
                      <a:t>; </a:t>
                    </a:r>
                    <a:fld id="{51D9CF08-C7C3-4B34-AEAD-34A6EC1A3CE6}" type="VALUE">
                      <a:rPr lang="ru-RU" sz="1550" baseline="0"/>
                      <a:pPr>
                        <a:defRPr sz="1550" spc="0" baseline="0">
                          <a:latin typeface="Times New Roman" pitchFamily="18" charset="0"/>
                        </a:defRPr>
                      </a:pPr>
                      <a:t>[ЗНАЧЕНИЕ]</a:t>
                    </a:fld>
                    <a:endParaRPr lang="ru-RU" sz="1550" baseline="0" dirty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8.3342337478676407E-2"/>
                  <c:y val="-0.15756820023643919"/>
                </c:manualLayout>
              </c:layout>
              <c:tx>
                <c:rich>
                  <a:bodyPr/>
                  <a:lstStyle/>
                  <a:p>
                    <a:pPr>
                      <a:defRPr sz="1550" spc="0" baseline="0">
                        <a:latin typeface="Times New Roman" pitchFamily="18" charset="0"/>
                      </a:defRPr>
                    </a:pPr>
                    <a:r>
                      <a:rPr lang="ru-RU" sz="1550" baseline="0" dirty="0" smtClean="0"/>
                      <a:t>Обеспечение качественными ком. услугами; </a:t>
                    </a:r>
                    <a:fld id="{DF2A3232-0793-433B-A3FA-E4C463FE248D}" type="VALUE">
                      <a:rPr lang="ru-RU" sz="1550" baseline="0" smtClean="0"/>
                      <a:pPr>
                        <a:defRPr sz="1550" spc="0" baseline="0">
                          <a:latin typeface="Times New Roman" pitchFamily="18" charset="0"/>
                        </a:defRPr>
                      </a:pPr>
                      <a:t>[ЗНАЧЕНИЕ]</a:t>
                    </a:fld>
                    <a:endParaRPr lang="ru-RU" sz="1550" baseline="0" dirty="0" smtClean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296139149743964"/>
                      <c:h val="0.1438193401577430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8.1908483012136699E-2"/>
                  <c:y val="-5.2159775252126513E-2"/>
                </c:manualLayout>
              </c:layout>
              <c:tx>
                <c:rich>
                  <a:bodyPr/>
                  <a:lstStyle/>
                  <a:p>
                    <a:pPr>
                      <a:defRPr sz="1550" spc="0" baseline="0">
                        <a:latin typeface="Times New Roman" pitchFamily="18" charset="0"/>
                      </a:defRPr>
                    </a:pPr>
                    <a:fld id="{01E9980F-3874-4B1A-9FBA-F191B3C97BD1}" type="CATEGORYNAME">
                      <a:rPr lang="ru-RU" sz="1550" baseline="0"/>
                      <a:pPr>
                        <a:defRPr sz="1550" spc="0" baseline="0">
                          <a:latin typeface="Times New Roman" pitchFamily="18" charset="0"/>
                        </a:defRPr>
                      </a:pPr>
                      <a:t>[ИМЯ КАТЕГОРИИ]</a:t>
                    </a:fld>
                    <a:r>
                      <a:rPr lang="ru-RU" sz="1550" baseline="0" dirty="0"/>
                      <a:t>; </a:t>
                    </a:r>
                    <a:fld id="{B71FA889-96D5-44C0-834B-CCF80106F82C}" type="VALUE">
                      <a:rPr lang="ru-RU" sz="1550" baseline="0"/>
                      <a:pPr>
                        <a:defRPr sz="1550" spc="0" baseline="0">
                          <a:latin typeface="Times New Roman" pitchFamily="18" charset="0"/>
                        </a:defRPr>
                      </a:pPr>
                      <a:t>[ЗНАЧЕНИЕ]</a:t>
                    </a:fld>
                    <a:endParaRPr lang="ru-RU" sz="1550" baseline="0" dirty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310208524552109"/>
                      <c:h val="0.1087734092148569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7.4815284571718307E-2"/>
                  <c:y val="0.1619266844425333"/>
                </c:manualLayout>
              </c:layout>
              <c:tx>
                <c:rich>
                  <a:bodyPr/>
                  <a:lstStyle/>
                  <a:p>
                    <a:pPr>
                      <a:defRPr sz="1550" spc="0" baseline="0">
                        <a:latin typeface="Times New Roman" pitchFamily="18" charset="0"/>
                      </a:defRPr>
                    </a:pPr>
                    <a:fld id="{0ED0AABC-D158-41E1-881F-17ED7AF7AF87}" type="CATEGORYNAME">
                      <a:rPr lang="ru-RU" sz="1550" baseline="0"/>
                      <a:pPr>
                        <a:defRPr sz="1550" spc="0" baseline="0">
                          <a:latin typeface="Times New Roman" pitchFamily="18" charset="0"/>
                        </a:defRPr>
                      </a:pPr>
                      <a:t>[ИМЯ КАТЕГОРИИ]</a:t>
                    </a:fld>
                    <a:r>
                      <a:rPr lang="ru-RU" sz="1550" baseline="0" dirty="0"/>
                      <a:t>; </a:t>
                    </a:r>
                    <a:fld id="{9B18A2D9-DBC6-4E36-AF7B-E18097F5FCCF}" type="VALUE">
                      <a:rPr lang="ru-RU" sz="1550" baseline="0"/>
                      <a:pPr>
                        <a:defRPr sz="1550" spc="0" baseline="0">
                          <a:latin typeface="Times New Roman" pitchFamily="18" charset="0"/>
                        </a:defRPr>
                      </a:pPr>
                      <a:t>[ЗНАЧЕНИЕ]</a:t>
                    </a:fld>
                    <a:endParaRPr lang="ru-RU" sz="1550" baseline="0" dirty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161758866569638"/>
                      <c:h val="0.1537627388422095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6.3890376853072195E-2"/>
                  <c:y val="4.0479104771226238E-2"/>
                </c:manualLayout>
              </c:layout>
              <c:tx>
                <c:rich>
                  <a:bodyPr/>
                  <a:lstStyle/>
                  <a:p>
                    <a:pPr>
                      <a:defRPr sz="1550" spc="0" baseline="0">
                        <a:latin typeface="Times New Roman" pitchFamily="18" charset="0"/>
                      </a:defRPr>
                    </a:pPr>
                    <a:fld id="{0E6F69E3-8661-4D88-B22B-41BF2331C4B2}" type="CATEGORYNAME">
                      <a:rPr lang="ru-RU" sz="1550" baseline="0" smtClean="0"/>
                      <a:pPr>
                        <a:defRPr sz="1550" spc="0" baseline="0">
                          <a:latin typeface="Times New Roman" pitchFamily="18" charset="0"/>
                        </a:defRPr>
                      </a:pPr>
                      <a:t>[ИМЯ КАТЕГОРИИ]</a:t>
                    </a:fld>
                    <a:r>
                      <a:rPr lang="ru-RU" sz="1550" baseline="0" dirty="0" smtClean="0"/>
                      <a:t>; </a:t>
                    </a:r>
                    <a:fld id="{2CB99FC4-A13D-419F-B044-F357975B0A75}" type="VALUE">
                      <a:rPr lang="ru-RU" sz="1550" baseline="0" dirty="0"/>
                      <a:pPr>
                        <a:defRPr sz="1550" spc="0" baseline="0">
                          <a:latin typeface="Times New Roman" pitchFamily="18" charset="0"/>
                        </a:defRPr>
                      </a:pPr>
                      <a:t>[ЗНАЧЕНИЕ]</a:t>
                    </a:fld>
                    <a:endParaRPr lang="ru-RU" sz="1550" baseline="0" dirty="0" smtClean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23381850086516"/>
                      <c:h val="0.112650914755350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1.8203088848197185E-2"/>
                  <c:y val="0.24590421562775649"/>
                </c:manualLayout>
              </c:layout>
              <c:tx>
                <c:rich>
                  <a:bodyPr/>
                  <a:lstStyle/>
                  <a:p>
                    <a:pPr>
                      <a:defRPr sz="1550" spc="0" baseline="0">
                        <a:latin typeface="Times New Roman" pitchFamily="18" charset="0"/>
                      </a:defRPr>
                    </a:pPr>
                    <a:fld id="{C06450A0-2841-4AB2-AE12-1312E75A9363}" type="CATEGORYNAME">
                      <a:rPr lang="ru-RU" sz="1550" baseline="0"/>
                      <a:pPr>
                        <a:defRPr sz="1550" spc="0" baseline="0">
                          <a:latin typeface="Times New Roman" pitchFamily="18" charset="0"/>
                        </a:defRPr>
                      </a:pPr>
                      <a:t>[ИМЯ КАТЕГОРИИ]</a:t>
                    </a:fld>
                    <a:r>
                      <a:rPr lang="ru-RU" sz="1550" baseline="0" dirty="0"/>
                      <a:t>; </a:t>
                    </a:r>
                    <a:fld id="{F9DC8F88-586B-4378-8640-43F2B0A0FCF5}" type="VALUE">
                      <a:rPr lang="ru-RU" sz="1550" baseline="0"/>
                      <a:pPr>
                        <a:defRPr sz="1550" spc="0" baseline="0">
                          <a:latin typeface="Times New Roman" pitchFamily="18" charset="0"/>
                        </a:defRPr>
                      </a:pPr>
                      <a:t>[ЗНАЧЕНИЕ]</a:t>
                    </a:fld>
                    <a:endParaRPr lang="ru-RU" sz="1550" baseline="0" dirty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92248518993079"/>
                      <c:h val="0.1226404142277110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0"/>
              <c:layout>
                <c:manualLayout>
                  <c:x val="-9.4943940127460602E-2"/>
                  <c:y val="0.23159720005838189"/>
                </c:manualLayout>
              </c:layout>
              <c:tx>
                <c:rich>
                  <a:bodyPr/>
                  <a:lstStyle/>
                  <a:p>
                    <a:pPr>
                      <a:defRPr sz="1550" spc="0" baseline="0">
                        <a:latin typeface="Times New Roman" pitchFamily="18" charset="0"/>
                      </a:defRPr>
                    </a:pPr>
                    <a:fld id="{251410DC-628A-4819-A08B-469A72A17A0A}" type="CATEGORYNAME">
                      <a:rPr lang="ru-RU" sz="1550" baseline="0"/>
                      <a:pPr>
                        <a:defRPr sz="1550" spc="0" baseline="0">
                          <a:latin typeface="Times New Roman" pitchFamily="18" charset="0"/>
                        </a:defRPr>
                      </a:pPr>
                      <a:t>[ИМЯ КАТЕГОРИИ]</a:t>
                    </a:fld>
                    <a:r>
                      <a:rPr lang="ru-RU" sz="1550" baseline="0" dirty="0"/>
                      <a:t>; </a:t>
                    </a:r>
                    <a:fld id="{5A2347E3-62E6-4196-96B3-EF1421B0D065}" type="VALUE">
                      <a:rPr lang="ru-RU" sz="1550" baseline="0"/>
                      <a:pPr>
                        <a:defRPr sz="1550" spc="0" baseline="0">
                          <a:latin typeface="Times New Roman" pitchFamily="18" charset="0"/>
                        </a:defRPr>
                      </a:pPr>
                      <a:t>[ЗНАЧЕНИЕ]</a:t>
                    </a:fld>
                    <a:endParaRPr lang="ru-RU" sz="1550" baseline="0" dirty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113472848588329"/>
                      <c:h val="0.1148902558612392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0.19413723233825764"/>
                  <c:y val="4.362851649157682E-2"/>
                </c:manualLayout>
              </c:layout>
              <c:spPr/>
              <c:txPr>
                <a:bodyPr/>
                <a:lstStyle/>
                <a:p>
                  <a:pPr>
                    <a:defRPr sz="1550" spc="0" baseline="0">
                      <a:latin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50" spc="0" baseline="0">
                    <a:latin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accent4"/>
                  </a:solidFill>
                  <a:prstDash val="solid"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Лист1!$A$2:$A$15</c:f>
              <c:strCache>
                <c:ptCount val="14"/>
                <c:pt idx="0">
                  <c:v>Развитие образования и молодежная политика</c:v>
                </c:pt>
                <c:pt idx="1">
                  <c:v>Социальная поддержка населения</c:v>
                </c:pt>
                <c:pt idx="2">
                  <c:v>Обеспечение доступным и комфортным жильем</c:v>
                </c:pt>
                <c:pt idx="3">
                  <c:v>Обеспечение общественного порядка</c:v>
                </c:pt>
                <c:pt idx="4">
                  <c:v>Развитие физической культуры, культуры и туризма</c:v>
                </c:pt>
                <c:pt idx="5">
                  <c:v>Обеспечение качественными коммунальными услугами</c:v>
                </c:pt>
                <c:pt idx="6">
                  <c:v>Развитие дорожного хозяйства</c:v>
                </c:pt>
                <c:pt idx="7">
                  <c:v>Развитие сельского хозяйства</c:v>
                </c:pt>
                <c:pt idx="8">
                  <c:v>Энергоэффективность</c:v>
                </c:pt>
                <c:pt idx="9">
                  <c:v>Охрана окружающей среды</c:v>
                </c:pt>
                <c:pt idx="10">
                  <c:v>Защита населения</c:v>
                </c:pt>
                <c:pt idx="11">
                  <c:v>Обеспечение функционирования и развития муниципальной службы</c:v>
                </c:pt>
                <c:pt idx="12">
                  <c:v>Формирование современной среды</c:v>
                </c:pt>
                <c:pt idx="13">
                  <c:v>Непрограммные мероприятия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957.8</c:v>
                </c:pt>
                <c:pt idx="1">
                  <c:v>433.7</c:v>
                </c:pt>
                <c:pt idx="2">
                  <c:v>3.8</c:v>
                </c:pt>
                <c:pt idx="3">
                  <c:v>0.4</c:v>
                </c:pt>
                <c:pt idx="4">
                  <c:v>98.9</c:v>
                </c:pt>
                <c:pt idx="5">
                  <c:v>3.8</c:v>
                </c:pt>
                <c:pt idx="6">
                  <c:v>34.799999999999997</c:v>
                </c:pt>
                <c:pt idx="7">
                  <c:v>0.4</c:v>
                </c:pt>
                <c:pt idx="8">
                  <c:v>0.4</c:v>
                </c:pt>
                <c:pt idx="9">
                  <c:v>31.2</c:v>
                </c:pt>
                <c:pt idx="10">
                  <c:v>57.1</c:v>
                </c:pt>
                <c:pt idx="11">
                  <c:v>134.80000000000001</c:v>
                </c:pt>
                <c:pt idx="12">
                  <c:v>3.9</c:v>
                </c:pt>
                <c:pt idx="13">
                  <c:v>102.8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rgbClr val="A50021"/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  <a:sp3d>
                <a:contourClr>
                  <a:srgbClr val="000000">
                    <a:lumMod val="25000"/>
                    <a:lumOff val="75000"/>
                  </a:srgbClr>
                </a:contourClr>
              </a:sp3d>
            </c:spPr>
          </c:dPt>
          <c:dLbls>
            <c:dLbl>
              <c:idx val="0"/>
              <c:layout>
                <c:manualLayout>
                  <c:x val="1.3620315648133981E-2"/>
                  <c:y val="-7.42929881458810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Callout2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"/>
              <c:layout>
                <c:manualLayout>
                  <c:x val="2.1187157674875081E-2"/>
                  <c:y val="-5.94343905167048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Callout2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2"/>
              <c:layout>
                <c:manualLayout>
                  <c:x val="1.9673789269526863E-2"/>
                  <c:y val="-7.1816555207684971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Callout2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accentCallout2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34.799999999999997</c:v>
                </c:pt>
                <c:pt idx="1">
                  <c:v>26.9</c:v>
                </c:pt>
                <c:pt idx="2">
                  <c:v>42.3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9863248"/>
        <c:axId val="40683688"/>
        <c:axId val="0"/>
      </c:bar3DChart>
      <c:catAx>
        <c:axId val="3986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40683688"/>
        <c:crosses val="autoZero"/>
        <c:auto val="1"/>
        <c:lblAlgn val="ctr"/>
        <c:lblOffset val="100"/>
        <c:noMultiLvlLbl val="0"/>
      </c:catAx>
      <c:valAx>
        <c:axId val="40683688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986324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73020674884378"/>
          <c:y val="0.14581389800764688"/>
          <c:w val="0.8154521144884691"/>
          <c:h val="0.569833736625367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'деятельность предприятия'!$A$9</c:f>
              <c:strCache>
                <c:ptCount val="1"/>
                <c:pt idx="0">
                  <c:v>Объем отгруженных товаров собственного производства, выполненных работ и услуг собственными силами организаций, не относящихся к субъектам малого предпринимательства</c:v>
                </c:pt>
              </c:strCache>
            </c:strRef>
          </c:tx>
          <c:spPr>
            <a:gradFill flip="none" rotWithShape="1">
              <a:gsLst>
                <a:gs pos="0">
                  <a:srgbClr val="0070C0"/>
                </a:gs>
                <a:gs pos="32000">
                  <a:schemeClr val="tx2">
                    <a:lumMod val="20000"/>
                    <a:lumOff val="80000"/>
                  </a:schemeClr>
                </a:gs>
                <a:gs pos="92000">
                  <a:srgbClr val="0070C0"/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solidFill>
                <a:schemeClr val="lt1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layout/>
                <c15:showLeaderLines val="0"/>
              </c:ext>
            </c:extLst>
          </c:dLbls>
          <c:cat>
            <c:numRef>
              <c:f>'деятельность предприятия'!$B$8:$E$8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'деятельность предприятия'!$B$9:$E$9</c:f>
              <c:numCache>
                <c:formatCode>General</c:formatCode>
                <c:ptCount val="4"/>
                <c:pt idx="0">
                  <c:v>12.2</c:v>
                </c:pt>
                <c:pt idx="1">
                  <c:v>13.2</c:v>
                </c:pt>
                <c:pt idx="2" formatCode="0.0">
                  <c:v>14.2</c:v>
                </c:pt>
                <c:pt idx="3">
                  <c:v>15.3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8611496"/>
        <c:axId val="38609536"/>
      </c:barChart>
      <c:lineChart>
        <c:grouping val="standard"/>
        <c:varyColors val="0"/>
        <c:ser>
          <c:idx val="1"/>
          <c:order val="1"/>
          <c:tx>
            <c:strRef>
              <c:f>'деятельность предприятия'!$A$10</c:f>
              <c:strCache>
                <c:ptCount val="1"/>
                <c:pt idx="0">
                  <c:v>Темп роста в текущих ценах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28575">
                <a:solidFill>
                  <a:schemeClr val="accent2"/>
                </a:solidFill>
              </a:ln>
              <a:effectLst/>
            </c:spPr>
          </c:marker>
          <c:dPt>
            <c:idx val="1"/>
            <c:marker>
              <c:spPr>
                <a:solidFill>
                  <a:schemeClr val="accent2"/>
                </a:solidFill>
                <a:ln w="28575" cap="rnd">
                  <a:solidFill>
                    <a:schemeClr val="accent2"/>
                  </a:solidFill>
                </a:ln>
                <a:effectLst/>
              </c:spPr>
            </c:marker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'деятельность предприятия'!$B$8:$E$8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'деятельность предприятия'!$B$10:$E$10</c:f>
              <c:numCache>
                <c:formatCode>0.0</c:formatCode>
                <c:ptCount val="4"/>
                <c:pt idx="0">
                  <c:v>106.4</c:v>
                </c:pt>
                <c:pt idx="1">
                  <c:v>107.5</c:v>
                </c:pt>
                <c:pt idx="2">
                  <c:v>107.9</c:v>
                </c:pt>
                <c:pt idx="3">
                  <c:v>107.9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614728"/>
        <c:axId val="40288416"/>
      </c:lineChart>
      <c:catAx>
        <c:axId val="38611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222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8609536"/>
        <c:crosses val="autoZero"/>
        <c:auto val="1"/>
        <c:lblAlgn val="ctr"/>
        <c:lblOffset val="100"/>
        <c:noMultiLvlLbl val="0"/>
      </c:catAx>
      <c:valAx>
        <c:axId val="38609536"/>
        <c:scaling>
          <c:orientation val="minMax"/>
          <c:max val="18"/>
          <c:min val="8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 w="2222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8611496"/>
        <c:crosses val="autoZero"/>
        <c:crossBetween val="between"/>
        <c:minorUnit val="2"/>
      </c:valAx>
      <c:valAx>
        <c:axId val="40288416"/>
        <c:scaling>
          <c:orientation val="minMax"/>
          <c:max val="128"/>
          <c:min val="0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 w="2222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3614728"/>
        <c:crosses val="max"/>
        <c:crossBetween val="between"/>
        <c:majorUnit val="40"/>
      </c:valAx>
      <c:catAx>
        <c:axId val="213614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2884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5399705338045524E-2"/>
          <c:y val="0.79948957851377978"/>
          <c:w val="0.94602263912618301"/>
          <c:h val="0.19827785947760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030183727034127E-2"/>
          <c:y val="0.18908573928258968"/>
          <c:w val="0.80049518810148734"/>
          <c:h val="0.502710702828813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'зп и цены'!$A$4</c:f>
              <c:strCache>
                <c:ptCount val="1"/>
                <c:pt idx="0">
                  <c:v>Среднемесячная начисленная номинальная заработная плата работников организаций, не относящихся к субъектам малого предпринимательства</c:v>
                </c:pt>
              </c:strCache>
            </c:strRef>
          </c:tx>
          <c:spPr>
            <a:solidFill>
              <a:srgbClr val="0070C0"/>
            </a:solidFill>
            <a:ln w="0">
              <a:noFill/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 prstMaterial="dkEdge"/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'зп и цены'!$B$2:$E$3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'зп и цены'!$B$4:$E$4</c:f>
              <c:numCache>
                <c:formatCode>0.0</c:formatCode>
                <c:ptCount val="4"/>
                <c:pt idx="0">
                  <c:v>32.1</c:v>
                </c:pt>
                <c:pt idx="1">
                  <c:v>34.6</c:v>
                </c:pt>
                <c:pt idx="2">
                  <c:v>37.1</c:v>
                </c:pt>
                <c:pt idx="3">
                  <c:v>39.9</c:v>
                </c:pt>
              </c:numCache>
            </c:numRef>
          </c:val>
        </c:ser>
        <c:ser>
          <c:idx val="2"/>
          <c:order val="2"/>
          <c:tx>
            <c:v>Средний размер назначенных пенсий</c:v>
          </c:tx>
          <c:spPr>
            <a:gradFill flip="none" rotWithShape="1">
              <a:gsLst>
                <a:gs pos="0">
                  <a:srgbClr val="0070C0"/>
                </a:gs>
                <a:gs pos="0">
                  <a:schemeClr val="accent5">
                    <a:lumMod val="0"/>
                    <a:lumOff val="100000"/>
                  </a:schemeClr>
                </a:gs>
                <a:gs pos="83000">
                  <a:srgbClr val="00B0F0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/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'зп и цены'!$B$5:$E$5</c:f>
              <c:numCache>
                <c:formatCode>0.0</c:formatCode>
                <c:ptCount val="4"/>
                <c:pt idx="0" formatCode="General">
                  <c:v>13.5</c:v>
                </c:pt>
                <c:pt idx="1">
                  <c:v>14</c:v>
                </c:pt>
                <c:pt idx="2" formatCode="General">
                  <c:v>14.5</c:v>
                </c:pt>
                <c:pt idx="3" formatCode="General">
                  <c:v>15.1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overlap val="2"/>
        <c:axId val="77607872"/>
        <c:axId val="7761061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'зп и цены'!$A$5</c15:sqref>
                        </c15:formulaRef>
                      </c:ext>
                    </c:extLst>
                    <c:strCache>
                      <c:ptCount val="1"/>
                      <c:pt idx="0">
                        <c:v>Индекс потребительских цен (в среднем за год)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'зп и цены'!$B$5:$E$5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 formatCode="General">
                        <c:v>13.5</c:v>
                      </c:pt>
                      <c:pt idx="1">
                        <c:v>14</c:v>
                      </c:pt>
                      <c:pt idx="2" formatCode="General">
                        <c:v>14.5</c:v>
                      </c:pt>
                      <c:pt idx="3" formatCode="General">
                        <c:v>15.1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77607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222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7610616"/>
        <c:crosses val="autoZero"/>
        <c:auto val="1"/>
        <c:lblAlgn val="ctr"/>
        <c:lblOffset val="100"/>
        <c:noMultiLvlLbl val="0"/>
      </c:catAx>
      <c:valAx>
        <c:axId val="77610616"/>
        <c:scaling>
          <c:orientation val="minMax"/>
          <c:max val="40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 w="2222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7607872"/>
        <c:crosses val="autoZero"/>
        <c:crossBetween val="between"/>
        <c:majorUnit val="8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5180659646459863E-2"/>
          <c:y val="0.80546264119219735"/>
          <c:w val="0.9"/>
          <c:h val="0.174606584390169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0"/>
      <c:perspective val="0"/>
    </c:view3D>
    <c:floor>
      <c:thickness val="0"/>
    </c:floor>
    <c:sideWall>
      <c:thickness val="0"/>
      <c:spPr>
        <a:noFill/>
        <a:ln w="15580">
          <a:solidFill>
            <a:schemeClr val="tx1"/>
          </a:solidFill>
          <a:prstDash val="solid"/>
        </a:ln>
      </c:spPr>
    </c:sideWall>
    <c:backWall>
      <c:thickness val="0"/>
      <c:spPr>
        <a:noFill/>
        <a:ln w="1558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3687782805429866"/>
          <c:y val="7.4324324324324412E-2"/>
          <c:w val="0.84502262443438991"/>
          <c:h val="0.690335594477283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FF00"/>
            </a:solidFill>
            <a:ln w="12931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1060986532301048E-3"/>
                  <c:y val="-3.469470143548963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2172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0868449538713457E-3"/>
                  <c:y val="-3.088100314587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1375727371133737E-2"/>
                  <c:y val="3.1468472901500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88553829585082E-3"/>
                  <c:y val="6.1460988731018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7697138869504534E-3"/>
                  <c:y val="6.16600487308589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864">
                <a:noFill/>
              </a:ln>
            </c:spPr>
            <c:txPr>
              <a:bodyPr/>
              <a:lstStyle/>
              <a:p>
                <a:pPr>
                  <a:defRPr sz="163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ожидаемое 2018 год</c:v>
                </c:pt>
                <c:pt idx="1">
                  <c:v>2019 год</c:v>
                </c:pt>
                <c:pt idx="2">
                  <c:v>2020 год.</c:v>
                </c:pt>
                <c:pt idx="3">
                  <c:v>2021 год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2172</c:v>
                </c:pt>
                <c:pt idx="1">
                  <c:v>1809</c:v>
                </c:pt>
                <c:pt idx="2">
                  <c:v>1684</c:v>
                </c:pt>
                <c:pt idx="3">
                  <c:v>1724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00FF00"/>
            </a:solidFill>
            <a:ln w="25864">
              <a:noFill/>
            </a:ln>
          </c:spPr>
          <c:invertIfNegative val="0"/>
          <c:dLbls>
            <c:dLbl>
              <c:idx val="0"/>
              <c:layout>
                <c:manualLayout>
                  <c:x val="4.5113115129716014E-3"/>
                  <c:y val="1.6729779206046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726772203021537E-3"/>
                  <c:y val="-2.3557051688356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6398393327132318E-4"/>
                  <c:y val="6.75565943358690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172178844007746E-3"/>
                  <c:y val="-3.8919628554040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1870202372644803E-3"/>
                  <c:y val="-1.2332009746171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864">
                <a:noFill/>
              </a:ln>
            </c:spPr>
            <c:txPr>
              <a:bodyPr/>
              <a:lstStyle/>
              <a:p>
                <a:pPr>
                  <a:defRPr sz="163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ожидаемое 2018 год</c:v>
                </c:pt>
                <c:pt idx="1">
                  <c:v>2019 год</c:v>
                </c:pt>
                <c:pt idx="2">
                  <c:v>2020 год.</c:v>
                </c:pt>
                <c:pt idx="3">
                  <c:v>2021 год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2212</c:v>
                </c:pt>
                <c:pt idx="1">
                  <c:v>1864</c:v>
                </c:pt>
                <c:pt idx="2">
                  <c:v>1741</c:v>
                </c:pt>
                <c:pt idx="3">
                  <c:v>1783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Профицит(+)Дефицит(-)</c:v>
                </c:pt>
              </c:strCache>
            </c:strRef>
          </c:tx>
          <c:spPr>
            <a:solidFill>
              <a:srgbClr val="FF0000"/>
            </a:solidFill>
            <a:ln w="1586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5972547350500107E-3"/>
                  <c:y val="0.1138133519107550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-40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25984251968504E-4"/>
                  <c:y val="8.5364230518915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702489891466268E-3"/>
                  <c:y val="8.9173090849092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0540540540540543E-3"/>
                  <c:y val="9.5460203679429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3956734124214933E-3"/>
                  <c:y val="8.6324068223202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864">
                <a:noFill/>
              </a:ln>
            </c:spPr>
            <c:txPr>
              <a:bodyPr/>
              <a:lstStyle/>
              <a:p>
                <a:pPr>
                  <a:defRPr sz="163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ожидаемое 2018 год</c:v>
                </c:pt>
                <c:pt idx="1">
                  <c:v>2019 год</c:v>
                </c:pt>
                <c:pt idx="2">
                  <c:v>2020 год.</c:v>
                </c:pt>
                <c:pt idx="3">
                  <c:v>2021 год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-40</c:v>
                </c:pt>
                <c:pt idx="1">
                  <c:v>-55</c:v>
                </c:pt>
                <c:pt idx="2">
                  <c:v>-57</c:v>
                </c:pt>
                <c:pt idx="3">
                  <c:v>-59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213621784"/>
        <c:axId val="213628448"/>
        <c:axId val="0"/>
      </c:bar3DChart>
      <c:catAx>
        <c:axId val="213621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9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31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ru-RU"/>
          </a:p>
        </c:txPr>
        <c:crossAx val="213628448"/>
        <c:crosses val="autoZero"/>
        <c:auto val="1"/>
        <c:lblAlgn val="ctr"/>
        <c:lblOffset val="100"/>
        <c:noMultiLvlLbl val="0"/>
      </c:catAx>
      <c:valAx>
        <c:axId val="213628448"/>
        <c:scaling>
          <c:orientation val="minMax"/>
        </c:scaling>
        <c:delete val="0"/>
        <c:axPos val="l"/>
        <c:majorGridlines>
          <c:spPr>
            <a:ln w="3967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58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 dirty="0"/>
                  <a:t>млн. руб.</a:t>
                </a:r>
              </a:p>
            </c:rich>
          </c:tx>
          <c:layout>
            <c:manualLayout>
              <c:xMode val="edge"/>
              <c:yMode val="edge"/>
              <c:x val="3.4869196828414592E-2"/>
              <c:y val="0.24593426019229678"/>
            </c:manualLayout>
          </c:layout>
          <c:overlay val="0"/>
          <c:spPr>
            <a:noFill/>
            <a:ln w="25864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9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1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13621784"/>
        <c:crosses val="autoZero"/>
        <c:crossBetween val="between"/>
      </c:valAx>
      <c:spPr>
        <a:noFill/>
        <a:ln w="25392">
          <a:noFill/>
        </a:ln>
      </c:spPr>
    </c:plotArea>
    <c:legend>
      <c:legendPos val="b"/>
      <c:layout>
        <c:manualLayout>
          <c:xMode val="edge"/>
          <c:yMode val="edge"/>
          <c:x val="5.8394871249201959E-2"/>
          <c:y val="0.81975828421850794"/>
          <c:w val="0.9147246512302647"/>
          <c:h val="9.9693897055052855E-2"/>
        </c:manualLayout>
      </c:layout>
      <c:overlay val="0"/>
      <c:spPr>
        <a:noFill/>
        <a:ln w="3967">
          <a:solidFill>
            <a:schemeClr val="tx1"/>
          </a:solidFill>
          <a:prstDash val="solid"/>
        </a:ln>
      </c:spPr>
      <c:txPr>
        <a:bodyPr/>
        <a:lstStyle/>
        <a:p>
          <a:pPr>
            <a:defRPr sz="1406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20079530057077"/>
          <c:y val="6.5646562757120136E-2"/>
          <c:w val="0.85976227118352944"/>
          <c:h val="0.804301075268817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FF6600"/>
            </a:solidFill>
            <a:ln w="1154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3"/>
              <c:layout>
                <c:manualLayout>
                  <c:x val="-1.1866851050298258E-16"/>
                  <c:y val="1.161814824281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Sheet1!$B$1:$E$1</c:f>
              <c:strCache>
                <c:ptCount val="4"/>
                <c:pt idx="0">
                  <c:v>ожидаемое 2018 год</c:v>
                </c:pt>
                <c:pt idx="1">
                  <c:v>2019 год </c:v>
                </c:pt>
                <c:pt idx="2">
                  <c:v>2020 год</c:v>
                </c:pt>
                <c:pt idx="3">
                  <c:v>2021 год 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470</c:v>
                </c:pt>
                <c:pt idx="1">
                  <c:v>483</c:v>
                </c:pt>
                <c:pt idx="2">
                  <c:v>510</c:v>
                </c:pt>
                <c:pt idx="3">
                  <c:v>531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00FF00"/>
            </a:solidFill>
            <a:ln w="6350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Sheet1!$B$1:$E$1</c:f>
              <c:strCache>
                <c:ptCount val="4"/>
                <c:pt idx="0">
                  <c:v>ожидаемое 2018 год</c:v>
                </c:pt>
                <c:pt idx="1">
                  <c:v>2019 год </c:v>
                </c:pt>
                <c:pt idx="2">
                  <c:v>2020 год</c:v>
                </c:pt>
                <c:pt idx="3">
                  <c:v>2021 год 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110</c:v>
                </c:pt>
                <c:pt idx="1">
                  <c:v>68</c:v>
                </c:pt>
                <c:pt idx="2">
                  <c:v>65</c:v>
                </c:pt>
                <c:pt idx="3">
                  <c:v>60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FF00"/>
            </a:solidFill>
            <a:ln w="11549">
              <a:solidFill>
                <a:schemeClr val="tx1"/>
              </a:solidFill>
              <a:prstDash val="solid"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7544B579-B4EE-4573-857A-073070154677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6.4729026202768516E-3"/>
                  <c:y val="-3.0207185431317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6182256550690943E-3"/>
                  <c:y val="-1.161814824281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ожидаемое 2018 год</c:v>
                </c:pt>
                <c:pt idx="1">
                  <c:v>2019 год </c:v>
                </c:pt>
                <c:pt idx="2">
                  <c:v>2020 год</c:v>
                </c:pt>
                <c:pt idx="3">
                  <c:v>2021 год 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1592</c:v>
                </c:pt>
                <c:pt idx="1">
                  <c:v>1258</c:v>
                </c:pt>
                <c:pt idx="2">
                  <c:v>1109</c:v>
                </c:pt>
                <c:pt idx="3">
                  <c:v>1133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628840"/>
        <c:axId val="213629232"/>
      </c:barChart>
      <c:catAx>
        <c:axId val="213628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8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13629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3629232"/>
        <c:scaling>
          <c:orientation val="minMax"/>
          <c:max val="1600"/>
          <c:min val="0"/>
        </c:scaling>
        <c:delete val="0"/>
        <c:axPos val="l"/>
        <c:majorGridlines>
          <c:spPr>
            <a:ln w="2887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8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8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13628840"/>
        <c:crosses val="autoZero"/>
        <c:crossBetween val="between"/>
        <c:majorUnit val="200"/>
        <c:minorUnit val="100"/>
      </c:valAx>
      <c:spPr>
        <a:noFill/>
        <a:ln w="11549">
          <a:solidFill>
            <a:schemeClr val="tx1"/>
          </a:solidFill>
          <a:prstDash val="solid"/>
        </a:ln>
      </c:spPr>
    </c:plotArea>
    <c:legend>
      <c:legendPos val="b"/>
      <c:legendEntry>
        <c:idx val="0"/>
        <c:txPr>
          <a:bodyPr/>
          <a:lstStyle/>
          <a:p>
            <a:pPr>
              <a:defRPr sz="1400">
                <a:effectLst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effectLst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>
                <a:effectLst/>
              </a:defRPr>
            </a:pPr>
            <a:endParaRPr lang="ru-RU"/>
          </a:p>
        </c:txPr>
      </c:legendEntry>
      <c:layout>
        <c:manualLayout>
          <c:xMode val="edge"/>
          <c:yMode val="edge"/>
          <c:x val="6.6798443751113323E-2"/>
          <c:y val="0.93063892313853935"/>
          <c:w val="0.88905814424939933"/>
          <c:h val="6.2390187915771902E-2"/>
        </c:manualLayout>
      </c:layout>
      <c:overlay val="0"/>
      <c:spPr>
        <a:solidFill>
          <a:schemeClr val="bg1"/>
        </a:solidFill>
        <a:effectLst/>
      </c:spPr>
      <c:txPr>
        <a:bodyPr/>
        <a:lstStyle/>
        <a:p>
          <a:pPr>
            <a:defRPr>
              <a:effectLst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bg1"/>
        </a:gs>
        <a:gs pos="100000">
          <a:srgbClr val="B0D8C5"/>
        </a:gs>
      </a:gsLst>
      <a:lin ang="5400000" scaled="1"/>
      <a:tileRect/>
    </a:gradFill>
    <a:ln>
      <a:noFill/>
    </a:ln>
  </c:spPr>
  <c:txPr>
    <a:bodyPr/>
    <a:lstStyle/>
    <a:p>
      <a:pPr>
        <a:defRPr sz="181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год</a:t>
            </a:r>
            <a:endParaRPr lang="ru-RU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1"/>
    </c:title>
    <c:autoTitleDeleted val="0"/>
    <c:view3D>
      <c:rotX val="25"/>
      <c:rotY val="1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925373610825963E-2"/>
          <c:y val="8.4521597364495701E-2"/>
          <c:w val="0.91815329302088722"/>
          <c:h val="0.8716789402031374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0033CC"/>
            </a:solidFill>
            <a:ln w="11433">
              <a:solidFill>
                <a:schemeClr val="bg1"/>
              </a:solidFill>
              <a:prstDash val="solid"/>
            </a:ln>
          </c:spPr>
          <c:explosion val="13"/>
          <c:dPt>
            <c:idx val="0"/>
            <c:bubble3D val="0"/>
            <c:spPr>
              <a:solidFill>
                <a:srgbClr val="0033CC"/>
              </a:solidFill>
              <a:ln w="34297">
                <a:solidFill>
                  <a:schemeClr val="bg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 w="34297">
                <a:solidFill>
                  <a:schemeClr val="bg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CC00"/>
              </a:solidFill>
              <a:ln w="34297">
                <a:solidFill>
                  <a:schemeClr val="bg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2086406579838396"/>
                  <c:y val="-0.22295415602002186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chemeClr val="bg1"/>
                        </a:solidFill>
                        <a:latin typeface="Arial Narrow"/>
                        <a:ea typeface="Arial Narrow"/>
                        <a:cs typeface="Arial Narrow"/>
                      </a:defRPr>
                    </a:pPr>
                    <a:fld id="{219DE005-C373-4C00-BEAE-DBFBF6D232C9}" type="CATEGORYNAME">
                      <a:rPr lang="ru-RU" smtClean="0"/>
                      <a:pPr>
                        <a:defRPr sz="1400" b="1" i="0" u="none" strike="noStrike" baseline="0">
                          <a:solidFill>
                            <a:schemeClr val="bg1"/>
                          </a:solidFill>
                          <a:latin typeface="Arial Narrow"/>
                          <a:ea typeface="Arial Narrow"/>
                          <a:cs typeface="Arial Narrow"/>
                        </a:defRPr>
                      </a:pPr>
                      <a:t>[ИМЯ КАТЕГОРИИ]</a:t>
                    </a:fld>
                    <a:endParaRPr lang="ru-RU" baseline="0" dirty="0" smtClean="0"/>
                  </a:p>
                  <a:p>
                    <a:pPr>
                      <a:defRPr sz="1400" b="1" i="0" u="none" strike="noStrike" baseline="0">
                        <a:solidFill>
                          <a:schemeClr val="bg1"/>
                        </a:solidFill>
                        <a:latin typeface="Arial Narrow"/>
                        <a:ea typeface="Arial Narrow"/>
                        <a:cs typeface="Arial Narrow"/>
                      </a:defRPr>
                    </a:pPr>
                    <a:fld id="{4070EEDA-01A4-4A78-A006-DB6578B9B182}" type="PERCENTAGE">
                      <a:rPr lang="ru-RU" baseline="0" smtClean="0"/>
                      <a:pPr>
                        <a:defRPr sz="1400" b="1" i="0" u="none" strike="noStrike" baseline="0">
                          <a:solidFill>
                            <a:schemeClr val="bg1"/>
                          </a:solidFill>
                          <a:latin typeface="Arial Narrow"/>
                          <a:ea typeface="Arial Narrow"/>
                          <a:cs typeface="Arial Narrow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 w="3174">
                  <a:noFill/>
                  <a:prstDash val="sysDot"/>
                </a:ln>
                <a:effectLst>
                  <a:outerShdw dist="35921" dir="2700000" sx="1000" sy="1000" algn="br">
                    <a:srgbClr val="000000"/>
                  </a:outerShdw>
                </a:effectLst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953356819654797"/>
                      <c:h val="0.2574331567567958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3.4798360335335468E-2"/>
                  <c:y val="2.6489344512360541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chemeClr val="bg1"/>
                        </a:solidFill>
                        <a:latin typeface="Arial Narrow"/>
                        <a:ea typeface="Arial Narrow"/>
                        <a:cs typeface="Arial Narrow"/>
                      </a:defRPr>
                    </a:pPr>
                    <a:fld id="{D5B26B90-383B-4BE9-BE23-F4908B1A3865}" type="CATEGORYNAME">
                      <a:rPr lang="ru-RU" sz="1400" smtClean="0">
                        <a:solidFill>
                          <a:schemeClr val="tx1"/>
                        </a:solidFill>
                      </a:rPr>
                      <a:pPr>
                        <a:defRPr sz="1400" b="1" i="0" u="none" strike="noStrike" baseline="0">
                          <a:solidFill>
                            <a:schemeClr val="bg1"/>
                          </a:solidFill>
                          <a:latin typeface="Arial Narrow"/>
                          <a:ea typeface="Arial Narrow"/>
                          <a:cs typeface="Arial Narrow"/>
                        </a:defRPr>
                      </a:pPr>
                      <a:t>[ИМЯ КАТЕГОРИИ]</a:t>
                    </a:fld>
                    <a:endParaRPr lang="ru-RU" sz="1400" baseline="0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sz="1400" b="1" i="0" u="none" strike="noStrike" baseline="0">
                        <a:solidFill>
                          <a:schemeClr val="bg1"/>
                        </a:solidFill>
                        <a:latin typeface="Arial Narrow"/>
                        <a:ea typeface="Arial Narrow"/>
                        <a:cs typeface="Arial Narrow"/>
                      </a:defRPr>
                    </a:pPr>
                    <a:fld id="{7B54FCD6-59C7-4A46-B752-6FB7893F057F}" type="PERCENTAGE">
                      <a:rPr lang="ru-RU" sz="1400" baseline="0" smtClean="0">
                        <a:solidFill>
                          <a:schemeClr val="tx1"/>
                        </a:solidFill>
                      </a:rPr>
                      <a:pPr>
                        <a:defRPr sz="1400" b="1" i="0" u="none" strike="noStrike" baseline="0">
                          <a:solidFill>
                            <a:schemeClr val="bg1"/>
                          </a:solidFill>
                          <a:latin typeface="Arial Narrow"/>
                          <a:ea typeface="Arial Narrow"/>
                          <a:cs typeface="Arial Narrow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 w="3174">
                  <a:noFill/>
                  <a:prstDash val="sysDot"/>
                </a:ln>
                <a:effectLst>
                  <a:outerShdw dist="35921" dir="2700000" sx="1000" sy="1000" algn="br">
                    <a:srgbClr val="000000"/>
                  </a:outerShdw>
                </a:effectLst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687440805099958"/>
                      <c:h val="0.3110331596508342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21426328126561389"/>
                  <c:y val="0.23699747736319335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chemeClr val="bg1"/>
                        </a:solidFill>
                        <a:latin typeface="Arial Narrow"/>
                        <a:ea typeface="Arial Narrow"/>
                        <a:cs typeface="Arial Narrow"/>
                      </a:defRPr>
                    </a:pPr>
                    <a:fld id="{C345438B-78B8-4A2D-8E4A-9197978505DF}" type="CATEGORYNAME">
                      <a:rPr lang="ru-RU" smtClean="0"/>
                      <a:pPr>
                        <a:defRPr sz="1400" b="1" i="0" u="none" strike="noStrike" baseline="0">
                          <a:solidFill>
                            <a:schemeClr val="bg1"/>
                          </a:solidFill>
                          <a:latin typeface="Arial Narrow"/>
                          <a:ea typeface="Arial Narrow"/>
                          <a:cs typeface="Arial Narrow"/>
                        </a:defRPr>
                      </a:pPr>
                      <a:t>[ИМЯ КАТЕГОРИИ]</a:t>
                    </a:fld>
                    <a:endParaRPr lang="ru-RU" baseline="0" dirty="0" smtClean="0"/>
                  </a:p>
                  <a:p>
                    <a:pPr>
                      <a:defRPr sz="1400" b="1" i="0" u="none" strike="noStrike" baseline="0">
                        <a:solidFill>
                          <a:schemeClr val="bg1"/>
                        </a:solidFill>
                        <a:latin typeface="Arial Narrow"/>
                        <a:ea typeface="Arial Narrow"/>
                        <a:cs typeface="Arial Narrow"/>
                      </a:defRPr>
                    </a:pPr>
                    <a:fld id="{C54E362A-B3A1-4DC5-91AC-3E725E3315D3}" type="PERCENTAGE">
                      <a:rPr lang="ru-RU" baseline="0" smtClean="0"/>
                      <a:pPr>
                        <a:defRPr sz="1400" b="1" i="0" u="none" strike="noStrike" baseline="0">
                          <a:solidFill>
                            <a:schemeClr val="bg1"/>
                          </a:solidFill>
                          <a:latin typeface="Arial Narrow"/>
                          <a:ea typeface="Arial Narrow"/>
                          <a:cs typeface="Arial Narrow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 w="3174">
                  <a:noFill/>
                  <a:prstDash val="sysDot"/>
                </a:ln>
                <a:effectLst>
                  <a:outerShdw dist="35921" dir="2700000" sx="1000" sy="1000" algn="br">
                    <a:srgbClr val="000000"/>
                  </a:outerShdw>
                </a:effectLst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2725217046885342"/>
                      <c:h val="0.2574331567567958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68984547461368684"/>
                  <c:y val="0.2285714285714285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3174">
                <a:noFill/>
                <a:prstDash val="sysDot"/>
              </a:ln>
              <a:effectLst>
                <a:outerShdw dist="35921" dir="2700000" sx="1000" sy="1000" algn="br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bg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470</c:v>
                </c:pt>
                <c:pt idx="1">
                  <c:v>110</c:v>
                </c:pt>
                <c:pt idx="2">
                  <c:v>1592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9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1" u="none" strike="noStrike" kern="1200" spc="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год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13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601243546888918E-2"/>
          <c:y val="0.12572614400767967"/>
          <c:w val="0.96739875645311091"/>
          <c:h val="0.836349229679208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1B1EA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00CC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1"/>
              <c:layout>
                <c:manualLayout>
                  <c:x val="0"/>
                  <c:y val="7.270380853561840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fld id="{E5A8B145-F5A6-48FC-A287-C56B5423FB20}" type="CATEGORYNAME">
                      <a:rPr lang="ru-RU" baseline="0">
                        <a:solidFill>
                          <a:schemeClr val="tx1"/>
                        </a:solidFill>
                      </a:rPr>
                      <a:pPr>
                        <a:defRPr sz="1400" b="1" i="0" u="none" strike="noStrike" kern="1200" baseline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
</a:t>
                    </a:r>
                    <a:fld id="{1D9E9CEE-FEB3-40D4-964E-878C433B72D0}" type="PERCENTAGE">
                      <a:rPr lang="ru-RU" baseline="0">
                        <a:solidFill>
                          <a:schemeClr val="tx1"/>
                        </a:solidFill>
                      </a:rPr>
                      <a:pPr>
                        <a:defRPr sz="1400" b="1" i="0" u="none" strike="noStrike" kern="1200" baseline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289856056920073"/>
                      <c:h val="0.2326390114324300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0815872283690453"/>
                  <c:y val="0.1050517741559789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18206303670614"/>
                      <c:h val="0.2863766783244894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483</c:v>
                </c:pt>
                <c:pt idx="1">
                  <c:v>68</c:v>
                </c:pt>
                <c:pt idx="2">
                  <c:v>1258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i="1" dirty="0" smtClean="0"/>
              <a:t>2019 год</a:t>
            </a:r>
            <a:endParaRPr lang="en-US" sz="2000" i="1" dirty="0"/>
          </a:p>
        </c:rich>
      </c:tx>
      <c:layout>
        <c:manualLayout>
          <c:xMode val="edge"/>
          <c:yMode val="edge"/>
          <c:x val="0.51425622748875377"/>
          <c:y val="9.7620580505545562E-2"/>
        </c:manualLayout>
      </c:layout>
      <c:overlay val="0"/>
    </c:title>
    <c:autoTitleDeleted val="0"/>
    <c:view3D>
      <c:rotX val="20"/>
      <c:rotY val="2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752546765475371"/>
          <c:y val="0.19931781453082556"/>
          <c:w val="0.57387663673500267"/>
          <c:h val="0.4155633384254915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4111">
              <a:solidFill>
                <a:schemeClr val="tx1"/>
              </a:solidFill>
              <a:prstDash val="solid"/>
            </a:ln>
          </c:spPr>
          <c:explosion val="6"/>
          <c:dPt>
            <c:idx val="0"/>
            <c:bubble3D val="0"/>
            <c:spPr>
              <a:solidFill>
                <a:srgbClr val="00FFFF"/>
              </a:solidFill>
              <a:ln w="14111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0000FF"/>
              </a:solidFill>
              <a:ln w="14111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00FF"/>
              </a:solidFill>
              <a:ln w="14111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00FF00"/>
              </a:solidFill>
              <a:ln w="14111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FF6600"/>
              </a:solidFill>
              <a:ln w="14111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CC99FF"/>
              </a:solidFill>
              <a:ln w="14111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339966"/>
              </a:solidFill>
              <a:ln w="14111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4111">
                <a:solidFill>
                  <a:schemeClr val="tx1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FF0000"/>
              </a:solidFill>
              <a:ln w="14111">
                <a:solidFill>
                  <a:schemeClr val="tx1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FF00"/>
              </a:solidFill>
              <a:ln w="14111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18868238397980502"/>
                  <c:y val="2.2070646758492077E-2"/>
                </c:manualLayout>
              </c:layout>
              <c:tx>
                <c:rich>
                  <a:bodyPr/>
                  <a:lstStyle/>
                  <a:p>
                    <a:pPr>
                      <a:defRPr sz="1333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fld id="{60B62AA7-FD02-46F5-8ED4-67E81F0F8321}" type="CATEGORYNAME">
                      <a:rPr lang="ru-RU" baseline="0">
                        <a:solidFill>
                          <a:schemeClr val="bg1"/>
                        </a:solidFill>
                      </a:rPr>
                      <a:pPr>
                        <a:defRPr sz="1333" b="1" i="0" u="none" strike="noStrike" baseline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bg1"/>
                        </a:solidFill>
                      </a:rPr>
                      <a:t>
</a:t>
                    </a:r>
                    <a:fld id="{98C336B2-524E-4F58-A098-DBCCBDD7B866}" type="PERCENTAGE">
                      <a:rPr lang="ru-RU" baseline="0">
                        <a:solidFill>
                          <a:schemeClr val="bg1"/>
                        </a:solidFill>
                      </a:rPr>
                      <a:pPr>
                        <a:defRPr sz="1333" b="1" i="0" u="none" strike="noStrike" baseline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[ПРОЦЕНТ]</a:t>
                    </a:fld>
                    <a:endParaRPr lang="ru-RU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 w="28222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369250758470206"/>
                      <c:h val="0.1238880092311200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3.9193445864656146E-2"/>
                  <c:y val="1.7408493689582003E-2"/>
                </c:manualLayout>
              </c:layout>
              <c:numFmt formatCode="0%" sourceLinked="0"/>
              <c:spPr>
                <a:noFill/>
                <a:ln w="28222">
                  <a:noFill/>
                </a:ln>
              </c:spPr>
              <c:txPr>
                <a:bodyPr/>
                <a:lstStyle/>
                <a:p>
                  <a:pPr>
                    <a:defRPr sz="1333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73908624889777"/>
                      <c:h val="0.1587503762451088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3.6766306175367171E-2"/>
                  <c:y val="1.2667035328540664E-2"/>
                </c:manualLayout>
              </c:layout>
              <c:numFmt formatCode="0%" sourceLinked="0"/>
              <c:spPr>
                <a:noFill/>
                <a:ln w="28222">
                  <a:noFill/>
                </a:ln>
              </c:spPr>
              <c:txPr>
                <a:bodyPr/>
                <a:lstStyle/>
                <a:p>
                  <a:pPr>
                    <a:defRPr sz="1333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3228341978542128E-2"/>
                  <c:y val="0.13844510373804714"/>
                </c:manualLayout>
              </c:layout>
              <c:numFmt formatCode="0%" sourceLinked="0"/>
              <c:spPr>
                <a:noFill/>
                <a:ln w="28222">
                  <a:noFill/>
                </a:ln>
              </c:spPr>
              <c:txPr>
                <a:bodyPr/>
                <a:lstStyle/>
                <a:p>
                  <a:pPr>
                    <a:defRPr sz="1333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33708116004845"/>
                      <c:h val="0.21881995534058057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1.8231905063888533E-2"/>
                  <c:y val="5.869486838162697E-2"/>
                </c:manualLayout>
              </c:layout>
              <c:numFmt formatCode="0%" sourceLinked="0"/>
              <c:spPr>
                <a:noFill/>
                <a:ln w="28222">
                  <a:noFill/>
                </a:ln>
              </c:spPr>
              <c:txPr>
                <a:bodyPr/>
                <a:lstStyle/>
                <a:p>
                  <a:pPr>
                    <a:defRPr sz="1333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9.0926440315039839E-3"/>
                  <c:y val="6.5610999991723096E-2"/>
                </c:manualLayout>
              </c:layout>
              <c:numFmt formatCode="0%" sourceLinked="0"/>
              <c:spPr>
                <a:noFill/>
                <a:ln w="28222">
                  <a:noFill/>
                </a:ln>
              </c:spPr>
              <c:txPr>
                <a:bodyPr/>
                <a:lstStyle/>
                <a:p>
                  <a:pPr>
                    <a:defRPr sz="1333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68293525266152"/>
                      <c:h val="0.17993872698645727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9.2241407896310079E-2"/>
                  <c:y val="3.674336233628963E-2"/>
                </c:manualLayout>
              </c:layout>
              <c:tx>
                <c:rich>
                  <a:bodyPr/>
                  <a:lstStyle/>
                  <a:p>
                    <a:pPr>
                      <a:defRPr sz="1333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fld id="{6652BC8B-EEF5-49D5-87A4-B25D266B956A}" type="CATEGORYNAME">
                      <a:rPr lang="ru-RU" dirty="0"/>
                      <a:pPr>
                        <a:defRPr sz="1333" b="1" i="0" u="none" strike="noStrike" baseline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5%</a:t>
                    </a:r>
                  </a:p>
                </c:rich>
              </c:tx>
              <c:numFmt formatCode="0%" sourceLinked="0"/>
              <c:spPr>
                <a:noFill/>
                <a:ln w="28222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45778627579918"/>
                      <c:h val="0.2635717735669436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6.925697147614332E-2"/>
                  <c:y val="-0.20129328443984126"/>
                </c:manualLayout>
              </c:layout>
              <c:numFmt formatCode="0%" sourceLinked="0"/>
              <c:spPr>
                <a:noFill/>
                <a:ln w="28222">
                  <a:noFill/>
                </a:ln>
              </c:spPr>
              <c:txPr>
                <a:bodyPr/>
                <a:lstStyle/>
                <a:p>
                  <a:pPr>
                    <a:defRPr sz="1333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1297570406294794"/>
                  <c:y val="-0.15607841596219693"/>
                </c:manualLayout>
              </c:layout>
              <c:numFmt formatCode="0%" sourceLinked="0"/>
              <c:spPr>
                <a:noFill/>
                <a:ln w="28222">
                  <a:noFill/>
                </a:ln>
              </c:spPr>
              <c:txPr>
                <a:bodyPr/>
                <a:lstStyle/>
                <a:p>
                  <a:pPr>
                    <a:defRPr sz="1333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.22155663021953892"/>
                  <c:y val="-0.12168876270378866"/>
                </c:manualLayout>
              </c:layout>
              <c:tx>
                <c:rich>
                  <a:bodyPr/>
                  <a:lstStyle/>
                  <a:p>
                    <a:pPr>
                      <a:defRPr sz="1333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fld id="{37B8BF6B-CE72-40F7-9810-6149812F8949}" type="CATEGORYNAME">
                      <a:rPr lang="ru-RU"/>
                      <a:pPr>
                        <a:defRPr sz="1333" b="1" i="0" u="none" strike="noStrike" baseline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3%</a:t>
                    </a:r>
                  </a:p>
                </c:rich>
              </c:tx>
              <c:numFmt formatCode="0%" sourceLinked="0"/>
              <c:spPr>
                <a:noFill/>
                <a:ln w="28222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0%" sourceLinked="0"/>
            <c:spPr>
              <a:noFill/>
              <a:ln w="28222">
                <a:noFill/>
              </a:ln>
            </c:spPr>
            <c:txPr>
              <a:bodyPr/>
              <a:lstStyle/>
              <a:p>
                <a:pPr>
                  <a:defRPr sz="180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Sheet1!$B$1:$H$1</c:f>
              <c:strCache>
                <c:ptCount val="7"/>
                <c:pt idx="0">
                  <c:v>НДФЛ</c:v>
                </c:pt>
                <c:pt idx="1">
                  <c:v>Земельный налог</c:v>
                </c:pt>
                <c:pt idx="2">
                  <c:v>Акцизы</c:v>
                </c:pt>
                <c:pt idx="3">
                  <c:v>Прочие налоговые доходы</c:v>
                </c:pt>
                <c:pt idx="4">
                  <c:v>Аренда земли</c:v>
                </c:pt>
                <c:pt idx="5">
                  <c:v>Аренда имущества</c:v>
                </c:pt>
                <c:pt idx="6">
                  <c:v>Прочие неналоговые доходы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266</c:v>
                </c:pt>
                <c:pt idx="1">
                  <c:v>132</c:v>
                </c:pt>
                <c:pt idx="2">
                  <c:v>26</c:v>
                </c:pt>
                <c:pt idx="3">
                  <c:v>59</c:v>
                </c:pt>
                <c:pt idx="4">
                  <c:v>33</c:v>
                </c:pt>
                <c:pt idx="5">
                  <c:v>11</c:v>
                </c:pt>
                <c:pt idx="6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aseline="0"/>
            </a:pPr>
            <a:r>
              <a:rPr lang="ru-RU" sz="1800" i="1" baseline="0" dirty="0" smtClean="0"/>
              <a:t>ожидаемое 2018 год</a:t>
            </a:r>
            <a:endParaRPr lang="en-US" sz="1800" i="1" baseline="0" dirty="0"/>
          </a:p>
        </c:rich>
      </c:tx>
      <c:layout>
        <c:manualLayout>
          <c:xMode val="edge"/>
          <c:yMode val="edge"/>
          <c:x val="0.17278916593336938"/>
          <c:y val="4.2096232991996871E-2"/>
        </c:manualLayout>
      </c:layout>
      <c:overlay val="0"/>
    </c:title>
    <c:autoTitleDeleted val="0"/>
    <c:view3D>
      <c:rotX val="20"/>
      <c:rotY val="2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752546765475371"/>
          <c:y val="0.19931781453082556"/>
          <c:w val="0.57387663673500267"/>
          <c:h val="0.4155633384254915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4111">
              <a:solidFill>
                <a:schemeClr val="tx1"/>
              </a:solidFill>
              <a:prstDash val="solid"/>
            </a:ln>
          </c:spPr>
          <c:explosion val="6"/>
          <c:dPt>
            <c:idx val="0"/>
            <c:bubble3D val="0"/>
            <c:spPr>
              <a:solidFill>
                <a:srgbClr val="00FFFF"/>
              </a:solidFill>
              <a:ln w="14111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0000FF"/>
              </a:solidFill>
              <a:ln w="14111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00FF"/>
              </a:solidFill>
              <a:ln w="14111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00FF00"/>
              </a:solidFill>
              <a:ln w="14111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FF6600"/>
              </a:solidFill>
              <a:ln w="14111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CC99FF"/>
              </a:solidFill>
              <a:ln w="14111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339966"/>
              </a:solidFill>
              <a:ln w="14111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4111">
                <a:solidFill>
                  <a:schemeClr val="tx1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FF0000"/>
              </a:solidFill>
              <a:ln w="14111">
                <a:solidFill>
                  <a:schemeClr val="tx1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FF00"/>
              </a:solidFill>
              <a:ln w="14111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17838907735326828"/>
                  <c:y val="4.8128658145924048E-2"/>
                </c:manualLayout>
              </c:layout>
              <c:tx>
                <c:rich>
                  <a:bodyPr/>
                  <a:lstStyle/>
                  <a:p>
                    <a:pPr>
                      <a:defRPr sz="1333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fld id="{E3F717B5-E857-468E-B606-C96297166D79}" type="CATEGORYNAME">
                      <a:rPr lang="ru-RU" sz="1200">
                        <a:solidFill>
                          <a:schemeClr val="bg1"/>
                        </a:solidFill>
                      </a:rPr>
                      <a:pPr>
                        <a:defRPr sz="1333" b="1" i="0" u="none" strike="noStrike" baseline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[ИМЯ КАТЕГОРИИ]</a:t>
                    </a:fld>
                    <a:r>
                      <a:rPr lang="ru-RU" sz="1200" baseline="0" dirty="0">
                        <a:solidFill>
                          <a:schemeClr val="bg1"/>
                        </a:solidFill>
                      </a:rPr>
                      <a:t>
</a:t>
                    </a:r>
                    <a:fld id="{0AFF4F69-1814-4B1A-8DAC-C31FA44B2309}" type="PERCENTAGE">
                      <a:rPr lang="ru-RU" sz="1200" baseline="0">
                        <a:solidFill>
                          <a:schemeClr val="bg1"/>
                        </a:solidFill>
                      </a:rPr>
                      <a:pPr>
                        <a:defRPr sz="1333" b="1" i="0" u="none" strike="noStrike" baseline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[ПРОЦЕНТ]</a:t>
                    </a:fld>
                    <a:endParaRPr lang="ru-RU" sz="1200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 w="28222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2739306456349"/>
                      <c:h val="0.2273939341289405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4.5620094667613756E-2"/>
                  <c:y val="-8.9453029134858669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fld id="{E9391522-5BDB-444A-8742-F7032AD194E0}" type="CATEGORYNAME">
                      <a:rPr lang="ru-RU" sz="1100" baseline="0"/>
                      <a:pPr>
                        <a:defRPr sz="1200" b="1" i="0" u="none" strike="noStrike" baseline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[ИМЯ КАТЕГОРИИ]</a:t>
                    </a:fld>
                    <a:r>
                      <a:rPr lang="ru-RU" sz="1100" baseline="0" dirty="0"/>
                      <a:t>
</a:t>
                    </a:r>
                    <a:fld id="{7AC0F19C-DA49-4EF0-BFF7-A4478C5D2E57}" type="PERCENTAGE">
                      <a:rPr lang="ru-RU" sz="1100" baseline="0"/>
                      <a:pPr>
                        <a:defRPr sz="1200" b="1" i="0" u="none" strike="noStrike" baseline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[ПРОЦЕНТ]</a:t>
                    </a:fld>
                    <a:endParaRPr lang="ru-RU" sz="1100" baseline="0" dirty="0"/>
                  </a:p>
                </c:rich>
              </c:tx>
              <c:numFmt formatCode="0%" sourceLinked="0"/>
              <c:spPr>
                <a:noFill/>
                <a:ln w="28222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14480350870705"/>
                      <c:h val="0.2192014247087057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4.8610383868691688E-2"/>
                  <c:y val="-6.7753586204649843E-2"/>
                </c:manualLayout>
              </c:layout>
              <c:tx>
                <c:rich>
                  <a:bodyPr/>
                  <a:lstStyle/>
                  <a:p>
                    <a:pPr>
                      <a:defRPr sz="1333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fld id="{9A62A53F-2365-44D3-9961-D0B425574ED7}" type="CATEGORYNAME">
                      <a:rPr lang="ru-RU" sz="1100" baseline="0"/>
                      <a:pPr>
                        <a:defRPr sz="1333" b="1" i="0" u="none" strike="noStrike" baseline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[ИМЯ КАТЕГОРИИ]</a:t>
                    </a:fld>
                    <a:r>
                      <a:rPr lang="ru-RU" sz="1100" baseline="0" dirty="0"/>
                      <a:t>
</a:t>
                    </a:r>
                    <a:fld id="{21431E7C-30D1-4F03-8A40-BBA149101D9B}" type="PERCENTAGE">
                      <a:rPr lang="ru-RU" sz="1100" baseline="0"/>
                      <a:pPr>
                        <a:defRPr sz="1333" b="1" i="0" u="none" strike="noStrike" baseline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[ПРОЦЕНТ]</a:t>
                    </a:fld>
                    <a:endParaRPr lang="ru-RU" sz="1100" baseline="0" dirty="0"/>
                  </a:p>
                </c:rich>
              </c:tx>
              <c:numFmt formatCode="0%" sourceLinked="0"/>
              <c:spPr>
                <a:noFill/>
                <a:ln w="28222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298532157593603"/>
                      <c:h val="0.1856269478439335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5.9242839156511455E-2"/>
                  <c:y val="-1.3255872036833927E-2"/>
                </c:manualLayout>
              </c:layout>
              <c:tx>
                <c:rich>
                  <a:bodyPr/>
                  <a:lstStyle/>
                  <a:p>
                    <a:pPr>
                      <a:defRPr sz="1333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fld id="{792CDD0C-AF6E-4985-B1B5-2579A88A6109}" type="CATEGORYNAME">
                      <a:rPr lang="ru-RU" sz="1100" dirty="0"/>
                      <a:pPr>
                        <a:defRPr sz="1333" b="1" i="0" u="none" strike="noStrike" baseline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[ИМЯ КАТЕГОРИИ]</a:t>
                    </a:fld>
                    <a:r>
                      <a:rPr lang="ru-RU" sz="1100" baseline="0" dirty="0"/>
                      <a:t>
</a:t>
                    </a:r>
                    <a:fld id="{FCD41B0B-0FD5-4819-94A4-528D57A56048}" type="PERCENTAGE">
                      <a:rPr lang="ru-RU" sz="1100" baseline="0" dirty="0"/>
                      <a:pPr>
                        <a:defRPr sz="1333" b="1" i="0" u="none" strike="noStrike" baseline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[ПРОЦЕНТ]</a:t>
                    </a:fld>
                    <a:endParaRPr lang="ru-RU" sz="1100" baseline="0" dirty="0"/>
                  </a:p>
                </c:rich>
              </c:tx>
              <c:numFmt formatCode="0%" sourceLinked="0"/>
              <c:spPr>
                <a:noFill/>
                <a:ln w="28222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58562961608076"/>
                      <c:h val="0.2795000488657711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2.3894197955991906E-2"/>
                  <c:y val="5.8694958138322713E-2"/>
                </c:manualLayout>
              </c:layout>
              <c:tx>
                <c:rich>
                  <a:bodyPr/>
                  <a:lstStyle/>
                  <a:p>
                    <a:pPr>
                      <a:defRPr sz="1333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fld id="{13552D86-7868-4E08-97E2-A84EE0A866EE}" type="CATEGORYNAME">
                      <a:rPr lang="ru-RU" sz="1100"/>
                      <a:pPr>
                        <a:defRPr sz="1333" b="1" i="0" u="none" strike="noStrike" baseline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[ИМЯ КАТЕГОРИИ]</a:t>
                    </a:fld>
                    <a:r>
                      <a:rPr lang="ru-RU" sz="1100" baseline="0" dirty="0"/>
                      <a:t>
</a:t>
                    </a:r>
                    <a:fld id="{309C3AA7-3192-4723-B260-30580CAFD654}" type="PERCENTAGE">
                      <a:rPr lang="ru-RU" sz="1100" baseline="0"/>
                      <a:pPr>
                        <a:defRPr sz="1333" b="1" i="0" u="none" strike="noStrike" baseline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[ПРОЦЕНТ]</a:t>
                    </a:fld>
                    <a:endParaRPr lang="ru-RU" sz="1100" baseline="0" dirty="0"/>
                  </a:p>
                </c:rich>
              </c:tx>
              <c:numFmt formatCode="0%" sourceLinked="0"/>
              <c:spPr>
                <a:noFill/>
                <a:ln w="28222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13747685394692427"/>
                  <c:y val="9.8709292097861751E-2"/>
                </c:manualLayout>
              </c:layout>
              <c:tx>
                <c:rich>
                  <a:bodyPr/>
                  <a:lstStyle/>
                  <a:p>
                    <a:pPr>
                      <a:defRPr sz="1333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fld id="{93DBB142-3FCA-432C-8591-84DEB0A8A002}" type="CATEGORYNAME">
                      <a:rPr lang="ru-RU" sz="1100"/>
                      <a:pPr>
                        <a:defRPr sz="1333" b="1" i="0" u="none" strike="noStrike" baseline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[ИМЯ КАТЕГОРИИ]</a:t>
                    </a:fld>
                    <a:r>
                      <a:rPr lang="ru-RU" sz="1100" baseline="0" dirty="0"/>
                      <a:t>
</a:t>
                    </a:r>
                    <a:fld id="{E56572A2-792A-4AEB-BFC9-6341EE096067}" type="PERCENTAGE">
                      <a:rPr lang="ru-RU" sz="1100" baseline="0"/>
                      <a:pPr>
                        <a:defRPr sz="1333" b="1" i="0" u="none" strike="noStrike" baseline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[ПРОЦЕНТ]</a:t>
                    </a:fld>
                    <a:endParaRPr lang="ru-RU" sz="1100" baseline="0" dirty="0"/>
                  </a:p>
                </c:rich>
              </c:tx>
              <c:numFmt formatCode="0%" sourceLinked="0"/>
              <c:spPr>
                <a:noFill/>
                <a:ln w="28222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03125070585293"/>
                      <c:h val="0.179938537718945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0.18141861790085695"/>
                  <c:y val="-1.0328703753977131E-2"/>
                </c:manualLayout>
              </c:layout>
              <c:tx>
                <c:rich>
                  <a:bodyPr/>
                  <a:lstStyle/>
                  <a:p>
                    <a:pPr>
                      <a:defRPr sz="1333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fld id="{6652BC8B-EEF5-49D5-87A4-B25D266B956A}" type="CATEGORYNAME">
                      <a:rPr lang="ru-RU" sz="1100" dirty="0"/>
                      <a:pPr>
                        <a:defRPr sz="1333" b="1" i="0" u="none" strike="noStrike" baseline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[ИМЯ КАТЕГОРИИ]</a:t>
                    </a:fld>
                    <a:r>
                      <a:rPr lang="ru-RU" sz="1100" baseline="0" dirty="0"/>
                      <a:t>
</a:t>
                    </a:r>
                    <a:r>
                      <a:rPr lang="ru-RU" sz="1100" baseline="0" dirty="0" smtClean="0"/>
                      <a:t>5%</a:t>
                    </a:r>
                  </a:p>
                </c:rich>
              </c:tx>
              <c:numFmt formatCode="0%" sourceLinked="0"/>
              <c:spPr>
                <a:noFill/>
                <a:ln w="28222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417228861254466"/>
                      <c:h val="0.2211295594479253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6.925697147614332E-2"/>
                  <c:y val="-0.20129328443984126"/>
                </c:manualLayout>
              </c:layout>
              <c:numFmt formatCode="0%" sourceLinked="0"/>
              <c:spPr>
                <a:noFill/>
                <a:ln w="28222">
                  <a:noFill/>
                </a:ln>
              </c:spPr>
              <c:txPr>
                <a:bodyPr/>
                <a:lstStyle/>
                <a:p>
                  <a:pPr>
                    <a:defRPr sz="1333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1297570406294794"/>
                  <c:y val="-0.15607841596219693"/>
                </c:manualLayout>
              </c:layout>
              <c:numFmt formatCode="0%" sourceLinked="0"/>
              <c:spPr>
                <a:noFill/>
                <a:ln w="28222">
                  <a:noFill/>
                </a:ln>
              </c:spPr>
              <c:txPr>
                <a:bodyPr/>
                <a:lstStyle/>
                <a:p>
                  <a:pPr>
                    <a:defRPr sz="1333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.22155663021953892"/>
                  <c:y val="-0.12168876270378866"/>
                </c:manualLayout>
              </c:layout>
              <c:tx>
                <c:rich>
                  <a:bodyPr/>
                  <a:lstStyle/>
                  <a:p>
                    <a:pPr>
                      <a:defRPr sz="1333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fld id="{37B8BF6B-CE72-40F7-9810-6149812F8949}" type="CATEGORYNAME">
                      <a:rPr lang="ru-RU"/>
                      <a:pPr>
                        <a:defRPr sz="1333" b="1" i="0" u="none" strike="noStrike" baseline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3%</a:t>
                    </a:r>
                  </a:p>
                </c:rich>
              </c:tx>
              <c:numFmt formatCode="0%" sourceLinked="0"/>
              <c:spPr>
                <a:noFill/>
                <a:ln w="28222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0%" sourceLinked="0"/>
            <c:spPr>
              <a:noFill/>
              <a:ln w="28222">
                <a:noFill/>
              </a:ln>
            </c:spPr>
            <c:txPr>
              <a:bodyPr/>
              <a:lstStyle/>
              <a:p>
                <a:pPr>
                  <a:defRPr sz="180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Sheet1!$B$1:$H$1</c:f>
              <c:strCache>
                <c:ptCount val="7"/>
                <c:pt idx="0">
                  <c:v>НДФЛ</c:v>
                </c:pt>
                <c:pt idx="1">
                  <c:v>Земельный налог</c:v>
                </c:pt>
                <c:pt idx="2">
                  <c:v>Акцизы</c:v>
                </c:pt>
                <c:pt idx="3">
                  <c:v>Прочие налоговые доходы</c:v>
                </c:pt>
                <c:pt idx="4">
                  <c:v>Аренда земли</c:v>
                </c:pt>
                <c:pt idx="5">
                  <c:v>Аренда имущества</c:v>
                </c:pt>
                <c:pt idx="6">
                  <c:v>Прочие неналоговые доходы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263</c:v>
                </c:pt>
                <c:pt idx="1">
                  <c:v>126</c:v>
                </c:pt>
                <c:pt idx="2">
                  <c:v>24</c:v>
                </c:pt>
                <c:pt idx="3">
                  <c:v>57</c:v>
                </c:pt>
                <c:pt idx="4">
                  <c:v>39</c:v>
                </c:pt>
                <c:pt idx="5">
                  <c:v>13</c:v>
                </c:pt>
                <c:pt idx="6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0.17232</cdr:x>
      <cdr:y>0.12981</cdr:y>
    </cdr:from>
    <cdr:to>
      <cdr:x>0.29765</cdr:x>
      <cdr:y>0.36058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57301" y="5143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</cdr:x>
      <cdr:y>0.05253</cdr:y>
    </cdr:from>
    <cdr:to>
      <cdr:x>0.13735</cdr:x>
      <cdr:y>0.13685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270136"/>
          <a:ext cx="1209526" cy="4336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человек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0.01497</cdr:x>
      <cdr:y>0.03164</cdr:y>
    </cdr:from>
    <cdr:to>
      <cdr:x>0.16627</cdr:x>
      <cdr:y>0.29574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0489" y="10953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Млрд рублей</a:t>
          </a:r>
          <a:endParaRPr lang="ru-RU" sz="14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0.90859</cdr:x>
      <cdr:y>0.03714</cdr:y>
    </cdr:from>
    <cdr:to>
      <cdr:x>1</cdr:x>
      <cdr:y>0.326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491163" y="128588"/>
          <a:ext cx="552449" cy="1000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0.02119</cdr:x>
      <cdr:y>0.07768</cdr:y>
    </cdr:from>
    <cdr:to>
      <cdr:x>0.15678</cdr:x>
      <cdr:y>0.14396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7751" y="467734"/>
          <a:ext cx="1137386" cy="3990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endParaRPr lang="ru-RU" sz="14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0.2462</cdr:x>
      <cdr:y>0.8419</cdr:y>
    </cdr:from>
    <cdr:to>
      <cdr:x>0.42216</cdr:x>
      <cdr:y>0.85903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1932206" y="4601492"/>
          <a:ext cx="1380970" cy="93612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0.46017</cdr:x>
      <cdr:y>0.84948</cdr:y>
    </cdr:from>
    <cdr:to>
      <cdr:x>0.63643</cdr:x>
      <cdr:y>0.85903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>
          <a:off x="3611460" y="4642907"/>
          <a:ext cx="1383319" cy="52197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0.6772</cdr:x>
      <cdr:y>0.85214</cdr:y>
    </cdr:from>
    <cdr:to>
      <cdr:x>0.85748</cdr:x>
      <cdr:y>0.85508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>
          <a:off x="5314706" y="4657445"/>
          <a:ext cx="1414867" cy="16055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0.24454</cdr:x>
      <cdr:y>0.87257</cdr:y>
    </cdr:from>
    <cdr:to>
      <cdr:x>0.3215</cdr:x>
      <cdr:y>1</cdr:y>
    </cdr:to>
    <cdr:sp macro="" textlink="">
      <cdr:nvSpPr>
        <cdr:cNvPr id="10" name="Прямоугольник 9"/>
        <cdr:cNvSpPr/>
      </cdr:nvSpPr>
      <cdr:spPr bwMode="auto">
        <a:xfrm xmlns:a="http://schemas.openxmlformats.org/drawingml/2006/main">
          <a:off x="1204285" y="3288174"/>
          <a:ext cx="379001" cy="4802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none" lIns="81639" tIns="55253" rIns="81639" bIns="42452" anchor="ctr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0.23264</cdr:x>
      <cdr:y>0.79614</cdr:y>
    </cdr:from>
    <cdr:to>
      <cdr:x>0.29024</cdr:x>
      <cdr:y>0.85346</cdr:y>
    </cdr:to>
    <cdr:sp macro="" textlink="">
      <cdr:nvSpPr>
        <cdr:cNvPr id="11" name="Прямоугольник 10"/>
        <cdr:cNvSpPr/>
      </cdr:nvSpPr>
      <cdr:spPr bwMode="auto">
        <a:xfrm xmlns:a="http://schemas.openxmlformats.org/drawingml/2006/main">
          <a:off x="1145670" y="3000142"/>
          <a:ext cx="283689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none" lIns="81639" tIns="55253" rIns="81639" bIns="42452" anchor="ctr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0.51258</cdr:x>
      <cdr:y>0.26205</cdr:y>
    </cdr:from>
    <cdr:to>
      <cdr:x>0.68112</cdr:x>
      <cdr:y>0.34273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>
          <a:off x="4687027" y="1453217"/>
          <a:ext cx="1541157" cy="447431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chemeClr val="accent6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0.72858</cdr:x>
      <cdr:y>0.31491</cdr:y>
    </cdr:from>
    <cdr:to>
      <cdr:x>0.89877</cdr:x>
      <cdr:y>0.33656</cdr:y>
    </cdr:to>
    <cdr:cxnSp macro="">
      <cdr:nvCxnSpPr>
        <cdr:cNvPr id="8" name="Прямая со стрелкой 7"/>
        <cdr:cNvCxnSpPr/>
      </cdr:nvCxnSpPr>
      <cdr:spPr>
        <a:xfrm xmlns:a="http://schemas.openxmlformats.org/drawingml/2006/main" flipV="1">
          <a:off x="5717997" y="1721172"/>
          <a:ext cx="1335625" cy="11835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chemeClr val="accent6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0.52855</cdr:x>
      <cdr:y>0.79891</cdr:y>
    </cdr:from>
    <cdr:to>
      <cdr:x>0.58001</cdr:x>
      <cdr:y>0.86085</cdr:y>
    </cdr:to>
    <cdr:sp macro="" textlink="">
      <cdr:nvSpPr>
        <cdr:cNvPr id="14" name="TextBox 13"/>
        <cdr:cNvSpPr txBox="1"/>
      </cdr:nvSpPr>
      <cdr:spPr bwMode="auto">
        <a:xfrm xmlns:a="http://schemas.openxmlformats.org/drawingml/2006/main">
          <a:off x="4148139" y="4366500"/>
          <a:ext cx="403861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eaLnBrk="1" hangingPunct="1">
            <a:spcBef>
              <a:spcPct val="50000"/>
            </a:spcBef>
            <a:buFontTx/>
            <a:buNone/>
          </a:pPr>
          <a:r>
            <a:rPr lang="ru-RU" sz="1600" b="1" i="1" dirty="0" smtClean="0">
              <a:solidFill>
                <a:schemeClr val="tx1"/>
              </a:solidFill>
            </a:rPr>
            <a:t>-3</a:t>
          </a:r>
          <a:endParaRPr lang="ru-RU" sz="1600" b="1" i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0.74714</cdr:x>
      <cdr:y>0.78645</cdr:y>
    </cdr:from>
    <cdr:to>
      <cdr:x>0.79683</cdr:x>
      <cdr:y>0.84839</cdr:y>
    </cdr:to>
    <cdr:sp macro="" textlink="">
      <cdr:nvSpPr>
        <cdr:cNvPr id="15" name="TextBox 14"/>
        <cdr:cNvSpPr txBox="1"/>
      </cdr:nvSpPr>
      <cdr:spPr bwMode="auto">
        <a:xfrm xmlns:a="http://schemas.openxmlformats.org/drawingml/2006/main">
          <a:off x="5863613" y="4298416"/>
          <a:ext cx="389968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eaLnBrk="1" hangingPunct="1">
            <a:spcBef>
              <a:spcPct val="50000"/>
            </a:spcBef>
            <a:buFontTx/>
            <a:buNone/>
          </a:pPr>
          <a:r>
            <a:rPr lang="ru-RU" sz="1600" b="1" i="1" dirty="0" smtClean="0">
              <a:solidFill>
                <a:schemeClr val="tx1"/>
              </a:solidFill>
            </a:rPr>
            <a:t>-5</a:t>
          </a:r>
          <a:endParaRPr lang="ru-RU" sz="1600" b="1" i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0.55681</cdr:x>
      <cdr:y>0.22412</cdr:y>
    </cdr:from>
    <cdr:to>
      <cdr:x>0.65143</cdr:x>
      <cdr:y>0.28853</cdr:y>
    </cdr:to>
    <cdr:sp macro="" textlink="">
      <cdr:nvSpPr>
        <cdr:cNvPr id="16" name="Oval 1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91514" y="1242918"/>
          <a:ext cx="865188" cy="357188"/>
        </a:xfrm>
        <a:prstGeom xmlns:a="http://schemas.openxmlformats.org/drawingml/2006/main" prst="ellipse">
          <a:avLst/>
        </a:prstGeom>
        <a:solidFill xmlns:a="http://schemas.openxmlformats.org/drawingml/2006/main">
          <a:srgbClr val="CCFF66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lIns="81639" tIns="55253" rIns="81639" bIns="42452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>
            <a:lnSpc>
              <a:spcPct val="93000"/>
            </a:lnSpc>
            <a:spcBef>
              <a:spcPct val="0"/>
            </a:spcBef>
            <a:buFontTx/>
            <a:buNone/>
          </a:pPr>
          <a:r>
            <a:rPr lang="ru-RU" altLang="ru-RU" sz="1500" b="1" dirty="0" smtClean="0"/>
            <a:t>-149</a:t>
          </a:r>
          <a:endParaRPr lang="ru-RU" altLang="ru-RU" sz="1500" b="1" dirty="0"/>
        </a:p>
      </cdr:txBody>
    </cdr:sp>
  </cdr:relSizeAnchor>
  <cdr:relSizeAnchor xmlns:cdr="http://schemas.openxmlformats.org/drawingml/2006/chartDrawing">
    <cdr:from>
      <cdr:x>0.76383</cdr:x>
      <cdr:y>0.24488</cdr:y>
    </cdr:from>
    <cdr:to>
      <cdr:x>0.85845</cdr:x>
      <cdr:y>0.30929</cdr:y>
    </cdr:to>
    <cdr:sp macro="" textlink="">
      <cdr:nvSpPr>
        <cdr:cNvPr id="17" name="Oval 1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984505" y="1358027"/>
          <a:ext cx="865188" cy="357188"/>
        </a:xfrm>
        <a:prstGeom xmlns:a="http://schemas.openxmlformats.org/drawingml/2006/main" prst="ellipse">
          <a:avLst/>
        </a:prstGeom>
        <a:solidFill xmlns:a="http://schemas.openxmlformats.org/drawingml/2006/main">
          <a:srgbClr val="CCFF66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lIns="81639" tIns="55253" rIns="81639" bIns="42452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>
            <a:lnSpc>
              <a:spcPct val="93000"/>
            </a:lnSpc>
            <a:spcBef>
              <a:spcPct val="0"/>
            </a:spcBef>
            <a:buFontTx/>
            <a:buNone/>
          </a:pPr>
          <a:r>
            <a:rPr lang="ru-RU" altLang="ru-RU" sz="1500" b="1" dirty="0" smtClean="0"/>
            <a:t>+24</a:t>
          </a:r>
          <a:endParaRPr lang="ru-RU" altLang="ru-RU" sz="15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0.52438</cdr:x>
      <cdr:y>0.27431</cdr:y>
    </cdr:from>
    <cdr:to>
      <cdr:x>0.579</cdr:x>
      <cdr:y>0.28719</cdr:y>
    </cdr:to>
    <cdr:sp macro="" textlink="">
      <cdr:nvSpPr>
        <cdr:cNvPr id="5" name="Прямоугольник 4"/>
        <cdr:cNvSpPr/>
      </cdr:nvSpPr>
      <cdr:spPr bwMode="auto">
        <a:xfrm xmlns:a="http://schemas.openxmlformats.org/drawingml/2006/main">
          <a:off x="4646737" y="1533277"/>
          <a:ext cx="484064" cy="720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none" lIns="81639" tIns="55253" rIns="81639" bIns="42452" anchor="ctr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0.91443</cdr:x>
      <cdr:y>0.06816</cdr:y>
    </cdr:from>
    <cdr:to>
      <cdr:x>0.96318</cdr:x>
      <cdr:y>0.10247</cdr:y>
    </cdr:to>
    <cdr:sp macro="" textlink="">
      <cdr:nvSpPr>
        <cdr:cNvPr id="6" name="Прямоугольник 5"/>
        <cdr:cNvSpPr/>
      </cdr:nvSpPr>
      <cdr:spPr bwMode="auto">
        <a:xfrm xmlns:a="http://schemas.openxmlformats.org/drawingml/2006/main">
          <a:off x="8103121" y="381000"/>
          <a:ext cx="432048" cy="1917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none" lIns="81639" tIns="55253" rIns="81639" bIns="42452" anchor="ctr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0.5855</cdr:x>
      <cdr:y>0.26229</cdr:y>
    </cdr:from>
    <cdr:to>
      <cdr:x>0.61966</cdr:x>
      <cdr:y>0.83664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>
          <a:off x="4935580" y="1282464"/>
          <a:ext cx="287958" cy="2808304"/>
        </a:xfrm>
        <a:prstGeom xmlns:a="http://schemas.openxmlformats.org/drawingml/2006/main" prst="rightBrace">
          <a:avLst>
            <a:gd name="adj1" fmla="val 32299"/>
            <a:gd name="adj2" fmla="val 50000"/>
          </a:avLst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 wrap="none" lIns="81639" tIns="55253" rIns="81639" bIns="42452" anchor="ctr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0.61112</cdr:x>
      <cdr:y>0.5276</cdr:y>
    </cdr:from>
    <cdr:to>
      <cdr:x>0.68171</cdr:x>
      <cdr:y>0.59684</cdr:y>
    </cdr:to>
    <cdr:sp macro="" textlink="">
      <cdr:nvSpPr>
        <cdr:cNvPr id="3" name="TextBox 2"/>
        <cdr:cNvSpPr txBox="1"/>
      </cdr:nvSpPr>
      <cdr:spPr bwMode="auto">
        <a:xfrm xmlns:a="http://schemas.openxmlformats.org/drawingml/2006/main">
          <a:off x="5151548" y="2579711"/>
          <a:ext cx="595035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eaLnBrk="1" hangingPunct="1">
            <a:spcBef>
              <a:spcPct val="50000"/>
            </a:spcBef>
            <a:buFontTx/>
            <a:buNone/>
          </a:pP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1864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0.32922</cdr:x>
      <cdr:y>0.14466</cdr:y>
    </cdr:from>
    <cdr:to>
      <cdr:x>0.36339</cdr:x>
      <cdr:y>0.83683</cdr:y>
    </cdr:to>
    <cdr:sp macro="" textlink="">
      <cdr:nvSpPr>
        <cdr:cNvPr id="4" name="Правая фигурная скобка 3"/>
        <cdr:cNvSpPr/>
      </cdr:nvSpPr>
      <cdr:spPr>
        <a:xfrm xmlns:a="http://schemas.openxmlformats.org/drawingml/2006/main">
          <a:off x="2775252" y="707330"/>
          <a:ext cx="288032" cy="3384376"/>
        </a:xfrm>
        <a:prstGeom xmlns:a="http://schemas.openxmlformats.org/drawingml/2006/main" prst="rightBrace">
          <a:avLst>
            <a:gd name="adj1" fmla="val 36286"/>
            <a:gd name="adj2" fmla="val 50510"/>
          </a:avLst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 wrap="none" lIns="81639" tIns="55253" rIns="81639" bIns="42452" anchor="ctr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0.35485</cdr:x>
      <cdr:y>0.46847</cdr:y>
    </cdr:from>
    <cdr:to>
      <cdr:x>0.42544</cdr:x>
      <cdr:y>0.53771</cdr:y>
    </cdr:to>
    <cdr:sp macro="" textlink="">
      <cdr:nvSpPr>
        <cdr:cNvPr id="5" name="TextBox 4"/>
        <cdr:cNvSpPr txBox="1"/>
      </cdr:nvSpPr>
      <cdr:spPr bwMode="auto">
        <a:xfrm xmlns:a="http://schemas.openxmlformats.org/drawingml/2006/main">
          <a:off x="2991273" y="2290593"/>
          <a:ext cx="595035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eaLnBrk="1" hangingPunct="1">
            <a:spcBef>
              <a:spcPct val="50000"/>
            </a:spcBef>
            <a:buFontTx/>
            <a:buNone/>
          </a:pP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2212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0.11667</cdr:x>
      <cdr:y>0.74359</cdr:y>
    </cdr:from>
    <cdr:to>
      <cdr:x>0.15257</cdr:x>
      <cdr:y>0.95423</cdr:y>
    </cdr:to>
    <cdr:sp macro="" textlink="">
      <cdr:nvSpPr>
        <cdr:cNvPr id="5" name="TextBox 4"/>
        <cdr:cNvSpPr txBox="1"/>
      </cdr:nvSpPr>
      <cdr:spPr bwMode="auto">
        <a:xfrm xmlns:a="http://schemas.openxmlformats.org/drawingml/2006/main" rot="16200000">
          <a:off x="567161" y="4576375"/>
          <a:ext cx="1173719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eaLnBrk="1" hangingPunct="1">
            <a:spcBef>
              <a:spcPct val="50000"/>
            </a:spcBef>
            <a:buFontTx/>
            <a:buNone/>
          </a:pP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Образование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0.17254</cdr:x>
      <cdr:y>0.74604</cdr:y>
    </cdr:from>
    <cdr:to>
      <cdr:x>0.23357</cdr:x>
      <cdr:y>0.94316</cdr:y>
    </cdr:to>
    <cdr:sp macro="" textlink="">
      <cdr:nvSpPr>
        <cdr:cNvPr id="7" name="TextBox 6"/>
        <cdr:cNvSpPr txBox="1"/>
      </cdr:nvSpPr>
      <cdr:spPr bwMode="auto">
        <a:xfrm xmlns:a="http://schemas.openxmlformats.org/drawingml/2006/main" rot="16200000">
          <a:off x="1191507" y="4444685"/>
          <a:ext cx="1098385" cy="5231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square" rtlCol="0">
          <a:spAutoFit/>
        </a:bodyPr>
        <a:lstStyle xmlns:a="http://schemas.openxmlformats.org/drawingml/2006/main"/>
        <a:p xmlns:a="http://schemas.openxmlformats.org/drawingml/2006/main">
          <a:pPr eaLnBrk="1" hangingPunct="1">
            <a:buFontTx/>
            <a:buNone/>
          </a:pP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Социальная</a:t>
          </a:r>
        </a:p>
        <a:p xmlns:a="http://schemas.openxmlformats.org/drawingml/2006/main">
          <a:pPr eaLnBrk="1" hangingPunct="1">
            <a:buFontTx/>
            <a:buNone/>
          </a:pP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политика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0.24814</cdr:x>
      <cdr:y>0.75897</cdr:y>
    </cdr:from>
    <cdr:to>
      <cdr:x>0.28763</cdr:x>
      <cdr:y>0.87611</cdr:y>
    </cdr:to>
    <cdr:sp macro="" textlink="">
      <cdr:nvSpPr>
        <cdr:cNvPr id="8" name="TextBox 7"/>
        <cdr:cNvSpPr txBox="1"/>
      </cdr:nvSpPr>
      <cdr:spPr bwMode="auto">
        <a:xfrm xmlns:a="http://schemas.openxmlformats.org/drawingml/2006/main" rot="16200000">
          <a:off x="1970084" y="4386189"/>
          <a:ext cx="652723" cy="3385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eaLnBrk="1" hangingPunct="1">
            <a:spcBef>
              <a:spcPct val="50000"/>
            </a:spcBef>
            <a:buFontTx/>
            <a:buNone/>
          </a:pP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ЖКХ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0.29854</cdr:x>
      <cdr:y>0.73312</cdr:y>
    </cdr:from>
    <cdr:to>
      <cdr:x>0.37393</cdr:x>
      <cdr:y>0.98953</cdr:y>
    </cdr:to>
    <cdr:sp macro="" textlink="">
      <cdr:nvSpPr>
        <cdr:cNvPr id="9" name="TextBox 8"/>
        <cdr:cNvSpPr txBox="1"/>
      </cdr:nvSpPr>
      <cdr:spPr bwMode="auto">
        <a:xfrm xmlns:a="http://schemas.openxmlformats.org/drawingml/2006/main" rot="16200000">
          <a:off x="2167991" y="4476313"/>
          <a:ext cx="1428759" cy="6462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square" rtlCol="0">
          <a:spAutoFit/>
        </a:bodyPr>
        <a:lstStyle xmlns:a="http://schemas.openxmlformats.org/drawingml/2006/main"/>
        <a:p xmlns:a="http://schemas.openxmlformats.org/drawingml/2006/main">
          <a:pPr algn="ctr" eaLnBrk="1" hangingPunct="1">
            <a:buFontTx/>
            <a:buNone/>
          </a:pP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Общегосударственные </a:t>
          </a:r>
        </a:p>
        <a:p xmlns:a="http://schemas.openxmlformats.org/drawingml/2006/main">
          <a:pPr algn="ctr" eaLnBrk="1" hangingPunct="1">
            <a:buFontTx/>
            <a:buNone/>
          </a:pP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вопросы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0.37414</cdr:x>
      <cdr:y>0.73312</cdr:y>
    </cdr:from>
    <cdr:to>
      <cdr:x>0.43517</cdr:x>
      <cdr:y>0.97167</cdr:y>
    </cdr:to>
    <cdr:sp macro="" textlink="">
      <cdr:nvSpPr>
        <cdr:cNvPr id="10" name="TextBox 9"/>
        <cdr:cNvSpPr txBox="1"/>
      </cdr:nvSpPr>
      <cdr:spPr bwMode="auto">
        <a:xfrm xmlns:a="http://schemas.openxmlformats.org/drawingml/2006/main" rot="16200000">
          <a:off x="2804272" y="4488104"/>
          <a:ext cx="1329240" cy="5231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ctr" eaLnBrk="1" hangingPunct="1">
            <a:buFontTx/>
            <a:buNone/>
          </a:pP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Национальная </a:t>
          </a:r>
        </a:p>
        <a:p xmlns:a="http://schemas.openxmlformats.org/drawingml/2006/main">
          <a:pPr algn="ctr" eaLnBrk="1" hangingPunct="1">
            <a:buFontTx/>
            <a:buNone/>
          </a:pP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экономика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0.44133</cdr:x>
      <cdr:y>0.73312</cdr:y>
    </cdr:from>
    <cdr:to>
      <cdr:x>0.50237</cdr:x>
      <cdr:y>0.99266</cdr:y>
    </cdr:to>
    <cdr:sp macro="" textlink="">
      <cdr:nvSpPr>
        <cdr:cNvPr id="11" name="TextBox 10"/>
        <cdr:cNvSpPr txBox="1"/>
      </cdr:nvSpPr>
      <cdr:spPr bwMode="auto">
        <a:xfrm xmlns:a="http://schemas.openxmlformats.org/drawingml/2006/main" rot="16200000">
          <a:off x="3321899" y="4546541"/>
          <a:ext cx="1446200" cy="5232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ctr" eaLnBrk="1" hangingPunct="1">
            <a:buFontTx/>
            <a:buNone/>
          </a:pP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Культура и </a:t>
          </a:r>
        </a:p>
        <a:p xmlns:a="http://schemas.openxmlformats.org/drawingml/2006/main">
          <a:pPr algn="ctr" eaLnBrk="1" hangingPunct="1">
            <a:buFontTx/>
            <a:buNone/>
          </a:pP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кинематография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0.50619</cdr:x>
      <cdr:y>0.7324</cdr:y>
    </cdr:from>
    <cdr:to>
      <cdr:x>0.56722</cdr:x>
      <cdr:y>1</cdr:y>
    </cdr:to>
    <cdr:sp macro="" textlink="">
      <cdr:nvSpPr>
        <cdr:cNvPr id="12" name="TextBox 11"/>
        <cdr:cNvSpPr txBox="1"/>
      </cdr:nvSpPr>
      <cdr:spPr bwMode="auto">
        <a:xfrm xmlns:a="http://schemas.openxmlformats.org/drawingml/2006/main" rot="16200000">
          <a:off x="3855395" y="4565017"/>
          <a:ext cx="1491111" cy="5231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ctr" eaLnBrk="1" hangingPunct="1">
            <a:buFontTx/>
            <a:buNone/>
          </a:pP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Физическая </a:t>
          </a:r>
        </a:p>
        <a:p xmlns:a="http://schemas.openxmlformats.org/drawingml/2006/main">
          <a:pPr algn="ctr" eaLnBrk="1" hangingPunct="1">
            <a:buFontTx/>
            <a:buNone/>
          </a:pP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культура и спорт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0.57787</cdr:x>
      <cdr:y>0.73312</cdr:y>
    </cdr:from>
    <cdr:to>
      <cdr:x>0.6389</cdr:x>
      <cdr:y>0.97857</cdr:y>
    </cdr:to>
    <cdr:sp macro="" textlink="">
      <cdr:nvSpPr>
        <cdr:cNvPr id="13" name="TextBox 12"/>
        <cdr:cNvSpPr txBox="1"/>
      </cdr:nvSpPr>
      <cdr:spPr bwMode="auto">
        <a:xfrm xmlns:a="http://schemas.openxmlformats.org/drawingml/2006/main" rot="16200000">
          <a:off x="4531591" y="4507328"/>
          <a:ext cx="1367688" cy="5231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ctr" eaLnBrk="1" hangingPunct="1">
            <a:buFontTx/>
            <a:buNone/>
          </a:pP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Обслуживание </a:t>
          </a:r>
        </a:p>
        <a:p xmlns:a="http://schemas.openxmlformats.org/drawingml/2006/main">
          <a:pPr algn="ctr" eaLnBrk="1" hangingPunct="1">
            <a:buFontTx/>
            <a:buNone/>
          </a:pP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долга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0.64293</cdr:x>
      <cdr:y>0.73312</cdr:y>
    </cdr:from>
    <cdr:to>
      <cdr:x>0.70396</cdr:x>
      <cdr:y>0.97166</cdr:y>
    </cdr:to>
    <cdr:sp macro="" textlink="">
      <cdr:nvSpPr>
        <cdr:cNvPr id="14" name="TextBox 13"/>
        <cdr:cNvSpPr txBox="1"/>
      </cdr:nvSpPr>
      <cdr:spPr bwMode="auto">
        <a:xfrm xmlns:a="http://schemas.openxmlformats.org/drawingml/2006/main" rot="16200000">
          <a:off x="5108556" y="4488076"/>
          <a:ext cx="1329184" cy="5231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ctr" eaLnBrk="1" hangingPunct="1">
            <a:buFontTx/>
            <a:buNone/>
          </a:pP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Национальная </a:t>
          </a:r>
        </a:p>
        <a:p xmlns:a="http://schemas.openxmlformats.org/drawingml/2006/main">
          <a:pPr algn="ctr" eaLnBrk="1" hangingPunct="1">
            <a:buFontTx/>
            <a:buNone/>
          </a:pP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безопасность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0.71667</cdr:x>
      <cdr:y>0.73077</cdr:y>
    </cdr:from>
    <cdr:to>
      <cdr:x>0.7777</cdr:x>
      <cdr:y>0.96931</cdr:y>
    </cdr:to>
    <cdr:sp macro="" textlink="">
      <cdr:nvSpPr>
        <cdr:cNvPr id="16" name="TextBox 15"/>
        <cdr:cNvSpPr txBox="1"/>
      </cdr:nvSpPr>
      <cdr:spPr bwMode="auto">
        <a:xfrm xmlns:a="http://schemas.openxmlformats.org/drawingml/2006/main" rot="16200000">
          <a:off x="5740673" y="4474961"/>
          <a:ext cx="1329210" cy="5232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ctr" eaLnBrk="1" hangingPunct="1">
            <a:buFontTx/>
            <a:buNone/>
          </a:pP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Национальная </a:t>
          </a:r>
        </a:p>
        <a:p xmlns:a="http://schemas.openxmlformats.org/drawingml/2006/main">
          <a:pPr algn="ctr" eaLnBrk="1" hangingPunct="1">
            <a:buFontTx/>
            <a:buNone/>
          </a:pP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оборона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0.78333</cdr:x>
      <cdr:y>0.74359</cdr:y>
    </cdr:from>
    <cdr:to>
      <cdr:x>0.84437</cdr:x>
      <cdr:y>0.92345</cdr:y>
    </cdr:to>
    <cdr:sp macro="" textlink="">
      <cdr:nvSpPr>
        <cdr:cNvPr id="17" name="TextBox 16"/>
        <cdr:cNvSpPr txBox="1"/>
      </cdr:nvSpPr>
      <cdr:spPr bwMode="auto">
        <a:xfrm xmlns:a="http://schemas.openxmlformats.org/drawingml/2006/main" rot="16200000">
          <a:off x="6475684" y="4382892"/>
          <a:ext cx="1002197" cy="5232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ctr" eaLnBrk="1" hangingPunct="1">
            <a:buFontTx/>
            <a:buNone/>
          </a:pP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Охрана </a:t>
          </a:r>
        </a:p>
        <a:p xmlns:a="http://schemas.openxmlformats.org/drawingml/2006/main">
          <a:pPr algn="ctr" eaLnBrk="1" hangingPunct="1">
            <a:buFontTx/>
            <a:buNone/>
          </a:pP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окр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среды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0.39887</cdr:x>
      <cdr:y>0.04114</cdr:y>
    </cdr:from>
    <cdr:to>
      <cdr:x>0.48012</cdr:x>
      <cdr:y>0.1097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20616" y="216024"/>
          <a:ext cx="696774" cy="3600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i="1" dirty="0" smtClean="0"/>
            <a:t>1681</a:t>
          </a:r>
          <a:endParaRPr lang="ru-RU" sz="1600" b="1" i="1" dirty="0"/>
        </a:p>
      </cdr:txBody>
    </cdr:sp>
  </cdr:relSizeAnchor>
  <cdr:relSizeAnchor xmlns:cdr="http://schemas.openxmlformats.org/drawingml/2006/chartDrawing">
    <cdr:from>
      <cdr:x>0.1574</cdr:x>
      <cdr:y>0.06856</cdr:y>
    </cdr:from>
    <cdr:to>
      <cdr:x>0.71159</cdr:x>
      <cdr:y>0.13712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 rot="16200000">
          <a:off x="3546054" y="-1836217"/>
          <a:ext cx="360039" cy="4752553"/>
        </a:xfrm>
        <a:prstGeom xmlns:a="http://schemas.openxmlformats.org/drawingml/2006/main" prst="rightBrace">
          <a:avLst>
            <a:gd name="adj1" fmla="val 8333"/>
            <a:gd name="adj2" fmla="val 43406"/>
          </a:avLst>
        </a:prstGeom>
        <a:ln xmlns:a="http://schemas.openxmlformats.org/drawingml/2006/main" w="2222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0.48873</cdr:x>
      <cdr:y>0.50438</cdr:y>
    </cdr:from>
    <cdr:to>
      <cdr:x>0.53698</cdr:x>
      <cdr:y>0.79198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 rot="3606699">
          <a:off x="4602578" y="3220096"/>
          <a:ext cx="1540911" cy="5054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algn="ctr" eaLnBrk="1" hangingPunct="1">
            <a:buFontTx/>
            <a:buNone/>
          </a:pPr>
          <a:r>
            <a: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</a:t>
          </a:r>
        </a:p>
        <a:p xmlns:a="http://schemas.openxmlformats.org/drawingml/2006/main">
          <a:pPr algn="ctr" eaLnBrk="1" hangingPunct="1">
            <a:buFontTx/>
            <a:buNone/>
          </a:pPr>
          <a:r>
            <a: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мероприятия; 102,8</a:t>
          </a:r>
          <a:endParaRPr lang="ru-RU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0.61683</cdr:x>
      <cdr:y>0.54411</cdr:y>
    </cdr:from>
    <cdr:to>
      <cdr:x>0.63752</cdr:x>
      <cdr:y>0.61181</cdr:y>
    </cdr:to>
    <cdr:sp macro="" textlink="">
      <cdr:nvSpPr>
        <cdr:cNvPr id="3" name="TextBox 2"/>
        <cdr:cNvSpPr txBox="1"/>
      </cdr:nvSpPr>
      <cdr:spPr bwMode="auto">
        <a:xfrm xmlns:a="http://schemas.openxmlformats.org/drawingml/2006/main">
          <a:off x="5508104" y="2720914"/>
          <a:ext cx="184731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eaLnBrk="1" hangingPunct="1">
            <a:spcBef>
              <a:spcPct val="50000"/>
            </a:spcBef>
            <a:buFontTx/>
            <a:buNone/>
          </a:pPr>
          <a:endParaRPr lang="ru-RU" sz="1600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6346" cy="49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745" y="1"/>
            <a:ext cx="2946345" cy="49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27" y="4716278"/>
            <a:ext cx="5437822" cy="446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7741"/>
            <a:ext cx="2946346" cy="49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745" y="9427741"/>
            <a:ext cx="2946345" cy="49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6058F11-5E87-42BD-9D9F-A3DA5A343C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1255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9944D77-1109-4BC8-8DEA-E2B73C0E1573}" type="slidenum">
              <a:rPr lang="ru-RU" altLang="ru-RU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870534" y="9412688"/>
            <a:ext cx="2962256" cy="49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8682AF-C149-4ED5-B068-98AE0B0DFFBC}" type="slidenum">
              <a:rPr lang="ru-RU" altLang="ru-RU">
                <a:solidFill>
                  <a:srgbClr val="000000"/>
                </a:solidFill>
                <a:cs typeface="Arial" pitchFamily="34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ru-RU" altLang="ru-RU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4063"/>
            <a:ext cx="4949825" cy="3713162"/>
          </a:xfrm>
          <a:ln/>
        </p:spPr>
      </p:sp>
      <p:sp>
        <p:nvSpPr>
          <p:cNvPr id="2560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3599" y="4708748"/>
            <a:ext cx="5460813" cy="44508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sz="2000" b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914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051" indent="-286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7771" indent="-229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6880" indent="-229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5988" indent="-229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096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4205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3313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02422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98A3FCD-8B79-4A8D-B810-1CD4C01C3DF0}" type="slidenum">
              <a:rPr lang="ru-RU" altLang="ru-RU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19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829066" y="9442818"/>
            <a:ext cx="2930520" cy="49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2" tIns="45910" rIns="91822" bIns="4591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FE2B286-EA1C-4476-9962-77852D0836FA}" type="slidenum">
              <a:rPr lang="ru-RU" altLang="ru-RU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57238"/>
            <a:ext cx="4968875" cy="3725862"/>
          </a:xfrm>
          <a:ln/>
        </p:spPr>
      </p:sp>
      <p:sp>
        <p:nvSpPr>
          <p:cNvPr id="3277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76275" y="4723822"/>
            <a:ext cx="5402309" cy="44651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ru-RU" altLang="ru-RU" sz="2000" b="1" dirty="0">
                <a:latin typeface="Times New Roman" pitchFamily="18" charset="0"/>
              </a:rPr>
              <a:t>НАДО ИЛИ НЕТ?</a:t>
            </a:r>
          </a:p>
        </p:txBody>
      </p:sp>
    </p:spTree>
    <p:extLst>
      <p:ext uri="{BB962C8B-B14F-4D97-AF65-F5344CB8AC3E}">
        <p14:creationId xmlns:p14="http://schemas.microsoft.com/office/powerpoint/2010/main" val="3918826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051" indent="-286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7771" indent="-229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6880" indent="-229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5988" indent="-229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096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4205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3313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02422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551F26-A779-4A46-A533-DADF53EA0B02}" type="slidenum">
              <a:rPr lang="ru-RU" altLang="ru-RU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20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29066" y="9442818"/>
            <a:ext cx="2930520" cy="49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2" tIns="45910" rIns="91822" bIns="4591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F16D976-4381-4FAE-BB1A-1BAE132A88AF}" type="slidenum">
              <a:rPr lang="ru-RU" altLang="ru-RU">
                <a:solidFill>
                  <a:srgbClr val="000000"/>
                </a:solidFill>
                <a:cs typeface="Arial" pitchFamily="34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ru-RU" altLang="ru-RU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57238"/>
            <a:ext cx="4968875" cy="3725862"/>
          </a:xfrm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5" y="4723822"/>
            <a:ext cx="5402309" cy="44651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97600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051" indent="-286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7771" indent="-229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6880" indent="-229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5988" indent="-229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096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4205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3313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02422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551F26-A779-4A46-A533-DADF53EA0B02}" type="slidenum">
              <a:rPr lang="ru-RU" altLang="ru-RU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21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29066" y="9442818"/>
            <a:ext cx="2930520" cy="49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2" tIns="45910" rIns="91822" bIns="4591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F16D976-4381-4FAE-BB1A-1BAE132A88AF}" type="slidenum">
              <a:rPr lang="ru-RU" altLang="ru-RU">
                <a:solidFill>
                  <a:srgbClr val="000000"/>
                </a:solidFill>
                <a:cs typeface="Arial" pitchFamily="34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ru-RU" altLang="ru-RU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57238"/>
            <a:ext cx="4968875" cy="3725862"/>
          </a:xfrm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5" y="4723822"/>
            <a:ext cx="5402309" cy="44651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484171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051" indent="-286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7771" indent="-229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6880" indent="-229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5988" indent="-229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096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4205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3313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02422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DF36C0-D72D-4892-AA4B-FEA55BB5C4B0}" type="slidenum">
              <a:rPr lang="ru-RU" altLang="ru-RU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22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57238"/>
            <a:ext cx="4968875" cy="3725862"/>
          </a:xfrm>
          <a:ln/>
        </p:spPr>
      </p:sp>
      <p:sp>
        <p:nvSpPr>
          <p:cNvPr id="35844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76275" y="4723822"/>
            <a:ext cx="5402309" cy="44651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ru-RU" altLang="ru-RU" sz="2000" b="1" dirty="0">
                <a:latin typeface="Times New Roman" pitchFamily="18" charset="0"/>
              </a:rPr>
              <a:t>НАДО ИЛИ НЕТ?</a:t>
            </a:r>
          </a:p>
        </p:txBody>
      </p:sp>
    </p:spTree>
    <p:extLst>
      <p:ext uri="{BB962C8B-B14F-4D97-AF65-F5344CB8AC3E}">
        <p14:creationId xmlns:p14="http://schemas.microsoft.com/office/powerpoint/2010/main" val="2207886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051" indent="-286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7771" indent="-229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6880" indent="-229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5988" indent="-229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096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4205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3313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02422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EF7D839-3A1F-4BD2-B5E4-2D6E9E4C42FA}" type="slidenum">
              <a:rPr lang="ru-RU" altLang="ru-RU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23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29066" y="9442818"/>
            <a:ext cx="2930520" cy="49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2" tIns="45910" rIns="91822" bIns="4591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5AB8B02-50AF-4579-836E-A4876E9AEEDB}" type="slidenum">
              <a:rPr lang="ru-RU" altLang="ru-RU">
                <a:solidFill>
                  <a:srgbClr val="000000"/>
                </a:solidFill>
                <a:cs typeface="Arial" pitchFamily="34" charset="0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ru-RU" altLang="ru-RU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57238"/>
            <a:ext cx="4968875" cy="3725862"/>
          </a:xfrm>
          <a:ln/>
        </p:spPr>
      </p:sp>
      <p:sp>
        <p:nvSpPr>
          <p:cNvPr id="3686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76275" y="4723823"/>
            <a:ext cx="5402309" cy="44651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ru-RU" altLang="ru-RU" sz="2000" b="1" dirty="0">
                <a:latin typeface="Times New Roman" pitchFamily="18" charset="0"/>
              </a:rPr>
              <a:t>НАДО ИЛИ НЕТ?</a:t>
            </a:r>
          </a:p>
        </p:txBody>
      </p:sp>
    </p:spTree>
    <p:extLst>
      <p:ext uri="{BB962C8B-B14F-4D97-AF65-F5344CB8AC3E}">
        <p14:creationId xmlns:p14="http://schemas.microsoft.com/office/powerpoint/2010/main" val="3619472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9482BF-1B22-45EF-AFD3-43489DAD83C6}" type="slidenum">
              <a:rPr lang="ru-RU" altLang="ru-RU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ru-RU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326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C5D0E4-5BB3-4D72-8082-CBE85AC62834}" type="slidenum">
              <a:rPr lang="ru-RU" altLang="ru-RU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4063"/>
            <a:ext cx="4949825" cy="3713162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99" y="4708748"/>
            <a:ext cx="5460813" cy="445088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01217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3BD679-BB07-465D-900A-0FD79C03F3E2}" type="slidenum">
              <a:rPr lang="ru-RU" altLang="ru-RU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4063"/>
            <a:ext cx="4949825" cy="3713162"/>
          </a:xfrm>
          <a:ln/>
        </p:spPr>
      </p:sp>
      <p:sp>
        <p:nvSpPr>
          <p:cNvPr id="29700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3599" y="4708748"/>
            <a:ext cx="5460813" cy="445088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ru-RU" altLang="ru-RU" sz="2000" b="1" dirty="0" smtClean="0">
                <a:latin typeface="Times New Roman" pitchFamily="18" charset="0"/>
              </a:rPr>
              <a:t>НАДО ИЛИ НЕТ?</a:t>
            </a:r>
          </a:p>
        </p:txBody>
      </p:sp>
    </p:spTree>
    <p:extLst>
      <p:ext uri="{BB962C8B-B14F-4D97-AF65-F5344CB8AC3E}">
        <p14:creationId xmlns:p14="http://schemas.microsoft.com/office/powerpoint/2010/main" val="2305147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48C396E-7E6A-400A-80DE-07CEC7EEB578}" type="slidenum">
              <a:rPr lang="ru-RU" altLang="ru-RU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512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48C396E-7E6A-400A-80DE-07CEC7EEB578}" type="slidenum">
              <a:rPr lang="ru-RU" altLang="ru-RU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034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051" indent="-286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7771" indent="-229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6880" indent="-229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5988" indent="-229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096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4205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3313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02422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551F26-A779-4A46-A533-DADF53EA0B02}" type="slidenum">
              <a:rPr lang="ru-RU" altLang="ru-RU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15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29066" y="9442818"/>
            <a:ext cx="2930520" cy="49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2" tIns="45910" rIns="91822" bIns="4591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F16D976-4381-4FAE-BB1A-1BAE132A88AF}" type="slidenum">
              <a:rPr lang="ru-RU" altLang="ru-RU">
                <a:solidFill>
                  <a:srgbClr val="000000"/>
                </a:solidFill>
                <a:cs typeface="Arial" pitchFamily="34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ru-RU" altLang="ru-RU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57238"/>
            <a:ext cx="4968875" cy="3725862"/>
          </a:xfrm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5" y="4723822"/>
            <a:ext cx="5402309" cy="44651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34448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051" indent="-286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7771" indent="-229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6880" indent="-229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5988" indent="-229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096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4205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3313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02422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551F26-A779-4A46-A533-DADF53EA0B02}" type="slidenum">
              <a:rPr lang="ru-RU" altLang="ru-RU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16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29066" y="9442818"/>
            <a:ext cx="2930520" cy="49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2" tIns="45910" rIns="91822" bIns="4591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F16D976-4381-4FAE-BB1A-1BAE132A88AF}" type="slidenum">
              <a:rPr lang="ru-RU" altLang="ru-RU">
                <a:solidFill>
                  <a:srgbClr val="000000"/>
                </a:solidFill>
                <a:cs typeface="Arial" pitchFamily="34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ru-RU" altLang="ru-RU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57238"/>
            <a:ext cx="4968875" cy="3725862"/>
          </a:xfrm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5" y="4723822"/>
            <a:ext cx="5402309" cy="44651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97600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051" indent="-286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7771" indent="-229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6880" indent="-229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5988" indent="-229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096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4205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3313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02422" indent="-229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551F26-A779-4A46-A533-DADF53EA0B02}" type="slidenum">
              <a:rPr lang="ru-RU" altLang="ru-RU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17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29066" y="9442818"/>
            <a:ext cx="2930520" cy="49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2" tIns="45910" rIns="91822" bIns="4591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F16D976-4381-4FAE-BB1A-1BAE132A88AF}" type="slidenum">
              <a:rPr lang="ru-RU" altLang="ru-RU">
                <a:solidFill>
                  <a:srgbClr val="000000"/>
                </a:solidFill>
                <a:cs typeface="Arial" pitchFamily="34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ru-RU" altLang="ru-RU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57238"/>
            <a:ext cx="4968875" cy="3725862"/>
          </a:xfrm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5" y="4723822"/>
            <a:ext cx="5402309" cy="44651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97600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FD7BF-2BEC-42A3-A830-444225BB7E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227314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6C2F3-DB9D-4B08-B54B-BA5F2532CD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4130076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3838F-B8AA-4AD4-8CB0-2765BB4BBB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536969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A36E4-5E66-4A90-B50F-EEFE157BDC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396431"/>
      </p:ext>
    </p:extLst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2984F-6E86-43FF-8F62-774B437696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6909378"/>
      </p:ext>
    </p:extLst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B5A3-2D62-489A-BEBE-13E65C2C10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64C8-BCC8-4AF3-87A4-38848266F1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281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B5A3-2D62-489A-BEBE-13E65C2C10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64C8-BCC8-4AF3-87A4-38848266F1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885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B5A3-2D62-489A-BEBE-13E65C2C10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64C8-BCC8-4AF3-87A4-38848266F1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9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B5A3-2D62-489A-BEBE-13E65C2C10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64C8-BCC8-4AF3-87A4-38848266F1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710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B5A3-2D62-489A-BEBE-13E65C2C10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64C8-BCC8-4AF3-87A4-38848266F1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613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B5A3-2D62-489A-BEBE-13E65C2C10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64C8-BCC8-4AF3-87A4-38848266F1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494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0A29A-D010-4A3A-B8BB-C22C2F635F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2993529"/>
      </p:ext>
    </p:extLst>
  </p:cSld>
  <p:clrMapOvr>
    <a:masterClrMapping/>
  </p:clrMapOvr>
  <p:transition spd="slow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B5A3-2D62-489A-BEBE-13E65C2C10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64C8-BCC8-4AF3-87A4-38848266F1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36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B5A3-2D62-489A-BEBE-13E65C2C10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64C8-BCC8-4AF3-87A4-38848266F1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269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B5A3-2D62-489A-BEBE-13E65C2C10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64C8-BCC8-4AF3-87A4-38848266F1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1295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B5A3-2D62-489A-BEBE-13E65C2C10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64C8-BCC8-4AF3-87A4-38848266F1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1495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B5A3-2D62-489A-BEBE-13E65C2C10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64C8-BCC8-4AF3-87A4-38848266F1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10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99D57-BC01-4333-A423-359D7F58F3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2761754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0BB9C-15AA-4136-83E8-5EB9B6F5A9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265379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41DBF-CC46-47C0-8C05-FA538D8B4C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4501391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49220-40BC-4416-B793-64F4A98E1E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4276756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DAD7B-CA28-49E8-9BB9-4882AAD0F3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477773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FEB82-107D-4F09-B0F7-95C3E8DB62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040206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6867E-044E-4145-85C8-DC211309AB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709862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98EDFE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F4830B7-10C4-425B-85A3-79206A65CB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l="-2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807B5A3-2D62-489A-BEBE-13E65C2C100B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22.11.2018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8F364C8-BCC8-4AF3-87A4-38848266F1C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690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7.emf"/><Relationship Id="rId4" Type="http://schemas.openxmlformats.org/officeDocument/2006/relationships/oleObject" Target="../embeddings/_____Microsoft_Excel_97-2003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9.emf"/><Relationship Id="rId4" Type="http://schemas.openxmlformats.org/officeDocument/2006/relationships/oleObject" Target="../embeddings/_____Microsoft_Excel_97-20032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jpeg"/><Relationship Id="rId5" Type="http://schemas.openxmlformats.org/officeDocument/2006/relationships/image" Target="../media/image10.emf"/><Relationship Id="rId4" Type="http://schemas.openxmlformats.org/officeDocument/2006/relationships/oleObject" Target="../embeddings/_____Microsoft_Excel_97-20033.xls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0" y="0"/>
            <a:ext cx="9121774" cy="6841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34975" y="1844675"/>
            <a:ext cx="8497888" cy="1470025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ru-RU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 ю д ж е т  д л я  г р а ж д а н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«Проект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городского </a:t>
            </a:r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округа </a:t>
            </a:r>
            <a:b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Переславль-Залесский </a:t>
            </a:r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2019 год</a:t>
            </a:r>
            <a:b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 2021 </a:t>
            </a:r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годов»</a:t>
            </a:r>
            <a:b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(одобрен к рассмотрению Переславль-Залесской городской Думой</a:t>
            </a:r>
            <a:br>
              <a:rPr lang="ru-RU" sz="22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на публичных слушаниях, состоявшихся 14.11.2018 года)</a:t>
            </a:r>
            <a:br>
              <a:rPr lang="ru-RU" sz="22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27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581466" y="65151"/>
            <a:ext cx="3365500" cy="515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</a:rPr>
              <a:t>Управление финансов</a:t>
            </a:r>
          </a:p>
        </p:txBody>
      </p:sp>
      <p:pic>
        <p:nvPicPr>
          <p:cNvPr id="7" name="Picture 21" descr="gerbpz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EDC2"/>
              </a:clrFrom>
              <a:clrTo>
                <a:srgbClr val="F6ED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479"/>
            <a:ext cx="865406" cy="95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27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>
          <a:xfrm>
            <a:off x="325392" y="546954"/>
            <a:ext cx="8891389" cy="726195"/>
          </a:xfrm>
        </p:spPr>
        <p:txBody>
          <a:bodyPr/>
          <a:lstStyle/>
          <a:p>
            <a:r>
              <a:rPr lang="ru-RU" altLang="ru-RU" sz="2400" b="1" i="1" dirty="0" smtClean="0">
                <a:solidFill>
                  <a:srgbClr val="000000"/>
                </a:solidFill>
              </a:rPr>
              <a:t>Структура собственных доходов бюджета городского округа г. Переславль-Залесский на 2019 год</a:t>
            </a:r>
          </a:p>
        </p:txBody>
      </p:sp>
      <p:graphicFrame>
        <p:nvGraphicFramePr>
          <p:cNvPr id="3" name="Object 7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032510987"/>
              </p:ext>
            </p:extLst>
          </p:nvPr>
        </p:nvGraphicFramePr>
        <p:xfrm>
          <a:off x="462907" y="3501008"/>
          <a:ext cx="8892217" cy="3715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62907" y="108133"/>
            <a:ext cx="3365500" cy="3603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/>
              </a:rPr>
              <a:t>Управление финансов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444106"/>
              </p:ext>
            </p:extLst>
          </p:nvPr>
        </p:nvGraphicFramePr>
        <p:xfrm>
          <a:off x="5079" y="1468107"/>
          <a:ext cx="2788904" cy="5389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7947"/>
                <a:gridCol w="1040957"/>
              </a:tblGrid>
              <a:tr h="6238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План 2019, млн. руб.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256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Налоговые доходы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483</a:t>
                      </a:r>
                      <a:endParaRPr lang="ru-RU" b="1" dirty="0"/>
                    </a:p>
                  </a:txBody>
                  <a:tcPr/>
                </a:tc>
              </a:tr>
              <a:tr h="30088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НДФЛ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266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64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Земельный налог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069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Акцизы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398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Прочие налоговые 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59</a:t>
                      </a:r>
                      <a:endParaRPr lang="ru-RU" sz="1400" dirty="0"/>
                    </a:p>
                  </a:txBody>
                  <a:tcPr/>
                </a:tc>
              </a:tr>
              <a:tr h="6225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Неналоговые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68</a:t>
                      </a:r>
                      <a:endParaRPr lang="ru-RU" b="1" dirty="0"/>
                    </a:p>
                  </a:txBody>
                  <a:tcPr/>
                </a:tc>
              </a:tr>
              <a:tr h="29646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Аренда земли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</a:t>
                      </a:r>
                      <a:endParaRPr lang="ru-RU" sz="1400" dirty="0"/>
                    </a:p>
                  </a:txBody>
                  <a:tcPr/>
                </a:tc>
              </a:tr>
              <a:tr h="29646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Аренда имущества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</a:t>
                      </a:r>
                      <a:endParaRPr lang="ru-RU" sz="1400" dirty="0"/>
                    </a:p>
                  </a:txBody>
                  <a:tcPr/>
                </a:tc>
              </a:tr>
              <a:tr h="71150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Прочие неналоговые</a:t>
                      </a:r>
                      <a:r>
                        <a:rPr lang="ru-RU" sz="1400" baseline="0" dirty="0" smtClean="0"/>
                        <a:t> 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99306"/>
              </p:ext>
            </p:extLst>
          </p:nvPr>
        </p:nvGraphicFramePr>
        <p:xfrm>
          <a:off x="2894026" y="1543571"/>
          <a:ext cx="6330993" cy="230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21" descr="gerbpz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EDC2"/>
              </a:clrFrom>
              <a:clrTo>
                <a:srgbClr val="F6ED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4" y="108134"/>
            <a:ext cx="797380" cy="88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19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61256" y="457604"/>
            <a:ext cx="8229600" cy="1069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68054" rIns="81639" bIns="42452" anchor="t"/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altLang="ru-RU" sz="2200" b="1" i="1" dirty="0" smtClean="0"/>
              <a:t>Динамика налоговых доходов бюджета городского округа город Переславль-Залесский на 2018 –2019 годы, млн. руб.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278111"/>
              </p:ext>
            </p:extLst>
          </p:nvPr>
        </p:nvGraphicFramePr>
        <p:xfrm>
          <a:off x="141287" y="1491561"/>
          <a:ext cx="8861425" cy="556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68" name="AutoShape 5"/>
          <p:cNvSpPr>
            <a:spLocks noChangeArrowheads="1"/>
          </p:cNvSpPr>
          <p:nvPr/>
        </p:nvSpPr>
        <p:spPr bwMode="auto">
          <a:xfrm>
            <a:off x="2631749" y="1534660"/>
            <a:ext cx="1582737" cy="50178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CCFF"/>
          </a:solidFill>
          <a:ln w="9398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81639" tIns="58454" rIns="81639" bIns="42452" anchor="ctr"/>
          <a:lstStyle>
            <a:lvl1pPr defTabSz="407988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07988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07988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07988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07988" eaLnBrk="0" hangingPunct="0">
              <a:spcBef>
                <a:spcPct val="20000"/>
              </a:spcBef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FFFFFF"/>
                </a:solidFill>
              </a:rPr>
              <a:t>470</a:t>
            </a:r>
            <a:endParaRPr lang="ru-RU" altLang="ru-RU" sz="1800" b="1" dirty="0">
              <a:solidFill>
                <a:srgbClr val="FFFFFF"/>
              </a:solidFill>
            </a:endParaRPr>
          </a:p>
        </p:txBody>
      </p:sp>
      <p:sp>
        <p:nvSpPr>
          <p:cNvPr id="11269" name="AutoShape 6"/>
          <p:cNvSpPr>
            <a:spLocks noChangeArrowheads="1"/>
          </p:cNvSpPr>
          <p:nvPr/>
        </p:nvSpPr>
        <p:spPr bwMode="auto">
          <a:xfrm>
            <a:off x="5856097" y="1491561"/>
            <a:ext cx="1582737" cy="5016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CCFF"/>
          </a:solidFill>
          <a:ln w="9398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81639" tIns="58454" rIns="81639" bIns="42452" anchor="ctr"/>
          <a:lstStyle>
            <a:lvl1pPr defTabSz="407988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07988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07988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07988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07988" eaLnBrk="0" hangingPunct="0">
              <a:spcBef>
                <a:spcPct val="20000"/>
              </a:spcBef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FFFFFF"/>
                </a:solidFill>
              </a:rPr>
              <a:t>483</a:t>
            </a:r>
            <a:endParaRPr lang="ru-RU" altLang="ru-RU" sz="1800" b="1" dirty="0">
              <a:solidFill>
                <a:srgbClr val="FFFFFF"/>
              </a:solidFill>
            </a:endParaRPr>
          </a:p>
        </p:txBody>
      </p:sp>
      <p:sp>
        <p:nvSpPr>
          <p:cNvPr id="11274" name="Oval 16"/>
          <p:cNvSpPr>
            <a:spLocks noChangeArrowheads="1"/>
          </p:cNvSpPr>
          <p:nvPr/>
        </p:nvSpPr>
        <p:spPr bwMode="auto">
          <a:xfrm>
            <a:off x="4602697" y="1857849"/>
            <a:ext cx="865188" cy="357188"/>
          </a:xfrm>
          <a:prstGeom prst="ellipse">
            <a:avLst/>
          </a:prstGeom>
          <a:solidFill>
            <a:srgbClr val="33CCFF"/>
          </a:solidFill>
          <a:ln>
            <a:noFill/>
          </a:ln>
          <a:effectLst/>
          <a:extLst/>
        </p:spPr>
        <p:txBody>
          <a:bodyPr wrap="none" lIns="81639" tIns="55253" rIns="81639" bIns="42452" anchor="ctr"/>
          <a:lstStyle>
            <a:lvl1pPr defTabSz="407988" eaLnBrk="0" hangingPunct="0">
              <a:spcBef>
                <a:spcPct val="20000"/>
              </a:spcBef>
              <a:buChar char="•"/>
              <a:tabLst>
                <a:tab pos="657225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07988" eaLnBrk="0" hangingPunct="0">
              <a:spcBef>
                <a:spcPct val="20000"/>
              </a:spcBef>
              <a:buChar char="–"/>
              <a:tabLst>
                <a:tab pos="657225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07988" eaLnBrk="0" hangingPunct="0">
              <a:spcBef>
                <a:spcPct val="20000"/>
              </a:spcBef>
              <a:buChar char="•"/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07988" eaLnBrk="0" hangingPunct="0">
              <a:spcBef>
                <a:spcPct val="20000"/>
              </a:spcBef>
              <a:buChar char="–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07988" eaLnBrk="0" hangingPunct="0">
              <a:spcBef>
                <a:spcPct val="20000"/>
              </a:spcBef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FontTx/>
              <a:buNone/>
            </a:pPr>
            <a:r>
              <a:rPr lang="ru-RU" altLang="ru-RU" sz="1500" b="1" dirty="0" smtClean="0">
                <a:solidFill>
                  <a:srgbClr val="FFFFFF"/>
                </a:solidFill>
              </a:rPr>
              <a:t>+3%</a:t>
            </a:r>
            <a:endParaRPr lang="ru-RU" altLang="ru-RU" sz="1500" b="1" dirty="0">
              <a:solidFill>
                <a:srgbClr val="FFFFFF"/>
              </a:solidFill>
            </a:endParaRPr>
          </a:p>
        </p:txBody>
      </p:sp>
      <p:sp>
        <p:nvSpPr>
          <p:cNvPr id="11277" name="Прямоугольник 1"/>
          <p:cNvSpPr>
            <a:spLocks noChangeArrowheads="1"/>
          </p:cNvSpPr>
          <p:nvPr/>
        </p:nvSpPr>
        <p:spPr bwMode="auto">
          <a:xfrm>
            <a:off x="539552" y="180149"/>
            <a:ext cx="3365500" cy="3603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</a:rPr>
              <a:t>Управление финансов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076056" y="3212976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253" rIns="81639" bIns="42452" rtlCol="0" anchor="ctr"/>
          <a:lstStyle/>
          <a:p>
            <a:pPr algn="ctr">
              <a:lnSpc>
                <a:spcPct val="93000"/>
              </a:lnSpc>
            </a:pPr>
            <a:endParaRPr lang="ru-RU" sz="1500" b="1" dirty="0" smtClean="0">
              <a:solidFill>
                <a:srgbClr val="FF33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5291638" y="378904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253" rIns="81639" bIns="42452" rtlCol="0" anchor="ctr"/>
          <a:lstStyle/>
          <a:p>
            <a:pPr algn="ctr">
              <a:lnSpc>
                <a:spcPct val="93000"/>
              </a:lnSpc>
            </a:pPr>
            <a:endParaRPr lang="ru-RU" sz="1500" b="1" dirty="0" smtClean="0">
              <a:solidFill>
                <a:srgbClr val="FF3300"/>
              </a:solidFill>
            </a:endParaRPr>
          </a:p>
        </p:txBody>
      </p:sp>
      <p:pic>
        <p:nvPicPr>
          <p:cNvPr id="12" name="Picture 21" descr="gerbpz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EDC2"/>
              </a:clrFrom>
              <a:clrTo>
                <a:srgbClr val="F6ED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479"/>
            <a:ext cx="865406" cy="95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10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71183" y="541631"/>
            <a:ext cx="8397118" cy="117667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61229" tIns="51041" rIns="61229" bIns="31839" rtlCol="0" anchor="t">
            <a:noAutofit/>
          </a:bodyPr>
          <a:lstStyle/>
          <a:p>
            <a:pPr defTabSz="336947"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</a:tabLst>
            </a:pPr>
            <a:r>
              <a:rPr lang="ru-RU" altLang="ru-RU" sz="2200" b="1" i="1" dirty="0"/>
              <a:t>Динамика неналоговых доходов бюджета городского округа </a:t>
            </a:r>
            <a:r>
              <a:rPr lang="ru-RU" altLang="ru-RU" sz="2200" b="1" i="1" dirty="0" smtClean="0"/>
              <a:t>город Переславль-Залесский </a:t>
            </a:r>
            <a:r>
              <a:rPr lang="ru-RU" altLang="ru-RU" sz="2200" b="1" i="1" dirty="0"/>
              <a:t/>
            </a:r>
            <a:br>
              <a:rPr lang="ru-RU" altLang="ru-RU" sz="2200" b="1" i="1" dirty="0"/>
            </a:br>
            <a:r>
              <a:rPr lang="ru-RU" altLang="ru-RU" sz="2200" b="1" i="1" dirty="0"/>
              <a:t>на </a:t>
            </a:r>
            <a:r>
              <a:rPr lang="ru-RU" altLang="ru-RU" sz="2200" b="1" i="1" dirty="0" smtClean="0"/>
              <a:t>2018 </a:t>
            </a:r>
            <a:r>
              <a:rPr lang="ru-RU" altLang="ru-RU" sz="2200" b="1" i="1" dirty="0"/>
              <a:t>– </a:t>
            </a:r>
            <a:r>
              <a:rPr lang="ru-RU" altLang="ru-RU" sz="2200" b="1" i="1" dirty="0" smtClean="0"/>
              <a:t>2019 </a:t>
            </a:r>
            <a:r>
              <a:rPr lang="ru-RU" altLang="ru-RU" sz="2200" b="1" i="1" dirty="0"/>
              <a:t>годы, млн. руб.</a:t>
            </a:r>
          </a:p>
        </p:txBody>
      </p:sp>
      <p:graphicFrame>
        <p:nvGraphicFramePr>
          <p:cNvPr id="3" name="Object 3" title="дина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219179"/>
              </p:ext>
            </p:extLst>
          </p:nvPr>
        </p:nvGraphicFramePr>
        <p:xfrm>
          <a:off x="-468560" y="1052736"/>
          <a:ext cx="9793088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292" name="AutoShape 5"/>
          <p:cNvSpPr>
            <a:spLocks noChangeArrowheads="1"/>
          </p:cNvSpPr>
          <p:nvPr/>
        </p:nvSpPr>
        <p:spPr bwMode="auto">
          <a:xfrm>
            <a:off x="2843808" y="1760999"/>
            <a:ext cx="1368152" cy="48443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73965" tIns="56576" rIns="73965" bIns="44575" anchor="ctr"/>
          <a:lstStyle>
            <a:lvl1pPr defTabSz="407988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07988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07988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07988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07988" eaLnBrk="0" hangingPunct="0">
              <a:spcBef>
                <a:spcPct val="20000"/>
              </a:spcBef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ru-RU" altLang="ru-RU" sz="1350" b="1" dirty="0" smtClean="0">
                <a:solidFill>
                  <a:srgbClr val="FFFFFF"/>
                </a:solidFill>
              </a:rPr>
              <a:t>110</a:t>
            </a:r>
            <a:endParaRPr lang="ru-RU" altLang="ru-RU" sz="1350" b="1" dirty="0">
              <a:solidFill>
                <a:srgbClr val="FFFFFF"/>
              </a:solidFill>
            </a:endParaRPr>
          </a:p>
        </p:txBody>
      </p:sp>
      <p:sp>
        <p:nvSpPr>
          <p:cNvPr id="12293" name="AutoShape 6"/>
          <p:cNvSpPr>
            <a:spLocks noChangeArrowheads="1"/>
          </p:cNvSpPr>
          <p:nvPr/>
        </p:nvSpPr>
        <p:spPr bwMode="auto">
          <a:xfrm>
            <a:off x="5362978" y="2767208"/>
            <a:ext cx="1369261" cy="46559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73965" tIns="56576" rIns="73965" bIns="44575" anchor="ctr"/>
          <a:lstStyle>
            <a:lvl1pPr defTabSz="407988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07988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07988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07988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07988" eaLnBrk="0" hangingPunct="0">
              <a:spcBef>
                <a:spcPct val="20000"/>
              </a:spcBef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ru-RU" altLang="ru-RU" sz="1350" b="1" dirty="0" smtClean="0">
                <a:solidFill>
                  <a:srgbClr val="FFFFFF"/>
                </a:solidFill>
              </a:rPr>
              <a:t>68</a:t>
            </a:r>
            <a:endParaRPr lang="ru-RU" altLang="ru-RU" sz="1350" b="1" dirty="0">
              <a:solidFill>
                <a:srgbClr val="FFFFFF"/>
              </a:solidFill>
            </a:endParaRPr>
          </a:p>
        </p:txBody>
      </p:sp>
      <p:sp>
        <p:nvSpPr>
          <p:cNvPr id="12294" name="AutoShape 8"/>
          <p:cNvSpPr>
            <a:spLocks noChangeArrowheads="1"/>
          </p:cNvSpPr>
          <p:nvPr/>
        </p:nvSpPr>
        <p:spPr bwMode="auto">
          <a:xfrm>
            <a:off x="4644008" y="2632072"/>
            <a:ext cx="592931" cy="270272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9398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61229" tIns="43841" rIns="61229" bIns="31839" anchor="ctr"/>
          <a:lstStyle>
            <a:lvl1pPr defTabSz="407988" eaLnBrk="0" hangingPunct="0">
              <a:spcBef>
                <a:spcPct val="20000"/>
              </a:spcBef>
              <a:buChar char="•"/>
              <a:tabLst>
                <a:tab pos="657225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07988" eaLnBrk="0" hangingPunct="0">
              <a:spcBef>
                <a:spcPct val="20000"/>
              </a:spcBef>
              <a:buChar char="–"/>
              <a:tabLst>
                <a:tab pos="657225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07988" eaLnBrk="0" hangingPunct="0">
              <a:spcBef>
                <a:spcPct val="20000"/>
              </a:spcBef>
              <a:buChar char="•"/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07988" eaLnBrk="0" hangingPunct="0">
              <a:spcBef>
                <a:spcPct val="20000"/>
              </a:spcBef>
              <a:buChar char="–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07988" eaLnBrk="0" hangingPunct="0">
              <a:spcBef>
                <a:spcPct val="20000"/>
              </a:spcBef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ru-RU" altLang="ru-RU" sz="1350" b="1" dirty="0" smtClean="0">
                <a:solidFill>
                  <a:srgbClr val="FFFFFF"/>
                </a:solidFill>
              </a:rPr>
              <a:t>-38%</a:t>
            </a:r>
            <a:endParaRPr lang="ru-RU" altLang="ru-RU" sz="1350" b="1"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909008" y="183041"/>
            <a:ext cx="2618876" cy="31099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Arial"/>
              </a:rPr>
              <a:t>Управление финансов</a:t>
            </a:r>
          </a:p>
        </p:txBody>
      </p:sp>
      <p:pic>
        <p:nvPicPr>
          <p:cNvPr id="9" name="Picture 21" descr="gerbpz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EDC2"/>
              </a:clrFrom>
              <a:clrTo>
                <a:srgbClr val="F6ED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479"/>
            <a:ext cx="865406" cy="95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47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98EDFE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61338"/>
            <a:ext cx="8229600" cy="1143000"/>
          </a:xfrm>
        </p:spPr>
        <p:txBody>
          <a:bodyPr/>
          <a:lstStyle/>
          <a:p>
            <a:r>
              <a:rPr lang="ru-RU" altLang="ru-RU" sz="2200" b="1" i="1" dirty="0" smtClean="0"/>
              <a:t>Оценка потерь бюджета городского округа </a:t>
            </a:r>
            <a:br>
              <a:rPr lang="ru-RU" altLang="ru-RU" sz="2200" b="1" i="1" dirty="0" smtClean="0"/>
            </a:br>
            <a:r>
              <a:rPr lang="ru-RU" altLang="ru-RU" sz="2200" b="1" i="1" dirty="0" smtClean="0"/>
              <a:t>город Переславль-Залесский от предоставляемых льгот на 2018-2021 годы., млн. руб.</a:t>
            </a:r>
          </a:p>
        </p:txBody>
      </p:sp>
      <p:graphicFrame>
        <p:nvGraphicFramePr>
          <p:cNvPr id="3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196442"/>
              </p:ext>
            </p:extLst>
          </p:nvPr>
        </p:nvGraphicFramePr>
        <p:xfrm>
          <a:off x="0" y="1553826"/>
          <a:ext cx="9252520" cy="529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1830388" y="5589588"/>
            <a:ext cx="6492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600" dirty="0">
              <a:solidFill>
                <a:srgbClr val="FFFFFF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600" dirty="0" smtClean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915569" y="189228"/>
            <a:ext cx="2663825" cy="3603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/>
              </a:rPr>
              <a:t>Управление финансов</a:t>
            </a:r>
          </a:p>
        </p:txBody>
      </p:sp>
      <p:pic>
        <p:nvPicPr>
          <p:cNvPr id="7" name="Picture 21" descr="gerbpz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EDC2"/>
              </a:clrFrom>
              <a:clrTo>
                <a:srgbClr val="F6ED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479"/>
            <a:ext cx="865406" cy="95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99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3118" y="404664"/>
            <a:ext cx="8229600" cy="1224558"/>
          </a:xfrm>
        </p:spPr>
        <p:txBody>
          <a:bodyPr>
            <a:normAutofit/>
          </a:bodyPr>
          <a:lstStyle/>
          <a:p>
            <a:r>
              <a:rPr lang="ru-RU" altLang="ru-RU" sz="2200" b="1" i="1" dirty="0">
                <a:solidFill>
                  <a:srgbClr val="000000"/>
                </a:solidFill>
              </a:rPr>
              <a:t>Структура безвозмездных поступлений в бюджете </a:t>
            </a:r>
            <a:br>
              <a:rPr lang="ru-RU" altLang="ru-RU" sz="2200" b="1" i="1" dirty="0">
                <a:solidFill>
                  <a:srgbClr val="000000"/>
                </a:solidFill>
              </a:rPr>
            </a:br>
            <a:r>
              <a:rPr lang="ru-RU" altLang="ru-RU" sz="2200" b="1" i="1" dirty="0">
                <a:solidFill>
                  <a:srgbClr val="000000"/>
                </a:solidFill>
              </a:rPr>
              <a:t>городского округа </a:t>
            </a:r>
            <a:r>
              <a:rPr lang="ru-RU" altLang="ru-RU" sz="2200" b="1" i="1" dirty="0" smtClean="0">
                <a:solidFill>
                  <a:srgbClr val="000000"/>
                </a:solidFill>
              </a:rPr>
              <a:t>город Переславль-Залесский</a:t>
            </a:r>
            <a:r>
              <a:rPr lang="ru-RU" altLang="ru-RU" sz="2200" b="1" i="1" dirty="0">
                <a:solidFill>
                  <a:srgbClr val="000000"/>
                </a:solidFill>
              </a:rPr>
              <a:t/>
            </a:r>
            <a:br>
              <a:rPr lang="ru-RU" altLang="ru-RU" sz="2200" b="1" i="1" dirty="0">
                <a:solidFill>
                  <a:srgbClr val="000000"/>
                </a:solidFill>
              </a:rPr>
            </a:br>
            <a:r>
              <a:rPr lang="ru-RU" altLang="ru-RU" sz="2200" b="1" i="1" dirty="0">
                <a:solidFill>
                  <a:srgbClr val="000000"/>
                </a:solidFill>
              </a:rPr>
              <a:t>на </a:t>
            </a:r>
            <a:r>
              <a:rPr lang="ru-RU" altLang="ru-RU" sz="2200" b="1" i="1" dirty="0" smtClean="0">
                <a:solidFill>
                  <a:srgbClr val="000000"/>
                </a:solidFill>
              </a:rPr>
              <a:t>2018 </a:t>
            </a:r>
            <a:r>
              <a:rPr lang="ru-RU" altLang="ru-RU" sz="2200" b="1" i="1" dirty="0">
                <a:solidFill>
                  <a:srgbClr val="000000"/>
                </a:solidFill>
              </a:rPr>
              <a:t>– </a:t>
            </a:r>
            <a:r>
              <a:rPr lang="ru-RU" altLang="ru-RU" sz="2200" b="1" i="1" dirty="0" smtClean="0">
                <a:solidFill>
                  <a:srgbClr val="000000"/>
                </a:solidFill>
              </a:rPr>
              <a:t>2019 годы, </a:t>
            </a:r>
            <a:r>
              <a:rPr lang="ru-RU" altLang="ru-RU" sz="2200" b="1" i="1" dirty="0">
                <a:solidFill>
                  <a:srgbClr val="000000"/>
                </a:solidFill>
              </a:rPr>
              <a:t>млн. руб</a:t>
            </a:r>
            <a:r>
              <a:rPr lang="ru-RU" altLang="ru-RU" sz="2200" b="1" i="1" dirty="0" smtClean="0">
                <a:solidFill>
                  <a:srgbClr val="000000"/>
                </a:solidFill>
              </a:rPr>
              <a:t>.</a:t>
            </a:r>
            <a:endParaRPr lang="ru-RU" altLang="ru-RU" sz="2200" b="1" i="1" dirty="0" smtClean="0"/>
          </a:p>
        </p:txBody>
      </p:sp>
      <p:graphicFrame>
        <p:nvGraphicFramePr>
          <p:cNvPr id="8" name="Диаграмма 7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726959202"/>
              </p:ext>
            </p:extLst>
          </p:nvPr>
        </p:nvGraphicFramePr>
        <p:xfrm>
          <a:off x="-252536" y="1340768"/>
          <a:ext cx="9396536" cy="5517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1830388" y="5589588"/>
            <a:ext cx="6492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600" dirty="0">
              <a:solidFill>
                <a:srgbClr val="FFFFFF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600" dirty="0" smtClean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899592" y="177479"/>
            <a:ext cx="2663825" cy="3603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/>
              </a:rPr>
              <a:t>Управление финансов</a:t>
            </a:r>
          </a:p>
        </p:txBody>
      </p:sp>
      <p:pic>
        <p:nvPicPr>
          <p:cNvPr id="7" name="Picture 21" descr="gerbpz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EDC2"/>
              </a:clrFrom>
              <a:clrTo>
                <a:srgbClr val="F6ED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479"/>
            <a:ext cx="865406" cy="95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35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63849" y="481674"/>
            <a:ext cx="8280151" cy="1152550"/>
          </a:xfrm>
        </p:spPr>
        <p:txBody>
          <a:bodyPr lIns="81639" tIns="68054" rIns="81639" bIns="42452" anchor="t"/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altLang="ru-RU" sz="2200" b="1" i="1" dirty="0" smtClean="0"/>
              <a:t>Удельный вес социальных расходов  в бюджете городского округа город Переславль-Залесский </a:t>
            </a:r>
            <a:br>
              <a:rPr lang="ru-RU" altLang="ru-RU" sz="2200" b="1" i="1" dirty="0" smtClean="0"/>
            </a:br>
            <a:r>
              <a:rPr lang="ru-RU" altLang="ru-RU" sz="2200" b="1" i="1" dirty="0" smtClean="0"/>
              <a:t>в 2018 и 2019 годах, млн. руб.</a:t>
            </a:r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632941"/>
              </p:ext>
            </p:extLst>
          </p:nvPr>
        </p:nvGraphicFramePr>
        <p:xfrm>
          <a:off x="17463" y="1557338"/>
          <a:ext cx="9220200" cy="538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99" name="Лист" r:id="rId4" imgW="8601033" imgH="4895910" progId="Excel.Sheet.8">
                  <p:embed/>
                </p:oleObj>
              </mc:Choice>
              <mc:Fallback>
                <p:oleObj name="Лист" r:id="rId4" imgW="8601033" imgH="489591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3" y="1557338"/>
                        <a:ext cx="9220200" cy="53800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Oval 12"/>
          <p:cNvSpPr>
            <a:spLocks noChangeArrowheads="1"/>
          </p:cNvSpPr>
          <p:nvPr/>
        </p:nvSpPr>
        <p:spPr bwMode="auto">
          <a:xfrm>
            <a:off x="4572000" y="3933825"/>
            <a:ext cx="792163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55253" rIns="81639" bIns="42452" anchor="ctr"/>
          <a:lstStyle>
            <a:lvl1pPr defTabSz="407988" eaLnBrk="0" hangingPunct="0">
              <a:spcBef>
                <a:spcPct val="20000"/>
              </a:spcBef>
              <a:buChar char="•"/>
              <a:tabLst>
                <a:tab pos="657225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07988" eaLnBrk="0" hangingPunct="0">
              <a:spcBef>
                <a:spcPct val="20000"/>
              </a:spcBef>
              <a:buChar char="–"/>
              <a:tabLst>
                <a:tab pos="657225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07988" eaLnBrk="0" hangingPunct="0">
              <a:spcBef>
                <a:spcPct val="20000"/>
              </a:spcBef>
              <a:buChar char="•"/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07988" eaLnBrk="0" hangingPunct="0">
              <a:spcBef>
                <a:spcPct val="20000"/>
              </a:spcBef>
              <a:buChar char="–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07988" eaLnBrk="0" hangingPunct="0">
              <a:spcBef>
                <a:spcPct val="20000"/>
              </a:spcBef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FontTx/>
              <a:buNone/>
            </a:pPr>
            <a:endParaRPr lang="ru-RU" altLang="ru-RU" sz="1500" b="1" dirty="0">
              <a:solidFill>
                <a:srgbClr val="FF3300"/>
              </a:solidFill>
              <a:cs typeface="Arial" pitchFamily="34" charset="0"/>
            </a:endParaRPr>
          </a:p>
        </p:txBody>
      </p:sp>
      <p:sp>
        <p:nvSpPr>
          <p:cNvPr id="17413" name="Oval 14"/>
          <p:cNvSpPr>
            <a:spLocks noChangeArrowheads="1"/>
          </p:cNvSpPr>
          <p:nvPr/>
        </p:nvSpPr>
        <p:spPr bwMode="auto">
          <a:xfrm>
            <a:off x="4357688" y="3214688"/>
            <a:ext cx="500062" cy="288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55253" rIns="81639" bIns="42452" anchor="ctr"/>
          <a:lstStyle>
            <a:lvl1pPr defTabSz="828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FontTx/>
              <a:buNone/>
            </a:pPr>
            <a:endParaRPr lang="ru-RU" altLang="ru-RU" sz="1500" b="1" dirty="0">
              <a:solidFill>
                <a:srgbClr val="FF3300"/>
              </a:solidFill>
              <a:cs typeface="Arial" pitchFamily="34" charset="0"/>
            </a:endParaRPr>
          </a:p>
        </p:txBody>
      </p:sp>
      <p:sp>
        <p:nvSpPr>
          <p:cNvPr id="17414" name="Oval 18"/>
          <p:cNvSpPr>
            <a:spLocks noChangeArrowheads="1"/>
          </p:cNvSpPr>
          <p:nvPr/>
        </p:nvSpPr>
        <p:spPr bwMode="auto">
          <a:xfrm>
            <a:off x="4643438" y="2565400"/>
            <a:ext cx="647700" cy="288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55253" rIns="81639" bIns="42452" anchor="ctr"/>
          <a:lstStyle>
            <a:lvl1pPr defTabSz="828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FontTx/>
              <a:buNone/>
            </a:pPr>
            <a:endParaRPr lang="ru-RU" altLang="ru-RU" sz="1500" b="1" dirty="0">
              <a:solidFill>
                <a:srgbClr val="FF3300"/>
              </a:solidFill>
              <a:cs typeface="Arial" pitchFamily="34" charset="0"/>
            </a:endParaRPr>
          </a:p>
        </p:txBody>
      </p:sp>
      <p:sp>
        <p:nvSpPr>
          <p:cNvPr id="17415" name="Прямоугольник 1"/>
          <p:cNvSpPr>
            <a:spLocks noChangeArrowheads="1"/>
          </p:cNvSpPr>
          <p:nvPr/>
        </p:nvSpPr>
        <p:spPr bwMode="auto">
          <a:xfrm>
            <a:off x="683568" y="177479"/>
            <a:ext cx="3078162" cy="3603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cs typeface="Arial" pitchFamily="34" charset="0"/>
              </a:rPr>
              <a:t>Управление финансов</a:t>
            </a:r>
          </a:p>
        </p:txBody>
      </p:sp>
      <p:sp>
        <p:nvSpPr>
          <p:cNvPr id="12" name="TextBox 11"/>
          <p:cNvSpPr txBox="1"/>
          <p:nvPr/>
        </p:nvSpPr>
        <p:spPr bwMode="auto">
          <a:xfrm rot="16200000">
            <a:off x="258629" y="3669748"/>
            <a:ext cx="134100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лн. руб.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1" descr="gerbpzn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6EDC2"/>
              </a:clrFrom>
              <a:clrTo>
                <a:srgbClr val="F6ED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479"/>
            <a:ext cx="865406" cy="95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68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212" y="594054"/>
            <a:ext cx="8280151" cy="914420"/>
          </a:xfrm>
        </p:spPr>
        <p:txBody>
          <a:bodyPr lIns="81639" tIns="68054" rIns="81639" bIns="42452" anchor="t"/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altLang="ru-RU" sz="2200" b="1" i="1" dirty="0" smtClean="0">
                <a:solidFill>
                  <a:schemeClr val="tx1"/>
                </a:solidFill>
              </a:rPr>
              <a:t>Структура бюджета городского округа город Переславль-Залесский по видам бюджетов </a:t>
            </a:r>
            <a:br>
              <a:rPr lang="ru-RU" altLang="ru-RU" sz="2200" b="1" i="1" dirty="0" smtClean="0">
                <a:solidFill>
                  <a:schemeClr val="tx1"/>
                </a:solidFill>
              </a:rPr>
            </a:br>
            <a:r>
              <a:rPr lang="ru-RU" altLang="ru-RU" sz="2200" b="1" i="1" dirty="0" smtClean="0">
                <a:solidFill>
                  <a:schemeClr val="tx1"/>
                </a:solidFill>
              </a:rPr>
              <a:t>в 2018 и 2019 годах, млн. руб.</a:t>
            </a:r>
          </a:p>
        </p:txBody>
      </p:sp>
      <p:sp>
        <p:nvSpPr>
          <p:cNvPr id="17412" name="Oval 12"/>
          <p:cNvSpPr>
            <a:spLocks noChangeArrowheads="1"/>
          </p:cNvSpPr>
          <p:nvPr/>
        </p:nvSpPr>
        <p:spPr bwMode="auto">
          <a:xfrm>
            <a:off x="4572000" y="3933825"/>
            <a:ext cx="792163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55253" rIns="81639" bIns="42452" anchor="ctr"/>
          <a:lstStyle>
            <a:lvl1pPr defTabSz="407988" eaLnBrk="0" hangingPunct="0">
              <a:spcBef>
                <a:spcPct val="20000"/>
              </a:spcBef>
              <a:buChar char="•"/>
              <a:tabLst>
                <a:tab pos="657225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07988" eaLnBrk="0" hangingPunct="0">
              <a:spcBef>
                <a:spcPct val="20000"/>
              </a:spcBef>
              <a:buChar char="–"/>
              <a:tabLst>
                <a:tab pos="657225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07988" eaLnBrk="0" hangingPunct="0">
              <a:spcBef>
                <a:spcPct val="20000"/>
              </a:spcBef>
              <a:buChar char="•"/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07988" eaLnBrk="0" hangingPunct="0">
              <a:spcBef>
                <a:spcPct val="20000"/>
              </a:spcBef>
              <a:buChar char="–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07988" eaLnBrk="0" hangingPunct="0">
              <a:spcBef>
                <a:spcPct val="20000"/>
              </a:spcBef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FontTx/>
              <a:buNone/>
            </a:pPr>
            <a:endParaRPr lang="ru-RU" altLang="ru-RU" sz="1500" b="1" dirty="0">
              <a:solidFill>
                <a:srgbClr val="FF3300"/>
              </a:solidFill>
              <a:cs typeface="Arial" pitchFamily="34" charset="0"/>
            </a:endParaRPr>
          </a:p>
        </p:txBody>
      </p:sp>
      <p:sp>
        <p:nvSpPr>
          <p:cNvPr id="17413" name="Oval 14"/>
          <p:cNvSpPr>
            <a:spLocks noChangeArrowheads="1"/>
          </p:cNvSpPr>
          <p:nvPr/>
        </p:nvSpPr>
        <p:spPr bwMode="auto">
          <a:xfrm>
            <a:off x="4357688" y="3214688"/>
            <a:ext cx="500062" cy="288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55253" rIns="81639" bIns="42452" anchor="ctr"/>
          <a:lstStyle>
            <a:lvl1pPr defTabSz="828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FontTx/>
              <a:buNone/>
            </a:pPr>
            <a:endParaRPr lang="ru-RU" altLang="ru-RU" sz="1500" b="1" dirty="0">
              <a:solidFill>
                <a:srgbClr val="FF3300"/>
              </a:solidFill>
              <a:cs typeface="Arial" pitchFamily="34" charset="0"/>
            </a:endParaRPr>
          </a:p>
        </p:txBody>
      </p:sp>
      <p:sp>
        <p:nvSpPr>
          <p:cNvPr id="17414" name="Oval 18"/>
          <p:cNvSpPr>
            <a:spLocks noChangeArrowheads="1"/>
          </p:cNvSpPr>
          <p:nvPr/>
        </p:nvSpPr>
        <p:spPr bwMode="auto">
          <a:xfrm>
            <a:off x="4643438" y="2565400"/>
            <a:ext cx="647700" cy="288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55253" rIns="81639" bIns="42452" anchor="ctr"/>
          <a:lstStyle>
            <a:lvl1pPr defTabSz="828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FontTx/>
              <a:buNone/>
            </a:pPr>
            <a:endParaRPr lang="ru-RU" altLang="ru-RU" sz="1500" b="1" dirty="0">
              <a:solidFill>
                <a:srgbClr val="FF3300"/>
              </a:solidFill>
              <a:cs typeface="Arial" pitchFamily="34" charset="0"/>
            </a:endParaRPr>
          </a:p>
        </p:txBody>
      </p:sp>
      <p:sp>
        <p:nvSpPr>
          <p:cNvPr id="17415" name="Прямоугольник 1"/>
          <p:cNvSpPr>
            <a:spLocks noChangeArrowheads="1"/>
          </p:cNvSpPr>
          <p:nvPr/>
        </p:nvSpPr>
        <p:spPr bwMode="auto">
          <a:xfrm>
            <a:off x="683568" y="177479"/>
            <a:ext cx="3078162" cy="3603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cs typeface="Arial" pitchFamily="34" charset="0"/>
              </a:rPr>
              <a:t>Управление финансов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308614902"/>
              </p:ext>
            </p:extLst>
          </p:nvPr>
        </p:nvGraphicFramePr>
        <p:xfrm>
          <a:off x="323528" y="1628800"/>
          <a:ext cx="882047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 bwMode="auto">
          <a:xfrm rot="16200000">
            <a:off x="-414995" y="4078745"/>
            <a:ext cx="134100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лн. руб.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1" descr="gerbpz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EDC2"/>
              </a:clrFrom>
              <a:clrTo>
                <a:srgbClr val="F6ED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479"/>
            <a:ext cx="865406" cy="95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50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571480"/>
            <a:ext cx="8172400" cy="881048"/>
          </a:xfrm>
        </p:spPr>
        <p:txBody>
          <a:bodyPr lIns="81639" tIns="68054" rIns="81639" bIns="42452" anchor="t"/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200" b="1" i="1" dirty="0" smtClean="0">
                <a:solidFill>
                  <a:prstClr val="black"/>
                </a:solidFill>
                <a:cs typeface="Times New Roman" pitchFamily="18" charset="0"/>
              </a:rPr>
              <a:t>Отраслевая структура расходов бюджета городского округа город Переславль-Залесский  </a:t>
            </a:r>
            <a:br>
              <a:rPr lang="ru-RU" sz="2200" b="1" i="1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ru-RU" sz="2200" b="1" i="1" dirty="0" smtClean="0">
                <a:solidFill>
                  <a:prstClr val="black"/>
                </a:solidFill>
                <a:cs typeface="Times New Roman" pitchFamily="18" charset="0"/>
              </a:rPr>
              <a:t>на 2018 и 2019 годы</a:t>
            </a:r>
            <a:r>
              <a:rPr lang="ru-RU" altLang="ru-RU" sz="2200" b="1" i="1" dirty="0" smtClean="0">
                <a:solidFill>
                  <a:schemeClr val="tx1"/>
                </a:solidFill>
                <a:cs typeface="Times New Roman" pitchFamily="18" charset="0"/>
              </a:rPr>
              <a:t>, млн. руб.</a:t>
            </a:r>
          </a:p>
        </p:txBody>
      </p:sp>
      <p:sp>
        <p:nvSpPr>
          <p:cNvPr id="17412" name="Oval 12"/>
          <p:cNvSpPr>
            <a:spLocks noChangeArrowheads="1"/>
          </p:cNvSpPr>
          <p:nvPr/>
        </p:nvSpPr>
        <p:spPr bwMode="auto">
          <a:xfrm>
            <a:off x="4572000" y="3933825"/>
            <a:ext cx="792163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55253" rIns="81639" bIns="42452" anchor="ctr"/>
          <a:lstStyle>
            <a:lvl1pPr defTabSz="407988" eaLnBrk="0" hangingPunct="0">
              <a:spcBef>
                <a:spcPct val="20000"/>
              </a:spcBef>
              <a:buChar char="•"/>
              <a:tabLst>
                <a:tab pos="657225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07988" eaLnBrk="0" hangingPunct="0">
              <a:spcBef>
                <a:spcPct val="20000"/>
              </a:spcBef>
              <a:buChar char="–"/>
              <a:tabLst>
                <a:tab pos="657225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07988" eaLnBrk="0" hangingPunct="0">
              <a:spcBef>
                <a:spcPct val="20000"/>
              </a:spcBef>
              <a:buChar char="•"/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07988" eaLnBrk="0" hangingPunct="0">
              <a:spcBef>
                <a:spcPct val="20000"/>
              </a:spcBef>
              <a:buChar char="–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07988" eaLnBrk="0" hangingPunct="0">
              <a:spcBef>
                <a:spcPct val="20000"/>
              </a:spcBef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FontTx/>
              <a:buNone/>
            </a:pPr>
            <a:endParaRPr lang="ru-RU" altLang="ru-RU" sz="1500" b="1" dirty="0">
              <a:solidFill>
                <a:srgbClr val="FF3300"/>
              </a:solidFill>
              <a:cs typeface="Arial" pitchFamily="34" charset="0"/>
            </a:endParaRPr>
          </a:p>
        </p:txBody>
      </p:sp>
      <p:sp>
        <p:nvSpPr>
          <p:cNvPr id="17413" name="Oval 14"/>
          <p:cNvSpPr>
            <a:spLocks noChangeArrowheads="1"/>
          </p:cNvSpPr>
          <p:nvPr/>
        </p:nvSpPr>
        <p:spPr bwMode="auto">
          <a:xfrm>
            <a:off x="4357688" y="3214688"/>
            <a:ext cx="500062" cy="288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55253" rIns="81639" bIns="42452" anchor="ctr"/>
          <a:lstStyle>
            <a:lvl1pPr defTabSz="828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FontTx/>
              <a:buNone/>
            </a:pPr>
            <a:endParaRPr lang="ru-RU" altLang="ru-RU" sz="1500" b="1" dirty="0">
              <a:solidFill>
                <a:srgbClr val="FF3300"/>
              </a:solidFill>
              <a:cs typeface="Arial" pitchFamily="34" charset="0"/>
            </a:endParaRPr>
          </a:p>
        </p:txBody>
      </p:sp>
      <p:sp>
        <p:nvSpPr>
          <p:cNvPr id="17414" name="Oval 18"/>
          <p:cNvSpPr>
            <a:spLocks noChangeArrowheads="1"/>
          </p:cNvSpPr>
          <p:nvPr/>
        </p:nvSpPr>
        <p:spPr bwMode="auto">
          <a:xfrm>
            <a:off x="4643438" y="2565400"/>
            <a:ext cx="647700" cy="288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55253" rIns="81639" bIns="42452" anchor="ctr"/>
          <a:lstStyle>
            <a:lvl1pPr defTabSz="828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FontTx/>
              <a:buNone/>
            </a:pPr>
            <a:endParaRPr lang="ru-RU" altLang="ru-RU" sz="1500" b="1" dirty="0">
              <a:solidFill>
                <a:srgbClr val="FF3300"/>
              </a:solidFill>
              <a:cs typeface="Arial" pitchFamily="34" charset="0"/>
            </a:endParaRPr>
          </a:p>
        </p:txBody>
      </p:sp>
      <p:sp>
        <p:nvSpPr>
          <p:cNvPr id="17415" name="Прямоугольник 1"/>
          <p:cNvSpPr>
            <a:spLocks noChangeArrowheads="1"/>
          </p:cNvSpPr>
          <p:nvPr/>
        </p:nvSpPr>
        <p:spPr bwMode="auto">
          <a:xfrm>
            <a:off x="755576" y="177479"/>
            <a:ext cx="3078162" cy="3603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cs typeface="Arial" pitchFamily="34" charset="0"/>
              </a:rPr>
              <a:t>Управление финансов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742723420"/>
              </p:ext>
            </p:extLst>
          </p:nvPr>
        </p:nvGraphicFramePr>
        <p:xfrm>
          <a:off x="-88735" y="1268760"/>
          <a:ext cx="9232735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8735" y="2662366"/>
            <a:ext cx="536494" cy="1347333"/>
          </a:xfrm>
          <a:prstGeom prst="rect">
            <a:avLst/>
          </a:prstGeom>
        </p:spPr>
      </p:pic>
      <p:pic>
        <p:nvPicPr>
          <p:cNvPr id="11" name="Picture 21" descr="gerbpz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EDC2"/>
              </a:clrFrom>
              <a:clrTo>
                <a:srgbClr val="F6ED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479"/>
            <a:ext cx="865406" cy="95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50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4"/>
          <p:cNvSpPr>
            <a:spLocks noChangeArrowheads="1"/>
          </p:cNvSpPr>
          <p:nvPr/>
        </p:nvSpPr>
        <p:spPr bwMode="auto">
          <a:xfrm>
            <a:off x="1154535" y="2127250"/>
            <a:ext cx="6858000" cy="53975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и начисления на нее</a:t>
            </a:r>
          </a:p>
        </p:txBody>
      </p:sp>
      <p:sp>
        <p:nvSpPr>
          <p:cNvPr id="15363" name="AutoShape 5"/>
          <p:cNvSpPr>
            <a:spLocks noChangeArrowheads="1"/>
          </p:cNvSpPr>
          <p:nvPr/>
        </p:nvSpPr>
        <p:spPr bwMode="auto">
          <a:xfrm>
            <a:off x="1143000" y="3644900"/>
            <a:ext cx="6858000" cy="53975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Имущественные налоги</a:t>
            </a:r>
            <a:endParaRPr lang="ru-RU" altLang="ru-RU" sz="2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AutoShape 6"/>
          <p:cNvSpPr>
            <a:spLocks noChangeArrowheads="1"/>
          </p:cNvSpPr>
          <p:nvPr/>
        </p:nvSpPr>
        <p:spPr bwMode="auto">
          <a:xfrm>
            <a:off x="1143000" y="2882900"/>
            <a:ext cx="6858000" cy="53975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Коммунальные услуги</a:t>
            </a:r>
          </a:p>
        </p:txBody>
      </p:sp>
      <p:sp>
        <p:nvSpPr>
          <p:cNvPr id="15365" name="AutoShape 7"/>
          <p:cNvSpPr>
            <a:spLocks noChangeArrowheads="1"/>
          </p:cNvSpPr>
          <p:nvPr/>
        </p:nvSpPr>
        <p:spPr bwMode="auto">
          <a:xfrm>
            <a:off x="1143000" y="4413250"/>
            <a:ext cx="6859588" cy="53975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расходы</a:t>
            </a:r>
            <a:endParaRPr lang="ru-RU" altLang="ru-RU" sz="2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6" name="AutoShape 10"/>
          <p:cNvSpPr>
            <a:spLocks noChangeArrowheads="1"/>
          </p:cNvSpPr>
          <p:nvPr/>
        </p:nvSpPr>
        <p:spPr bwMode="auto">
          <a:xfrm>
            <a:off x="755576" y="620688"/>
            <a:ext cx="7775575" cy="1296988"/>
          </a:xfrm>
          <a:prstGeom prst="ellipseRibbon2">
            <a:avLst>
              <a:gd name="adj1" fmla="val 25000"/>
              <a:gd name="adj2" fmla="val 67009"/>
              <a:gd name="adj3" fmla="val 12500"/>
            </a:avLst>
          </a:prstGeom>
          <a:solidFill>
            <a:srgbClr val="FFFF00"/>
          </a:soli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Приоритетные</a:t>
            </a:r>
            <a:r>
              <a:rPr lang="ru-RU" altLang="ru-RU" sz="2400" b="1" dirty="0">
                <a:solidFill>
                  <a:srgbClr val="0033CC"/>
                </a:solidFill>
                <a:latin typeface="Impact" panose="020B0806030902050204" pitchFamily="34" charset="0"/>
              </a:rPr>
              <a:t> </a:t>
            </a:r>
            <a:r>
              <a:rPr lang="ru-RU" altLang="ru-RU" sz="2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статьи бюджетного финансирования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80497"/>
            <a:ext cx="3902075" cy="515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</a:rPr>
              <a:t>Управление финансов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60290" y="5277122"/>
            <a:ext cx="6858000" cy="72008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и погашение муниципального долга</a:t>
            </a: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1" descr="gerbpz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EDC2"/>
              </a:clrFrom>
              <a:clrTo>
                <a:srgbClr val="F6ED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479"/>
            <a:ext cx="865406" cy="95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6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476250"/>
            <a:ext cx="8229600" cy="1068388"/>
          </a:xfrm>
        </p:spPr>
        <p:txBody>
          <a:bodyPr lIns="81639" tIns="68054" rIns="81639" bIns="42452" anchor="t"/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altLang="ru-RU" sz="2200" b="1" i="1" dirty="0" smtClean="0"/>
              <a:t>Расходы по приоритетным статьям в  бюджете городского округа город Переславль-Залесский </a:t>
            </a:r>
            <a:br>
              <a:rPr lang="ru-RU" altLang="ru-RU" sz="2200" b="1" i="1" dirty="0" smtClean="0"/>
            </a:br>
            <a:r>
              <a:rPr lang="ru-RU" altLang="ru-RU" sz="2200" b="1" i="1" dirty="0" smtClean="0"/>
              <a:t>на 2019 год, млн. руб.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367592"/>
              </p:ext>
            </p:extLst>
          </p:nvPr>
        </p:nvGraphicFramePr>
        <p:xfrm>
          <a:off x="179512" y="1484784"/>
          <a:ext cx="89289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88" name="Прямоугольник 1"/>
          <p:cNvSpPr>
            <a:spLocks noChangeArrowheads="1"/>
          </p:cNvSpPr>
          <p:nvPr/>
        </p:nvSpPr>
        <p:spPr bwMode="auto">
          <a:xfrm>
            <a:off x="755576" y="177479"/>
            <a:ext cx="3078162" cy="3603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</a:rPr>
              <a:t>Управление финансов</a:t>
            </a:r>
          </a:p>
        </p:txBody>
      </p:sp>
      <p:pic>
        <p:nvPicPr>
          <p:cNvPr id="8" name="Picture 21" descr="gerbpz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EDC2"/>
              </a:clrFrom>
              <a:clrTo>
                <a:srgbClr val="F6ED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479"/>
            <a:ext cx="865406" cy="95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33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281" y="748740"/>
            <a:ext cx="8202076" cy="156996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Основы разработки прогноза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социально-экономического развития 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город Переславль-Залесский </a:t>
            </a:r>
            <a:b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 2019-2021 годы</a:t>
            </a:r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0703" y="2476932"/>
            <a:ext cx="9036496" cy="1528132"/>
          </a:xfrm>
          <a:prstGeom prst="roundRect">
            <a:avLst/>
          </a:prstGeom>
          <a:solidFill>
            <a:srgbClr val="B6E4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департамента экономики и стратегического планирования Ярославской области от 14.08.2018 № ИХ.45-0879/18 о сценарных условиях, основных параметрах прогноза социально-экономического развития РФ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546" y="4077072"/>
            <a:ext cx="8982811" cy="1584176"/>
          </a:xfrm>
          <a:prstGeom prst="roundRect">
            <a:avLst/>
          </a:prstGeom>
          <a:solidFill>
            <a:srgbClr val="B6E4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департамента финансов Ярославской области от 27.06.2017 № ИХ.33-2713/18 об основных показателях прогноза социально-экономического развития Ярославской области на среднесрочный период 2019-2021 годов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7546" y="5733256"/>
            <a:ext cx="8982811" cy="1080120"/>
          </a:xfrm>
          <a:prstGeom prst="roundRect">
            <a:avLst/>
          </a:prstGeom>
          <a:solidFill>
            <a:srgbClr val="B6E4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нформация Федеральной службы государственной статистики Российской Федерации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1" descr="gerbpz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EDC2"/>
              </a:clrFrom>
              <a:clrTo>
                <a:srgbClr val="F6ED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479"/>
            <a:ext cx="865406" cy="95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81466" y="65151"/>
            <a:ext cx="3365500" cy="515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финансов</a:t>
            </a:r>
          </a:p>
        </p:txBody>
      </p:sp>
    </p:spTree>
    <p:extLst>
      <p:ext uri="{BB962C8B-B14F-4D97-AF65-F5344CB8AC3E}">
        <p14:creationId xmlns:p14="http://schemas.microsoft.com/office/powerpoint/2010/main" val="362103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99592" y="492367"/>
            <a:ext cx="8244408" cy="984172"/>
          </a:xfrm>
        </p:spPr>
        <p:txBody>
          <a:bodyPr lIns="81639" tIns="68054" rIns="81639" bIns="42452" anchor="t"/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altLang="ru-RU" sz="2200" b="1" i="1" dirty="0" smtClean="0"/>
              <a:t>Структура</a:t>
            </a:r>
            <a:r>
              <a:rPr lang="ru-RU" altLang="ru-RU" sz="2200" b="1" i="1" dirty="0"/>
              <a:t> бюджета городского округа </a:t>
            </a:r>
            <a:r>
              <a:rPr lang="ru-RU" altLang="ru-RU" sz="2200" b="1" i="1" dirty="0" smtClean="0"/>
              <a:t>город Переславль-Залесский по муниципальным программам и непрограммным расходам</a:t>
            </a:r>
            <a:r>
              <a:rPr lang="ru-RU" altLang="ru-RU" sz="2200" b="1" i="1" dirty="0"/>
              <a:t> </a:t>
            </a:r>
            <a:r>
              <a:rPr lang="ru-RU" altLang="ru-RU" sz="2200" b="1" i="1" dirty="0" smtClean="0"/>
              <a:t>в </a:t>
            </a:r>
            <a:r>
              <a:rPr lang="ru-RU" altLang="ru-RU" sz="2200" b="1" i="1" dirty="0" smtClean="0">
                <a:solidFill>
                  <a:schemeClr val="tx1"/>
                </a:solidFill>
              </a:rPr>
              <a:t>2019 году, млн. руб.</a:t>
            </a:r>
          </a:p>
        </p:txBody>
      </p:sp>
      <p:sp>
        <p:nvSpPr>
          <p:cNvPr id="17412" name="Oval 12"/>
          <p:cNvSpPr>
            <a:spLocks noChangeArrowheads="1"/>
          </p:cNvSpPr>
          <p:nvPr/>
        </p:nvSpPr>
        <p:spPr bwMode="auto">
          <a:xfrm>
            <a:off x="4572000" y="3933825"/>
            <a:ext cx="792163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55253" rIns="81639" bIns="42452" anchor="ctr"/>
          <a:lstStyle>
            <a:lvl1pPr defTabSz="407988" eaLnBrk="0" hangingPunct="0">
              <a:spcBef>
                <a:spcPct val="20000"/>
              </a:spcBef>
              <a:buChar char="•"/>
              <a:tabLst>
                <a:tab pos="657225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07988" eaLnBrk="0" hangingPunct="0">
              <a:spcBef>
                <a:spcPct val="20000"/>
              </a:spcBef>
              <a:buChar char="–"/>
              <a:tabLst>
                <a:tab pos="657225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07988" eaLnBrk="0" hangingPunct="0">
              <a:spcBef>
                <a:spcPct val="20000"/>
              </a:spcBef>
              <a:buChar char="•"/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07988" eaLnBrk="0" hangingPunct="0">
              <a:spcBef>
                <a:spcPct val="20000"/>
              </a:spcBef>
              <a:buChar char="–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07988" eaLnBrk="0" hangingPunct="0">
              <a:spcBef>
                <a:spcPct val="20000"/>
              </a:spcBef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FontTx/>
              <a:buNone/>
            </a:pPr>
            <a:endParaRPr lang="ru-RU" altLang="ru-RU" sz="1500" b="1" dirty="0">
              <a:solidFill>
                <a:srgbClr val="FF3300"/>
              </a:solidFill>
              <a:cs typeface="Arial" pitchFamily="34" charset="0"/>
            </a:endParaRPr>
          </a:p>
        </p:txBody>
      </p:sp>
      <p:sp>
        <p:nvSpPr>
          <p:cNvPr id="17413" name="Oval 14"/>
          <p:cNvSpPr>
            <a:spLocks noChangeArrowheads="1"/>
          </p:cNvSpPr>
          <p:nvPr/>
        </p:nvSpPr>
        <p:spPr bwMode="auto">
          <a:xfrm>
            <a:off x="4357688" y="3214688"/>
            <a:ext cx="500062" cy="288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55253" rIns="81639" bIns="42452" anchor="ctr"/>
          <a:lstStyle>
            <a:lvl1pPr defTabSz="828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FontTx/>
              <a:buNone/>
            </a:pPr>
            <a:endParaRPr lang="ru-RU" altLang="ru-RU" sz="1500" b="1" dirty="0">
              <a:solidFill>
                <a:srgbClr val="FF3300"/>
              </a:solidFill>
              <a:cs typeface="Arial" pitchFamily="34" charset="0"/>
            </a:endParaRPr>
          </a:p>
        </p:txBody>
      </p:sp>
      <p:sp>
        <p:nvSpPr>
          <p:cNvPr id="17414" name="Oval 18"/>
          <p:cNvSpPr>
            <a:spLocks noChangeArrowheads="1"/>
          </p:cNvSpPr>
          <p:nvPr/>
        </p:nvSpPr>
        <p:spPr bwMode="auto">
          <a:xfrm>
            <a:off x="4643438" y="2565400"/>
            <a:ext cx="647700" cy="288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55253" rIns="81639" bIns="42452" anchor="ctr"/>
          <a:lstStyle>
            <a:lvl1pPr defTabSz="828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FontTx/>
              <a:buNone/>
            </a:pPr>
            <a:endParaRPr lang="ru-RU" altLang="ru-RU" sz="1500" b="1" dirty="0">
              <a:solidFill>
                <a:srgbClr val="FF3300"/>
              </a:solidFill>
              <a:cs typeface="Arial" pitchFamily="34" charset="0"/>
            </a:endParaRPr>
          </a:p>
        </p:txBody>
      </p:sp>
      <p:sp>
        <p:nvSpPr>
          <p:cNvPr id="17415" name="Прямоугольник 1"/>
          <p:cNvSpPr>
            <a:spLocks noChangeArrowheads="1"/>
          </p:cNvSpPr>
          <p:nvPr/>
        </p:nvSpPr>
        <p:spPr bwMode="auto">
          <a:xfrm>
            <a:off x="683568" y="182212"/>
            <a:ext cx="3078162" cy="3603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cs typeface="Arial" pitchFamily="34" charset="0"/>
              </a:rPr>
              <a:t>Управление финансов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06124824"/>
              </p:ext>
            </p:extLst>
          </p:nvPr>
        </p:nvGraphicFramePr>
        <p:xfrm>
          <a:off x="-1332656" y="1500174"/>
          <a:ext cx="10476656" cy="535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 rot="2346935">
            <a:off x="4270908" y="4407460"/>
            <a:ext cx="14665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0" i="0" u="none" strike="noStrike" kern="1200" spc="0" baseline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pPr>
            <a:r>
              <a:rPr lang="ru-RU" sz="1000" b="1" dirty="0" smtClean="0">
                <a:solidFill>
                  <a:schemeClr val="bg1"/>
                </a:solidFill>
              </a:rPr>
              <a:t>Обеспечение </a:t>
            </a:r>
          </a:p>
          <a:p>
            <a:pPr algn="ctr">
              <a:defRPr sz="1200" b="0" i="0" u="none" strike="noStrike" kern="1200" spc="0" baseline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pPr>
            <a:r>
              <a:rPr lang="ru-RU" sz="1000" b="1" dirty="0" smtClean="0">
                <a:solidFill>
                  <a:schemeClr val="bg1"/>
                </a:solidFill>
              </a:rPr>
              <a:t>функционирования и </a:t>
            </a:r>
          </a:p>
          <a:p>
            <a:pPr algn="ctr">
              <a:defRPr sz="1200" b="0" i="0" u="none" strike="noStrike" kern="1200" spc="0" baseline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pPr>
            <a:r>
              <a:rPr lang="ru-RU" sz="1000" b="1" dirty="0" smtClean="0">
                <a:solidFill>
                  <a:schemeClr val="bg1"/>
                </a:solidFill>
              </a:rPr>
              <a:t>развития </a:t>
            </a:r>
            <a:r>
              <a:rPr lang="ru-RU" sz="1000" b="1" dirty="0" err="1" smtClean="0">
                <a:solidFill>
                  <a:schemeClr val="bg1"/>
                </a:solidFill>
              </a:rPr>
              <a:t>мун</a:t>
            </a:r>
            <a:r>
              <a:rPr lang="ru-RU" sz="1000" b="1" dirty="0" smtClean="0">
                <a:solidFill>
                  <a:schemeClr val="bg1"/>
                </a:solidFill>
              </a:rPr>
              <a:t>. службы; 134,8</a:t>
            </a:r>
            <a:endParaRPr lang="ru-RU" sz="1000" b="1" dirty="0">
              <a:solidFill>
                <a:schemeClr val="bg1"/>
              </a:solidFill>
            </a:endParaRPr>
          </a:p>
        </p:txBody>
      </p:sp>
      <p:pic>
        <p:nvPicPr>
          <p:cNvPr id="11" name="Picture 21" descr="gerbpz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EDC2"/>
              </a:clrFrom>
              <a:clrTo>
                <a:srgbClr val="F6ED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479"/>
            <a:ext cx="865406" cy="95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50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7674" y="539424"/>
            <a:ext cx="8280151" cy="1017367"/>
          </a:xfrm>
        </p:spPr>
        <p:txBody>
          <a:bodyPr lIns="81639" tIns="68054" rIns="81639" bIns="42452" anchor="t"/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altLang="ru-RU" sz="2200" b="1" i="1" dirty="0" smtClean="0">
                <a:cs typeface="Times New Roman" pitchFamily="18" charset="0"/>
              </a:rPr>
              <a:t>Муниципальный дорожный фонд городского округа город Переславль-Залесский на 2019 и плановый</a:t>
            </a:r>
            <a:br>
              <a:rPr lang="ru-RU" altLang="ru-RU" sz="2200" b="1" i="1" dirty="0" smtClean="0">
                <a:cs typeface="Times New Roman" pitchFamily="18" charset="0"/>
              </a:rPr>
            </a:br>
            <a:r>
              <a:rPr lang="ru-RU" altLang="ru-RU" sz="2200" b="1" i="1" dirty="0" smtClean="0">
                <a:cs typeface="Times New Roman" pitchFamily="18" charset="0"/>
              </a:rPr>
              <a:t> период 2020 и 2021 годов, млн. руб. </a:t>
            </a:r>
            <a:endParaRPr lang="ru-RU" altLang="ru-RU" sz="2200" b="1" i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7412" name="Oval 12"/>
          <p:cNvSpPr>
            <a:spLocks noChangeArrowheads="1"/>
          </p:cNvSpPr>
          <p:nvPr/>
        </p:nvSpPr>
        <p:spPr bwMode="auto">
          <a:xfrm>
            <a:off x="4572000" y="3933825"/>
            <a:ext cx="792163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55253" rIns="81639" bIns="42452" anchor="ctr"/>
          <a:lstStyle>
            <a:lvl1pPr defTabSz="407988" eaLnBrk="0" hangingPunct="0">
              <a:spcBef>
                <a:spcPct val="20000"/>
              </a:spcBef>
              <a:buChar char="•"/>
              <a:tabLst>
                <a:tab pos="657225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07988" eaLnBrk="0" hangingPunct="0">
              <a:spcBef>
                <a:spcPct val="20000"/>
              </a:spcBef>
              <a:buChar char="–"/>
              <a:tabLst>
                <a:tab pos="657225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07988" eaLnBrk="0" hangingPunct="0">
              <a:spcBef>
                <a:spcPct val="20000"/>
              </a:spcBef>
              <a:buChar char="•"/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07988" eaLnBrk="0" hangingPunct="0">
              <a:spcBef>
                <a:spcPct val="20000"/>
              </a:spcBef>
              <a:buChar char="–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07988" eaLnBrk="0" hangingPunct="0">
              <a:spcBef>
                <a:spcPct val="20000"/>
              </a:spcBef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FontTx/>
              <a:buNone/>
            </a:pPr>
            <a:endParaRPr lang="ru-RU" altLang="ru-RU" sz="1500" b="1" dirty="0">
              <a:solidFill>
                <a:srgbClr val="FF3300"/>
              </a:solidFill>
              <a:cs typeface="Arial" pitchFamily="34" charset="0"/>
            </a:endParaRPr>
          </a:p>
        </p:txBody>
      </p:sp>
      <p:sp>
        <p:nvSpPr>
          <p:cNvPr id="17413" name="Oval 14"/>
          <p:cNvSpPr>
            <a:spLocks noChangeArrowheads="1"/>
          </p:cNvSpPr>
          <p:nvPr/>
        </p:nvSpPr>
        <p:spPr bwMode="auto">
          <a:xfrm>
            <a:off x="4357688" y="3214688"/>
            <a:ext cx="500062" cy="288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55253" rIns="81639" bIns="42452" anchor="ctr"/>
          <a:lstStyle>
            <a:lvl1pPr defTabSz="828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FontTx/>
              <a:buNone/>
            </a:pPr>
            <a:endParaRPr lang="ru-RU" altLang="ru-RU" sz="1500" b="1" dirty="0">
              <a:solidFill>
                <a:srgbClr val="FF3300"/>
              </a:solidFill>
              <a:cs typeface="Arial" pitchFamily="34" charset="0"/>
            </a:endParaRPr>
          </a:p>
        </p:txBody>
      </p:sp>
      <p:sp>
        <p:nvSpPr>
          <p:cNvPr id="17414" name="Oval 18"/>
          <p:cNvSpPr>
            <a:spLocks noChangeArrowheads="1"/>
          </p:cNvSpPr>
          <p:nvPr/>
        </p:nvSpPr>
        <p:spPr bwMode="auto">
          <a:xfrm>
            <a:off x="4643438" y="2565400"/>
            <a:ext cx="647700" cy="288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55253" rIns="81639" bIns="42452" anchor="ctr"/>
          <a:lstStyle>
            <a:lvl1pPr defTabSz="828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FontTx/>
              <a:buNone/>
            </a:pPr>
            <a:endParaRPr lang="ru-RU" altLang="ru-RU" sz="1500" b="1" dirty="0">
              <a:solidFill>
                <a:srgbClr val="FF3300"/>
              </a:solidFill>
              <a:cs typeface="Arial" pitchFamily="34" charset="0"/>
            </a:endParaRPr>
          </a:p>
        </p:txBody>
      </p:sp>
      <p:sp>
        <p:nvSpPr>
          <p:cNvPr id="17415" name="Прямоугольник 1"/>
          <p:cNvSpPr>
            <a:spLocks noChangeArrowheads="1"/>
          </p:cNvSpPr>
          <p:nvPr/>
        </p:nvSpPr>
        <p:spPr bwMode="auto">
          <a:xfrm>
            <a:off x="683568" y="177479"/>
            <a:ext cx="3078162" cy="3603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cs typeface="Arial" pitchFamily="34" charset="0"/>
              </a:rPr>
              <a:t>Управление финансов</a:t>
            </a: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487790466"/>
              </p:ext>
            </p:extLst>
          </p:nvPr>
        </p:nvGraphicFramePr>
        <p:xfrm>
          <a:off x="428596" y="1556792"/>
          <a:ext cx="8391876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 bwMode="auto">
          <a:xfrm rot="16200000">
            <a:off x="-413851" y="3848980"/>
            <a:ext cx="14477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1" descr="gerbpz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EDC2"/>
              </a:clrFrom>
              <a:clrTo>
                <a:srgbClr val="F6ED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479"/>
            <a:ext cx="865406" cy="95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49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8604250" cy="1068388"/>
          </a:xfrm>
        </p:spPr>
        <p:txBody>
          <a:bodyPr lIns="81639" tIns="68054" rIns="81639" bIns="42452" anchor="t"/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altLang="ru-RU" sz="2200" b="1" i="1" dirty="0" smtClean="0">
                <a:cs typeface="Times New Roman" panose="02020603050405020304" pitchFamily="18" charset="0"/>
              </a:rPr>
              <a:t>Дефицит бюджета городского округа </a:t>
            </a:r>
            <a:r>
              <a:rPr lang="en-US" altLang="ru-RU" sz="2200" b="1" i="1" dirty="0" smtClean="0">
                <a:cs typeface="Times New Roman" panose="02020603050405020304" pitchFamily="18" charset="0"/>
              </a:rPr>
              <a:t>     </a:t>
            </a:r>
            <a:r>
              <a:rPr lang="ru-RU" altLang="ru-RU" sz="2200" b="1" i="1" dirty="0" smtClean="0">
                <a:cs typeface="Times New Roman" panose="02020603050405020304" pitchFamily="18" charset="0"/>
              </a:rPr>
              <a:t/>
            </a:r>
            <a:br>
              <a:rPr lang="ru-RU" altLang="ru-RU" sz="2200" b="1" i="1" dirty="0" smtClean="0">
                <a:cs typeface="Times New Roman" panose="02020603050405020304" pitchFamily="18" charset="0"/>
              </a:rPr>
            </a:br>
            <a:r>
              <a:rPr lang="en-US" altLang="ru-RU" sz="2200" b="1" i="1" dirty="0" smtClean="0">
                <a:cs typeface="Times New Roman" panose="02020603050405020304" pitchFamily="18" charset="0"/>
              </a:rPr>
              <a:t> </a:t>
            </a:r>
            <a:r>
              <a:rPr lang="ru-RU" altLang="ru-RU" sz="2200" b="1" i="1" dirty="0" smtClean="0">
                <a:cs typeface="Times New Roman" panose="02020603050405020304" pitchFamily="18" charset="0"/>
              </a:rPr>
              <a:t>город Переславль-Залесский </a:t>
            </a:r>
            <a:br>
              <a:rPr lang="ru-RU" altLang="ru-RU" sz="2200" b="1" i="1" dirty="0" smtClean="0">
                <a:cs typeface="Times New Roman" panose="02020603050405020304" pitchFamily="18" charset="0"/>
              </a:rPr>
            </a:br>
            <a:r>
              <a:rPr lang="ru-RU" altLang="ru-RU" sz="2200" b="1" i="1" dirty="0" smtClean="0">
                <a:cs typeface="Times New Roman" panose="02020603050405020304" pitchFamily="18" charset="0"/>
              </a:rPr>
              <a:t>за 2018 год и на 2019 – 2021 годы, млн. руб.</a:t>
            </a: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406050"/>
              </p:ext>
            </p:extLst>
          </p:nvPr>
        </p:nvGraphicFramePr>
        <p:xfrm>
          <a:off x="107950" y="1544638"/>
          <a:ext cx="9186863" cy="548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23" name="Лист" r:id="rId4" imgW="7566748" imgH="4221504" progId="Excel.Sheet.8">
                  <p:embed/>
                </p:oleObj>
              </mc:Choice>
              <mc:Fallback>
                <p:oleObj name="Лист" r:id="rId4" imgW="7566748" imgH="422150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544638"/>
                        <a:ext cx="9186863" cy="54848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Прямоугольник 1"/>
          <p:cNvSpPr>
            <a:spLocks noChangeArrowheads="1"/>
          </p:cNvSpPr>
          <p:nvPr/>
        </p:nvSpPr>
        <p:spPr bwMode="auto">
          <a:xfrm>
            <a:off x="911396" y="177479"/>
            <a:ext cx="2663825" cy="3603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cs typeface="Arial" pitchFamily="34" charset="0"/>
              </a:rPr>
              <a:t>Управление финансов</a:t>
            </a:r>
          </a:p>
        </p:txBody>
      </p:sp>
      <p:pic>
        <p:nvPicPr>
          <p:cNvPr id="7" name="Picture 21" descr="gerbpzn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6EDC2"/>
              </a:clrFrom>
              <a:clrTo>
                <a:srgbClr val="F6ED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479"/>
            <a:ext cx="865406" cy="95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859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3523" y="537841"/>
            <a:ext cx="8229600" cy="879461"/>
          </a:xfrm>
        </p:spPr>
        <p:txBody>
          <a:bodyPr lIns="81639" tIns="68054" rIns="81639" bIns="42452" anchor="t"/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altLang="ru-RU" sz="2200" b="1" i="1" dirty="0" smtClean="0">
                <a:cs typeface="Times New Roman" pitchFamily="18" charset="0"/>
              </a:rPr>
              <a:t>Динамика объема муниципального долга городского округа город Переславль-Залесский за 2018–2021 годы, млн. руб.</a:t>
            </a: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122606"/>
              </p:ext>
            </p:extLst>
          </p:nvPr>
        </p:nvGraphicFramePr>
        <p:xfrm>
          <a:off x="-180975" y="1643063"/>
          <a:ext cx="9564688" cy="534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7" name="Лист" r:id="rId4" imgW="6934205" imgH="3764232" progId="Excel.Sheet.8">
                  <p:embed/>
                </p:oleObj>
              </mc:Choice>
              <mc:Fallback>
                <p:oleObj name="Лист" r:id="rId4" imgW="6934205" imgH="3764232" progId="Excel.Sheet.8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975" y="1643063"/>
                        <a:ext cx="9564688" cy="53435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Прямоугольник 1"/>
          <p:cNvSpPr>
            <a:spLocks noChangeArrowheads="1"/>
          </p:cNvSpPr>
          <p:nvPr/>
        </p:nvSpPr>
        <p:spPr bwMode="auto">
          <a:xfrm>
            <a:off x="913935" y="177479"/>
            <a:ext cx="2663825" cy="3603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cs typeface="Arial" pitchFamily="34" charset="0"/>
              </a:rPr>
              <a:t>Управление финансов</a:t>
            </a:r>
          </a:p>
        </p:txBody>
      </p:sp>
      <p:pic>
        <p:nvPicPr>
          <p:cNvPr id="7" name="Picture 21" descr="gerbpzn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6EDC2"/>
              </a:clrFrom>
              <a:clrTo>
                <a:srgbClr val="F6ED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479"/>
            <a:ext cx="865406" cy="95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81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713" y="2490788"/>
            <a:ext cx="561657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</a:t>
            </a:r>
            <a:r>
              <a:rPr lang="ru-RU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Прямоугольник 1"/>
          <p:cNvSpPr>
            <a:spLocks noChangeArrowheads="1"/>
          </p:cNvSpPr>
          <p:nvPr/>
        </p:nvSpPr>
        <p:spPr bwMode="auto">
          <a:xfrm>
            <a:off x="971600" y="177158"/>
            <a:ext cx="2663825" cy="3603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</a:rPr>
              <a:t>Управление финансов</a:t>
            </a:r>
          </a:p>
        </p:txBody>
      </p:sp>
      <p:pic>
        <p:nvPicPr>
          <p:cNvPr id="7" name="Picture 21" descr="gerbpz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EDC2"/>
              </a:clrFrom>
              <a:clrTo>
                <a:srgbClr val="F6ED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479"/>
            <a:ext cx="865406" cy="95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48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4918" y="849771"/>
            <a:ext cx="7860152" cy="63408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Численность населения</a:t>
            </a:r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1" descr="gerbpz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EDC2"/>
              </a:clrFrom>
              <a:clrTo>
                <a:srgbClr val="F6ED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479"/>
            <a:ext cx="865406" cy="95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/>
          </p:nvPr>
        </p:nvGraphicFramePr>
        <p:xfrm>
          <a:off x="338138" y="1166812"/>
          <a:ext cx="8805862" cy="5142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86246" y="165488"/>
            <a:ext cx="3365500" cy="515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финансов</a:t>
            </a:r>
          </a:p>
        </p:txBody>
      </p:sp>
    </p:spTree>
    <p:extLst>
      <p:ext uri="{BB962C8B-B14F-4D97-AF65-F5344CB8AC3E}">
        <p14:creationId xmlns:p14="http://schemas.microsoft.com/office/powerpoint/2010/main" val="319198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760" y="743789"/>
            <a:ext cx="8003232" cy="778098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Промышленное производство</a:t>
            </a:r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1" descr="gerbpz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EDC2"/>
              </a:clrFrom>
              <a:clrTo>
                <a:srgbClr val="F6ED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479"/>
            <a:ext cx="865406" cy="95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8974577"/>
              </p:ext>
            </p:extLst>
          </p:nvPr>
        </p:nvGraphicFramePr>
        <p:xfrm>
          <a:off x="755576" y="1412776"/>
          <a:ext cx="799288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86246" y="165488"/>
            <a:ext cx="3365500" cy="515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финансов</a:t>
            </a:r>
          </a:p>
        </p:txBody>
      </p:sp>
    </p:spTree>
    <p:extLst>
      <p:ext uri="{BB962C8B-B14F-4D97-AF65-F5344CB8AC3E}">
        <p14:creationId xmlns:p14="http://schemas.microsoft.com/office/powerpoint/2010/main" val="107197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79793"/>
            <a:ext cx="7859216" cy="70609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Доходы населения</a:t>
            </a:r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1" descr="gerbpz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EDC2"/>
              </a:clrFrom>
              <a:clrTo>
                <a:srgbClr val="F6ED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479"/>
            <a:ext cx="865406" cy="95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7650367"/>
              </p:ext>
            </p:extLst>
          </p:nvPr>
        </p:nvGraphicFramePr>
        <p:xfrm>
          <a:off x="750228" y="1122016"/>
          <a:ext cx="8388424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86246" y="165488"/>
            <a:ext cx="3365500" cy="515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финансов</a:t>
            </a:r>
          </a:p>
        </p:txBody>
      </p:sp>
    </p:spTree>
    <p:extLst>
      <p:ext uri="{BB962C8B-B14F-4D97-AF65-F5344CB8AC3E}">
        <p14:creationId xmlns:p14="http://schemas.microsoft.com/office/powerpoint/2010/main" val="243542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23962" y="702060"/>
            <a:ext cx="6696075" cy="539354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67500" tIns="35100" rIns="67500" bIns="3510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ru-RU" altLang="ru-RU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бюджетной и налоговой политики на </a:t>
            </a:r>
            <a:r>
              <a:rPr lang="ru-RU" altLang="ru-RU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2019-20</a:t>
            </a:r>
            <a:r>
              <a:rPr lang="en-US" altLang="ru-RU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altLang="ru-RU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556793"/>
            <a:ext cx="8352928" cy="5289534"/>
          </a:xfrm>
        </p:spPr>
        <p:txBody>
          <a:bodyPr>
            <a:normAutofit/>
          </a:bodyPr>
          <a:lstStyle/>
          <a:p>
            <a:pPr marL="0" indent="0" algn="ctr" eaLnBrk="1" hangingPunct="1">
              <a:spcBef>
                <a:spcPts val="113"/>
              </a:spcBef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и задачи:</a:t>
            </a:r>
          </a:p>
          <a:p>
            <a:pPr algn="ctr" eaLnBrk="1" hangingPunct="1">
              <a:spcBef>
                <a:spcPts val="113"/>
              </a:spcBef>
              <a:buFont typeface="Wingdings" panose="05000000000000000000" pitchFamily="2" charset="2"/>
              <a:buChar char="Ø"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113"/>
              </a:spcBef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развитие доходных источников бюджета городского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необходимых для развития муниципального образования ввиду сосредоточения львиной доли налоговых доходов и сборов, собранных на его территории, в областном и федеральном бюджетах: </a:t>
            </a:r>
          </a:p>
          <a:p>
            <a:pPr algn="just" eaLnBrk="1" hangingPunct="1">
              <a:spcBef>
                <a:spcPts val="113"/>
              </a:spcBef>
              <a:buFont typeface="Wingdings" panose="05000000000000000000" pitchFamily="2" charset="2"/>
              <a:buChar char="Ø"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1650" lvl="1" indent="-201600" algn="just">
              <a:spcBef>
                <a:spcPts val="113"/>
              </a:spcBef>
            </a:pPr>
            <a:r>
              <a:rPr lang="ru-RU" altLang="ru-RU" sz="1200" b="1" dirty="0" smtClean="0">
                <a:latin typeface="Times New Roman" pitchFamily="18" charset="0"/>
              </a:rPr>
              <a:t>увеличение доходной части бюджета за счет привлечения средств внебюджетных источников,  а также средств федерального и областного бюджетов с наиболее высокой долей софинансирования;</a:t>
            </a:r>
            <a:endParaRPr lang="ru-RU" altLang="ru-RU" sz="1200" b="1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601266" lvl="1" indent="-201216" algn="just">
              <a:spcBef>
                <a:spcPts val="113"/>
              </a:spcBef>
            </a:pPr>
            <a:r>
              <a:rPr lang="ru-RU" altLang="ru-RU" sz="1200" b="1" dirty="0" smtClean="0">
                <a:latin typeface="Times New Roman" pitchFamily="18" charset="0"/>
              </a:rPr>
              <a:t>укрепление доходной базы городского бюджета путем увеличения собираемости платежей и сокращения задолженности по платежам в бюджет, в том числе путем повышения эффективности администрирования</a:t>
            </a:r>
            <a:r>
              <a:rPr lang="ru-RU" altLang="ru-RU" sz="1200" dirty="0" smtClean="0">
                <a:latin typeface="Times New Roman" pitchFamily="18" charset="0"/>
              </a:rPr>
              <a:t>;</a:t>
            </a:r>
          </a:p>
          <a:p>
            <a:pPr marL="601266" lvl="1" indent="-201216" algn="just">
              <a:spcBef>
                <a:spcPts val="113"/>
              </a:spcBef>
            </a:pPr>
            <a:endParaRPr lang="ru-RU" altLang="ru-RU" sz="1200" dirty="0" smtClean="0">
              <a:latin typeface="Times New Roman" pitchFamily="18" charset="0"/>
            </a:endParaRPr>
          </a:p>
          <a:p>
            <a:pPr algn="just" eaLnBrk="1" hangingPunct="1">
              <a:spcBef>
                <a:spcPts val="113"/>
              </a:spcBef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бюджетных расходов и соблюдение сбалансированности бюджета:</a:t>
            </a:r>
          </a:p>
          <a:p>
            <a:pPr algn="just" eaLnBrk="1" hangingPunct="1">
              <a:spcBef>
                <a:spcPts val="113"/>
              </a:spcBef>
              <a:buFont typeface="Wingdings" panose="05000000000000000000" pitchFamily="2" charset="2"/>
              <a:buChar char="Ø"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spcBef>
                <a:spcPts val="113"/>
              </a:spcBef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консервативное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планирование, исходя из возможностей имеющегося доходного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потенциала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0" indent="0" algn="just" eaLnBrk="1" hangingPunct="1">
              <a:spcBef>
                <a:spcPts val="113"/>
              </a:spcBef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планируемый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трехлетний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период;</a:t>
            </a:r>
          </a:p>
          <a:p>
            <a:pPr marL="0" indent="0" algn="just" eaLnBrk="1" hangingPunct="1">
              <a:spcBef>
                <a:spcPts val="113"/>
              </a:spcBef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повышение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муниципальных программ с учетом необходимости соблюдения </a:t>
            </a:r>
          </a:p>
          <a:p>
            <a:pPr marL="0" indent="0" algn="just" eaLnBrk="1" hangingPunct="1">
              <a:spcBef>
                <a:spcPts val="113"/>
              </a:spcBef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стратегических направлений развития города в условиях текущей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экономической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ситуации,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из 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spcBef>
                <a:spcPts val="113"/>
              </a:spcBef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возможностей доходной базы бюджета </a:t>
            </a:r>
            <a:r>
              <a:rPr lang="ru-RU" altLang="ru-RU" sz="1200" b="1" dirty="0" smtClean="0">
                <a:latin typeface="Times New Roman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 eaLnBrk="1" hangingPunct="1">
              <a:spcBef>
                <a:spcPts val="113"/>
              </a:spcBef>
              <a:buNone/>
            </a:pPr>
            <a:r>
              <a:rPr lang="ru-RU" altLang="ru-RU" sz="1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 smtClean="0">
                <a:latin typeface="Times New Roman" pitchFamily="18" charset="0"/>
                <a:cs typeface="Times New Roman" panose="02020603050405020304" pitchFamily="18" charset="0"/>
              </a:rPr>
              <a:t>        - </a:t>
            </a:r>
            <a:r>
              <a:rPr lang="ru-RU" altLang="ru-RU" sz="1200" b="1" dirty="0" smtClean="0">
                <a:latin typeface="Times New Roman" pitchFamily="18" charset="0"/>
              </a:rPr>
              <a:t>повышение </a:t>
            </a:r>
            <a:r>
              <a:rPr lang="ru-RU" altLang="ru-RU" sz="1200" b="1" dirty="0">
                <a:latin typeface="Times New Roman" pitchFamily="18" charset="0"/>
              </a:rPr>
              <a:t>эффективности бюджетных расходов за счет повышения эффективности процедур проведения </a:t>
            </a:r>
            <a:endParaRPr lang="ru-RU" altLang="ru-RU" sz="1200" b="1" dirty="0" smtClean="0">
              <a:latin typeface="Times New Roman" pitchFamily="18" charset="0"/>
            </a:endParaRPr>
          </a:p>
          <a:p>
            <a:pPr marL="0" indent="0" algn="just" eaLnBrk="1" hangingPunct="1">
              <a:spcBef>
                <a:spcPts val="113"/>
              </a:spcBef>
              <a:buNone/>
            </a:pPr>
            <a:r>
              <a:rPr lang="ru-RU" altLang="ru-RU" sz="1200" b="1" dirty="0">
                <a:latin typeface="Times New Roman" pitchFamily="18" charset="0"/>
              </a:rPr>
              <a:t> </a:t>
            </a:r>
            <a:r>
              <a:rPr lang="ru-RU" altLang="ru-RU" sz="1200" b="1" dirty="0" smtClean="0">
                <a:latin typeface="Times New Roman" pitchFamily="18" charset="0"/>
              </a:rPr>
              <a:t>         муниципальных </a:t>
            </a:r>
            <a:r>
              <a:rPr lang="ru-RU" altLang="ru-RU" sz="1200" b="1" dirty="0">
                <a:latin typeface="Times New Roman" pitchFamily="18" charset="0"/>
              </a:rPr>
              <a:t>закупок, в том числе путем внедрения казначейского </a:t>
            </a:r>
            <a:r>
              <a:rPr lang="ru-RU" altLang="ru-RU" sz="1200" b="1" dirty="0" smtClean="0">
                <a:latin typeface="Times New Roman" pitchFamily="18" charset="0"/>
              </a:rPr>
              <a:t>сопровождения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 eaLnBrk="1" hangingPunct="1">
              <a:spcBef>
                <a:spcPts val="113"/>
              </a:spcBef>
              <a:buNone/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        - принятие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мер по ограничению дефицита бюджета и уровня муниципального долга путем включения в бюджет </a:t>
            </a:r>
            <a:endParaRPr lang="ru-RU" alt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ts val="113"/>
              </a:spcBef>
              <a:buNone/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первоочередном порядке действующих расходных обязательств, сокращение неэффективных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расходов.</a:t>
            </a:r>
            <a:r>
              <a:rPr lang="ru-RU" altLang="ru-RU" sz="1200" dirty="0" smtClean="0">
                <a:latin typeface="Times New Roman" pitchFamily="18" charset="0"/>
              </a:rPr>
              <a:t> </a:t>
            </a:r>
            <a:endParaRPr lang="ru-RU" altLang="ru-RU" sz="1200" b="1" dirty="0">
              <a:latin typeface="Times New Roman" pitchFamily="18" charset="0"/>
            </a:endParaRPr>
          </a:p>
          <a:p>
            <a:pPr marL="201216" indent="-201216" eaLnBrk="1" hangingPunct="1">
              <a:buNone/>
            </a:pPr>
            <a:endParaRPr lang="ru-RU" altLang="ru-RU" sz="135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28645"/>
            <a:ext cx="3572742" cy="3869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</a:rPr>
              <a:t>Управление финансов</a:t>
            </a:r>
          </a:p>
        </p:txBody>
      </p:sp>
      <p:pic>
        <p:nvPicPr>
          <p:cNvPr id="7" name="Picture 21" descr="gerbpz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EDC2"/>
              </a:clrFrom>
              <a:clrTo>
                <a:srgbClr val="F6ED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479"/>
            <a:ext cx="865406" cy="95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43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4918" y="417354"/>
            <a:ext cx="7839185" cy="765254"/>
          </a:xfrm>
          <a:solidFill>
            <a:schemeClr val="bg1"/>
          </a:solidFill>
        </p:spPr>
        <p:txBody>
          <a:bodyPr lIns="81639" tIns="68054" rIns="81639" bIns="42452" anchor="t"/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altLang="ru-RU" sz="2200" b="1" i="1" dirty="0" smtClean="0"/>
              <a:t>Основные параметры бюджета городского округа </a:t>
            </a:r>
            <a:br>
              <a:rPr lang="ru-RU" altLang="ru-RU" sz="2200" b="1" i="1" dirty="0" smtClean="0"/>
            </a:br>
            <a:r>
              <a:rPr lang="ru-RU" altLang="ru-RU" sz="2200" b="1" i="1" dirty="0" smtClean="0"/>
              <a:t>г. Переславль-Залесский в 2018 –2021 годах, млн. руб.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317666"/>
              </p:ext>
            </p:extLst>
          </p:nvPr>
        </p:nvGraphicFramePr>
        <p:xfrm>
          <a:off x="-108520" y="2708920"/>
          <a:ext cx="9252520" cy="4407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4" name="Прямоугольник 1"/>
          <p:cNvSpPr>
            <a:spLocks noChangeArrowheads="1"/>
          </p:cNvSpPr>
          <p:nvPr/>
        </p:nvSpPr>
        <p:spPr bwMode="auto">
          <a:xfrm>
            <a:off x="899592" y="177479"/>
            <a:ext cx="2663825" cy="3603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cs typeface="Arial" pitchFamily="34" charset="0"/>
              </a:rPr>
              <a:t>Управление финансов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10034" y="1182608"/>
            <a:ext cx="8589639" cy="174233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sz="2000" b="1" u="sng" kern="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ДОХОДЫ ГОРОДСКОГО БЮДЖЕТА – 1 809 млн. руб.</a:t>
            </a:r>
            <a:r>
              <a:rPr lang="ru-RU" sz="2000" b="1" kern="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/>
            </a:r>
            <a:br>
              <a:rPr lang="ru-RU" sz="2000" b="1" kern="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</a:br>
            <a:r>
              <a:rPr lang="ru-RU" sz="1800" kern="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налоговые и неналоговые доходы  - 551 млн. руб.,</a:t>
            </a:r>
            <a:br>
              <a:rPr lang="ru-RU" sz="1800" kern="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</a:br>
            <a:r>
              <a:rPr lang="ru-RU" sz="1800" kern="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средства федерального и областного бюджетов</a:t>
            </a:r>
            <a:r>
              <a:rPr lang="ru-RU" sz="1800" b="1" kern="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ru-RU" sz="1800" kern="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– 1 258 млн. руб.</a:t>
            </a:r>
            <a:r>
              <a:rPr lang="ru-RU" sz="1800" i="1" kern="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/>
            </a:r>
            <a:br>
              <a:rPr lang="ru-RU" sz="1800" i="1" kern="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</a:br>
            <a:r>
              <a:rPr lang="ru-RU" sz="2000" b="1" u="sng" kern="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РАСХОДЫ ГОРОДСКОГО БЮДЖЕТА -  1 864 млн. руб.</a:t>
            </a:r>
          </a:p>
          <a:p>
            <a:pPr eaLnBrk="1" hangingPunct="1">
              <a:defRPr/>
            </a:pPr>
            <a:r>
              <a:rPr lang="ru-RU" sz="2000" b="1" u="sng" kern="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ДЕФИЦИТ -  55 млн. руб.</a:t>
            </a:r>
            <a:endParaRPr lang="ru-RU" sz="2000" b="1" u="sng" kern="0" dirty="0">
              <a:solidFill>
                <a:srgbClr val="000000"/>
              </a:solidFill>
            </a:endParaRPr>
          </a:p>
        </p:txBody>
      </p:sp>
      <p:pic>
        <p:nvPicPr>
          <p:cNvPr id="8" name="Picture 21" descr="gerbpz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EDC2"/>
              </a:clrFrom>
              <a:clrTo>
                <a:srgbClr val="F6ED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479"/>
            <a:ext cx="865406" cy="95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30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8726" y="626732"/>
            <a:ext cx="8637810" cy="662293"/>
          </a:xfrm>
          <a:noFill/>
        </p:spPr>
        <p:txBody>
          <a:bodyPr/>
          <a:lstStyle/>
          <a:p>
            <a:pPr eaLnBrk="1" hangingPunct="1"/>
            <a:r>
              <a:rPr lang="ru-RU" altLang="ru-RU" sz="2000" b="1" i="1" dirty="0" smtClean="0">
                <a:solidFill>
                  <a:schemeClr val="tx1"/>
                </a:solidFill>
              </a:rPr>
              <a:t/>
            </a:r>
            <a:br>
              <a:rPr lang="ru-RU" altLang="ru-RU" sz="2000" b="1" i="1" dirty="0" smtClean="0">
                <a:solidFill>
                  <a:schemeClr val="tx1"/>
                </a:solidFill>
              </a:rPr>
            </a:br>
            <a:r>
              <a:rPr lang="ru-RU" altLang="ru-RU" sz="2200" b="1" i="1" dirty="0" smtClean="0">
                <a:solidFill>
                  <a:schemeClr val="tx1"/>
                </a:solidFill>
              </a:rPr>
              <a:t>Динамика поступления доходов в бюджет городского</a:t>
            </a:r>
            <a:br>
              <a:rPr lang="ru-RU" altLang="ru-RU" sz="2200" b="1" i="1" dirty="0" smtClean="0">
                <a:solidFill>
                  <a:schemeClr val="tx1"/>
                </a:solidFill>
              </a:rPr>
            </a:br>
            <a:r>
              <a:rPr lang="ru-RU" altLang="ru-RU" sz="2200" b="1" i="1" dirty="0" smtClean="0">
                <a:solidFill>
                  <a:schemeClr val="tx1"/>
                </a:solidFill>
              </a:rPr>
              <a:t>округа г. Переславль-Залесский на 2018 – 2021 годы</a:t>
            </a:r>
            <a:br>
              <a:rPr lang="ru-RU" altLang="ru-RU" sz="2200" b="1" i="1" dirty="0" smtClean="0">
                <a:solidFill>
                  <a:schemeClr val="tx1"/>
                </a:solidFill>
              </a:rPr>
            </a:br>
            <a:endParaRPr lang="ru-RU" altLang="ru-RU" sz="2200" b="1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3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23011687"/>
              </p:ext>
            </p:extLst>
          </p:nvPr>
        </p:nvGraphicFramePr>
        <p:xfrm>
          <a:off x="0" y="1312328"/>
          <a:ext cx="9144000" cy="5545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8" name="AutoShape 4"/>
          <p:cNvSpPr>
            <a:spLocks/>
          </p:cNvSpPr>
          <p:nvPr/>
        </p:nvSpPr>
        <p:spPr bwMode="auto">
          <a:xfrm rot="5400000">
            <a:off x="1684115" y="3725125"/>
            <a:ext cx="402174" cy="764108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627491" y="3632671"/>
            <a:ext cx="6964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 smtClean="0">
                <a:solidFill>
                  <a:srgbClr val="000000"/>
                </a:solidFill>
              </a:rPr>
              <a:t>580</a:t>
            </a:r>
            <a:endParaRPr lang="ru-RU" altLang="ru-RU" sz="1400" b="1" dirty="0">
              <a:solidFill>
                <a:srgbClr val="000000"/>
              </a:solidFill>
            </a:endParaRPr>
          </a:p>
        </p:txBody>
      </p:sp>
      <p:sp>
        <p:nvSpPr>
          <p:cNvPr id="6150" name="AutoShape 6"/>
          <p:cNvSpPr>
            <a:spLocks/>
          </p:cNvSpPr>
          <p:nvPr/>
        </p:nvSpPr>
        <p:spPr bwMode="auto">
          <a:xfrm rot="5400000">
            <a:off x="3598566" y="3734042"/>
            <a:ext cx="431800" cy="794988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3561249" y="3656604"/>
            <a:ext cx="6480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 smtClean="0">
                <a:solidFill>
                  <a:srgbClr val="000000"/>
                </a:solidFill>
              </a:rPr>
              <a:t>551</a:t>
            </a:r>
            <a:endParaRPr lang="ru-RU" altLang="ru-RU" sz="1400" b="1" dirty="0">
              <a:solidFill>
                <a:srgbClr val="000000"/>
              </a:solidFill>
            </a:endParaRPr>
          </a:p>
        </p:txBody>
      </p:sp>
      <p:sp>
        <p:nvSpPr>
          <p:cNvPr id="6152" name="AutoShape 9"/>
          <p:cNvSpPr>
            <a:spLocks/>
          </p:cNvSpPr>
          <p:nvPr/>
        </p:nvSpPr>
        <p:spPr bwMode="auto">
          <a:xfrm rot="5400000">
            <a:off x="5580915" y="3722718"/>
            <a:ext cx="431800" cy="801783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5524108" y="3656604"/>
            <a:ext cx="593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 smtClean="0">
                <a:solidFill>
                  <a:srgbClr val="000000"/>
                </a:solidFill>
              </a:rPr>
              <a:t>575</a:t>
            </a:r>
            <a:endParaRPr lang="ru-RU" altLang="ru-RU" sz="1400" b="1" dirty="0">
              <a:solidFill>
                <a:srgbClr val="000000"/>
              </a:solidFill>
            </a:endParaRPr>
          </a:p>
        </p:txBody>
      </p:sp>
      <p:sp>
        <p:nvSpPr>
          <p:cNvPr id="6154" name="AutoShape 13"/>
          <p:cNvSpPr>
            <a:spLocks/>
          </p:cNvSpPr>
          <p:nvPr/>
        </p:nvSpPr>
        <p:spPr bwMode="auto">
          <a:xfrm rot="5400000">
            <a:off x="7543902" y="3830971"/>
            <a:ext cx="410175" cy="846819"/>
          </a:xfrm>
          <a:prstGeom prst="leftBrace">
            <a:avLst>
              <a:gd name="adj1" fmla="val 1252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6155" name="Text Box 14"/>
          <p:cNvSpPr txBox="1">
            <a:spLocks noChangeArrowheads="1"/>
          </p:cNvSpPr>
          <p:nvPr/>
        </p:nvSpPr>
        <p:spPr bwMode="auto">
          <a:xfrm>
            <a:off x="7506715" y="3807515"/>
            <a:ext cx="6480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 smtClean="0">
                <a:solidFill>
                  <a:srgbClr val="000000"/>
                </a:solidFill>
              </a:rPr>
              <a:t>591</a:t>
            </a:r>
            <a:endParaRPr lang="ru-RU" altLang="ru-RU" sz="1400" b="1" dirty="0">
              <a:solidFill>
                <a:srgbClr val="000000"/>
              </a:solidFill>
            </a:endParaRPr>
          </a:p>
        </p:txBody>
      </p:sp>
      <p:sp>
        <p:nvSpPr>
          <p:cNvPr id="6157" name="Text Box 16"/>
          <p:cNvSpPr txBox="1">
            <a:spLocks noChangeArrowheads="1"/>
          </p:cNvSpPr>
          <p:nvPr/>
        </p:nvSpPr>
        <p:spPr bwMode="auto">
          <a:xfrm>
            <a:off x="157411" y="1312328"/>
            <a:ext cx="12026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</a:rPr>
              <a:t>Млн. руб. </a:t>
            </a:r>
            <a:endParaRPr lang="ru-RU" altLang="ru-RU" sz="1200" b="1" dirty="0">
              <a:solidFill>
                <a:srgbClr val="000000"/>
              </a:solidFill>
            </a:endParaRPr>
          </a:p>
        </p:txBody>
      </p:sp>
      <p:sp>
        <p:nvSpPr>
          <p:cNvPr id="6214" name="Text Box 87"/>
          <p:cNvSpPr txBox="1">
            <a:spLocks noChangeArrowheads="1"/>
          </p:cNvSpPr>
          <p:nvPr/>
        </p:nvSpPr>
        <p:spPr bwMode="auto">
          <a:xfrm>
            <a:off x="2753607" y="5095536"/>
            <a:ext cx="56737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i="1" dirty="0">
                <a:solidFill>
                  <a:srgbClr val="000000"/>
                </a:solidFill>
              </a:rPr>
              <a:t>+</a:t>
            </a:r>
            <a:r>
              <a:rPr lang="ru-RU" altLang="ru-RU" sz="1400" b="1" i="1" dirty="0" smtClean="0">
                <a:solidFill>
                  <a:srgbClr val="000000"/>
                </a:solidFill>
              </a:rPr>
              <a:t>13</a:t>
            </a:r>
            <a:endParaRPr lang="ru-RU" altLang="ru-RU" sz="1400" b="1" i="1" dirty="0">
              <a:solidFill>
                <a:srgbClr val="000000"/>
              </a:solidFill>
            </a:endParaRPr>
          </a:p>
        </p:txBody>
      </p:sp>
      <p:sp>
        <p:nvSpPr>
          <p:cNvPr id="6215" name="Text Box 88"/>
          <p:cNvSpPr txBox="1">
            <a:spLocks noChangeArrowheads="1"/>
          </p:cNvSpPr>
          <p:nvPr/>
        </p:nvSpPr>
        <p:spPr bwMode="auto">
          <a:xfrm>
            <a:off x="4453110" y="4932934"/>
            <a:ext cx="5683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 dirty="0" smtClean="0">
                <a:solidFill>
                  <a:srgbClr val="000000"/>
                </a:solidFill>
              </a:rPr>
              <a:t>+27</a:t>
            </a:r>
            <a:endParaRPr lang="ru-RU" altLang="ru-RU" sz="1400" b="1" i="1" dirty="0">
              <a:solidFill>
                <a:srgbClr val="000000"/>
              </a:solidFill>
            </a:endParaRPr>
          </a:p>
        </p:txBody>
      </p:sp>
      <p:sp>
        <p:nvSpPr>
          <p:cNvPr id="6216" name="Text Box 89"/>
          <p:cNvSpPr txBox="1">
            <a:spLocks noChangeArrowheads="1"/>
          </p:cNvSpPr>
          <p:nvPr/>
        </p:nvSpPr>
        <p:spPr bwMode="auto">
          <a:xfrm>
            <a:off x="6152972" y="4638275"/>
            <a:ext cx="579267" cy="31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i="1" dirty="0" smtClean="0">
                <a:solidFill>
                  <a:srgbClr val="000000"/>
                </a:solidFill>
              </a:rPr>
              <a:t>+21</a:t>
            </a:r>
            <a:endParaRPr lang="ru-RU" altLang="ru-RU" sz="1400" b="1" i="1" dirty="0">
              <a:solidFill>
                <a:srgbClr val="000000"/>
              </a:solidFill>
            </a:endParaRPr>
          </a:p>
        </p:txBody>
      </p:sp>
      <p:sp>
        <p:nvSpPr>
          <p:cNvPr id="6217" name="Line 90"/>
          <p:cNvSpPr>
            <a:spLocks noChangeShapeType="1"/>
          </p:cNvSpPr>
          <p:nvPr/>
        </p:nvSpPr>
        <p:spPr bwMode="auto">
          <a:xfrm flipV="1">
            <a:off x="1835696" y="5334600"/>
            <a:ext cx="1581275" cy="191556"/>
          </a:xfrm>
          <a:prstGeom prst="line">
            <a:avLst/>
          </a:prstGeom>
          <a:noFill/>
          <a:ln w="3175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218" name="Line 91"/>
          <p:cNvSpPr>
            <a:spLocks noChangeShapeType="1"/>
          </p:cNvSpPr>
          <p:nvPr/>
        </p:nvSpPr>
        <p:spPr bwMode="auto">
          <a:xfrm flipV="1">
            <a:off x="3717718" y="5095533"/>
            <a:ext cx="1665248" cy="239067"/>
          </a:xfrm>
          <a:prstGeom prst="line">
            <a:avLst/>
          </a:prstGeom>
          <a:noFill/>
          <a:ln w="3175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219" name="Line 92"/>
          <p:cNvSpPr>
            <a:spLocks noChangeShapeType="1"/>
          </p:cNvSpPr>
          <p:nvPr/>
        </p:nvSpPr>
        <p:spPr bwMode="auto">
          <a:xfrm flipV="1">
            <a:off x="5738183" y="4852722"/>
            <a:ext cx="1602110" cy="226374"/>
          </a:xfrm>
          <a:prstGeom prst="line">
            <a:avLst/>
          </a:prstGeom>
          <a:noFill/>
          <a:ln w="3175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19785" y="196750"/>
            <a:ext cx="3365500" cy="2889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/>
              </a:rPr>
              <a:t>Управление финансов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857276" y="5792139"/>
            <a:ext cx="360040" cy="182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253" rIns="81639" bIns="42452" rtlCol="0" anchor="ctr"/>
          <a:lstStyle/>
          <a:p>
            <a:pPr algn="ctr">
              <a:lnSpc>
                <a:spcPct val="93000"/>
              </a:lnSpc>
            </a:pPr>
            <a:r>
              <a:rPr lang="ru-RU" sz="1400" b="1" i="1" dirty="0" smtClean="0">
                <a:ln w="0"/>
                <a:solidFill>
                  <a:srgbClr val="000000"/>
                </a:solidFill>
              </a:rPr>
              <a:t>-42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699792" y="1771874"/>
            <a:ext cx="1626002" cy="1028183"/>
          </a:xfrm>
          <a:prstGeom prst="straightConnector1">
            <a:avLst/>
          </a:prstGeom>
          <a:ln w="317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Выгнутая вверх стрелка 3"/>
          <p:cNvSpPr/>
          <p:nvPr/>
        </p:nvSpPr>
        <p:spPr bwMode="auto">
          <a:xfrm>
            <a:off x="3717718" y="2996952"/>
            <a:ext cx="1216152" cy="731520"/>
          </a:xfrm>
          <a:prstGeom prst="curved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253" rIns="81639" bIns="42452" rtlCol="0" anchor="ctr"/>
          <a:lstStyle/>
          <a:p>
            <a:pPr algn="ctr">
              <a:lnSpc>
                <a:spcPct val="93000"/>
              </a:lnSpc>
            </a:pPr>
            <a:endParaRPr lang="ru-RU" sz="1500" b="1" dirty="0" smtClean="0">
              <a:solidFill>
                <a:srgbClr val="FF3300"/>
              </a:solidFill>
            </a:endParaRPr>
          </a:p>
        </p:txBody>
      </p:sp>
      <p:sp>
        <p:nvSpPr>
          <p:cNvPr id="28" name="Oval 16"/>
          <p:cNvSpPr>
            <a:spLocks noChangeArrowheads="1"/>
          </p:cNvSpPr>
          <p:nvPr/>
        </p:nvSpPr>
        <p:spPr bwMode="auto">
          <a:xfrm>
            <a:off x="3285124" y="1831194"/>
            <a:ext cx="865188" cy="357188"/>
          </a:xfrm>
          <a:prstGeom prst="ellipse">
            <a:avLst/>
          </a:prstGeom>
          <a:solidFill>
            <a:srgbClr val="CCFF66"/>
          </a:solidFill>
          <a:ln>
            <a:noFill/>
          </a:ln>
          <a:effectLst/>
          <a:extLst/>
        </p:spPr>
        <p:txBody>
          <a:bodyPr wrap="none" lIns="81639" tIns="55253" rIns="81639" bIns="42452" anchor="ctr"/>
          <a:lstStyle>
            <a:lvl1pPr defTabSz="407988" eaLnBrk="0" hangingPunct="0">
              <a:spcBef>
                <a:spcPct val="20000"/>
              </a:spcBef>
              <a:buChar char="•"/>
              <a:tabLst>
                <a:tab pos="657225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07988" eaLnBrk="0" hangingPunct="0">
              <a:spcBef>
                <a:spcPct val="20000"/>
              </a:spcBef>
              <a:buChar char="–"/>
              <a:tabLst>
                <a:tab pos="657225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07988" eaLnBrk="0" hangingPunct="0">
              <a:spcBef>
                <a:spcPct val="20000"/>
              </a:spcBef>
              <a:buChar char="•"/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07988" eaLnBrk="0" hangingPunct="0">
              <a:spcBef>
                <a:spcPct val="20000"/>
              </a:spcBef>
              <a:buChar char="–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07988" eaLnBrk="0" hangingPunct="0">
              <a:spcBef>
                <a:spcPct val="20000"/>
              </a:spcBef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FontTx/>
              <a:buNone/>
            </a:pPr>
            <a:r>
              <a:rPr lang="ru-RU" altLang="ru-RU" sz="1500" b="1" dirty="0" smtClean="0">
                <a:solidFill>
                  <a:srgbClr val="000000"/>
                </a:solidFill>
              </a:rPr>
              <a:t>-334</a:t>
            </a:r>
            <a:endParaRPr lang="ru-RU" altLang="ru-RU" sz="1500" b="1" dirty="0">
              <a:solidFill>
                <a:srgbClr val="000000"/>
              </a:solidFill>
            </a:endParaRPr>
          </a:p>
        </p:txBody>
      </p:sp>
      <p:pic>
        <p:nvPicPr>
          <p:cNvPr id="27" name="Picture 21" descr="gerbpz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EDC2"/>
              </a:clrFrom>
              <a:clrTo>
                <a:srgbClr val="F6ED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479"/>
            <a:ext cx="865406" cy="95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48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70211" y="956999"/>
            <a:ext cx="8173789" cy="719138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t"/>
          <a:lstStyle/>
          <a:p>
            <a:pPr eaLnBrk="1" hangingPunct="1"/>
            <a:r>
              <a:rPr lang="ru-RU" altLang="ru-RU" sz="2200" b="1" i="1" dirty="0" smtClean="0">
                <a:solidFill>
                  <a:srgbClr val="000000"/>
                </a:solidFill>
              </a:rPr>
              <a:t>Структура доходов бюджета городского округа </a:t>
            </a:r>
            <a:br>
              <a:rPr lang="ru-RU" altLang="ru-RU" sz="2200" b="1" i="1" dirty="0" smtClean="0">
                <a:solidFill>
                  <a:srgbClr val="000000"/>
                </a:solidFill>
              </a:rPr>
            </a:br>
            <a:r>
              <a:rPr lang="ru-RU" altLang="ru-RU" sz="2200" b="1" i="1" dirty="0" smtClean="0">
                <a:solidFill>
                  <a:srgbClr val="000000"/>
                </a:solidFill>
              </a:rPr>
              <a:t>город Переславль-Залесский на 2018-2019 годы, %</a:t>
            </a:r>
          </a:p>
        </p:txBody>
      </p:sp>
      <p:graphicFrame>
        <p:nvGraphicFramePr>
          <p:cNvPr id="3" name="Object 3" title="201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2484521"/>
              </p:ext>
            </p:extLst>
          </p:nvPr>
        </p:nvGraphicFramePr>
        <p:xfrm>
          <a:off x="559723" y="1844824"/>
          <a:ext cx="3852739" cy="3317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81135" y="177479"/>
            <a:ext cx="3365500" cy="3603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/>
              </a:rPr>
              <a:t>Управление финансов</a:t>
            </a:r>
          </a:p>
        </p:txBody>
      </p:sp>
      <p:graphicFrame>
        <p:nvGraphicFramePr>
          <p:cNvPr id="9" name="Диаграмма 8"/>
          <p:cNvGraphicFramePr/>
          <p:nvPr>
            <p:extLst/>
          </p:nvPr>
        </p:nvGraphicFramePr>
        <p:xfrm>
          <a:off x="4079776" y="2924944"/>
          <a:ext cx="5064224" cy="3400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1" descr="gerbpz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EDC2"/>
              </a:clrFrom>
              <a:clrTo>
                <a:srgbClr val="F6ED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479"/>
            <a:ext cx="865406" cy="95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68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wrap="none" lIns="81639" tIns="55253" rIns="81639" bIns="42452" anchor="ctr"/>
      <a:lstStyle>
        <a:defPPr algn="ctr" eaLnBrk="1" hangingPunct="1">
          <a:lnSpc>
            <a:spcPct val="93000"/>
          </a:lnSpc>
          <a:spcBef>
            <a:spcPct val="0"/>
          </a:spcBef>
          <a:buFontTx/>
          <a:buNone/>
          <a:defRPr sz="1500" b="1" dirty="0" smtClean="0">
            <a:solidFill>
              <a:srgbClr val="FF3300"/>
            </a:solidFill>
          </a:defRPr>
        </a:defPPr>
      </a:lstStyle>
    </a:sp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 eaLnBrk="1" hangingPunct="1">
          <a:spcBef>
            <a:spcPct val="50000"/>
          </a:spcBef>
          <a:buFontTx/>
          <a:buNone/>
          <a:defRPr sz="1600">
            <a:solidFill>
              <a:schemeClr val="bg1"/>
            </a:solidFill>
          </a:defRPr>
        </a:defPPr>
      </a:lstStyle>
    </a:tx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8723</TotalTime>
  <Words>829</Words>
  <Application>Microsoft Office PowerPoint</Application>
  <PresentationFormat>Экран (4:3)</PresentationFormat>
  <Paragraphs>290</Paragraphs>
  <Slides>24</Slides>
  <Notes>14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Arial Narrow</vt:lpstr>
      <vt:lpstr>Calibri</vt:lpstr>
      <vt:lpstr>Impact</vt:lpstr>
      <vt:lpstr>Times New Roman</vt:lpstr>
      <vt:lpstr>Wingdings</vt:lpstr>
      <vt:lpstr>Оформление по умолчанию</vt:lpstr>
      <vt:lpstr>4_Тема Office</vt:lpstr>
      <vt:lpstr>Лист</vt:lpstr>
      <vt:lpstr>       Б ю д ж е т  д л я  г р а ж д а н  «Проект бюджета городского округа  город Переславль-Залесский на 2019 год и на плановый период 2020 и 2021 годов»   (одобрен к рассмотрению Переславль-Залесской городской Думой  на публичных слушаниях, состоявшихся 14.11.2018 года)       </vt:lpstr>
      <vt:lpstr>Основы разработки прогноза социально-экономического развития городского округа город Переславль-Залесский  на 2019-2021 годы</vt:lpstr>
      <vt:lpstr>Численность населения</vt:lpstr>
      <vt:lpstr>Промышленное производство</vt:lpstr>
      <vt:lpstr>Доходы населения</vt:lpstr>
      <vt:lpstr>Основные направления бюджетной и налоговой политики на 2019-2021 годы</vt:lpstr>
      <vt:lpstr>Основные параметры бюджета городского округа  г. Переславль-Залесский в 2018 –2021 годах, млн. руб.</vt:lpstr>
      <vt:lpstr> Динамика поступления доходов в бюджет городского округа г. Переславль-Залесский на 2018 – 2021 годы </vt:lpstr>
      <vt:lpstr>Структура доходов бюджета городского округа  город Переславль-Залесский на 2018-2019 годы, %</vt:lpstr>
      <vt:lpstr>Структура собственных доходов бюджета городского округа г. Переславль-Залесский на 2019 год</vt:lpstr>
      <vt:lpstr>Динамика налоговых доходов бюджета городского округа город Переславль-Залесский на 2018 –2019 годы, млн. руб.</vt:lpstr>
      <vt:lpstr>Динамика неналоговых доходов бюджета городского округа город Переславль-Залесский  на 2018 – 2019 годы, млн. руб.</vt:lpstr>
      <vt:lpstr>Оценка потерь бюджета городского округа  город Переславль-Залесский от предоставляемых льгот на 2018-2021 годы., млн. руб.</vt:lpstr>
      <vt:lpstr>Структура безвозмездных поступлений в бюджете  городского округа город Переславль-Залесский на 2018 – 2019 годы, млн. руб.</vt:lpstr>
      <vt:lpstr>Удельный вес социальных расходов  в бюджете городского округа город Переславль-Залесский  в 2018 и 2019 годах, млн. руб.</vt:lpstr>
      <vt:lpstr>Структура бюджета городского округа город Переславль-Залесский по видам бюджетов  в 2018 и 2019 годах, млн. руб.</vt:lpstr>
      <vt:lpstr>Отраслевая структура расходов бюджета городского округа город Переславль-Залесский   на 2018 и 2019 годы, млн. руб.</vt:lpstr>
      <vt:lpstr>Презентация PowerPoint</vt:lpstr>
      <vt:lpstr>Расходы по приоритетным статьям в  бюджете городского округа город Переславль-Залесский  на 2019 год, млн. руб.</vt:lpstr>
      <vt:lpstr>Структура бюджета городского округа город Переславль-Залесский по муниципальным программам и непрограммным расходам в 2019 году, млн. руб.</vt:lpstr>
      <vt:lpstr>Муниципальный дорожный фонд городского округа город Переславль-Залесский на 2019 и плановый  период 2020 и 2021 годов, млн. руб. </vt:lpstr>
      <vt:lpstr>Дефицит бюджета городского округа        город Переславль-Залесский  за 2018 год и на 2019 – 2021 годы, млн. руб.</vt:lpstr>
      <vt:lpstr>Динамика объема муниципального долга городского округа город Переславль-Залесский за 2018–2021 годы, млн. руб.</vt:lpstr>
      <vt:lpstr>Презентация PowerPoint</vt:lpstr>
    </vt:vector>
  </TitlesOfParts>
  <Company>ufe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городского округа  г. Переславля-Залесского  на 2013 год (проект)</dc:title>
  <dc:creator>sedap</dc:creator>
  <cp:lastModifiedBy>Repina</cp:lastModifiedBy>
  <cp:revision>833</cp:revision>
  <cp:lastPrinted>2018-11-14T12:45:19Z</cp:lastPrinted>
  <dcterms:created xsi:type="dcterms:W3CDTF">2012-11-01T06:44:34Z</dcterms:created>
  <dcterms:modified xsi:type="dcterms:W3CDTF">2018-11-22T12:44:20Z</dcterms:modified>
</cp:coreProperties>
</file>