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1.xml" ContentType="application/vnd.openxmlformats-officedocument.drawingml.chart+xml"/>
  <Override PartName="/ppt/drawings/drawing2.xml" ContentType="application/vnd.openxmlformats-officedocument.drawingml.chartshapes+xml"/>
  <Override PartName="/ppt/charts/chart12.xml" ContentType="application/vnd.openxmlformats-officedocument.drawingml.chart+xml"/>
  <Override PartName="/ppt/drawings/drawing3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318" r:id="rId3"/>
    <p:sldId id="323" r:id="rId4"/>
    <p:sldId id="336" r:id="rId5"/>
    <p:sldId id="346" r:id="rId6"/>
    <p:sldId id="265" r:id="rId7"/>
    <p:sldId id="259" r:id="rId8"/>
    <p:sldId id="313" r:id="rId9"/>
    <p:sldId id="311" r:id="rId10"/>
    <p:sldId id="320" r:id="rId11"/>
    <p:sldId id="321" r:id="rId12"/>
    <p:sldId id="308" r:id="rId13"/>
    <p:sldId id="350" r:id="rId14"/>
    <p:sldId id="326" r:id="rId15"/>
    <p:sldId id="327" r:id="rId16"/>
    <p:sldId id="341" r:id="rId17"/>
    <p:sldId id="344" r:id="rId18"/>
    <p:sldId id="345" r:id="rId19"/>
    <p:sldId id="343" r:id="rId20"/>
    <p:sldId id="349" r:id="rId21"/>
    <p:sldId id="348" r:id="rId22"/>
    <p:sldId id="335" r:id="rId23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6600"/>
    <a:srgbClr val="FFFF00"/>
    <a:srgbClr val="03E30E"/>
    <a:srgbClr val="98EDFE"/>
    <a:srgbClr val="800080"/>
    <a:srgbClr val="EAEAEA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32" autoAdjust="0"/>
    <p:restoredTop sz="94667" autoAdjust="0"/>
  </p:normalViewPr>
  <p:slideViewPr>
    <p:cSldViewPr>
      <p:cViewPr>
        <p:scale>
          <a:sx n="100" d="100"/>
          <a:sy n="100" d="100"/>
        </p:scale>
        <p:origin x="-2190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100"/>
      <c:rAngAx val="0"/>
      <c:perspective val="0"/>
    </c:view3D>
    <c:floor>
      <c:thickness val="0"/>
    </c:floor>
    <c:sideWall>
      <c:thickness val="0"/>
      <c:spPr>
        <a:noFill/>
        <a:ln w="15580">
          <a:solidFill>
            <a:schemeClr val="tx1"/>
          </a:solidFill>
          <a:prstDash val="solid"/>
        </a:ln>
      </c:spPr>
    </c:sideWall>
    <c:backWall>
      <c:thickness val="0"/>
      <c:spPr>
        <a:noFill/>
        <a:ln w="1558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687782805429866"/>
          <c:y val="7.4324324324324398E-2"/>
          <c:w val="0.8450226244343898"/>
          <c:h val="0.690335594477283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FFFF00"/>
            </a:solidFill>
            <a:ln w="12931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8962022012441813E-4"/>
                  <c:y val="-6.55247598282379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0737808326445383E-3"/>
                  <c:y val="-3.1137685782022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426612570861188E-2"/>
                  <c:y val="-4.52870114399221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8425196850494991E-5"/>
                  <c:y val="-1.2351826638357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864">
                <a:noFill/>
              </a:ln>
            </c:spPr>
            <c:txPr>
              <a:bodyPr/>
              <a:lstStyle/>
              <a:p>
                <a:pPr>
                  <a:defRPr sz="163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508</c:v>
                </c:pt>
                <c:pt idx="1">
                  <c:v>491</c:v>
                </c:pt>
                <c:pt idx="2">
                  <c:v>397</c:v>
                </c:pt>
                <c:pt idx="3">
                  <c:v>402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00FF00"/>
            </a:solidFill>
            <a:ln w="25864">
              <a:noFill/>
            </a:ln>
          </c:spPr>
          <c:invertIfNegative val="0"/>
          <c:dLbls>
            <c:dLbl>
              <c:idx val="0"/>
              <c:layout>
                <c:manualLayout>
                  <c:x val="3.3155696698133727E-3"/>
                  <c:y val="4.2053147226004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558664449840989E-3"/>
                  <c:y val="9.5621180821033139E-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5867235345581877E-3"/>
                  <c:y val="-6.39507569583601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2708880139981477E-3"/>
                  <c:y val="-1.168946969769606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864">
                <a:noFill/>
              </a:ln>
            </c:spPr>
            <c:txPr>
              <a:bodyPr/>
              <a:lstStyle/>
              <a:p>
                <a:pPr>
                  <a:defRPr sz="163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613</c:v>
                </c:pt>
                <c:pt idx="1">
                  <c:v>515</c:v>
                </c:pt>
                <c:pt idx="2">
                  <c:v>423</c:v>
                </c:pt>
                <c:pt idx="3">
                  <c:v>442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Профицит(+)Дефицит(-)</c:v>
                </c:pt>
              </c:strCache>
            </c:strRef>
          </c:tx>
          <c:spPr>
            <a:solidFill>
              <a:srgbClr val="FF0000"/>
            </a:solidFill>
            <a:ln w="15865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9486231348153304E-3"/>
                  <c:y val="0.144080396842776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180003594364265E-3"/>
                  <c:y val="9.0020539823954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4269662921348364E-3"/>
                  <c:y val="9.8485861856100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04494382022574E-3"/>
                  <c:y val="0.106034968979131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864">
                <a:noFill/>
              </a:ln>
            </c:spPr>
            <c:txPr>
              <a:bodyPr/>
              <a:lstStyle/>
              <a:p>
                <a:pPr>
                  <a:defRPr sz="163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-105</c:v>
                </c:pt>
                <c:pt idx="1">
                  <c:v>-24</c:v>
                </c:pt>
                <c:pt idx="2">
                  <c:v>-26</c:v>
                </c:pt>
                <c:pt idx="3">
                  <c:v>-40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33093888"/>
        <c:axId val="33116160"/>
        <c:axId val="0"/>
      </c:bar3DChart>
      <c:catAx>
        <c:axId val="33093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96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31" b="1" i="0" u="none" strike="noStrike" baseline="0">
                <a:solidFill>
                  <a:schemeClr val="tx1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33116160"/>
        <c:crosses val="autoZero"/>
        <c:auto val="1"/>
        <c:lblAlgn val="ctr"/>
        <c:lblOffset val="100"/>
        <c:noMultiLvlLbl val="0"/>
      </c:catAx>
      <c:valAx>
        <c:axId val="33116160"/>
        <c:scaling>
          <c:orientation val="minMax"/>
        </c:scaling>
        <c:delete val="0"/>
        <c:axPos val="l"/>
        <c:majorGridlines>
          <c:spPr>
            <a:ln w="3967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58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ru-RU"/>
                  <a:t>млн. руб.</a:t>
                </a:r>
              </a:p>
            </c:rich>
          </c:tx>
          <c:layout>
            <c:manualLayout>
              <c:xMode val="edge"/>
              <c:yMode val="edge"/>
              <c:x val="0"/>
              <c:y val="0.31218677594252764"/>
            </c:manualLayout>
          </c:layout>
          <c:overlay val="0"/>
          <c:spPr>
            <a:noFill/>
            <a:ln w="25864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96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11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33093888"/>
        <c:crosses val="autoZero"/>
        <c:crossBetween val="between"/>
      </c:valAx>
      <c:spPr>
        <a:noFill/>
        <a:ln w="25392">
          <a:noFill/>
        </a:ln>
      </c:spPr>
    </c:plotArea>
    <c:legend>
      <c:legendPos val="b"/>
      <c:layout>
        <c:manualLayout>
          <c:xMode val="edge"/>
          <c:yMode val="edge"/>
          <c:x val="6.9205694221692093E-2"/>
          <c:y val="0.87529386535386455"/>
          <c:w val="0.9147246512302647"/>
          <c:h val="9.9693897055052827E-2"/>
        </c:manualLayout>
      </c:layout>
      <c:overlay val="0"/>
      <c:spPr>
        <a:noFill/>
        <a:ln w="3967">
          <a:solidFill>
            <a:schemeClr val="tx1"/>
          </a:solidFill>
          <a:prstDash val="solid"/>
        </a:ln>
      </c:spPr>
      <c:txPr>
        <a:bodyPr/>
        <a:lstStyle/>
        <a:p>
          <a:pPr>
            <a:defRPr sz="1406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03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8873239436619724E-2"/>
          <c:y val="2.3342202023979051E-2"/>
          <c:w val="0.64820354409139569"/>
          <c:h val="0.8092614058552530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Sheet1!$A$2</c:f>
              <c:strCache>
                <c:ptCount val="1"/>
                <c:pt idx="0">
                  <c:v>оплата труда и начисления</c:v>
                </c:pt>
              </c:strCache>
            </c:strRef>
          </c:tx>
          <c:spPr>
            <a:solidFill>
              <a:srgbClr val="FF9900"/>
            </a:solidFill>
            <a:ln w="14606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9900"/>
              </a:solidFill>
              <a:ln w="14606">
                <a:solidFill>
                  <a:schemeClr val="tx1"/>
                </a:solidFill>
                <a:prstDash val="solid"/>
              </a:ln>
              <a:effectLst>
                <a:outerShdw blurRad="50800" dist="50800" dir="5400000" algn="ctr" rotWithShape="0">
                  <a:srgbClr val="FFC000"/>
                </a:outerShdw>
              </a:effectLst>
            </c:spPr>
          </c:dPt>
          <c:dLbls>
            <c:dLbl>
              <c:idx val="0"/>
              <c:layout>
                <c:manualLayout>
                  <c:x val="-2.6352856830948873E-3"/>
                  <c:y val="-1.31486728124295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6692">
                <a:noFill/>
              </a:ln>
            </c:spPr>
            <c:txPr>
              <a:bodyPr/>
              <a:lstStyle/>
              <a:p>
                <a:pPr>
                  <a:defRPr sz="147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257</c:v>
                </c:pt>
              </c:numCache>
            </c:numRef>
          </c:val>
        </c:ser>
        <c:ser>
          <c:idx val="10"/>
          <c:order val="1"/>
          <c:tx>
            <c:strRef>
              <c:f>Sheet1!$A$3</c:f>
              <c:strCache>
                <c:ptCount val="1"/>
                <c:pt idx="0">
                  <c:v>коммунальные услуги</c:v>
                </c:pt>
              </c:strCache>
            </c:strRef>
          </c:tx>
          <c:spPr>
            <a:solidFill>
              <a:srgbClr val="3366FF"/>
            </a:solidFill>
            <a:ln w="14606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6692">
                <a:noFill/>
              </a:ln>
            </c:spPr>
            <c:txPr>
              <a:bodyPr/>
              <a:lstStyle/>
              <a:p>
                <a:pPr>
                  <a:defRPr sz="147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55</c:v>
                </c:pt>
              </c:numCache>
            </c:numRef>
          </c:val>
        </c:ser>
        <c:ser>
          <c:idx val="4"/>
          <c:order val="2"/>
          <c:tx>
            <c:strRef>
              <c:f>Sheet1!$A$4</c:f>
              <c:strCache>
                <c:ptCount val="1"/>
                <c:pt idx="0">
                  <c:v>имущественные налоги</c:v>
                </c:pt>
              </c:strCache>
            </c:strRef>
          </c:tx>
          <c:spPr>
            <a:solidFill>
              <a:srgbClr val="FF0000"/>
            </a:solidFill>
            <a:ln w="14606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6692">
                <a:noFill/>
              </a:ln>
            </c:spPr>
            <c:txPr>
              <a:bodyPr/>
              <a:lstStyle/>
              <a:p>
                <a:pPr>
                  <a:defRPr sz="147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ser>
          <c:idx val="5"/>
          <c:order val="3"/>
          <c:tx>
            <c:strRef>
              <c:f>Sheet1!$A$5</c:f>
              <c:strCache>
                <c:ptCount val="1"/>
                <c:pt idx="0">
                  <c:v>социальные расходы</c:v>
                </c:pt>
              </c:strCache>
            </c:strRef>
          </c:tx>
          <c:spPr>
            <a:solidFill>
              <a:srgbClr val="00B0F0"/>
            </a:solidFill>
            <a:ln w="14606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6692">
                <a:noFill/>
              </a:ln>
            </c:spPr>
            <c:txPr>
              <a:bodyPr/>
              <a:lstStyle/>
              <a:p>
                <a:pPr>
                  <a:defRPr sz="147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6"/>
          <c:order val="4"/>
          <c:tx>
            <c:strRef>
              <c:f>Sheet1!$A$8</c:f>
              <c:strCache>
                <c:ptCount val="1"/>
              </c:strCache>
            </c:strRef>
          </c:tx>
          <c:spPr>
            <a:solidFill>
              <a:srgbClr val="FFFF00">
                <a:alpha val="60000"/>
              </a:srgbClr>
            </a:solidFill>
            <a:ln w="14606">
              <a:solidFill>
                <a:schemeClr val="tx1"/>
              </a:solidFill>
              <a:prstDash val="solid"/>
            </a:ln>
            <a:effectLst>
              <a:outerShdw blurRad="50800" dist="50800" dir="5400000" algn="ctr" rotWithShape="0">
                <a:srgbClr val="FFC000"/>
              </a:outerShdw>
            </a:effectLst>
          </c:spPr>
          <c:invertIfNegative val="0"/>
          <c:cat>
            <c:strRef>
              <c:f>Sheet1!$B$1:$B$1</c:f>
              <c:strCache>
                <c:ptCount val="1"/>
                <c:pt idx="0">
                  <c:v>2015 год</c:v>
                </c:pt>
              </c:strCache>
            </c:strRef>
          </c:cat>
          <c:val>
            <c:numRef>
              <c:f>Sheet1!$B$8:$B$8</c:f>
              <c:numCache>
                <c:formatCode>General</c:formatCode>
                <c:ptCount val="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449088"/>
        <c:axId val="117450624"/>
      </c:barChart>
      <c:catAx>
        <c:axId val="117449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65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71" b="1" i="0" u="none" strike="noStrike" baseline="0">
                <a:solidFill>
                  <a:schemeClr val="tx1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117450624"/>
        <c:crosses val="autoZero"/>
        <c:auto val="1"/>
        <c:lblAlgn val="ctr"/>
        <c:lblOffset val="100"/>
        <c:noMultiLvlLbl val="0"/>
      </c:catAx>
      <c:valAx>
        <c:axId val="117450624"/>
        <c:scaling>
          <c:orientation val="minMax"/>
        </c:scaling>
        <c:delete val="0"/>
        <c:axPos val="l"/>
        <c:majorGridlines>
          <c:spPr>
            <a:ln w="3652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667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7449088"/>
        <c:crosses val="autoZero"/>
        <c:crossBetween val="between"/>
        <c:majorUnit val="50"/>
      </c:valAx>
      <c:spPr>
        <a:noFill/>
        <a:ln w="13348">
          <a:solidFill>
            <a:schemeClr val="tx1"/>
          </a:solidFill>
          <a:prstDash val="solid"/>
        </a:ln>
      </c:spPr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7296380516253449"/>
          <c:y val="0.21232873064779945"/>
          <c:w val="0.2703619483746551"/>
          <c:h val="0.59246567005211304"/>
        </c:manualLayout>
      </c:layout>
      <c:overlay val="0"/>
      <c:spPr>
        <a:noFill/>
        <a:ln w="3652">
          <a:solidFill>
            <a:schemeClr val="tx1"/>
          </a:solidFill>
          <a:prstDash val="solid"/>
        </a:ln>
      </c:spPr>
      <c:txPr>
        <a:bodyPr/>
        <a:lstStyle/>
        <a:p>
          <a:pPr>
            <a:defRPr sz="154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6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B050"/>
            </a:solidFill>
          </c:spPr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rgbClr val="FF6600"/>
              </a:solidFill>
            </c:spPr>
          </c:dPt>
          <c:dPt>
            <c:idx val="2"/>
            <c:bubble3D val="0"/>
            <c:spPr>
              <a:solidFill>
                <a:srgbClr val="FF3399"/>
              </a:solidFill>
            </c:spPr>
          </c:dPt>
          <c:dLbls>
            <c:dLbl>
              <c:idx val="0"/>
              <c:layout>
                <c:manualLayout>
                  <c:x val="6.854044450087593E-2"/>
                  <c:y val="-0.291179659243625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7665696941203923"/>
                  <c:y val="-0.105940778021304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25815347942986661"/>
                  <c:y val="2.14366245456431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0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Акцизы</c:v>
                </c:pt>
                <c:pt idx="1">
                  <c:v>Субсидии</c:v>
                </c:pt>
                <c:pt idx="2">
                  <c:v>Объем софинансирования из средств г.Переславля-Залесского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82">
          <a:noFill/>
        </a:ln>
      </c:spPr>
    </c:plotArea>
    <c:legend>
      <c:legendPos val="b"/>
      <c:legendEntry>
        <c:idx val="1"/>
        <c:delete val="1"/>
      </c:legendEntry>
      <c:legendEntry>
        <c:idx val="2"/>
        <c:delete val="1"/>
      </c:legendEntry>
      <c:layout>
        <c:manualLayout>
          <c:xMode val="edge"/>
          <c:yMode val="edge"/>
          <c:x val="0"/>
          <c:y val="0.80289020573459247"/>
          <c:w val="0.92275387005195775"/>
          <c:h val="0.19710970948528517"/>
        </c:manualLayout>
      </c:layout>
      <c:overlay val="0"/>
      <c:txPr>
        <a:bodyPr/>
        <a:lstStyle/>
        <a:p>
          <a:pPr>
            <a:defRPr sz="1398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47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rgbClr val="FF3399"/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  <a:ln>
                <a:solidFill>
                  <a:schemeClr val="bg1"/>
                </a:solidFill>
              </a:ln>
            </c:spPr>
          </c:dPt>
          <c:dLbls>
            <c:dLbl>
              <c:idx val="0"/>
              <c:layout>
                <c:manualLayout>
                  <c:x val="-0.11697717308478095"/>
                  <c:y val="0.150420581005470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2576117326147692E-2"/>
                  <c:y val="-0.27730930796052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0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1">
                  <c:v>Содержание и ремонт автодорог и дворовых территорий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1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96">
          <a:noFill/>
        </a:ln>
      </c:spPr>
    </c:plotArea>
    <c:legend>
      <c:legendPos val="b"/>
      <c:layout>
        <c:manualLayout>
          <c:xMode val="edge"/>
          <c:yMode val="edge"/>
          <c:x val="7.7738291128756173E-2"/>
          <c:y val="0.80212780536043982"/>
          <c:w val="0.88379388410950732"/>
          <c:h val="0.18376090060426709"/>
        </c:manualLayout>
      </c:layout>
      <c:overlay val="0"/>
      <c:txPr>
        <a:bodyPr/>
        <a:lstStyle/>
        <a:p>
          <a:pPr>
            <a:defRPr sz="1466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649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140939597315433E-2"/>
          <c:y val="5.3763440860215055E-2"/>
          <c:w val="0.64429530201342278"/>
          <c:h val="0.804301075268817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FF6600"/>
            </a:solidFill>
            <a:ln w="11549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2014г.</c:v>
                </c:pt>
                <c:pt idx="1">
                  <c:v>2015г. </c:v>
                </c:pt>
                <c:pt idx="2">
                  <c:v>2016г. </c:v>
                </c:pt>
                <c:pt idx="3">
                  <c:v>2017г. 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313</c:v>
                </c:pt>
                <c:pt idx="1">
                  <c:v>325</c:v>
                </c:pt>
                <c:pt idx="2">
                  <c:v>350</c:v>
                </c:pt>
                <c:pt idx="3">
                  <c:v>368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rgbClr val="00FF00"/>
            </a:solidFill>
            <a:ln w="11549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2014г.</c:v>
                </c:pt>
                <c:pt idx="1">
                  <c:v>2015г. </c:v>
                </c:pt>
                <c:pt idx="2">
                  <c:v>2016г. </c:v>
                </c:pt>
                <c:pt idx="3">
                  <c:v>2017г. 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122</c:v>
                </c:pt>
                <c:pt idx="1">
                  <c:v>73</c:v>
                </c:pt>
                <c:pt idx="2">
                  <c:v>47</c:v>
                </c:pt>
                <c:pt idx="3">
                  <c:v>34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FFFF00"/>
            </a:solidFill>
            <a:ln w="11549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2014г.</c:v>
                </c:pt>
                <c:pt idx="1">
                  <c:v>2015г. </c:v>
                </c:pt>
                <c:pt idx="2">
                  <c:v>2016г. </c:v>
                </c:pt>
                <c:pt idx="3">
                  <c:v>2017г. 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59</c:v>
                </c:pt>
                <c:pt idx="1">
                  <c:v>93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217920"/>
        <c:axId val="33232000"/>
      </c:barChart>
      <c:catAx>
        <c:axId val="33217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88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91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332320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232000"/>
        <c:scaling>
          <c:orientation val="minMax"/>
          <c:max val="450"/>
        </c:scaling>
        <c:delete val="0"/>
        <c:axPos val="l"/>
        <c:majorGridlines>
          <c:spPr>
            <a:ln w="2887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88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183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33217920"/>
        <c:crosses val="autoZero"/>
        <c:crossBetween val="between"/>
        <c:majorUnit val="50"/>
        <c:minorUnit val="10"/>
      </c:valAx>
      <c:spPr>
        <a:noFill/>
        <a:ln w="11549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2483211496902866"/>
          <c:y val="0.23010754456582663"/>
          <c:w val="0.27382548925752948"/>
          <c:h val="0.35698930036414667"/>
        </c:manualLayout>
      </c:layout>
      <c:overlay val="0"/>
      <c:spPr>
        <a:gradFill rotWithShape="0">
          <a:gsLst>
            <a:gs pos="0">
              <a:srgbClr xmlns:mc="http://schemas.openxmlformats.org/markup-compatibility/2006" xmlns:a14="http://schemas.microsoft.com/office/drawing/2010/main" val="FFFFFF" mc:Ignorable="a14" a14:legacySpreadsheetColorIndex="9"/>
            </a:gs>
            <a:gs pos="100000">
              <a:srgbClr xmlns:mc="http://schemas.openxmlformats.org/markup-compatibility/2006" xmlns:a14="http://schemas.microsoft.com/office/drawing/2010/main" val="BBE0E3" mc:Ignorable="a14" a14:legacySpreadsheetColorIndex="24"/>
            </a:gs>
          </a:gsLst>
          <a:lin ang="5400000" scaled="1"/>
        </a:gradFill>
        <a:ln w="2887">
          <a:solidFill>
            <a:schemeClr val="tx1"/>
          </a:solidFill>
          <a:prstDash val="solid"/>
        </a:ln>
      </c:spPr>
      <c:txPr>
        <a:bodyPr/>
        <a:lstStyle/>
        <a:p>
          <a:pPr>
            <a:defRPr sz="1482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bg1"/>
        </a:gs>
        <a:gs pos="100000">
          <a:srgbClr val="B0D8C5"/>
        </a:gs>
      </a:gsLst>
      <a:lin ang="5400000" scaled="1"/>
      <a:tileRect/>
    </a:gradFill>
    <a:ln>
      <a:noFill/>
    </a:ln>
  </c:spPr>
  <c:txPr>
    <a:bodyPr/>
    <a:lstStyle/>
    <a:p>
      <a:pPr>
        <a:defRPr sz="181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698412698412698"/>
          <c:y val="2.6378896882494004E-2"/>
          <c:w val="0.73333333333333328"/>
          <c:h val="0.8105515587529975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6600"/>
            </a:solidFill>
            <a:ln w="1645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1"/>
              <c:layout>
                <c:manualLayout>
                  <c:x val="-1.4717853035224543E-2"/>
                  <c:y val="-8.78346537683935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6646">
                <a:noFill/>
              </a:ln>
            </c:spPr>
            <c:txPr>
              <a:bodyPr/>
              <a:lstStyle/>
              <a:p>
                <a:pPr>
                  <a:defRPr sz="2073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проект 2015 год</c:v>
                </c:pt>
                <c:pt idx="1">
                  <c:v>прогноз 2014 год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398</c:v>
                </c:pt>
                <c:pt idx="1">
                  <c:v>435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rgbClr val="00FF00"/>
            </a:solidFill>
            <a:ln w="16450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6.8792881072258116E-2"/>
                  <c:y val="-5.4732502451703816E-2"/>
                </c:manualLayout>
              </c:layout>
              <c:spPr>
                <a:noFill/>
                <a:ln w="26646">
                  <a:noFill/>
                </a:ln>
              </c:spPr>
              <c:txPr>
                <a:bodyPr/>
                <a:lstStyle/>
                <a:p>
                  <a:pPr>
                    <a:defRPr sz="2073" b="1" i="0" u="none" strike="noStrike" baseline="0">
                      <a:solidFill>
                        <a:schemeClr val="tx1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3135741844966675E-2"/>
                  <c:y val="-4.8367593712212817E-2"/>
                </c:manualLayout>
              </c:layout>
              <c:spPr>
                <a:noFill/>
                <a:ln w="26646">
                  <a:noFill/>
                </a:ln>
              </c:spPr>
              <c:txPr>
                <a:bodyPr/>
                <a:lstStyle/>
                <a:p>
                  <a:pPr>
                    <a:defRPr sz="2073" b="1" i="0" u="none" strike="noStrike" baseline="0">
                      <a:solidFill>
                        <a:schemeClr val="tx1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6646">
                <a:noFill/>
              </a:ln>
            </c:spPr>
            <c:txPr>
              <a:bodyPr rot="5400000" vert="horz"/>
              <a:lstStyle/>
              <a:p>
                <a:pPr algn="ctr">
                  <a:defRPr sz="2073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проект 2015 год</c:v>
                </c:pt>
                <c:pt idx="1">
                  <c:v>прогноз 2014 год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93</c:v>
                </c:pt>
                <c:pt idx="1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5419904"/>
        <c:axId val="45421696"/>
      </c:barChart>
      <c:catAx>
        <c:axId val="45419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411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54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54216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5421696"/>
        <c:scaling>
          <c:orientation val="minMax"/>
          <c:max val="100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411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64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45419904"/>
        <c:crosses val="autoZero"/>
        <c:crossBetween val="between"/>
        <c:majorUnit val="100"/>
      </c:valAx>
      <c:spPr>
        <a:noFill/>
        <a:ln w="25373">
          <a:noFill/>
        </a:ln>
      </c:spPr>
    </c:plotArea>
    <c:legend>
      <c:legendPos val="r"/>
      <c:layout>
        <c:manualLayout>
          <c:xMode val="edge"/>
          <c:yMode val="edge"/>
          <c:x val="0.30882347908404195"/>
          <c:y val="0.93511449655749557"/>
          <c:w val="0.57579185882521777"/>
          <c:h val="5.7251892426490203E-2"/>
        </c:manualLayout>
      </c:layout>
      <c:overlay val="0"/>
      <c:spPr>
        <a:solidFill>
          <a:srgbClr val="CCFFFF"/>
        </a:solidFill>
        <a:ln w="32901">
          <a:noFill/>
        </a:ln>
      </c:spPr>
      <c:txPr>
        <a:bodyPr/>
        <a:lstStyle/>
        <a:p>
          <a:pPr>
            <a:defRPr sz="1541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0">
      <a:gsLst>
        <a:gs pos="0">
          <a:srgbClr xmlns:mc="http://schemas.openxmlformats.org/markup-compatibility/2006" xmlns:a14="http://schemas.microsoft.com/office/drawing/2010/main" val="FFFFFF" mc:Ignorable="a14" a14:legacySpreadsheetColorIndex="9"/>
        </a:gs>
        <a:gs pos="100000">
          <a:srgbClr xmlns:mc="http://schemas.openxmlformats.org/markup-compatibility/2006" xmlns:a14="http://schemas.microsoft.com/office/drawing/2010/main" val="CCFFFF" mc:Ignorable="a14" a14:legacySpreadsheetColorIndex="41"/>
        </a:gs>
      </a:gsLst>
      <a:lin ang="5400000" scaled="1"/>
    </a:gradFill>
    <a:ln>
      <a:noFill/>
    </a:ln>
  </c:spPr>
  <c:txPr>
    <a:bodyPr/>
    <a:lstStyle/>
    <a:p>
      <a:pPr>
        <a:defRPr sz="1264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5"/>
      <c:rotY val="1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3925435488010908E-2"/>
          <c:y val="8.4521553186636192E-2"/>
          <c:w val="0.81601511606752442"/>
          <c:h val="0.7760420299271282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ln w="11433">
              <a:noFill/>
              <a:prstDash val="solid"/>
            </a:ln>
          </c:spPr>
          <c:explosion val="14"/>
          <c:dPt>
            <c:idx val="0"/>
            <c:bubble3D val="0"/>
            <c:spPr>
              <a:solidFill>
                <a:srgbClr val="99CCFF"/>
              </a:solidFill>
              <a:ln w="34297">
                <a:noFill/>
                <a:prstDash val="solid"/>
              </a:ln>
            </c:spPr>
          </c:dPt>
          <c:dPt>
            <c:idx val="1"/>
            <c:bubble3D val="0"/>
            <c:spPr>
              <a:solidFill>
                <a:srgbClr val="FF00FF"/>
              </a:solidFill>
              <a:ln w="34297">
                <a:noFill/>
                <a:prstDash val="solid"/>
              </a:ln>
            </c:spPr>
          </c:dPt>
          <c:dPt>
            <c:idx val="2"/>
            <c:bubble3D val="0"/>
            <c:spPr>
              <a:solidFill>
                <a:srgbClr val="FFFF00"/>
              </a:solidFill>
              <a:ln w="34297">
                <a:noFill/>
                <a:prstDash val="solid"/>
              </a:ln>
            </c:spPr>
          </c:dPt>
          <c:dLbls>
            <c:dLbl>
              <c:idx val="0"/>
              <c:layout>
                <c:manualLayout>
                  <c:x val="0.18853269176987997"/>
                  <c:y val="-0.24457508668642997"/>
                </c:manualLayout>
              </c:layout>
              <c:spPr>
                <a:noFill/>
                <a:ln w="3174">
                  <a:noFill/>
                  <a:prstDash val="sysDot"/>
                </a:ln>
                <a:effectLst>
                  <a:outerShdw dist="35921" dir="2700000" sx="1000" sy="1000" algn="br">
                    <a:srgbClr val="000000"/>
                  </a:outerShdw>
                </a:effectLst>
              </c:spPr>
              <c:txPr>
                <a:bodyPr/>
                <a:lstStyle/>
                <a:p>
                  <a:pPr>
                    <a:defRPr sz="1799" b="1" i="0" u="none" strike="noStrike" baseline="0">
                      <a:solidFill>
                        <a:schemeClr val="tx1"/>
                      </a:solidFill>
                      <a:latin typeface="Arial Narrow"/>
                      <a:ea typeface="Arial Narrow"/>
                      <a:cs typeface="Arial Narrow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491903677369177"/>
                  <c:y val="0.12644715600335332"/>
                </c:manualLayout>
              </c:layout>
              <c:spPr>
                <a:noFill/>
                <a:ln w="3174">
                  <a:noFill/>
                  <a:prstDash val="sysDot"/>
                </a:ln>
                <a:effectLst>
                  <a:outerShdw dist="35921" dir="2700000" sx="1000" sy="1000" algn="br">
                    <a:srgbClr val="000000"/>
                  </a:outerShdw>
                </a:effectLst>
              </c:spPr>
              <c:txPr>
                <a:bodyPr/>
                <a:lstStyle/>
                <a:p>
                  <a:pPr>
                    <a:defRPr sz="1799" b="1" i="0" u="none" strike="noStrike" baseline="0">
                      <a:solidFill>
                        <a:schemeClr val="tx1"/>
                      </a:solidFill>
                      <a:latin typeface="Arial Narrow"/>
                      <a:ea typeface="Arial Narrow"/>
                      <a:cs typeface="Arial Narrow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9157354163713611"/>
                  <c:y val="2.4210509564338924E-2"/>
                </c:manualLayout>
              </c:layout>
              <c:spPr>
                <a:noFill/>
                <a:ln w="3174">
                  <a:noFill/>
                  <a:prstDash val="sysDot"/>
                </a:ln>
                <a:effectLst>
                  <a:outerShdw dist="35921" dir="2700000" sx="1000" sy="1000" algn="br">
                    <a:srgbClr val="000000"/>
                  </a:outerShdw>
                </a:effectLst>
              </c:spPr>
              <c:txPr>
                <a:bodyPr/>
                <a:lstStyle/>
                <a:p>
                  <a:pPr>
                    <a:defRPr sz="1799" b="1" i="0" u="none" strike="noStrike" baseline="0">
                      <a:solidFill>
                        <a:schemeClr val="tx1"/>
                      </a:solidFill>
                      <a:latin typeface="Arial Narrow"/>
                      <a:ea typeface="Arial Narrow"/>
                      <a:cs typeface="Arial Narrow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Mode val="edge"/>
                  <c:yMode val="edge"/>
                  <c:x val="0.6898454746136865"/>
                  <c:y val="0.2285714285714285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; </c:separator>
            </c:dLbl>
            <c:numFmt formatCode="0%" sourceLinked="0"/>
            <c:spPr>
              <a:noFill/>
              <a:ln w="3174">
                <a:noFill/>
                <a:prstDash val="sysDot"/>
              </a:ln>
              <a:effectLst>
                <a:outerShdw dist="35921" dir="2700000" sx="1000" sy="1000" algn="br">
                  <a:srgbClr val="000000"/>
                </a:outerShdw>
              </a:effectLst>
            </c:spPr>
            <c:txPr>
              <a:bodyPr/>
              <a:lstStyle/>
              <a:p>
                <a:pPr>
                  <a:defRPr sz="1799" b="1" i="0" u="none" strike="noStrike" baseline="0">
                    <a:solidFill>
                      <a:schemeClr val="tx1"/>
                    </a:solidFill>
                    <a:latin typeface="Arial Narrow"/>
                    <a:ea typeface="Arial Narrow"/>
                    <a:cs typeface="Arial Narrow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; </c:separator>
            <c:showLeaderLines val="1"/>
          </c:dLbls>
          <c:cat>
            <c:strRef>
              <c:f>Sheet1!$B$1:$D$1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325</c:v>
                </c:pt>
                <c:pt idx="1">
                  <c:v>73</c:v>
                </c:pt>
                <c:pt idx="2">
                  <c:v>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7002341920374709"/>
          <c:y val="0.33905579399141633"/>
          <c:w val="0.41100702576112413"/>
          <c:h val="0.29828326180257508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14111">
              <a:solidFill>
                <a:schemeClr val="tx1"/>
              </a:solidFill>
              <a:prstDash val="solid"/>
            </a:ln>
          </c:spPr>
          <c:explosion val="3"/>
          <c:dPt>
            <c:idx val="0"/>
            <c:bubble3D val="0"/>
            <c:spPr>
              <a:solidFill>
                <a:srgbClr val="00FFFF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00FF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00FF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00FF00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FF6600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CC99FF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339966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FF0000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solidFill>
                <a:srgbClr val="FFFF00"/>
              </a:solidFill>
              <a:ln w="14111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0.10777409225109576"/>
                  <c:y val="-4.8929909962128051E-2"/>
                </c:manualLayout>
              </c:layout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6031639830133593"/>
                  <c:y val="8.0511484209707745E-2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8.6185083606122263E-3"/>
                  <c:y val="0.19058304327192443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21326351411129787"/>
                  <c:y val="0.16499891276571768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0.10639361240841036"/>
                  <c:y val="7.8657438562537763E-2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6996207988908438"/>
                  <c:y val="9.2485055088637941E-2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20478771090127237"/>
                  <c:y val="-9.0174819850575447E-2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6.9256971476143306E-2"/>
                  <c:y val="-0.20129328443984124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297570406294794"/>
                  <c:y val="-0.15607841596219688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22155663021953895"/>
                  <c:y val="-0.12168876270378866"/>
                </c:manualLayout>
              </c:layout>
              <c:numFmt formatCode="0%" sourceLinked="0"/>
              <c:spPr>
                <a:noFill/>
                <a:ln w="28222">
                  <a:noFill/>
                </a:ln>
              </c:spPr>
              <c:txPr>
                <a:bodyPr/>
                <a:lstStyle/>
                <a:p>
                  <a:pPr>
                    <a:defRPr sz="1333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28222">
                <a:noFill/>
              </a:ln>
            </c:spPr>
            <c:txPr>
              <a:bodyPr/>
              <a:lstStyle/>
              <a:p>
                <a:pPr>
                  <a:defRPr sz="1806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Sheet1!$B$1:$K$1</c:f>
              <c:strCache>
                <c:ptCount val="10"/>
                <c:pt idx="0">
                  <c:v>НДФЛ</c:v>
                </c:pt>
                <c:pt idx="1">
                  <c:v>ЕНВД</c:v>
                </c:pt>
                <c:pt idx="2">
                  <c:v>Налог на имущество физ. Лиц</c:v>
                </c:pt>
                <c:pt idx="3">
                  <c:v>Госпошлина</c:v>
                </c:pt>
                <c:pt idx="4">
                  <c:v>Земельный налог</c:v>
                </c:pt>
                <c:pt idx="5">
                  <c:v>Аренда земли</c:v>
                </c:pt>
                <c:pt idx="6">
                  <c:v>Аренда имущества</c:v>
                </c:pt>
                <c:pt idx="7">
                  <c:v>Доходы от реализации имущества</c:v>
                </c:pt>
                <c:pt idx="8">
                  <c:v>Доходы от продажи земельных участков</c:v>
                </c:pt>
                <c:pt idx="9">
                  <c:v>Прочие</c:v>
                </c:pt>
              </c:strCache>
            </c:strRef>
          </c:cat>
          <c:val>
            <c:numRef>
              <c:f>Sheet1!$B$2:$K$2</c:f>
              <c:numCache>
                <c:formatCode>General</c:formatCode>
                <c:ptCount val="10"/>
                <c:pt idx="0">
                  <c:v>170</c:v>
                </c:pt>
                <c:pt idx="1">
                  <c:v>25</c:v>
                </c:pt>
                <c:pt idx="2">
                  <c:v>9</c:v>
                </c:pt>
                <c:pt idx="3">
                  <c:v>7</c:v>
                </c:pt>
                <c:pt idx="4">
                  <c:v>111</c:v>
                </c:pt>
                <c:pt idx="5">
                  <c:v>16</c:v>
                </c:pt>
                <c:pt idx="6">
                  <c:v>8</c:v>
                </c:pt>
                <c:pt idx="7">
                  <c:v>20</c:v>
                </c:pt>
                <c:pt idx="8">
                  <c:v>11</c:v>
                </c:pt>
                <c:pt idx="9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0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54"/>
      <c:rotY val="20"/>
      <c:depthPercent val="4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2677878395860284"/>
          <c:y val="1.6981132075471698E-2"/>
          <c:w val="0.86028460543337648"/>
          <c:h val="0.6773584905660377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Налог на доходы физических лиц</c:v>
                </c:pt>
              </c:strCache>
            </c:strRef>
          </c:tx>
          <c:spPr>
            <a:solidFill>
              <a:srgbClr val="00FFFF"/>
            </a:solidFill>
            <a:ln w="14048">
              <a:solidFill>
                <a:schemeClr val="tx1"/>
              </a:solidFill>
              <a:prstDash val="solid"/>
            </a:ln>
            <a:effectLst>
              <a:outerShdw blurRad="50800" dist="50800" dir="5400000" sx="1000" sy="1000" algn="ctr" rotWithShape="0">
                <a:srgbClr val="000000">
                  <a:alpha val="17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00FFFF"/>
              </a:solidFill>
              <a:ln w="14048">
                <a:solidFill>
                  <a:schemeClr val="tx1"/>
                </a:solidFill>
                <a:prstDash val="solid"/>
              </a:ln>
              <a:effectLst>
                <a:outerShdw blurRad="50800" dist="50800" dir="5400000" sx="1000" sy="1000" algn="ctr" rotWithShape="0">
                  <a:srgbClr val="000000">
                    <a:alpha val="17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rgbClr val="000000"/>
                </a:contourClr>
              </a:sp3d>
            </c:spPr>
          </c:dPt>
          <c:dPt>
            <c:idx val="1"/>
            <c:invertIfNegative val="0"/>
            <c:bubble3D val="0"/>
            <c:spPr>
              <a:solidFill>
                <a:srgbClr val="00FFFF"/>
              </a:solidFill>
              <a:ln w="14048">
                <a:solidFill>
                  <a:schemeClr val="tx1"/>
                </a:solidFill>
                <a:prstDash val="solid"/>
              </a:ln>
              <a:effectLst>
                <a:outerShdw blurRad="50800" dist="50800" dir="5400000" sx="1000" sy="1000" algn="ctr" rotWithShape="0">
                  <a:srgbClr val="000000">
                    <a:alpha val="17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rgbClr val="000000"/>
                </a:contourClr>
              </a:sp3d>
            </c:spPr>
          </c:dPt>
          <c:dLbls>
            <c:dLbl>
              <c:idx val="0"/>
              <c:spPr>
                <a:solidFill>
                  <a:srgbClr val="00FFFF"/>
                </a:solidFill>
                <a:ln w="28097">
                  <a:noFill/>
                </a:ln>
              </c:spPr>
              <c:txPr>
                <a:bodyPr/>
                <a:lstStyle/>
                <a:p>
                  <a:pPr>
                    <a:defRPr sz="1659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rgbClr val="00FFFF"/>
                </a:solidFill>
                <a:ln w="28097">
                  <a:noFill/>
                </a:ln>
              </c:spPr>
              <c:txPr>
                <a:bodyPr/>
                <a:lstStyle/>
                <a:p>
                  <a:pPr>
                    <a:defRPr sz="1659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rgbClr val="00FFFF"/>
              </a:solidFill>
              <a:ln w="28097">
                <a:noFill/>
              </a:ln>
            </c:spPr>
            <c:txPr>
              <a:bodyPr/>
              <a:lstStyle/>
              <a:p>
                <a:pPr>
                  <a:defRPr sz="166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</c:v>
                </c:pt>
                <c:pt idx="1">
                  <c:v>проект 2015 г.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157</c:v>
                </c:pt>
                <c:pt idx="1">
                  <c:v>170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Единый налог на вмененный доход</c:v>
                </c:pt>
              </c:strCache>
            </c:strRef>
          </c:tx>
          <c:spPr>
            <a:solidFill>
              <a:srgbClr val="FFFF00"/>
            </a:solidFill>
            <a:ln w="14048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spPr>
              <a:noFill/>
              <a:ln w="28097">
                <a:noFill/>
              </a:ln>
            </c:spPr>
            <c:txPr>
              <a:bodyPr/>
              <a:lstStyle/>
              <a:p>
                <a:pPr>
                  <a:defRPr sz="1659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</c:v>
                </c:pt>
                <c:pt idx="1">
                  <c:v>проект 2015 г.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22</c:v>
                </c:pt>
                <c:pt idx="1">
                  <c:v>25</c:v>
                </c:pt>
              </c:numCache>
            </c:numRef>
          </c:val>
        </c:ser>
        <c:ser>
          <c:idx val="7"/>
          <c:order val="2"/>
          <c:tx>
            <c:strRef>
              <c:f>Sheet1!$A$4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tx>
          <c:spPr>
            <a:solidFill>
              <a:srgbClr val="FF0000"/>
            </a:solidFill>
            <a:ln w="14048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cat>
            <c:strRef>
              <c:f>Sheet1!$B$1:$C$1</c:f>
              <c:strCache>
                <c:ptCount val="2"/>
                <c:pt idx="0">
                  <c:v>прогноз 2014 г.</c:v>
                </c:pt>
                <c:pt idx="1">
                  <c:v>проект 2015 г.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8</c:v>
                </c:pt>
                <c:pt idx="1">
                  <c:v>9</c:v>
                </c:pt>
              </c:numCache>
            </c:numRef>
          </c:val>
        </c:ser>
        <c:ser>
          <c:idx val="5"/>
          <c:order val="3"/>
          <c:tx>
            <c:strRef>
              <c:f>Sheet1!$A$5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rgbClr val="00FF00"/>
            </a:solidFill>
            <a:ln w="14048">
              <a:solidFill>
                <a:schemeClr val="tx1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dLbls>
            <c:dLbl>
              <c:idx val="0"/>
              <c:spPr>
                <a:noFill/>
                <a:ln w="28097">
                  <a:noFill/>
                </a:ln>
              </c:spPr>
              <c:txPr>
                <a:bodyPr/>
                <a:lstStyle/>
                <a:p>
                  <a:pPr>
                    <a:defRPr sz="1659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 w="28097">
                  <a:noFill/>
                </a:ln>
              </c:spPr>
              <c:txPr>
                <a:bodyPr/>
                <a:lstStyle/>
                <a:p>
                  <a:pPr>
                    <a:defRPr sz="1659" b="0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8097">
                <a:noFill/>
              </a:ln>
            </c:spPr>
            <c:txPr>
              <a:bodyPr/>
              <a:lstStyle/>
              <a:p>
                <a:pPr>
                  <a:defRPr sz="1660" b="0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</c:v>
                </c:pt>
                <c:pt idx="1">
                  <c:v>проект 2015 г.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116</c:v>
                </c:pt>
                <c:pt idx="1">
                  <c:v>111</c:v>
                </c:pt>
              </c:numCache>
            </c:numRef>
          </c:val>
        </c:ser>
        <c:ser>
          <c:idx val="6"/>
          <c:order val="4"/>
          <c:tx>
            <c:strRef>
              <c:f>Sheet1!$A$6</c:f>
              <c:strCache>
                <c:ptCount val="1"/>
                <c:pt idx="0">
                  <c:v>Госпошлина</c:v>
                </c:pt>
              </c:strCache>
            </c:strRef>
          </c:tx>
          <c:spPr>
            <a:solidFill>
              <a:srgbClr val="FF00FF"/>
            </a:solidFill>
            <a:ln w="14048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cat>
            <c:strRef>
              <c:f>Sheet1!$B$1:$C$1</c:f>
              <c:strCache>
                <c:ptCount val="2"/>
                <c:pt idx="0">
                  <c:v>прогноз 2014 г.</c:v>
                </c:pt>
                <c:pt idx="1">
                  <c:v>проект 2015 г.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7</c:v>
                </c:pt>
                <c:pt idx="1">
                  <c:v>7</c:v>
                </c:pt>
              </c:numCache>
            </c:numRef>
          </c:val>
        </c:ser>
        <c:ser>
          <c:idx val="9"/>
          <c:order val="5"/>
          <c:tx>
            <c:strRef>
              <c:f>Sheet1!$A$7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rgbClr val="FF6600"/>
            </a:solidFill>
            <a:ln w="14048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 prstMaterial="matte">
              <a:contourClr>
                <a:srgbClr val="000000"/>
              </a:contourClr>
            </a:sp3d>
          </c:spPr>
          <c:invertIfNegative val="0"/>
          <c:cat>
            <c:strRef>
              <c:f>Sheet1!$B$1:$C$1</c:f>
              <c:strCache>
                <c:ptCount val="2"/>
                <c:pt idx="0">
                  <c:v>прогноз 2014 г.</c:v>
                </c:pt>
                <c:pt idx="1">
                  <c:v>проект 2015 г.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3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gapDepth val="58"/>
        <c:shape val="cylinder"/>
        <c:axId val="45658880"/>
        <c:axId val="45660416"/>
        <c:axId val="0"/>
      </c:bar3DChart>
      <c:catAx>
        <c:axId val="45658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51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991" b="1" i="0" u="none" strike="noStrike" baseline="0">
                <a:solidFill>
                  <a:schemeClr val="tx1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456604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5660416"/>
        <c:scaling>
          <c:orientation val="minMax"/>
          <c:max val="350"/>
          <c:min val="10"/>
        </c:scaling>
        <c:delete val="0"/>
        <c:axPos val="l"/>
        <c:majorGridlines>
          <c:spPr>
            <a:ln w="3511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ru-RU"/>
                  <a:t>млн. руб.</a:t>
                </a:r>
              </a:p>
            </c:rich>
          </c:tx>
          <c:layout>
            <c:manualLayout>
              <c:xMode val="edge"/>
              <c:yMode val="edge"/>
              <c:x val="2.8460577766125102E-2"/>
              <c:y val="0.30566043810111471"/>
            </c:manualLayout>
          </c:layout>
          <c:overlay val="0"/>
          <c:spPr>
            <a:noFill/>
            <a:ln w="28097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51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3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45658880"/>
        <c:crosses val="autoZero"/>
        <c:crossBetween val="between"/>
        <c:majorUnit val="30"/>
      </c:valAx>
      <c:spPr>
        <a:noFill/>
        <a:ln w="25403">
          <a:noFill/>
        </a:ln>
      </c:spPr>
    </c:plotArea>
    <c:legend>
      <c:legendPos val="b"/>
      <c:layout>
        <c:manualLayout>
          <c:xMode val="edge"/>
          <c:yMode val="edge"/>
          <c:x val="3.2341483630335677E-2"/>
          <c:y val="0.79811327672626942"/>
          <c:w val="0.96636484349230778"/>
          <c:h val="0.1603773804254025"/>
        </c:manualLayout>
      </c:layout>
      <c:overlay val="0"/>
      <c:spPr>
        <a:noFill/>
        <a:ln w="3511">
          <a:solidFill>
            <a:schemeClr val="tx1"/>
          </a:solidFill>
          <a:prstDash val="solid"/>
        </a:ln>
      </c:spPr>
      <c:txPr>
        <a:bodyPr/>
        <a:lstStyle/>
        <a:p>
          <a:pPr>
            <a:defRPr sz="1294" b="0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7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54"/>
      <c:rotY val="20"/>
      <c:depthPercent val="4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5268162138728172"/>
          <c:y val="0.2000988325008857"/>
          <c:w val="0.83325693129618017"/>
          <c:h val="0.4747417240959823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Доходы от сдачи в аренду имущества</c:v>
                </c:pt>
              </c:strCache>
            </c:strRef>
          </c:tx>
          <c:spPr>
            <a:solidFill>
              <a:srgbClr val="00FFFF"/>
            </a:solidFill>
            <a:ln w="15371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7965">
                <a:noFill/>
              </a:ln>
            </c:spPr>
            <c:txPr>
              <a:bodyPr/>
              <a:lstStyle/>
              <a:p>
                <a:pPr>
                  <a:defRPr sz="1695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 </c:v>
                </c:pt>
                <c:pt idx="1">
                  <c:v>проект 2015 г.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</c:v>
                </c:pt>
                <c:pt idx="1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Доходы от аренды земельных участков</c:v>
                </c:pt>
              </c:strCache>
            </c:strRef>
          </c:tx>
          <c:spPr>
            <a:solidFill>
              <a:srgbClr val="FF00FF"/>
            </a:solidFill>
            <a:ln w="15371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9117608774430681E-3"/>
                  <c:y val="2.7524243680065535E-3"/>
                </c:manualLayout>
              </c:layout>
              <c:spPr>
                <a:noFill/>
                <a:ln w="27965">
                  <a:noFill/>
                </a:ln>
              </c:spPr>
              <c:txPr>
                <a:bodyPr/>
                <a:lstStyle/>
                <a:p>
                  <a:pPr>
                    <a:defRPr sz="1695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pPr>
                <a:noFill/>
                <a:ln w="27965">
                  <a:noFill/>
                </a:ln>
              </c:spPr>
              <c:txPr>
                <a:bodyPr/>
                <a:lstStyle/>
                <a:p>
                  <a:pPr>
                    <a:defRPr sz="1695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7965">
                <a:noFill/>
              </a:ln>
            </c:spPr>
            <c:txPr>
              <a:bodyPr/>
              <a:lstStyle/>
              <a:p>
                <a:pPr>
                  <a:defRPr sz="1697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Sheet1!$B$1:$C$1</c:f>
              <c:strCache>
                <c:ptCount val="2"/>
                <c:pt idx="0">
                  <c:v>прогноз 2014 г. </c:v>
                </c:pt>
                <c:pt idx="1">
                  <c:v>проект 2015 г.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39</c:v>
                </c:pt>
                <c:pt idx="1">
                  <c:v>16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spPr>
            <a:solidFill>
              <a:schemeClr val="accent2"/>
            </a:solidFill>
            <a:ln w="15371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9117539310244581E-17"/>
                  <c:y val="-5.5891942244993015E-3"/>
                </c:manualLayout>
              </c:layout>
              <c:tx>
                <c:rich>
                  <a:bodyPr/>
                  <a:lstStyle/>
                  <a:p>
                    <a:r>
                      <a:rPr lang="en-US" sz="1800" baseline="0" dirty="0">
                        <a:solidFill>
                          <a:schemeClr val="tx1"/>
                        </a:solidFill>
                      </a:rPr>
                      <a:t>2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0375083724045539E-3"/>
                  <c:y val="-3.7261294829994658E-3"/>
                </c:manualLayout>
              </c:layout>
              <c:spPr>
                <a:noFill/>
                <a:ln w="27965">
                  <a:noFill/>
                </a:ln>
              </c:spPr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7965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bg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 </c:v>
                </c:pt>
                <c:pt idx="1">
                  <c:v>проект 2015 г.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10"/>
          <c:order val="3"/>
          <c:tx>
            <c:strRef>
              <c:f>Sheet1!$A$5</c:f>
              <c:strCache>
                <c:ptCount val="1"/>
                <c:pt idx="0">
                  <c:v>Доходы от продажи материальных и нематериальных активов</c:v>
                </c:pt>
              </c:strCache>
            </c:strRef>
          </c:tx>
          <c:spPr>
            <a:solidFill>
              <a:srgbClr val="FFFF00"/>
            </a:solidFill>
            <a:ln w="15371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7965">
                <a:noFill/>
              </a:ln>
            </c:spPr>
            <c:txPr>
              <a:bodyPr/>
              <a:lstStyle/>
              <a:p>
                <a:pPr>
                  <a:defRPr sz="1695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 </c:v>
                </c:pt>
                <c:pt idx="1">
                  <c:v>проект 2015 г.</c:v>
                </c:pt>
              </c:strCache>
            </c:strRef>
          </c:cat>
          <c:val>
            <c:numRef>
              <c:f>Sheet1!$B$5:$C$5</c:f>
              <c:numCache>
                <c:formatCode>General</c:formatCode>
                <c:ptCount val="2"/>
                <c:pt idx="0">
                  <c:v>64</c:v>
                </c:pt>
                <c:pt idx="1">
                  <c:v>31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Штрафы, санкции, возмещение ущерба</c:v>
                </c:pt>
              </c:strCache>
            </c:strRef>
          </c:tx>
          <c:spPr>
            <a:solidFill>
              <a:srgbClr val="FF0000"/>
            </a:solidFill>
            <a:ln w="15371">
              <a:solidFill>
                <a:schemeClr val="tx1"/>
              </a:solidFill>
              <a:prstDash val="solid"/>
            </a:ln>
          </c:spPr>
          <c:invertIfNegative val="0"/>
          <c:dLbls>
            <c:spPr>
              <a:noFill/>
              <a:ln w="27965">
                <a:noFill/>
              </a:ln>
            </c:spPr>
            <c:txPr>
              <a:bodyPr/>
              <a:lstStyle/>
              <a:p>
                <a:pPr>
                  <a:defRPr sz="1695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 </c:v>
                </c:pt>
                <c:pt idx="1">
                  <c:v>проект 2015 г.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Другие неналоговые доходы</c:v>
                </c:pt>
              </c:strCache>
            </c:strRef>
          </c:tx>
          <c:spPr>
            <a:solidFill>
              <a:srgbClr val="00FF00"/>
            </a:solidFill>
            <a:ln w="15371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5558444456843162E-2"/>
                  <c:y val="-1.33170175969535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056262558606833E-2"/>
                  <c:y val="-3.1672100605496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7965">
                <a:noFill/>
              </a:ln>
            </c:spPr>
            <c:txPr>
              <a:bodyPr/>
              <a:lstStyle/>
              <a:p>
                <a:pPr>
                  <a:defRPr sz="1542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прогноз 2014 г. </c:v>
                </c:pt>
                <c:pt idx="1">
                  <c:v>проект 2015 г.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6</c:v>
                </c:pt>
                <c:pt idx="1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gapDepth val="60"/>
        <c:shape val="box"/>
        <c:axId val="45843584"/>
        <c:axId val="45845120"/>
        <c:axId val="0"/>
      </c:bar3DChart>
      <c:catAx>
        <c:axId val="4584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8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179" b="1" i="0" u="none" strike="noStrike" baseline="0">
                <a:solidFill>
                  <a:schemeClr val="tx1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4584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5845120"/>
        <c:scaling>
          <c:orientation val="minMax"/>
          <c:max val="130"/>
          <c:min val="0"/>
        </c:scaling>
        <c:delete val="0"/>
        <c:axPos val="l"/>
        <c:majorGridlines>
          <c:spPr>
            <a:ln w="3843">
              <a:solidFill>
                <a:schemeClr val="tx1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535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ru-RU"/>
                  <a:t>млн. руб.</a:t>
                </a:r>
              </a:p>
            </c:rich>
          </c:tx>
          <c:layout>
            <c:manualLayout>
              <c:xMode val="edge"/>
              <c:yMode val="edge"/>
              <c:x val="0.11687307170997463"/>
              <c:y val="0.3913613942178979"/>
            </c:manualLayout>
          </c:layout>
          <c:overlay val="0"/>
          <c:spPr>
            <a:noFill/>
            <a:ln w="27965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84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5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45843584"/>
        <c:crosses val="autoZero"/>
        <c:crossBetween val="between"/>
        <c:majorUnit val="40"/>
        <c:minorUnit val="10"/>
      </c:valAx>
      <c:spPr>
        <a:noFill/>
        <a:ln w="25395">
          <a:noFill/>
        </a:ln>
      </c:spPr>
    </c:plotArea>
    <c:legend>
      <c:legendPos val="r"/>
      <c:layout>
        <c:manualLayout>
          <c:xMode val="edge"/>
          <c:yMode val="edge"/>
          <c:x val="4.742697825422424E-2"/>
          <c:y val="0.75261792694907548"/>
          <c:w val="0.88489306306591198"/>
          <c:h val="0.2454675288493966"/>
        </c:manualLayout>
      </c:layout>
      <c:overlay val="0"/>
      <c:spPr>
        <a:noFill/>
        <a:ln w="3843">
          <a:noFill/>
          <a:prstDash val="solid"/>
        </a:ln>
      </c:spPr>
      <c:txPr>
        <a:bodyPr/>
        <a:lstStyle/>
        <a:p>
          <a:pPr>
            <a:defRPr sz="1416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68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76190476190476"/>
          <c:y val="7.2115384615384609E-2"/>
          <c:w val="0.61428571428571432"/>
          <c:h val="0.7692307692307692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Налог на имущество</c:v>
                </c:pt>
              </c:strCache>
            </c:strRef>
          </c:tx>
          <c:spPr>
            <a:solidFill>
              <a:srgbClr val="00FF00"/>
            </a:solidFill>
            <a:ln w="16904">
              <a:solidFill>
                <a:schemeClr val="tx1"/>
              </a:solidFill>
              <a:prstDash val="solid"/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4"/>
                <c:pt idx="0">
                  <c:v>2014Г.</c:v>
                </c:pt>
                <c:pt idx="1">
                  <c:v>2015 г.</c:v>
                </c:pt>
                <c:pt idx="2">
                  <c:v>2016 г.</c:v>
                </c:pt>
                <c:pt idx="3">
                  <c:v>2017 г.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4"/>
                <c:pt idx="0">
                  <c:v>0.2</c:v>
                </c:pt>
                <c:pt idx="1">
                  <c:v>0.3</c:v>
                </c:pt>
                <c:pt idx="2">
                  <c:v>0.3</c:v>
                </c:pt>
                <c:pt idx="3">
                  <c:v>0.3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Налог на землю</c:v>
                </c:pt>
              </c:strCache>
            </c:strRef>
          </c:tx>
          <c:spPr>
            <a:solidFill>
              <a:srgbClr val="FF6600"/>
            </a:solidFill>
            <a:ln w="16904">
              <a:solidFill>
                <a:schemeClr val="tx1"/>
              </a:solidFill>
              <a:prstDash val="solid"/>
            </a:ln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Sheet1!$B$1:$F$1</c:f>
              <c:strCache>
                <c:ptCount val="4"/>
                <c:pt idx="0">
                  <c:v>2014Г.</c:v>
                </c:pt>
                <c:pt idx="1">
                  <c:v>2015 г.</c:v>
                </c:pt>
                <c:pt idx="2">
                  <c:v>2016 г.</c:v>
                </c:pt>
                <c:pt idx="3">
                  <c:v>2017 г.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4"/>
                <c:pt idx="0">
                  <c:v>1</c:v>
                </c:pt>
                <c:pt idx="1">
                  <c:v>0.9</c:v>
                </c:pt>
                <c:pt idx="2">
                  <c:v>0.9</c:v>
                </c:pt>
                <c:pt idx="3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7705728"/>
        <c:axId val="117719808"/>
      </c:barChart>
      <c:catAx>
        <c:axId val="1177057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422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9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77198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7719808"/>
        <c:scaling>
          <c:orientation val="minMax"/>
          <c:max val="1.5"/>
          <c:min val="0"/>
        </c:scaling>
        <c:delete val="0"/>
        <c:axPos val="l"/>
        <c:majorGridlines>
          <c:spPr>
            <a:ln w="4226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4226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96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7705728"/>
        <c:crosses val="autoZero"/>
        <c:crossBetween val="between"/>
        <c:majorUnit val="0.5"/>
        <c:minorUnit val="0.1"/>
      </c:valAx>
      <c:spPr>
        <a:noFill/>
        <a:ln w="16904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72857142857142854"/>
          <c:y val="0.29567307692307693"/>
          <c:w val="0.27142857142857141"/>
          <c:h val="0.30528846153846156"/>
        </c:manualLayout>
      </c:layout>
      <c:overlay val="0"/>
      <c:spPr>
        <a:noFill/>
        <a:ln w="4226">
          <a:solidFill>
            <a:schemeClr val="tx1"/>
          </a:solidFill>
          <a:prstDash val="solid"/>
        </a:ln>
      </c:spPr>
      <c:txPr>
        <a:bodyPr/>
        <a:lstStyle/>
        <a:p>
          <a:pPr>
            <a:defRPr sz="2203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39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100"/>
      <c:rAngAx val="0"/>
      <c:perspective val="30"/>
    </c:view3D>
    <c:floor>
      <c:thickness val="0"/>
    </c:floor>
    <c:sideWall>
      <c:thickness val="0"/>
      <c:spPr>
        <a:noFill/>
        <a:ln w="15580">
          <a:solidFill>
            <a:schemeClr val="tx1"/>
          </a:solidFill>
          <a:prstDash val="solid"/>
        </a:ln>
      </c:spPr>
    </c:sideWall>
    <c:backWall>
      <c:thickness val="0"/>
      <c:spPr>
        <a:noFill/>
        <a:ln w="1558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5788331549991515E-2"/>
          <c:y val="4.0860215053763478E-2"/>
          <c:w val="0.88786694790433951"/>
          <c:h val="0.70616828578627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FFFF00"/>
            </a:solidFill>
            <a:ln w="1540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0127955887362815E-3"/>
                  <c:y val="-1.9597813055960131E-2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574258654787468E-3"/>
                  <c:y val="4.4223310260491297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3793699529461691E-3"/>
                  <c:y val="-1.2065337190023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1555675300530108E-2"/>
                  <c:y val="1.56025932443091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8.3279721622067822E-4"/>
                  <c:y val="-4.2145081386799786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8937918897667315E-3"/>
                  <c:y val="-4.5764682543806973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3642958774853041E-2"/>
                  <c:y val="3.1150712329373808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0297425144468989E-3"/>
                  <c:y val="3.7917694517411397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3545">
                <a:noFill/>
              </a:ln>
            </c:spPr>
            <c:txPr>
              <a:bodyPr anchor="ctr" anchorCtr="0"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общегос.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Физ.культура и спорт</c:v>
                </c:pt>
                <c:pt idx="7">
                  <c:v>прочие расходы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92</c:v>
                </c:pt>
                <c:pt idx="1">
                  <c:v>44</c:v>
                </c:pt>
                <c:pt idx="2">
                  <c:v>107</c:v>
                </c:pt>
                <c:pt idx="3">
                  <c:v>282</c:v>
                </c:pt>
                <c:pt idx="4">
                  <c:v>27</c:v>
                </c:pt>
                <c:pt idx="5">
                  <c:v>10</c:v>
                </c:pt>
                <c:pt idx="6">
                  <c:v>42</c:v>
                </c:pt>
                <c:pt idx="7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FF0000"/>
            </a:solidFill>
            <a:ln w="25113">
              <a:noFill/>
            </a:ln>
          </c:spPr>
          <c:invertIfNegative val="0"/>
          <c:dLbls>
            <c:dLbl>
              <c:idx val="0"/>
              <c:layout>
                <c:manualLayout>
                  <c:x val="2.0863181575987211E-2"/>
                  <c:y val="2.8521745616611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247691539453305E-2"/>
                  <c:y val="-3.4055701543531124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889284172692841E-3"/>
                  <c:y val="3.14120485976597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5343871489748E-2"/>
                  <c:y val="3.091798249907926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9047275127871637E-3"/>
                  <c:y val="-7.6359749637103617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0292705105599864E-4"/>
                  <c:y val="-4.3048851962831525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2679224842505577E-3"/>
                  <c:y val="8.8797613991197163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8.2110183347686692E-4"/>
                  <c:y val="-2.1175344596423566E-3"/>
                </c:manualLayout>
              </c:layout>
              <c:spPr>
                <a:noFill/>
                <a:ln w="23545">
                  <a:noFill/>
                </a:ln>
              </c:spPr>
              <c:txPr>
                <a:bodyPr/>
                <a:lstStyle/>
                <a:p>
                  <a:pPr>
                    <a:defRPr sz="1400" b="1" i="0" u="none" strike="noStrike" baseline="0">
                      <a:solidFill>
                        <a:srgbClr val="000000"/>
                      </a:solidFill>
                      <a:latin typeface="Times New Roman" pitchFamily="18" charset="0"/>
                      <a:ea typeface="Arial"/>
                      <a:cs typeface="Arial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3545">
                <a:noFill/>
              </a:ln>
            </c:spPr>
            <c:txPr>
              <a:bodyPr/>
              <a:lstStyle/>
              <a:p>
                <a:pPr>
                  <a:defRPr sz="1400" b="1" i="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Sheet1!$B$1:$I$1</c:f>
              <c:strCache>
                <c:ptCount val="8"/>
                <c:pt idx="0">
                  <c:v>общегос.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</c:v>
                </c:pt>
                <c:pt idx="5">
                  <c:v>Социальная политика</c:v>
                </c:pt>
                <c:pt idx="6">
                  <c:v>Физ.культура и спорт</c:v>
                </c:pt>
                <c:pt idx="7">
                  <c:v>прочие расходы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97</c:v>
                </c:pt>
                <c:pt idx="1">
                  <c:v>27</c:v>
                </c:pt>
                <c:pt idx="2">
                  <c:v>47</c:v>
                </c:pt>
                <c:pt idx="3">
                  <c:v>266</c:v>
                </c:pt>
                <c:pt idx="4">
                  <c:v>25</c:v>
                </c:pt>
                <c:pt idx="5">
                  <c:v>9</c:v>
                </c:pt>
                <c:pt idx="6">
                  <c:v>33</c:v>
                </c:pt>
                <c:pt idx="7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ylinder"/>
        <c:axId val="45202816"/>
        <c:axId val="45453696"/>
        <c:axId val="0"/>
      </c:bar3DChart>
      <c:catAx>
        <c:axId val="4520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850">
            <a:solidFill>
              <a:schemeClr val="tx1"/>
            </a:solidFill>
            <a:prstDash val="solid"/>
          </a:ln>
        </c:spPr>
        <c:txPr>
          <a:bodyPr rot="-840000" vert="horz"/>
          <a:lstStyle/>
          <a:p>
            <a:pPr>
              <a:defRPr sz="1112" b="1" i="0" u="none" strike="noStrike" baseline="0">
                <a:solidFill>
                  <a:schemeClr val="tx1"/>
                </a:solidFill>
                <a:latin typeface="Times New Roman" pitchFamily="18" charset="0"/>
                <a:ea typeface="Arial Narrow"/>
                <a:cs typeface="Times New Roman" pitchFamily="18" charset="0"/>
              </a:defRPr>
            </a:pPr>
            <a:endParaRPr lang="ru-RU"/>
          </a:p>
        </c:txPr>
        <c:crossAx val="45453696"/>
        <c:crosses val="autoZero"/>
        <c:auto val="1"/>
        <c:lblAlgn val="ctr"/>
        <c:lblOffset val="50"/>
        <c:tickLblSkip val="1"/>
        <c:noMultiLvlLbl val="0"/>
      </c:catAx>
      <c:valAx>
        <c:axId val="45453696"/>
        <c:scaling>
          <c:orientation val="minMax"/>
        </c:scaling>
        <c:delete val="0"/>
        <c:axPos val="l"/>
        <c:majorGridlines>
          <c:spPr>
            <a:ln w="3850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85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59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45202816"/>
        <c:crosses val="autoZero"/>
        <c:crossBetween val="between"/>
      </c:valAx>
      <c:spPr>
        <a:noFill/>
        <a:ln w="25403">
          <a:noFill/>
        </a:ln>
      </c:spPr>
    </c:plotArea>
    <c:legend>
      <c:legendPos val="r"/>
      <c:layout>
        <c:manualLayout>
          <c:xMode val="edge"/>
          <c:yMode val="edge"/>
          <c:x val="0.45875566306091436"/>
          <c:y val="0.90873973790576346"/>
          <c:w val="0.52760450056524877"/>
          <c:h val="6.6405225101746845E-2"/>
        </c:manualLayout>
      </c:layout>
      <c:overlay val="0"/>
      <c:spPr>
        <a:noFill/>
        <a:ln w="3850">
          <a:solidFill>
            <a:schemeClr val="tx1"/>
          </a:solidFill>
          <a:prstDash val="solid"/>
        </a:ln>
      </c:spPr>
      <c:txPr>
        <a:bodyPr/>
        <a:lstStyle/>
        <a:p>
          <a:pPr>
            <a:defRPr sz="1534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971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0.35728</cdr:x>
      <cdr:y>0.01436</cdr:y>
    </cdr:from>
    <cdr:to>
      <cdr:x>0.44857</cdr:x>
      <cdr:y>0.07999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48023" y="51686"/>
          <a:ext cx="635000" cy="3101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 i="1" dirty="0" smtClean="0"/>
            <a:t>369</a:t>
          </a:r>
          <a:endParaRPr lang="ru-RU" sz="1600" b="1" i="1" dirty="0"/>
        </a:p>
      </cdr:txBody>
    </cdr:sp>
  </cdr:relSizeAnchor>
  <cdr:relSizeAnchor xmlns:cdr="http://schemas.openxmlformats.org/drawingml/2006/chartDrawing">
    <cdr:from>
      <cdr:x>0.12917</cdr:x>
      <cdr:y>0.0274</cdr:y>
    </cdr:from>
    <cdr:to>
      <cdr:x>0.61416</cdr:x>
      <cdr:y>0.10276</cdr:y>
    </cdr:to>
    <cdr:sp macro="" textlink="">
      <cdr:nvSpPr>
        <cdr:cNvPr id="2" name="Правая фигурная скобка 1"/>
        <cdr:cNvSpPr/>
      </cdr:nvSpPr>
      <cdr:spPr>
        <a:xfrm xmlns:a="http://schemas.openxmlformats.org/drawingml/2006/main" rot="16200000">
          <a:off x="3092288" y="-1806402"/>
          <a:ext cx="393000" cy="4291559"/>
        </a:xfrm>
        <a:prstGeom xmlns:a="http://schemas.openxmlformats.org/drawingml/2006/main" prst="rightBrace">
          <a:avLst>
            <a:gd name="adj1" fmla="val 8333"/>
            <a:gd name="adj2" fmla="val 43406"/>
          </a:avLst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0.46837</cdr:x>
      <cdr:y>0.19232</cdr:y>
    </cdr:from>
    <cdr:to>
      <cdr:x>0.67033</cdr:x>
      <cdr:y>0.38043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20553" y="9348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0.26948</cdr:x>
      <cdr:y>0.28555</cdr:y>
    </cdr:from>
    <cdr:to>
      <cdr:x>0.47026</cdr:x>
      <cdr:y>0.36349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56457" y="1582936"/>
          <a:ext cx="93610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dirty="0" smtClean="0">
            <a:solidFill>
              <a:schemeClr val="bg1"/>
            </a:solidFill>
          </a:endParaRPr>
        </a:p>
        <a:p xmlns:a="http://schemas.openxmlformats.org/drawingml/2006/main">
          <a:endParaRPr lang="ru-RU" sz="2000" dirty="0">
            <a:solidFill>
              <a:schemeClr val="bg1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0.55462</cdr:x>
      <cdr:y>0.41198</cdr:y>
    </cdr:from>
    <cdr:to>
      <cdr:x>0.80009</cdr:x>
      <cdr:y>0.54991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14599" y="2162175"/>
          <a:ext cx="1112929" cy="723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dirty="0" smtClean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0.19202</cdr:x>
      <cdr:y>0.43739</cdr:y>
    </cdr:from>
    <cdr:to>
      <cdr:x>0.38404</cdr:x>
      <cdr:y>0.51906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70599" y="2295525"/>
          <a:ext cx="870600" cy="428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dirty="0">
            <a:solidFill>
              <a:schemeClr val="bg1"/>
            </a:solidFill>
          </a:endParaRPr>
        </a:p>
      </cdr:txBody>
    </cdr:sp>
  </cdr:relSizeAnchor>
  <cdr:relSizeAnchor xmlns:cdr="http://schemas.openxmlformats.org/drawingml/2006/chartDrawing">
    <cdr:from>
      <cdr:x>0.34874</cdr:x>
      <cdr:y>0.28131</cdr:y>
    </cdr:from>
    <cdr:to>
      <cdr:x>0.55042</cdr:x>
      <cdr:y>0.45554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81150" y="14763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0.31723</cdr:x>
      <cdr:y>0.22323</cdr:y>
    </cdr:from>
    <cdr:to>
      <cdr:x>0.46218</cdr:x>
      <cdr:y>0.34301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38275" y="1171575"/>
          <a:ext cx="657225" cy="628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2000" dirty="0">
            <a:solidFill>
              <a:schemeClr val="bg1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346" cy="49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744" y="0"/>
            <a:ext cx="2946345" cy="49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41363"/>
            <a:ext cx="4932363" cy="3700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927" y="4691386"/>
            <a:ext cx="5437822" cy="444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7985"/>
            <a:ext cx="2946346" cy="49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744" y="9377985"/>
            <a:ext cx="2946345" cy="49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6058F11-5E87-42BD-9D9F-A3DA5A343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255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09944D77-1109-4BC8-8DEA-E2B73C0E1573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4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5603" name="Rectangle 7"/>
          <p:cNvSpPr txBox="1">
            <a:spLocks noGrp="1" noChangeArrowheads="1"/>
          </p:cNvSpPr>
          <p:nvPr/>
        </p:nvSpPr>
        <p:spPr bwMode="auto">
          <a:xfrm>
            <a:off x="3849744" y="9377985"/>
            <a:ext cx="2946345" cy="49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D8682AF-C149-4ED5-B068-98AE0B0DFFBC}" type="slidenum">
              <a:rPr lang="ru-RU" altLang="ru-RU">
                <a:solidFill>
                  <a:srgbClr val="000000"/>
                </a:solidFill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25605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 sz="2000" b="1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0C74BA0-AEE8-4AEA-A2ED-244D03EB0404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17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49744" y="9377985"/>
            <a:ext cx="2946345" cy="49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AC74EF4-E0AD-4CDC-A9DA-538F1771BA31}" type="slidenum">
              <a:rPr lang="ru-RU" altLang="ru-RU">
                <a:solidFill>
                  <a:srgbClr val="000000"/>
                </a:solidFill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ru-RU" altLang="ru-RU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4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34821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 sz="2000" b="1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8DF36C0-D72D-4892-AA4B-FEA55BB5C4B0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19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35844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r>
              <a:rPr lang="ru-RU" altLang="ru-RU" sz="2000" b="1" smtClean="0">
                <a:latin typeface="Times New Roman" pitchFamily="18" charset="0"/>
              </a:rPr>
              <a:t>НАДО ИЛИ НЕТ?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EF7D839-3A1F-4BD2-B5E4-2D6E9E4C42FA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20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6867" name="Rectangle 7"/>
          <p:cNvSpPr txBox="1">
            <a:spLocks noGrp="1" noChangeArrowheads="1"/>
          </p:cNvSpPr>
          <p:nvPr/>
        </p:nvSpPr>
        <p:spPr bwMode="auto">
          <a:xfrm>
            <a:off x="3849744" y="9377985"/>
            <a:ext cx="2946345" cy="49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5AB8B02-50AF-4579-836E-A4876E9AEEDB}" type="slidenum">
              <a:rPr lang="ru-RU" altLang="ru-RU">
                <a:solidFill>
                  <a:srgbClr val="000000"/>
                </a:solidFill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36869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7"/>
            <a:ext cx="5431482" cy="44344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r>
              <a:rPr lang="ru-RU" altLang="ru-RU" sz="2000" b="1" smtClean="0">
                <a:latin typeface="Times New Roman" pitchFamily="18" charset="0"/>
              </a:rPr>
              <a:t>НАДО ИЛИ НЕТ?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99482BF-1B22-45EF-AFD3-43489DAD83C6}" type="slidenum">
              <a:rPr lang="ru-RU" altLang="ru-RU" smtClean="0"/>
              <a:pPr eaLnBrk="1" hangingPunct="1">
                <a:spcBef>
                  <a:spcPct val="0"/>
                </a:spcBef>
              </a:pPr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53F8FB2-41C2-44D2-9BB4-87FD048AE0B9}" type="slidenum">
              <a:rPr lang="ru-RU" altLang="ru-RU" smtClean="0"/>
              <a:pPr eaLnBrk="1" hangingPunct="1">
                <a:spcBef>
                  <a:spcPct val="0"/>
                </a:spcBef>
              </a:pPr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C5D0E4-5BB3-4D72-8082-CBE85AC62834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10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13BD679-BB07-465D-900A-0FD79C03F3E2}" type="slidenum">
              <a:rPr lang="ru-RU" altLang="ru-RU" smtClean="0"/>
              <a:pPr eaLnBrk="1" hangingPunct="1">
                <a:spcBef>
                  <a:spcPct val="0"/>
                </a:spcBef>
              </a:pPr>
              <a:t>11</a:t>
            </a:fld>
            <a:endParaRPr lang="ru-RU" alt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29700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r>
              <a:rPr lang="ru-RU" altLang="ru-RU" sz="2000" b="1" dirty="0" smtClean="0">
                <a:latin typeface="Times New Roman" pitchFamily="18" charset="0"/>
              </a:rPr>
              <a:t>НАДО ИЛИ НЕТ?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48C396E-7E6A-400A-80DE-07CEC7EEB578}" type="slidenum">
              <a:rPr lang="ru-RU" altLang="ru-RU" smtClean="0"/>
              <a:pPr eaLnBrk="1" hangingPunct="1">
                <a:spcBef>
                  <a:spcPct val="0"/>
                </a:spcBef>
              </a:pPr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BE8FE5A-78A9-492E-931A-F40354778FA6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13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1747" name="Rectangle 7"/>
          <p:cNvSpPr txBox="1">
            <a:spLocks noGrp="1" noChangeArrowheads="1"/>
          </p:cNvSpPr>
          <p:nvPr/>
        </p:nvSpPr>
        <p:spPr bwMode="auto">
          <a:xfrm>
            <a:off x="3849744" y="9377985"/>
            <a:ext cx="2946345" cy="49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40E6145-ABAE-47C1-984D-63EC1B3A6596}" type="slidenum">
              <a:rPr lang="ru-RU" altLang="ru-RU">
                <a:solidFill>
                  <a:srgbClr val="000000"/>
                </a:solidFill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31749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 sz="2000" b="1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98A3FCD-8B79-4A8D-B810-1CD4C01C3DF0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15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2771" name="Rectangle 7"/>
          <p:cNvSpPr txBox="1">
            <a:spLocks noGrp="1" noChangeArrowheads="1"/>
          </p:cNvSpPr>
          <p:nvPr/>
        </p:nvSpPr>
        <p:spPr bwMode="auto">
          <a:xfrm>
            <a:off x="3849744" y="9377985"/>
            <a:ext cx="2946345" cy="49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FE2B286-EA1C-4476-9962-77852D0836FA}" type="slidenum">
              <a:rPr lang="ru-RU" altLang="ru-RU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32773" name="Text Box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r>
              <a:rPr lang="ru-RU" altLang="ru-RU" sz="2000" b="1" smtClean="0">
                <a:latin typeface="Times New Roman" pitchFamily="18" charset="0"/>
              </a:rPr>
              <a:t>НАДО ИЛИ НЕТ?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B551F26-A779-4A46-A533-DADF53EA0B02}" type="slidenum">
              <a:rPr lang="ru-RU" altLang="ru-RU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</a:pPr>
              <a:t>16</a:t>
            </a:fld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49744" y="9377985"/>
            <a:ext cx="2946345" cy="49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F16D976-4381-4FAE-BB1A-1BAE132A88AF}" type="slidenum">
              <a:rPr lang="ru-RU" altLang="ru-RU">
                <a:solidFill>
                  <a:srgbClr val="000000"/>
                </a:solidFill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3450" y="750888"/>
            <a:ext cx="4932363" cy="3700462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927" y="4691386"/>
            <a:ext cx="5431482" cy="443447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ru-RU" alt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FD7BF-2BEC-42A3-A830-444225BB7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227314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6C2F3-DB9D-4B08-B54B-BA5F2532C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130076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3838F-B8AA-4AD4-8CB0-2765BB4BB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536969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A36E4-5E66-4A90-B50F-EEFE157BD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96431"/>
      </p:ext>
    </p:extLst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2984F-6E86-43FF-8F62-774B43769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909378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0A29A-D010-4A3A-B8BB-C22C2F635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993529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99D57-BC01-4333-A423-359D7F58F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761754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0BB9C-15AA-4136-83E8-5EB9B6F5A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265379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41DBF-CC46-47C0-8C05-FA538D8B4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501391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49220-40BC-4416-B793-64F4A98E1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276756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DAD7B-CA28-49E8-9BB9-4882AAD0F3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77773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FEB82-107D-4F09-B0F7-95C3E8DB62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040206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6867E-044E-4145-85C8-DC211309AB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09862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98EDF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F4830B7-10C4-425B-85A3-79206A65CB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wmf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5.xls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wmf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34975" y="1844675"/>
            <a:ext cx="8497888" cy="1470025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90000"/>
              </a:lnSpc>
              <a:spcBef>
                <a:spcPct val="10000"/>
              </a:spcBef>
              <a:defRPr/>
            </a:pP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городского округа 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города Переславля-Залесского 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 2015 год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 на плановый период 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2016 и 2017 годов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(проект)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27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2225" y="36513"/>
            <a:ext cx="3365500" cy="515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Управление финансов</a:t>
            </a:r>
          </a:p>
        </p:txBody>
      </p:sp>
      <p:pic>
        <p:nvPicPr>
          <p:cNvPr id="2052" name="Picture 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4488"/>
            <a:ext cx="8229600" cy="106997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400" b="1" i="1" dirty="0" smtClean="0"/>
              <a:t>Динамика налоговых доходов бюджета городского округа г. Переславля-Залесского на 2014–2015 годы, млн. руб.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937783"/>
              </p:ext>
            </p:extLst>
          </p:nvPr>
        </p:nvGraphicFramePr>
        <p:xfrm>
          <a:off x="141287" y="1463675"/>
          <a:ext cx="8861425" cy="5589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268" name="AutoShape 5"/>
          <p:cNvSpPr>
            <a:spLocks noChangeArrowheads="1"/>
          </p:cNvSpPr>
          <p:nvPr/>
        </p:nvSpPr>
        <p:spPr bwMode="auto">
          <a:xfrm>
            <a:off x="2557463" y="1477963"/>
            <a:ext cx="1582737" cy="5064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398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8454" rIns="81639" bIns="42452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313</a:t>
            </a:r>
            <a:endParaRPr lang="ru-RU" altLang="ru-RU" sz="1800" dirty="0"/>
          </a:p>
        </p:txBody>
      </p:sp>
      <p:sp>
        <p:nvSpPr>
          <p:cNvPr id="11269" name="AutoShape 6"/>
          <p:cNvSpPr>
            <a:spLocks noChangeArrowheads="1"/>
          </p:cNvSpPr>
          <p:nvPr/>
        </p:nvSpPr>
        <p:spPr bwMode="auto">
          <a:xfrm>
            <a:off x="5815013" y="1379538"/>
            <a:ext cx="1582737" cy="50165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9398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8454" rIns="81639" bIns="42452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 smtClean="0"/>
              <a:t>325</a:t>
            </a:r>
            <a:endParaRPr lang="ru-RU" altLang="ru-RU" sz="1800" dirty="0"/>
          </a:p>
        </p:txBody>
      </p:sp>
      <p:sp>
        <p:nvSpPr>
          <p:cNvPr id="11270" name="Line 8"/>
          <p:cNvSpPr>
            <a:spLocks noChangeShapeType="1"/>
          </p:cNvSpPr>
          <p:nvPr/>
        </p:nvSpPr>
        <p:spPr bwMode="auto">
          <a:xfrm flipH="1" flipV="1">
            <a:off x="3975992" y="4219796"/>
            <a:ext cx="2180184" cy="505347"/>
          </a:xfrm>
          <a:prstGeom prst="line">
            <a:avLst/>
          </a:prstGeom>
          <a:noFill/>
          <a:ln w="93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Line 10"/>
          <p:cNvSpPr>
            <a:spLocks noChangeShapeType="1"/>
          </p:cNvSpPr>
          <p:nvPr/>
        </p:nvSpPr>
        <p:spPr bwMode="auto">
          <a:xfrm flipH="1">
            <a:off x="4140198" y="3573462"/>
            <a:ext cx="1871961" cy="71561"/>
          </a:xfrm>
          <a:prstGeom prst="line">
            <a:avLst/>
          </a:prstGeom>
          <a:noFill/>
          <a:ln w="93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2" name="Oval 12"/>
          <p:cNvSpPr>
            <a:spLocks noChangeArrowheads="1"/>
          </p:cNvSpPr>
          <p:nvPr/>
        </p:nvSpPr>
        <p:spPr bwMode="auto">
          <a:xfrm>
            <a:off x="4546600" y="4078288"/>
            <a:ext cx="792163" cy="36036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5253" rIns="81639" bIns="42452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500" b="1" dirty="0" smtClean="0">
                <a:solidFill>
                  <a:srgbClr val="FF3300"/>
                </a:solidFill>
              </a:rPr>
              <a:t>+8%</a:t>
            </a:r>
            <a:endParaRPr lang="ru-RU" altLang="ru-RU" sz="1500" b="1" dirty="0">
              <a:solidFill>
                <a:srgbClr val="FF3300"/>
              </a:solidFill>
            </a:endParaRPr>
          </a:p>
        </p:txBody>
      </p:sp>
      <p:sp>
        <p:nvSpPr>
          <p:cNvPr id="11273" name="Oval 14"/>
          <p:cNvSpPr>
            <a:spLocks noChangeArrowheads="1"/>
          </p:cNvSpPr>
          <p:nvPr/>
        </p:nvSpPr>
        <p:spPr bwMode="auto">
          <a:xfrm>
            <a:off x="4789488" y="3279775"/>
            <a:ext cx="647700" cy="28892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5253" rIns="81639" bIns="42452" anchor="ctr"/>
          <a:lstStyle>
            <a:lvl1pPr defTabSz="8286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286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286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286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286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500" b="1" dirty="0" smtClean="0">
                <a:solidFill>
                  <a:srgbClr val="FF3300"/>
                </a:solidFill>
              </a:rPr>
              <a:t>+14</a:t>
            </a:r>
            <a:r>
              <a:rPr lang="ru-RU" altLang="ru-RU" sz="1500" b="1" dirty="0">
                <a:solidFill>
                  <a:srgbClr val="FF3300"/>
                </a:solidFill>
              </a:rPr>
              <a:t>%</a:t>
            </a:r>
          </a:p>
        </p:txBody>
      </p:sp>
      <p:sp>
        <p:nvSpPr>
          <p:cNvPr id="11274" name="Oval 16"/>
          <p:cNvSpPr>
            <a:spLocks noChangeArrowheads="1"/>
          </p:cNvSpPr>
          <p:nvPr/>
        </p:nvSpPr>
        <p:spPr bwMode="auto">
          <a:xfrm>
            <a:off x="4572000" y="1844675"/>
            <a:ext cx="865188" cy="357188"/>
          </a:xfrm>
          <a:prstGeom prst="ellipse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5253" rIns="81639" bIns="42452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500" b="1" dirty="0" smtClean="0"/>
              <a:t>+4%</a:t>
            </a:r>
            <a:endParaRPr lang="ru-RU" altLang="ru-RU" sz="1500" b="1" dirty="0"/>
          </a:p>
        </p:txBody>
      </p:sp>
      <p:sp>
        <p:nvSpPr>
          <p:cNvPr id="11275" name="Line 17"/>
          <p:cNvSpPr>
            <a:spLocks noChangeShapeType="1"/>
          </p:cNvSpPr>
          <p:nvPr/>
        </p:nvSpPr>
        <p:spPr bwMode="auto">
          <a:xfrm flipH="1">
            <a:off x="3975990" y="2522537"/>
            <a:ext cx="2324201" cy="484188"/>
          </a:xfrm>
          <a:prstGeom prst="line">
            <a:avLst/>
          </a:prstGeom>
          <a:noFill/>
          <a:ln w="93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6" name="Oval 18"/>
          <p:cNvSpPr>
            <a:spLocks noChangeArrowheads="1"/>
          </p:cNvSpPr>
          <p:nvPr/>
        </p:nvSpPr>
        <p:spPr bwMode="auto">
          <a:xfrm>
            <a:off x="4624388" y="2378075"/>
            <a:ext cx="647700" cy="28892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5253" rIns="81639" bIns="42452" anchor="ctr"/>
          <a:lstStyle>
            <a:lvl1pPr defTabSz="8286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286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286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286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286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500" b="1" dirty="0" smtClean="0">
                <a:solidFill>
                  <a:srgbClr val="FF3300"/>
                </a:solidFill>
              </a:rPr>
              <a:t>-4%</a:t>
            </a:r>
            <a:endParaRPr lang="ru-RU" altLang="ru-RU" sz="1500" b="1" dirty="0">
              <a:solidFill>
                <a:srgbClr val="FF3300"/>
              </a:solidFill>
            </a:endParaRPr>
          </a:p>
        </p:txBody>
      </p:sp>
      <p:sp>
        <p:nvSpPr>
          <p:cNvPr id="11277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3365500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</a:rPr>
              <a:t>Управление финансов</a:t>
            </a:r>
          </a:p>
        </p:txBody>
      </p:sp>
      <p:pic>
        <p:nvPicPr>
          <p:cNvPr id="11278" name="Picture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29600" cy="106838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dirty="0" smtClean="0"/>
              <a:t>Динамика неналоговых доходов бюджета городского округа г. Переславля-Залесского 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на 2014–2015 годы, </a:t>
            </a:r>
            <a:r>
              <a:rPr lang="ru-RU" altLang="ru-RU" sz="2200" b="1" i="1" dirty="0" err="1" smtClean="0"/>
              <a:t>млн.руб</a:t>
            </a:r>
            <a:r>
              <a:rPr lang="ru-RU" altLang="ru-RU" sz="2200" b="1" i="1" dirty="0" smtClean="0"/>
              <a:t>.</a:t>
            </a:r>
          </a:p>
        </p:txBody>
      </p:sp>
      <p:graphicFrame>
        <p:nvGraphicFramePr>
          <p:cNvPr id="3" name="Object 3" title="дина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446321"/>
              </p:ext>
            </p:extLst>
          </p:nvPr>
        </p:nvGraphicFramePr>
        <p:xfrm>
          <a:off x="57151" y="146051"/>
          <a:ext cx="8961500" cy="662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2" name="AutoShape 5"/>
          <p:cNvSpPr>
            <a:spLocks noChangeArrowheads="1"/>
          </p:cNvSpPr>
          <p:nvPr/>
        </p:nvSpPr>
        <p:spPr bwMode="auto">
          <a:xfrm>
            <a:off x="3135102" y="1431133"/>
            <a:ext cx="1439862" cy="2952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46863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620" tIns="75434" rIns="98620" bIns="59433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bg1"/>
                </a:solidFill>
              </a:rPr>
              <a:t>122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12293" name="AutoShape 6"/>
          <p:cNvSpPr>
            <a:spLocks noChangeArrowheads="1"/>
          </p:cNvSpPr>
          <p:nvPr/>
        </p:nvSpPr>
        <p:spPr bwMode="auto">
          <a:xfrm>
            <a:off x="6012160" y="1416054"/>
            <a:ext cx="1584325" cy="3603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/>
          </a:solidFill>
          <a:ln w="46863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620" tIns="75434" rIns="98620" bIns="59433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  <a:tab pos="1312863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  <a:tab pos="1312863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bg1"/>
                </a:solidFill>
              </a:rPr>
              <a:t>73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12294" name="AutoShape 8"/>
          <p:cNvSpPr>
            <a:spLocks noChangeArrowheads="1"/>
          </p:cNvSpPr>
          <p:nvPr/>
        </p:nvSpPr>
        <p:spPr bwMode="auto">
          <a:xfrm>
            <a:off x="4956256" y="1398589"/>
            <a:ext cx="790575" cy="360362"/>
          </a:xfrm>
          <a:prstGeom prst="roundRect">
            <a:avLst>
              <a:gd name="adj" fmla="val 16667"/>
            </a:avLst>
          </a:prstGeom>
          <a:solidFill>
            <a:srgbClr val="00FFFF"/>
          </a:solidFill>
          <a:ln w="9398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1639" tIns="58454" rIns="81639" bIns="42452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solidFill>
                  <a:schemeClr val="bg1"/>
                </a:solidFill>
              </a:rPr>
              <a:t>-40%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12298" name="Line 13"/>
          <p:cNvSpPr>
            <a:spLocks noChangeShapeType="1"/>
          </p:cNvSpPr>
          <p:nvPr/>
        </p:nvSpPr>
        <p:spPr bwMode="auto">
          <a:xfrm>
            <a:off x="4012989" y="2852936"/>
            <a:ext cx="1783147" cy="861960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299" name="Line 14"/>
          <p:cNvSpPr>
            <a:spLocks noChangeShapeType="1"/>
          </p:cNvSpPr>
          <p:nvPr/>
        </p:nvSpPr>
        <p:spPr bwMode="auto">
          <a:xfrm>
            <a:off x="4382195" y="3675894"/>
            <a:ext cx="1481333" cy="608139"/>
          </a:xfrm>
          <a:prstGeom prst="line">
            <a:avLst/>
          </a:prstGeom>
          <a:noFill/>
          <a:ln w="9360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0" name="Text Box 17"/>
          <p:cNvSpPr txBox="1">
            <a:spLocks noChangeArrowheads="1"/>
          </p:cNvSpPr>
          <p:nvPr/>
        </p:nvSpPr>
        <p:spPr bwMode="auto">
          <a:xfrm>
            <a:off x="4708525" y="3561007"/>
            <a:ext cx="7620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solidFill>
                  <a:srgbClr val="FF0000"/>
                </a:solidFill>
              </a:rPr>
              <a:t>--59%</a:t>
            </a:r>
            <a:endParaRPr lang="ru-RU" altLang="ru-RU" sz="1400" dirty="0">
              <a:solidFill>
                <a:srgbClr val="FF0000"/>
              </a:solidFill>
            </a:endParaRPr>
          </a:p>
        </p:txBody>
      </p:sp>
      <p:sp>
        <p:nvSpPr>
          <p:cNvPr id="12301" name="Text Box 18"/>
          <p:cNvSpPr txBox="1">
            <a:spLocks noChangeArrowheads="1"/>
          </p:cNvSpPr>
          <p:nvPr/>
        </p:nvSpPr>
        <p:spPr bwMode="auto">
          <a:xfrm>
            <a:off x="4775200" y="3005805"/>
            <a:ext cx="69532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solidFill>
                  <a:srgbClr val="FF0000"/>
                </a:solidFill>
              </a:rPr>
              <a:t>-52%</a:t>
            </a:r>
            <a:endParaRPr lang="ru-RU" altLang="ru-RU" sz="14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pic>
        <p:nvPicPr>
          <p:cNvPr id="12303" name="Picture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13"/>
          <p:cNvSpPr>
            <a:spLocks noChangeShapeType="1"/>
          </p:cNvSpPr>
          <p:nvPr/>
        </p:nvSpPr>
        <p:spPr bwMode="auto">
          <a:xfrm flipH="1" flipV="1">
            <a:off x="4089940" y="1884529"/>
            <a:ext cx="1999170" cy="1000903"/>
          </a:xfrm>
          <a:prstGeom prst="line">
            <a:avLst/>
          </a:prstGeom>
          <a:noFill/>
          <a:ln w="93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77884" y="2191694"/>
            <a:ext cx="7473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solidFill>
                  <a:srgbClr val="FF0000"/>
                </a:solidFill>
              </a:rPr>
              <a:t>+133%</a:t>
            </a:r>
            <a:endParaRPr lang="ru-RU" alt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r>
              <a:rPr lang="ru-RU" altLang="ru-RU" sz="2200" b="1" i="1" dirty="0" smtClean="0"/>
              <a:t>Оценка потерь бюджета городского округа 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г. Переславля-Залесского от предоставляемых льгот на 2014-2017 гг., млн. руб.</a:t>
            </a: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0137056"/>
              </p:ext>
            </p:extLst>
          </p:nvPr>
        </p:nvGraphicFramePr>
        <p:xfrm>
          <a:off x="638175" y="1508125"/>
          <a:ext cx="8012113" cy="5299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1830388" y="5589588"/>
            <a:ext cx="6492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600" dirty="0">
              <a:solidFill>
                <a:schemeClr val="bg1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600" dirty="0" smtClean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pic>
        <p:nvPicPr>
          <p:cNvPr id="13325" name="Picture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476250"/>
            <a:ext cx="8229600" cy="1079500"/>
          </a:xfrm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dirty="0" smtClean="0"/>
              <a:t>Структура расходов бюджета городского округа </a:t>
            </a:r>
            <a:r>
              <a:rPr lang="ru-RU" altLang="ru-RU" sz="2200" b="1" i="1" dirty="0" err="1" smtClean="0"/>
              <a:t>г.Переславля</a:t>
            </a:r>
            <a:r>
              <a:rPr lang="ru-RU" altLang="ru-RU" sz="2200" b="1" i="1" dirty="0" smtClean="0"/>
              <a:t>-Залесского (ожидаемое исполнение за 201</a:t>
            </a:r>
            <a:r>
              <a:rPr lang="en-US" altLang="ru-RU" sz="2200" b="1" i="1" dirty="0" smtClean="0"/>
              <a:t>4</a:t>
            </a:r>
            <a:r>
              <a:rPr lang="ru-RU" altLang="ru-RU" sz="2200" b="1" i="1" dirty="0" smtClean="0"/>
              <a:t> год и проект на 201</a:t>
            </a:r>
            <a:r>
              <a:rPr lang="en-US" altLang="ru-RU" sz="2200" b="1" i="1" dirty="0" smtClean="0"/>
              <a:t>5</a:t>
            </a:r>
            <a:r>
              <a:rPr lang="ru-RU" altLang="ru-RU" sz="2200" b="1" i="1" dirty="0" smtClean="0"/>
              <a:t> год), млн. руб.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886893"/>
              </p:ext>
            </p:extLst>
          </p:nvPr>
        </p:nvGraphicFramePr>
        <p:xfrm>
          <a:off x="212725" y="1289050"/>
          <a:ext cx="8861425" cy="5356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340" name="Picture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3078162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cs typeface="Arial" pitchFamily="34" charset="0"/>
              </a:rPr>
              <a:t>Управление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27083065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/>
          <p:cNvSpPr>
            <a:spLocks noChangeArrowheads="1"/>
          </p:cNvSpPr>
          <p:nvPr/>
        </p:nvSpPr>
        <p:spPr bwMode="auto">
          <a:xfrm>
            <a:off x="1143000" y="2127250"/>
            <a:ext cx="6858000" cy="539750"/>
          </a:xfrm>
          <a:prstGeom prst="flowChartAlternateProcess">
            <a:avLst/>
          </a:prstGeom>
          <a:solidFill>
            <a:srgbClr val="CC99FF">
              <a:alpha val="8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>
                <a:solidFill>
                  <a:srgbClr val="000000"/>
                </a:solidFill>
              </a:rPr>
              <a:t>Заработная плата и начисления на нее</a:t>
            </a:r>
          </a:p>
        </p:txBody>
      </p:sp>
      <p:sp>
        <p:nvSpPr>
          <p:cNvPr id="15363" name="AutoShape 5"/>
          <p:cNvSpPr>
            <a:spLocks noChangeArrowheads="1"/>
          </p:cNvSpPr>
          <p:nvPr/>
        </p:nvSpPr>
        <p:spPr bwMode="auto">
          <a:xfrm>
            <a:off x="1143000" y="3644900"/>
            <a:ext cx="6858000" cy="539750"/>
          </a:xfrm>
          <a:prstGeom prst="flowChartAlternateProcess">
            <a:avLst/>
          </a:prstGeom>
          <a:solidFill>
            <a:srgbClr val="CC99FF">
              <a:alpha val="8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rgbClr val="000000"/>
                </a:solidFill>
              </a:rPr>
              <a:t>Имущественные налоги</a:t>
            </a:r>
            <a:endParaRPr lang="ru-RU" altLang="ru-RU" sz="2500" dirty="0">
              <a:solidFill>
                <a:srgbClr val="000000"/>
              </a:solidFill>
            </a:endParaRPr>
          </a:p>
        </p:txBody>
      </p:sp>
      <p:sp>
        <p:nvSpPr>
          <p:cNvPr id="15364" name="AutoShape 6"/>
          <p:cNvSpPr>
            <a:spLocks noChangeArrowheads="1"/>
          </p:cNvSpPr>
          <p:nvPr/>
        </p:nvSpPr>
        <p:spPr bwMode="auto">
          <a:xfrm>
            <a:off x="1143000" y="2882900"/>
            <a:ext cx="6858000" cy="539750"/>
          </a:xfrm>
          <a:prstGeom prst="flowChartAlternateProcess">
            <a:avLst/>
          </a:prstGeom>
          <a:solidFill>
            <a:srgbClr val="CC99FF">
              <a:alpha val="8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>
                <a:solidFill>
                  <a:srgbClr val="000000"/>
                </a:solidFill>
              </a:rPr>
              <a:t>Коммунальные услуги</a:t>
            </a:r>
          </a:p>
        </p:txBody>
      </p:sp>
      <p:sp>
        <p:nvSpPr>
          <p:cNvPr id="15365" name="AutoShape 7"/>
          <p:cNvSpPr>
            <a:spLocks noChangeArrowheads="1"/>
          </p:cNvSpPr>
          <p:nvPr/>
        </p:nvSpPr>
        <p:spPr bwMode="auto">
          <a:xfrm>
            <a:off x="1143000" y="4413250"/>
            <a:ext cx="6859588" cy="539750"/>
          </a:xfrm>
          <a:prstGeom prst="flowChartAlternateProcess">
            <a:avLst/>
          </a:prstGeom>
          <a:solidFill>
            <a:srgbClr val="CC99FF">
              <a:alpha val="8196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500" dirty="0" smtClean="0">
                <a:solidFill>
                  <a:srgbClr val="000000"/>
                </a:solidFill>
              </a:rPr>
              <a:t>Социальные расходы</a:t>
            </a:r>
            <a:endParaRPr lang="ru-RU" altLang="ru-RU" sz="2500" dirty="0">
              <a:solidFill>
                <a:srgbClr val="000000"/>
              </a:solidFill>
            </a:endParaRPr>
          </a:p>
        </p:txBody>
      </p:sp>
      <p:sp>
        <p:nvSpPr>
          <p:cNvPr id="15366" name="AutoShape 10"/>
          <p:cNvSpPr>
            <a:spLocks noChangeArrowheads="1"/>
          </p:cNvSpPr>
          <p:nvPr/>
        </p:nvSpPr>
        <p:spPr bwMode="auto">
          <a:xfrm>
            <a:off x="684213" y="692150"/>
            <a:ext cx="7775575" cy="1296988"/>
          </a:xfrm>
          <a:prstGeom prst="ellipseRibbon2">
            <a:avLst>
              <a:gd name="adj1" fmla="val 25000"/>
              <a:gd name="adj2" fmla="val 67009"/>
              <a:gd name="adj3" fmla="val 125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90000" tIns="46800" rIns="90000" bIns="4680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</a:rPr>
              <a:t>Приоритетные статьи бюджетного финансирования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7800" y="1588"/>
            <a:ext cx="3902075" cy="515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Управление финансов</a:t>
            </a:r>
          </a:p>
        </p:txBody>
      </p:sp>
      <p:pic>
        <p:nvPicPr>
          <p:cNvPr id="15368" name="Picture 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79375"/>
            <a:ext cx="5032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476250"/>
            <a:ext cx="8229600" cy="1068388"/>
          </a:xfrm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dirty="0" smtClean="0"/>
              <a:t>Приоритетные статьи бюджетного финансирования расходов в 2015 году, </a:t>
            </a:r>
            <a:r>
              <a:rPr lang="ru-RU" altLang="ru-RU" sz="2200" b="1" i="1" dirty="0" err="1" smtClean="0"/>
              <a:t>млн.руб</a:t>
            </a:r>
            <a:r>
              <a:rPr lang="ru-RU" altLang="ru-RU" sz="2200" b="1" i="1" dirty="0" smtClean="0"/>
              <a:t>.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177933"/>
              </p:ext>
            </p:extLst>
          </p:nvPr>
        </p:nvGraphicFramePr>
        <p:xfrm>
          <a:off x="146050" y="1431925"/>
          <a:ext cx="857567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3078162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</a:rPr>
              <a:t>Управление финансов</a:t>
            </a:r>
          </a:p>
        </p:txBody>
      </p:sp>
      <p:pic>
        <p:nvPicPr>
          <p:cNvPr id="16389" name="Picture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76250"/>
            <a:ext cx="8229600" cy="1068388"/>
          </a:xfrm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dirty="0" smtClean="0"/>
              <a:t>Динамика структуры программных и непрограммных расходов бюджета городского округа 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г. Переславля-Залесского за 2014–2015 годы, млн. руб.</a:t>
            </a: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316424"/>
              </p:ext>
            </p:extLst>
          </p:nvPr>
        </p:nvGraphicFramePr>
        <p:xfrm>
          <a:off x="381000" y="1590675"/>
          <a:ext cx="8547100" cy="486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3" name="Лист" r:id="rId5" imgW="8544035" imgH="4867290" progId="Excel.Sheet.8">
                  <p:embed/>
                </p:oleObj>
              </mc:Choice>
              <mc:Fallback>
                <p:oleObj name="Лист" r:id="rId5" imgW="8544035" imgH="4867290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90675"/>
                        <a:ext cx="8547100" cy="4868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2" name="Oval 12"/>
          <p:cNvSpPr>
            <a:spLocks noChangeArrowheads="1"/>
          </p:cNvSpPr>
          <p:nvPr/>
        </p:nvSpPr>
        <p:spPr bwMode="auto">
          <a:xfrm>
            <a:off x="4572000" y="3933825"/>
            <a:ext cx="792163" cy="36036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1639" tIns="55253" rIns="81639" bIns="42452" anchor="ctr"/>
          <a:lstStyle>
            <a:lvl1pPr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07988" eaLnBrk="0" hangingPunct="0">
              <a:spcBef>
                <a:spcPct val="20000"/>
              </a:spcBef>
              <a:buChar char="•"/>
              <a:tabLst>
                <a:tab pos="657225" algn="l"/>
              </a:tabLst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07988" eaLnBrk="0" hangingPunct="0">
              <a:spcBef>
                <a:spcPct val="20000"/>
              </a:spcBef>
              <a:buChar char="–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07988" eaLnBrk="0" hangingPunct="0">
              <a:spcBef>
                <a:spcPct val="20000"/>
              </a:spcBef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079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57225" algn="l"/>
              </a:tabLs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endParaRPr lang="ru-RU" altLang="ru-RU" sz="1500" b="1">
              <a:solidFill>
                <a:srgbClr val="FF3300"/>
              </a:solidFill>
              <a:cs typeface="Arial" pitchFamily="34" charset="0"/>
            </a:endParaRPr>
          </a:p>
        </p:txBody>
      </p:sp>
      <p:sp>
        <p:nvSpPr>
          <p:cNvPr id="17413" name="Oval 14"/>
          <p:cNvSpPr>
            <a:spLocks noChangeArrowheads="1"/>
          </p:cNvSpPr>
          <p:nvPr/>
        </p:nvSpPr>
        <p:spPr bwMode="auto">
          <a:xfrm>
            <a:off x="4357688" y="3214688"/>
            <a:ext cx="500062" cy="2889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1639" tIns="55253" rIns="81639" bIns="42452" anchor="ctr"/>
          <a:lstStyle>
            <a:lvl1pPr defTabSz="8286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286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286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286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286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endParaRPr lang="ru-RU" altLang="ru-RU" sz="1500" b="1">
              <a:solidFill>
                <a:srgbClr val="FF3300"/>
              </a:solidFill>
              <a:cs typeface="Arial" pitchFamily="34" charset="0"/>
            </a:endParaRPr>
          </a:p>
        </p:txBody>
      </p:sp>
      <p:sp>
        <p:nvSpPr>
          <p:cNvPr id="17414" name="Oval 18"/>
          <p:cNvSpPr>
            <a:spLocks noChangeArrowheads="1"/>
          </p:cNvSpPr>
          <p:nvPr/>
        </p:nvSpPr>
        <p:spPr bwMode="auto">
          <a:xfrm>
            <a:off x="4643438" y="2565400"/>
            <a:ext cx="647700" cy="2889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1639" tIns="55253" rIns="81639" bIns="42452" anchor="ctr"/>
          <a:lstStyle>
            <a:lvl1pPr defTabSz="828675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28675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28675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28675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28675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28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buFontTx/>
              <a:buNone/>
            </a:pPr>
            <a:endParaRPr lang="ru-RU" altLang="ru-RU" sz="1500" b="1">
              <a:solidFill>
                <a:srgbClr val="FF3300"/>
              </a:solidFill>
              <a:cs typeface="Arial" pitchFamily="34" charset="0"/>
            </a:endParaRPr>
          </a:p>
        </p:txBody>
      </p:sp>
      <p:sp>
        <p:nvSpPr>
          <p:cNvPr id="17415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3078162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cs typeface="Arial" pitchFamily="34" charset="0"/>
              </a:rPr>
              <a:t>Управление финансов</a:t>
            </a:r>
          </a:p>
        </p:txBody>
      </p:sp>
      <p:pic>
        <p:nvPicPr>
          <p:cNvPr id="17416" name="Picture 7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404813"/>
            <a:ext cx="8229600" cy="1079500"/>
          </a:xfrm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dirty="0" smtClean="0"/>
              <a:t>Доля муниципальных программ в общем объеме расходов  бюджета городского округа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в 2015 году, %</a:t>
            </a: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077302"/>
              </p:ext>
            </p:extLst>
          </p:nvPr>
        </p:nvGraphicFramePr>
        <p:xfrm>
          <a:off x="-131763" y="1268760"/>
          <a:ext cx="9275763" cy="585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5" name="Лист" r:id="rId5" imgW="9029558" imgH="5858012" progId="Excel.Sheet.8">
                  <p:embed/>
                </p:oleObj>
              </mc:Choice>
              <mc:Fallback>
                <p:oleObj name="Лист" r:id="rId5" imgW="9029558" imgH="5858012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31763" y="1268760"/>
                        <a:ext cx="9275763" cy="5856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6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cs typeface="Arial" pitchFamily="34" charset="0"/>
              </a:rPr>
              <a:t>Управление финансов</a:t>
            </a:r>
          </a:p>
        </p:txBody>
      </p:sp>
      <p:pic>
        <p:nvPicPr>
          <p:cNvPr id="18437" name="Picture 7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712838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30213" y="476250"/>
            <a:ext cx="8229600" cy="614363"/>
          </a:xfrm>
        </p:spPr>
        <p:txBody>
          <a:bodyPr/>
          <a:lstStyle/>
          <a:p>
            <a:r>
              <a:rPr lang="ru-RU" altLang="ru-RU" sz="2200" b="1" i="1" dirty="0" smtClean="0"/>
              <a:t>Муниципальный дорожный фонд г. Переславля-Залесского на 2015 год, млн. руб.</a:t>
            </a:r>
          </a:p>
        </p:txBody>
      </p:sp>
      <p:pic>
        <p:nvPicPr>
          <p:cNvPr id="19459" name="Picture 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graphicFrame>
        <p:nvGraphicFramePr>
          <p:cNvPr id="2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0803713"/>
              </p:ext>
            </p:extLst>
          </p:nvPr>
        </p:nvGraphicFramePr>
        <p:xfrm>
          <a:off x="3175" y="1270000"/>
          <a:ext cx="4662488" cy="5543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000328"/>
              </p:ext>
            </p:extLst>
          </p:nvPr>
        </p:nvGraphicFramePr>
        <p:xfrm>
          <a:off x="4427538" y="1341438"/>
          <a:ext cx="4527550" cy="539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464" name="TextBox 3"/>
          <p:cNvSpPr txBox="1">
            <a:spLocks noChangeArrowheads="1"/>
          </p:cNvSpPr>
          <p:nvPr/>
        </p:nvSpPr>
        <p:spPr bwMode="auto">
          <a:xfrm>
            <a:off x="2287587" y="2358340"/>
            <a:ext cx="5032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 smtClean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80846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8229600" cy="1068388"/>
          </a:xfrm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dirty="0" smtClean="0"/>
              <a:t>Источники погашения дефициты бюджета городского округа г. Переславля-Залесского 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за 2014 год и на 2015 – 2017 годы, млн. руб.</a:t>
            </a: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380130"/>
              </p:ext>
            </p:extLst>
          </p:nvPr>
        </p:nvGraphicFramePr>
        <p:xfrm>
          <a:off x="-47625" y="1524000"/>
          <a:ext cx="9153525" cy="535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4" name="Лист" r:id="rId5" imgW="9153428" imgH="5353101" progId="Excel.Sheet.8">
                  <p:embed/>
                </p:oleObj>
              </mc:Choice>
              <mc:Fallback>
                <p:oleObj name="Лист" r:id="rId5" imgW="9153428" imgH="5353101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7625" y="1524000"/>
                        <a:ext cx="9153525" cy="535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авая фигурная скобка 2"/>
          <p:cNvSpPr/>
          <p:nvPr/>
        </p:nvSpPr>
        <p:spPr>
          <a:xfrm>
            <a:off x="2749550" y="2420888"/>
            <a:ext cx="428625" cy="2641650"/>
          </a:xfrm>
          <a:prstGeom prst="rightBrace">
            <a:avLst>
              <a:gd name="adj1" fmla="val 44444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20485" name="Picture 7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cs typeface="Arial" pitchFamily="34" charset="0"/>
              </a:rPr>
              <a:t>Управление финансов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8928100" cy="719138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/>
          <a:lstStyle/>
          <a:p>
            <a:pPr eaLnBrk="1" hangingPunct="1"/>
            <a:r>
              <a:rPr lang="ru-RU" altLang="ru-RU" sz="2200" b="1" i="1" dirty="0" smtClean="0"/>
              <a:t>Первоочередные задачи и направления бюджетной и налоговой политики на 2015-2017 годы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513"/>
            <a:ext cx="9144000" cy="5689600"/>
          </a:xfrm>
        </p:spPr>
        <p:txBody>
          <a:bodyPr/>
          <a:lstStyle/>
          <a:p>
            <a:pPr marL="268288" indent="-268288" eaLnBrk="1" hangingPunct="1"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	</a:t>
            </a:r>
          </a:p>
          <a:p>
            <a:pPr marL="268288" indent="-268288" eaLnBrk="1" hangingPunct="1"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	</a:t>
            </a:r>
            <a:r>
              <a:rPr lang="ru-RU" altLang="ru-RU" sz="1500" b="1" u="sng" dirty="0" smtClean="0">
                <a:latin typeface="Times New Roman" pitchFamily="18" charset="0"/>
              </a:rPr>
              <a:t>Задачи: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обеспечение стабильности поступления платежей в городской бюджет</a:t>
            </a:r>
            <a:r>
              <a:rPr lang="ru-RU" altLang="ru-RU" sz="1500" dirty="0" smtClean="0">
                <a:latin typeface="Times New Roman" pitchFamily="18" charset="0"/>
              </a:rPr>
              <a:t>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привлечение инвестиций в экономику города и повышение предпринимательской активности;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повышение качества администрирования доходов, формирующих бюджет города;</a:t>
            </a:r>
            <a:r>
              <a:rPr lang="ru-RU" altLang="ru-RU" sz="1500" dirty="0" smtClean="0"/>
              <a:t> 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формирование «программного бюджета» посредством реализации муниципальных программ;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повышение доступности и качества предоставляемых населению государственных и муниципальных услуг;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повышение эффективности расходов путем переориентации их на ключевых социально-экономических направлениях;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недопущение неоправданного роста муниципального долга.</a:t>
            </a:r>
          </a:p>
          <a:p>
            <a:pPr marL="268288" indent="-268288" eaLnBrk="1" hangingPunct="1">
              <a:buFontTx/>
              <a:buNone/>
            </a:pPr>
            <a:r>
              <a:rPr lang="ru-RU" altLang="ru-RU" sz="1500" b="1" dirty="0" smtClean="0">
                <a:latin typeface="Times New Roman" pitchFamily="18" charset="0"/>
              </a:rPr>
              <a:t>	  </a:t>
            </a:r>
            <a:r>
              <a:rPr lang="ru-RU" altLang="ru-RU" sz="1500" b="1" u="sng" dirty="0" smtClean="0">
                <a:latin typeface="Times New Roman" pitchFamily="18" charset="0"/>
              </a:rPr>
              <a:t>Направления: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проведение инвентаризации имущественного комплекса г. Переславля-Залесского;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обеспечение инвестиционной привлекательности г. Переславля-Залесского. Одним из критериев эффективности инвестиционной деятельности является увеличение налоговых платежей в бюджет;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сохранение уровня собираемости налогов и сборов, а также неналоговых доходов;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охват всех расходов городского бюджета программными мероприятиями;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повышение эффективности бюджетных расходов за счет оптимизации муниципальных закупок и бюджетной сети</a:t>
            </a: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</a:rPr>
              <a:t>повышение заработной платы в бюджетной сфере </a:t>
            </a: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в соответствии с параметрами, определенными Указом Президента Российской Федерации от 7 мая 2012 г. № 597 «О мероприятиях по реализации государственной социальной политики»;</a:t>
            </a:r>
          </a:p>
          <a:p>
            <a:pPr marL="268288" indent="-268288" eaLnBrk="1" hangingPunct="1">
              <a:spcBef>
                <a:spcPts val="150"/>
              </a:spcBef>
            </a:pPr>
            <a:r>
              <a:rPr lang="ru-RU" altLang="ru-RU" sz="1500" b="1" dirty="0" smtClean="0">
                <a:latin typeface="Times New Roman" pitchFamily="18" charset="0"/>
                <a:cs typeface="Times New Roman" pitchFamily="18" charset="0"/>
              </a:rPr>
              <a:t>поддержание минимально возможной стоимости обслуживания долговых обязательств.</a:t>
            </a:r>
            <a:r>
              <a:rPr lang="ru-RU" altLang="ru-RU" sz="1500" dirty="0" smtClean="0">
                <a:latin typeface="Times New Roman" pitchFamily="18" charset="0"/>
              </a:rPr>
              <a:t> </a:t>
            </a:r>
            <a:endParaRPr lang="ru-RU" altLang="ru-RU" sz="1500" b="1" dirty="0" smtClean="0">
              <a:latin typeface="Times New Roman" pitchFamily="18" charset="0"/>
            </a:endParaRPr>
          </a:p>
          <a:p>
            <a:pPr marL="268288" indent="-268288" eaLnBrk="1" hangingPunct="1">
              <a:buFontTx/>
              <a:buNone/>
            </a:pPr>
            <a:endParaRPr lang="ru-RU" altLang="ru-RU" sz="1800" b="1" dirty="0" smtClean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225" y="36513"/>
            <a:ext cx="3365500" cy="5159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Управление финансов</a:t>
            </a:r>
          </a:p>
        </p:txBody>
      </p:sp>
      <p:pic>
        <p:nvPicPr>
          <p:cNvPr id="3077" name="Picture 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7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7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7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7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549275"/>
            <a:ext cx="8229600" cy="1068388"/>
          </a:xfrm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dirty="0" smtClean="0"/>
              <a:t>Динамика объема муниципального долга городского округа г. Переславля-Залесского 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за 2014–2017 годы, млн. руб.</a:t>
            </a: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007813"/>
              </p:ext>
            </p:extLst>
          </p:nvPr>
        </p:nvGraphicFramePr>
        <p:xfrm>
          <a:off x="-47625" y="1666875"/>
          <a:ext cx="9150350" cy="518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9" name="Лист" r:id="rId5" imgW="9153428" imgH="5191191" progId="Excel.Sheet.8">
                  <p:embed/>
                </p:oleObj>
              </mc:Choice>
              <mc:Fallback>
                <p:oleObj name="Лист" r:id="rId5" imgW="9153428" imgH="519119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7625" y="1666875"/>
                        <a:ext cx="9150350" cy="518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cs typeface="Arial" pitchFamily="34" charset="0"/>
              </a:rPr>
              <a:t>Управление финансов</a:t>
            </a:r>
          </a:p>
        </p:txBody>
      </p:sp>
      <p:pic>
        <p:nvPicPr>
          <p:cNvPr id="21509" name="Picture 7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9130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200" b="1" i="1" dirty="0" smtClean="0"/>
              <a:t>Соотношение доходов бюджета городского округа 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г. Переславля-Залесского и муниципального долга </a:t>
            </a:r>
            <a:br>
              <a:rPr lang="ru-RU" altLang="ru-RU" sz="2200" b="1" i="1" dirty="0" smtClean="0"/>
            </a:br>
            <a:r>
              <a:rPr lang="ru-RU" altLang="ru-RU" sz="2200" b="1" i="1" dirty="0" smtClean="0"/>
              <a:t>на 201</a:t>
            </a:r>
            <a:r>
              <a:rPr lang="en-US" altLang="ru-RU" sz="2200" b="1" i="1" dirty="0" smtClean="0"/>
              <a:t>4</a:t>
            </a:r>
            <a:r>
              <a:rPr lang="ru-RU" altLang="ru-RU" sz="2200" b="1" i="1" dirty="0" smtClean="0"/>
              <a:t>-201</a:t>
            </a:r>
            <a:r>
              <a:rPr lang="en-US" altLang="ru-RU" sz="2200" b="1" i="1" dirty="0" smtClean="0"/>
              <a:t>7</a:t>
            </a:r>
            <a:r>
              <a:rPr lang="ru-RU" altLang="ru-RU" sz="2200" b="1" i="1" dirty="0" smtClean="0"/>
              <a:t> гг.</a:t>
            </a:r>
          </a:p>
        </p:txBody>
      </p:sp>
      <p:graphicFrame>
        <p:nvGraphicFramePr>
          <p:cNvPr id="22531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0219157"/>
              </p:ext>
            </p:extLst>
          </p:nvPr>
        </p:nvGraphicFramePr>
        <p:xfrm>
          <a:off x="506413" y="1773238"/>
          <a:ext cx="8027987" cy="481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6" name="Лист" r:id="rId4" imgW="9115389" imgH="5467218" progId="Excel.Sheet.8">
                  <p:embed/>
                </p:oleObj>
              </mc:Choice>
              <mc:Fallback>
                <p:oleObj name="Лист" r:id="rId4" imgW="9115389" imgH="5467218" progId="Excel.Shee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3" y="1773238"/>
                        <a:ext cx="8027987" cy="4814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1691680" y="3000375"/>
            <a:ext cx="755451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solidFill>
                  <a:srgbClr val="000000"/>
                </a:solidFill>
                <a:cs typeface="Arial" pitchFamily="34" charset="0"/>
              </a:rPr>
              <a:t>508</a:t>
            </a:r>
            <a:endParaRPr lang="ru-RU" altLang="ru-RU" sz="18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533" name="Text Box 8"/>
          <p:cNvSpPr txBox="1">
            <a:spLocks noChangeArrowheads="1"/>
          </p:cNvSpPr>
          <p:nvPr/>
        </p:nvSpPr>
        <p:spPr bwMode="auto">
          <a:xfrm>
            <a:off x="3203575" y="2997200"/>
            <a:ext cx="647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solidFill>
                  <a:srgbClr val="000000"/>
                </a:solidFill>
                <a:cs typeface="Arial" pitchFamily="34" charset="0"/>
              </a:rPr>
              <a:t>491</a:t>
            </a:r>
            <a:endParaRPr lang="ru-RU" altLang="ru-RU" sz="18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4716016" y="2997200"/>
            <a:ext cx="62909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solidFill>
                  <a:srgbClr val="000000"/>
                </a:solidFill>
                <a:cs typeface="Arial" pitchFamily="34" charset="0"/>
              </a:rPr>
              <a:t>397</a:t>
            </a:r>
            <a:endParaRPr lang="ru-RU" altLang="ru-RU" sz="18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535" name="Text Box 10"/>
          <p:cNvSpPr txBox="1">
            <a:spLocks noChangeArrowheads="1"/>
          </p:cNvSpPr>
          <p:nvPr/>
        </p:nvSpPr>
        <p:spPr bwMode="auto">
          <a:xfrm>
            <a:off x="6156176" y="2994025"/>
            <a:ext cx="787549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solidFill>
                  <a:srgbClr val="000000"/>
                </a:solidFill>
                <a:cs typeface="Arial" pitchFamily="34" charset="0"/>
              </a:rPr>
              <a:t>402</a:t>
            </a:r>
            <a:endParaRPr lang="ru-RU" altLang="ru-RU" sz="18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536" name="Text Box 11"/>
          <p:cNvSpPr txBox="1">
            <a:spLocks noChangeArrowheads="1"/>
          </p:cNvSpPr>
          <p:nvPr/>
        </p:nvSpPr>
        <p:spPr bwMode="auto">
          <a:xfrm>
            <a:off x="2177257" y="4437618"/>
            <a:ext cx="6482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cs typeface="Arial" pitchFamily="34" charset="0"/>
              </a:rPr>
              <a:t>137</a:t>
            </a:r>
            <a:endParaRPr lang="ru-RU" altLang="ru-RU" sz="1800" dirty="0">
              <a:cs typeface="Arial" pitchFamily="34" charset="0"/>
            </a:endParaRPr>
          </a:p>
        </p:txBody>
      </p:sp>
      <p:sp>
        <p:nvSpPr>
          <p:cNvPr id="22537" name="Text Box 12"/>
          <p:cNvSpPr txBox="1">
            <a:spLocks noChangeArrowheads="1"/>
          </p:cNvSpPr>
          <p:nvPr/>
        </p:nvSpPr>
        <p:spPr bwMode="auto">
          <a:xfrm>
            <a:off x="3635375" y="4429919"/>
            <a:ext cx="576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cs typeface="Arial" pitchFamily="34" charset="0"/>
              </a:rPr>
              <a:t>161</a:t>
            </a:r>
            <a:endParaRPr lang="ru-RU" altLang="ru-RU" sz="1800" dirty="0">
              <a:cs typeface="Arial" pitchFamily="34" charset="0"/>
            </a:endParaRPr>
          </a:p>
        </p:txBody>
      </p:sp>
      <p:sp>
        <p:nvSpPr>
          <p:cNvPr id="22538" name="Text Box 13"/>
          <p:cNvSpPr txBox="1">
            <a:spLocks noChangeArrowheads="1"/>
          </p:cNvSpPr>
          <p:nvPr/>
        </p:nvSpPr>
        <p:spPr bwMode="auto">
          <a:xfrm>
            <a:off x="5148064" y="4437063"/>
            <a:ext cx="646311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cs typeface="Arial" pitchFamily="34" charset="0"/>
              </a:rPr>
              <a:t>114</a:t>
            </a:r>
            <a:endParaRPr lang="ru-RU" altLang="ru-RU" sz="1800" dirty="0">
              <a:cs typeface="Arial" pitchFamily="34" charset="0"/>
            </a:endParaRPr>
          </a:p>
        </p:txBody>
      </p:sp>
      <p:sp>
        <p:nvSpPr>
          <p:cNvPr id="22539" name="Text Box 14"/>
          <p:cNvSpPr txBox="1">
            <a:spLocks noChangeArrowheads="1"/>
          </p:cNvSpPr>
          <p:nvPr/>
        </p:nvSpPr>
        <p:spPr bwMode="auto">
          <a:xfrm>
            <a:off x="6554998" y="4437063"/>
            <a:ext cx="64861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800" dirty="0" smtClean="0">
                <a:cs typeface="Arial" pitchFamily="34" charset="0"/>
              </a:rPr>
              <a:t>192</a:t>
            </a:r>
            <a:endParaRPr lang="ru-RU" altLang="ru-RU" sz="1800" dirty="0">
              <a:cs typeface="Arial" pitchFamily="34" charset="0"/>
            </a:endParaRPr>
          </a:p>
        </p:txBody>
      </p:sp>
      <p:sp>
        <p:nvSpPr>
          <p:cNvPr id="22540" name="Text Box 15"/>
          <p:cNvSpPr txBox="1">
            <a:spLocks noChangeArrowheads="1"/>
          </p:cNvSpPr>
          <p:nvPr/>
        </p:nvSpPr>
        <p:spPr bwMode="auto">
          <a:xfrm>
            <a:off x="2195513" y="3573463"/>
            <a:ext cx="57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400" dirty="0" smtClean="0">
                <a:solidFill>
                  <a:srgbClr val="000000"/>
                </a:solidFill>
                <a:cs typeface="Arial" pitchFamily="34" charset="0"/>
              </a:rPr>
              <a:t>3,7</a:t>
            </a:r>
            <a:endParaRPr lang="ru-RU" altLang="ru-RU" sz="14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541" name="Text Box 16"/>
          <p:cNvSpPr txBox="1">
            <a:spLocks noChangeArrowheads="1"/>
          </p:cNvSpPr>
          <p:nvPr/>
        </p:nvSpPr>
        <p:spPr bwMode="auto">
          <a:xfrm>
            <a:off x="3655194" y="3716338"/>
            <a:ext cx="57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400" dirty="0" smtClean="0">
                <a:solidFill>
                  <a:srgbClr val="000000"/>
                </a:solidFill>
                <a:cs typeface="Arial" pitchFamily="34" charset="0"/>
              </a:rPr>
              <a:t>3,0</a:t>
            </a:r>
            <a:endParaRPr lang="ru-RU" altLang="ru-RU" sz="14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542" name="Text Box 17"/>
          <p:cNvSpPr txBox="1">
            <a:spLocks noChangeArrowheads="1"/>
          </p:cNvSpPr>
          <p:nvPr/>
        </p:nvSpPr>
        <p:spPr bwMode="auto">
          <a:xfrm>
            <a:off x="5219700" y="3716338"/>
            <a:ext cx="57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400" dirty="0" smtClean="0">
                <a:solidFill>
                  <a:srgbClr val="000000"/>
                </a:solidFill>
                <a:cs typeface="Arial" pitchFamily="34" charset="0"/>
              </a:rPr>
              <a:t>3,5</a:t>
            </a:r>
            <a:endParaRPr lang="ru-RU" altLang="ru-RU" sz="14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543" name="Text Box 18"/>
          <p:cNvSpPr txBox="1">
            <a:spLocks noChangeArrowheads="1"/>
          </p:cNvSpPr>
          <p:nvPr/>
        </p:nvSpPr>
        <p:spPr bwMode="auto">
          <a:xfrm>
            <a:off x="6619416" y="4021138"/>
            <a:ext cx="4728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ru-RU" sz="1400" dirty="0" smtClean="0">
                <a:solidFill>
                  <a:srgbClr val="000000"/>
                </a:solidFill>
                <a:cs typeface="Arial" pitchFamily="34" charset="0"/>
              </a:rPr>
              <a:t>2,1</a:t>
            </a:r>
            <a:endParaRPr lang="ru-RU" altLang="ru-RU" sz="1400" dirty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22544" name="Picture 7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5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cs typeface="Arial" pitchFamily="34" charset="0"/>
              </a:rPr>
              <a:t>Управление финансов</a:t>
            </a:r>
          </a:p>
        </p:txBody>
      </p:sp>
    </p:spTree>
    <p:extLst>
      <p:ext uri="{BB962C8B-B14F-4D97-AF65-F5344CB8AC3E}">
        <p14:creationId xmlns:p14="http://schemas.microsoft.com/office/powerpoint/2010/main" val="8862515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2490788"/>
            <a:ext cx="561657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pic>
        <p:nvPicPr>
          <p:cNvPr id="23555" name="Picture 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</a:rPr>
              <a:t>Управление финансов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9"/>
          <p:cNvSpPr>
            <a:spLocks noChangeArrowheads="1"/>
          </p:cNvSpPr>
          <p:nvPr/>
        </p:nvSpPr>
        <p:spPr bwMode="auto">
          <a:xfrm>
            <a:off x="5795963" y="1268413"/>
            <a:ext cx="2952750" cy="1285875"/>
          </a:xfrm>
          <a:prstGeom prst="rect">
            <a:avLst/>
          </a:prstGeom>
          <a:solidFill>
            <a:srgbClr val="03E30E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099" name="Блок-схема: перфолента 6"/>
          <p:cNvSpPr>
            <a:spLocks noChangeArrowheads="1"/>
          </p:cNvSpPr>
          <p:nvPr/>
        </p:nvSpPr>
        <p:spPr bwMode="auto">
          <a:xfrm rot="5400000">
            <a:off x="-1152525" y="4257675"/>
            <a:ext cx="4176713" cy="792163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0" name="Блок-схема: перфолента 6"/>
          <p:cNvSpPr>
            <a:spLocks noChangeArrowheads="1"/>
          </p:cNvSpPr>
          <p:nvPr/>
        </p:nvSpPr>
        <p:spPr bwMode="auto">
          <a:xfrm rot="5400000">
            <a:off x="-180975" y="4076701"/>
            <a:ext cx="4103687" cy="1223962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1" name="Блок-схема: перфолента 3"/>
          <p:cNvSpPr>
            <a:spLocks noChangeArrowheads="1"/>
          </p:cNvSpPr>
          <p:nvPr/>
        </p:nvSpPr>
        <p:spPr bwMode="auto">
          <a:xfrm rot="5400000">
            <a:off x="971550" y="4076700"/>
            <a:ext cx="4032250" cy="1295400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2" name="Блок-схема: перфолента 2"/>
          <p:cNvSpPr>
            <a:spLocks noChangeArrowheads="1"/>
          </p:cNvSpPr>
          <p:nvPr/>
        </p:nvSpPr>
        <p:spPr bwMode="auto">
          <a:xfrm rot="5400000">
            <a:off x="2124075" y="4005263"/>
            <a:ext cx="4105275" cy="1368425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3" name="Блок-схема: перфолента 5"/>
          <p:cNvSpPr>
            <a:spLocks noChangeArrowheads="1"/>
          </p:cNvSpPr>
          <p:nvPr/>
        </p:nvSpPr>
        <p:spPr bwMode="auto">
          <a:xfrm rot="5400000">
            <a:off x="3240088" y="4184650"/>
            <a:ext cx="4032250" cy="1079500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4" name="Блок-схема: перфолента 7"/>
          <p:cNvSpPr>
            <a:spLocks noChangeArrowheads="1"/>
          </p:cNvSpPr>
          <p:nvPr/>
        </p:nvSpPr>
        <p:spPr bwMode="auto">
          <a:xfrm rot="5400000">
            <a:off x="4365625" y="4283075"/>
            <a:ext cx="3816350" cy="1098550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5" name="Прямоугольник 9"/>
          <p:cNvSpPr>
            <a:spLocks noChangeArrowheads="1"/>
          </p:cNvSpPr>
          <p:nvPr/>
        </p:nvSpPr>
        <p:spPr bwMode="auto">
          <a:xfrm>
            <a:off x="539750" y="1268413"/>
            <a:ext cx="1728788" cy="1285875"/>
          </a:xfrm>
          <a:prstGeom prst="rect">
            <a:avLst/>
          </a:prstGeom>
          <a:solidFill>
            <a:srgbClr val="03E30E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50825" y="1341438"/>
            <a:ext cx="22320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Налоговые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 доходы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325</a:t>
            </a:r>
          </a:p>
        </p:txBody>
      </p:sp>
      <p:sp>
        <p:nvSpPr>
          <p:cNvPr id="4107" name="Прямоугольник 9"/>
          <p:cNvSpPr>
            <a:spLocks noChangeArrowheads="1"/>
          </p:cNvSpPr>
          <p:nvPr/>
        </p:nvSpPr>
        <p:spPr bwMode="auto">
          <a:xfrm>
            <a:off x="3995738" y="1268413"/>
            <a:ext cx="1800225" cy="1285875"/>
          </a:xfrm>
          <a:prstGeom prst="rect">
            <a:avLst/>
          </a:prstGeom>
          <a:solidFill>
            <a:srgbClr val="03E30E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8" name="Прямоугольник 9"/>
          <p:cNvSpPr>
            <a:spLocks noChangeArrowheads="1"/>
          </p:cNvSpPr>
          <p:nvPr/>
        </p:nvSpPr>
        <p:spPr bwMode="auto">
          <a:xfrm>
            <a:off x="2268538" y="1268413"/>
            <a:ext cx="1727200" cy="1285875"/>
          </a:xfrm>
          <a:prstGeom prst="rect">
            <a:avLst/>
          </a:prstGeom>
          <a:solidFill>
            <a:srgbClr val="03E30E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1908175" y="1341438"/>
            <a:ext cx="25209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Неналоговые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Доходы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73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4356100" y="1412875"/>
            <a:ext cx="1223963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Дотации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93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5508625" y="1268413"/>
            <a:ext cx="3276600" cy="127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Источники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финансирования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дефицита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>
                <a:solidFill>
                  <a:schemeClr val="bg1"/>
                </a:solidFill>
              </a:rPr>
              <a:t>24</a:t>
            </a:r>
            <a:endParaRPr lang="ru-RU" altLang="ru-RU" sz="1400"/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 rot="-5400000">
            <a:off x="491331" y="4341019"/>
            <a:ext cx="8651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ЖКХ</a:t>
            </a:r>
          </a:p>
        </p:txBody>
      </p:sp>
      <p:sp>
        <p:nvSpPr>
          <p:cNvPr id="4113" name="Text Box 17"/>
          <p:cNvSpPr txBox="1">
            <a:spLocks noChangeArrowheads="1"/>
          </p:cNvSpPr>
          <p:nvPr/>
        </p:nvSpPr>
        <p:spPr bwMode="auto">
          <a:xfrm rot="-5400000">
            <a:off x="1032669" y="4233069"/>
            <a:ext cx="16557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Образование</a:t>
            </a:r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 rot="-5400000">
            <a:off x="1836738" y="4217987"/>
            <a:ext cx="24511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Общегосударственные вопросы</a:t>
            </a:r>
          </a:p>
        </p:txBody>
      </p:sp>
      <p:sp>
        <p:nvSpPr>
          <p:cNvPr id="4115" name="Text Box 19"/>
          <p:cNvSpPr txBox="1">
            <a:spLocks noChangeArrowheads="1"/>
          </p:cNvSpPr>
          <p:nvPr/>
        </p:nvSpPr>
        <p:spPr bwMode="auto">
          <a:xfrm rot="-5400000">
            <a:off x="3010694" y="4269582"/>
            <a:ext cx="2306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Физкультура и спорт</a:t>
            </a: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 rot="-5400000">
            <a:off x="4202112" y="4519613"/>
            <a:ext cx="2085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Культура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 rot="-5400000">
            <a:off x="5259388" y="4541838"/>
            <a:ext cx="20859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Национальная экономика</a:t>
            </a:r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971550" y="5084763"/>
            <a:ext cx="504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600"/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971550" y="5229225"/>
            <a:ext cx="504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600"/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755650" y="5805488"/>
            <a:ext cx="504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47</a:t>
            </a:r>
            <a:endParaRPr lang="ru-RU" altLang="ru-RU" sz="1600" dirty="0"/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1619250" y="5805488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266</a:t>
            </a:r>
            <a:endParaRPr lang="ru-RU" altLang="ru-RU" sz="1600" dirty="0"/>
          </a:p>
        </p:txBody>
      </p:sp>
      <p:sp>
        <p:nvSpPr>
          <p:cNvPr id="4122" name="Text Box 26"/>
          <p:cNvSpPr txBox="1">
            <a:spLocks noChangeArrowheads="1"/>
          </p:cNvSpPr>
          <p:nvPr/>
        </p:nvSpPr>
        <p:spPr bwMode="auto">
          <a:xfrm>
            <a:off x="2843213" y="5805488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97</a:t>
            </a:r>
            <a:endParaRPr lang="ru-RU" altLang="ru-RU" sz="1600" dirty="0"/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3995738" y="5805488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33</a:t>
            </a:r>
            <a:endParaRPr lang="ru-RU" altLang="ru-RU" sz="1600" dirty="0"/>
          </a:p>
        </p:txBody>
      </p:sp>
      <p:sp>
        <p:nvSpPr>
          <p:cNvPr id="4124" name="Text Box 28"/>
          <p:cNvSpPr txBox="1">
            <a:spLocks noChangeArrowheads="1"/>
          </p:cNvSpPr>
          <p:nvPr/>
        </p:nvSpPr>
        <p:spPr bwMode="auto">
          <a:xfrm>
            <a:off x="5076825" y="5805488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25</a:t>
            </a:r>
            <a:endParaRPr lang="ru-RU" altLang="ru-RU" sz="1600" dirty="0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6099175" y="5805488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27</a:t>
            </a:r>
            <a:endParaRPr lang="ru-RU" altLang="ru-RU" sz="1600" dirty="0"/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71438" y="404813"/>
            <a:ext cx="90725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200" b="1" i="1" dirty="0">
                <a:solidFill>
                  <a:schemeClr val="tx2"/>
                </a:solidFill>
              </a:rPr>
              <a:t>Показатели бюджета городского округа                                     г. Переславля-Залесского на 2015 </a:t>
            </a:r>
            <a:r>
              <a:rPr lang="ru-RU" altLang="ru-RU" sz="2200" b="1" i="1" dirty="0" smtClean="0">
                <a:solidFill>
                  <a:schemeClr val="tx2"/>
                </a:solidFill>
              </a:rPr>
              <a:t>год, </a:t>
            </a:r>
            <a:r>
              <a:rPr lang="ru-RU" altLang="ru-RU" sz="2200" b="1" i="1" dirty="0">
                <a:solidFill>
                  <a:schemeClr val="tx2"/>
                </a:solidFill>
              </a:rPr>
              <a:t>млн. руб.</a:t>
            </a:r>
          </a:p>
        </p:txBody>
      </p:sp>
      <p:sp>
        <p:nvSpPr>
          <p:cNvPr id="4127" name="Блок-схема: перфолента 7"/>
          <p:cNvSpPr>
            <a:spLocks noChangeArrowheads="1"/>
          </p:cNvSpPr>
          <p:nvPr/>
        </p:nvSpPr>
        <p:spPr bwMode="auto">
          <a:xfrm rot="5400000">
            <a:off x="5229225" y="4140201"/>
            <a:ext cx="4105275" cy="1098550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28" name="Блок-схема: перфолента 7"/>
          <p:cNvSpPr>
            <a:spLocks noChangeArrowheads="1"/>
          </p:cNvSpPr>
          <p:nvPr/>
        </p:nvSpPr>
        <p:spPr bwMode="auto">
          <a:xfrm rot="5400000">
            <a:off x="6201568" y="4104482"/>
            <a:ext cx="4176713" cy="1098550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 rot="-5400000">
            <a:off x="6267450" y="4468813"/>
            <a:ext cx="20859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Социальная политика</a:t>
            </a:r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7092950" y="5805488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9</a:t>
            </a:r>
            <a:endParaRPr lang="ru-RU" altLang="ru-RU" sz="1600" dirty="0"/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 rot="-5400000">
            <a:off x="7297737" y="4519613"/>
            <a:ext cx="20859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/>
              <a:t>Прочие</a:t>
            </a: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8204200" y="5805488"/>
            <a:ext cx="6477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dirty="0" smtClean="0"/>
              <a:t>11</a:t>
            </a:r>
            <a:endParaRPr lang="ru-RU" altLang="ru-RU" sz="1600" dirty="0"/>
          </a:p>
        </p:txBody>
      </p:sp>
      <p:sp>
        <p:nvSpPr>
          <p:cNvPr id="4133" name="Равнобедренный треугольник 11"/>
          <p:cNvSpPr>
            <a:spLocks noChangeArrowheads="1"/>
          </p:cNvSpPr>
          <p:nvPr/>
        </p:nvSpPr>
        <p:spPr bwMode="auto">
          <a:xfrm rot="10800000">
            <a:off x="611188" y="2565400"/>
            <a:ext cx="8064500" cy="695325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3635375" y="2565400"/>
            <a:ext cx="2016125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chemeClr val="bg1"/>
                </a:solidFill>
              </a:rPr>
              <a:t>Итого бюджет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chemeClr val="bg1"/>
                </a:solidFill>
              </a:rPr>
              <a:t>515</a:t>
            </a: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3365500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/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pic>
        <p:nvPicPr>
          <p:cNvPr id="4136" name="Picture 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099" grpId="0" animBg="1"/>
      <p:bldP spid="4100" grpId="0" animBg="1"/>
      <p:bldP spid="4101" grpId="0" animBg="1"/>
      <p:bldP spid="4102" grpId="0" animBg="1"/>
      <p:bldP spid="4103" grpId="0" animBg="1"/>
      <p:bldP spid="4104" grpId="0" animBg="1"/>
      <p:bldP spid="4105" grpId="0" animBg="1"/>
      <p:bldP spid="4107" grpId="0" animBg="1"/>
      <p:bldP spid="4108" grpId="0" animBg="1"/>
      <p:bldP spid="4109" grpId="0"/>
      <p:bldP spid="4110" grpId="0"/>
      <p:bldP spid="4111" grpId="0"/>
      <p:bldP spid="4112" grpId="0"/>
      <p:bldP spid="4113" grpId="0"/>
      <p:bldP spid="4114" grpId="0"/>
      <p:bldP spid="4115" grpId="0"/>
      <p:bldP spid="4116" grpId="0"/>
      <p:bldP spid="4117" grpId="0"/>
      <p:bldP spid="4118" grpId="0"/>
      <p:bldP spid="4119" grpId="0"/>
      <p:bldP spid="4120" grpId="0"/>
      <p:bldP spid="4121" grpId="0"/>
      <p:bldP spid="4122" grpId="0"/>
      <p:bldP spid="4123" grpId="0"/>
      <p:bldP spid="4124" grpId="0"/>
      <p:bldP spid="4125" grpId="0"/>
      <p:bldP spid="4127" grpId="0" animBg="1"/>
      <p:bldP spid="4128" grpId="0" animBg="1"/>
      <p:bldP spid="4129" grpId="0"/>
      <p:bldP spid="4130" grpId="0"/>
      <p:bldP spid="4131" grpId="0"/>
      <p:bldP spid="4132" grpId="0"/>
      <p:bldP spid="4133" grpId="0" animBg="1"/>
      <p:bldP spid="41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476250"/>
            <a:ext cx="8229600" cy="1068388"/>
          </a:xfrm>
        </p:spPr>
        <p:txBody>
          <a:bodyPr lIns="81639" tIns="68054" rIns="81639" bIns="42452" anchor="t"/>
          <a:lstStyle/>
          <a:p>
            <a:pPr defTabSz="449263" eaLnBrk="1" hangingPunct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ru-RU" altLang="ru-RU" sz="2200" b="1" i="1" smtClean="0"/>
              <a:t>Динамика основных параметров бюджета городского округа г. Переславля-Залесского </a:t>
            </a:r>
            <a:br>
              <a:rPr lang="ru-RU" altLang="ru-RU" sz="2200" b="1" i="1" smtClean="0"/>
            </a:br>
            <a:r>
              <a:rPr lang="ru-RU" altLang="ru-RU" sz="2200" b="1" i="1" smtClean="0"/>
              <a:t>за 2014–2017 годы, млн. руб.</a:t>
            </a:r>
          </a:p>
        </p:txBody>
      </p:sp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454140"/>
              </p:ext>
            </p:extLst>
          </p:nvPr>
        </p:nvGraphicFramePr>
        <p:xfrm>
          <a:off x="44450" y="1539875"/>
          <a:ext cx="9398000" cy="5454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Прямоугольник 1"/>
          <p:cNvSpPr>
            <a:spLocks noChangeArrowheads="1"/>
          </p:cNvSpPr>
          <p:nvPr/>
        </p:nvSpPr>
        <p:spPr bwMode="auto">
          <a:xfrm>
            <a:off x="468313" y="115888"/>
            <a:ext cx="2663825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cs typeface="Arial" pitchFamily="34" charset="0"/>
              </a:rPr>
              <a:t>Управление финансов</a:t>
            </a:r>
          </a:p>
        </p:txBody>
      </p:sp>
      <p:pic>
        <p:nvPicPr>
          <p:cNvPr id="5125" name="Picture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5888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841375"/>
          </a:xfrm>
        </p:spPr>
        <p:txBody>
          <a:bodyPr/>
          <a:lstStyle/>
          <a:p>
            <a:pPr eaLnBrk="1" hangingPunct="1"/>
            <a:r>
              <a:rPr lang="ru-RU" altLang="ru-RU" sz="2200" b="1" i="1" dirty="0" smtClean="0">
                <a:solidFill>
                  <a:schemeClr val="tx1"/>
                </a:solidFill>
              </a:rPr>
              <a:t>Структура собственных доходов бюджета </a:t>
            </a:r>
            <a:br>
              <a:rPr lang="ru-RU" altLang="ru-RU" sz="2200" b="1" i="1" dirty="0" smtClean="0">
                <a:solidFill>
                  <a:schemeClr val="tx1"/>
                </a:solidFill>
              </a:rPr>
            </a:br>
            <a:r>
              <a:rPr lang="ru-RU" altLang="ru-RU" sz="2200" b="1" i="1" dirty="0" smtClean="0">
                <a:solidFill>
                  <a:schemeClr val="tx1"/>
                </a:solidFill>
              </a:rPr>
              <a:t>городского округа г. Переславля-Залесского</a:t>
            </a:r>
            <a:br>
              <a:rPr lang="ru-RU" altLang="ru-RU" sz="2200" b="1" i="1" dirty="0" smtClean="0">
                <a:solidFill>
                  <a:schemeClr val="tx1"/>
                </a:solidFill>
              </a:rPr>
            </a:br>
            <a:r>
              <a:rPr lang="ru-RU" altLang="ru-RU" sz="2200" b="1" i="1" dirty="0" smtClean="0">
                <a:solidFill>
                  <a:schemeClr val="tx1"/>
                </a:solidFill>
              </a:rPr>
              <a:t>на 2014 – 2017 гг.</a:t>
            </a:r>
            <a:br>
              <a:rPr lang="ru-RU" altLang="ru-RU" sz="2200" b="1" i="1" dirty="0" smtClean="0">
                <a:solidFill>
                  <a:schemeClr val="tx1"/>
                </a:solidFill>
              </a:rPr>
            </a:br>
            <a:endParaRPr lang="ru-RU" altLang="ru-RU" sz="2200" b="1" i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92708836"/>
              </p:ext>
            </p:extLst>
          </p:nvPr>
        </p:nvGraphicFramePr>
        <p:xfrm>
          <a:off x="79375" y="1489075"/>
          <a:ext cx="8975725" cy="3851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AutoShape 4"/>
          <p:cNvSpPr>
            <a:spLocks/>
          </p:cNvSpPr>
          <p:nvPr/>
        </p:nvSpPr>
        <p:spPr bwMode="auto">
          <a:xfrm rot="5400000">
            <a:off x="1177925" y="1881089"/>
            <a:ext cx="450850" cy="431800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578720" y="1717674"/>
            <a:ext cx="5668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 smtClean="0"/>
              <a:t>494</a:t>
            </a:r>
            <a:endParaRPr lang="ru-RU" altLang="ru-RU" sz="1400" b="1" dirty="0"/>
          </a:p>
        </p:txBody>
      </p:sp>
      <p:sp>
        <p:nvSpPr>
          <p:cNvPr id="6150" name="AutoShape 6"/>
          <p:cNvSpPr>
            <a:spLocks/>
          </p:cNvSpPr>
          <p:nvPr/>
        </p:nvSpPr>
        <p:spPr bwMode="auto">
          <a:xfrm rot="5400000">
            <a:off x="2627313" y="1893888"/>
            <a:ext cx="431800" cy="431800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1" name="Text Box 8"/>
          <p:cNvSpPr txBox="1">
            <a:spLocks noChangeArrowheads="1"/>
          </p:cNvSpPr>
          <p:nvPr/>
        </p:nvSpPr>
        <p:spPr bwMode="auto">
          <a:xfrm>
            <a:off x="2843213" y="1684536"/>
            <a:ext cx="72072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 smtClean="0"/>
              <a:t>491</a:t>
            </a:r>
            <a:endParaRPr lang="ru-RU" altLang="ru-RU" sz="1400" b="1" dirty="0"/>
          </a:p>
        </p:txBody>
      </p:sp>
      <p:sp>
        <p:nvSpPr>
          <p:cNvPr id="6152" name="AutoShape 9"/>
          <p:cNvSpPr>
            <a:spLocks/>
          </p:cNvSpPr>
          <p:nvPr/>
        </p:nvSpPr>
        <p:spPr bwMode="auto">
          <a:xfrm rot="5400000">
            <a:off x="3978275" y="1895476"/>
            <a:ext cx="431800" cy="431800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3" name="Text Box 10"/>
          <p:cNvSpPr txBox="1">
            <a:spLocks noChangeArrowheads="1"/>
          </p:cNvSpPr>
          <p:nvPr/>
        </p:nvSpPr>
        <p:spPr bwMode="auto">
          <a:xfrm>
            <a:off x="4270152" y="1687513"/>
            <a:ext cx="593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 smtClean="0"/>
              <a:t>397</a:t>
            </a:r>
            <a:endParaRPr lang="ru-RU" altLang="ru-RU" sz="1400" b="1" dirty="0"/>
          </a:p>
        </p:txBody>
      </p:sp>
      <p:sp>
        <p:nvSpPr>
          <p:cNvPr id="6154" name="AutoShape 13"/>
          <p:cNvSpPr>
            <a:spLocks/>
          </p:cNvSpPr>
          <p:nvPr/>
        </p:nvSpPr>
        <p:spPr bwMode="auto">
          <a:xfrm rot="5400000">
            <a:off x="5436394" y="1833465"/>
            <a:ext cx="287337" cy="431800"/>
          </a:xfrm>
          <a:prstGeom prst="leftBrace">
            <a:avLst>
              <a:gd name="adj1" fmla="val 1252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5" name="Text Box 14"/>
          <p:cNvSpPr txBox="1">
            <a:spLocks noChangeArrowheads="1"/>
          </p:cNvSpPr>
          <p:nvPr/>
        </p:nvSpPr>
        <p:spPr bwMode="auto">
          <a:xfrm>
            <a:off x="5795963" y="1739999"/>
            <a:ext cx="57626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 smtClean="0"/>
              <a:t>402</a:t>
            </a:r>
            <a:endParaRPr lang="ru-RU" altLang="ru-RU" sz="1400" b="1" dirty="0"/>
          </a:p>
        </p:txBody>
      </p:sp>
      <p:sp>
        <p:nvSpPr>
          <p:cNvPr id="6156" name="Text Box 15"/>
          <p:cNvSpPr txBox="1">
            <a:spLocks noChangeArrowheads="1"/>
          </p:cNvSpPr>
          <p:nvPr/>
        </p:nvSpPr>
        <p:spPr bwMode="auto">
          <a:xfrm>
            <a:off x="6948488" y="981075"/>
            <a:ext cx="792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7" name="Text Box 16"/>
          <p:cNvSpPr txBox="1">
            <a:spLocks noChangeArrowheads="1"/>
          </p:cNvSpPr>
          <p:nvPr/>
        </p:nvSpPr>
        <p:spPr bwMode="auto">
          <a:xfrm>
            <a:off x="7689850" y="1196975"/>
            <a:ext cx="120263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400" b="1" dirty="0" smtClean="0"/>
              <a:t>Млн. руб. </a:t>
            </a:r>
            <a:endParaRPr lang="ru-RU" altLang="ru-RU" sz="1400" b="1" dirty="0"/>
          </a:p>
        </p:txBody>
      </p:sp>
      <p:graphicFrame>
        <p:nvGraphicFramePr>
          <p:cNvPr id="4175" name="Group 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47411013"/>
              </p:ext>
            </p:extLst>
          </p:nvPr>
        </p:nvGraphicFramePr>
        <p:xfrm>
          <a:off x="0" y="5211763"/>
          <a:ext cx="9144000" cy="1647826"/>
        </p:xfrm>
        <a:graphic>
          <a:graphicData uri="http://schemas.openxmlformats.org/drawingml/2006/table">
            <a:tbl>
              <a:tblPr/>
              <a:tblGrid>
                <a:gridCol w="3094815"/>
                <a:gridCol w="1002966"/>
                <a:gridCol w="988093"/>
                <a:gridCol w="667542"/>
                <a:gridCol w="1001313"/>
                <a:gridCol w="697283"/>
                <a:gridCol w="969918"/>
                <a:gridCol w="722070"/>
              </a:tblGrid>
              <a:tr h="54927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 (прогноз)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 (проект)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2014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 (проект)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2015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год (проект)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2016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EFD"/>
                    </a:solidFill>
                  </a:tcPr>
                </a:tc>
              </a:tr>
              <a:tr h="274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</a:txBody>
                  <a:tcPr marL="77997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397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83%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99%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EE0C9"/>
                    </a:solidFill>
                  </a:tcPr>
                </a:tc>
              </a:tr>
              <a:tr h="274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</a:p>
                  </a:txBody>
                  <a:tcPr marL="77997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</a:p>
                  </a:txBody>
                  <a:tcPr marL="77997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77997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123%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>
                          <a:srgbClr val="A04DA3"/>
                        </a:buClr>
                        <a:buSzTx/>
                        <a:buFont typeface="Georgia" pitchFamily="18" charset="0"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14" name="Text Box 87"/>
          <p:cNvSpPr txBox="1">
            <a:spLocks noChangeArrowheads="1"/>
          </p:cNvSpPr>
          <p:nvPr/>
        </p:nvSpPr>
        <p:spPr bwMode="auto">
          <a:xfrm>
            <a:off x="1826469" y="2181125"/>
            <a:ext cx="47443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dirty="0" smtClean="0"/>
              <a:t>-3</a:t>
            </a:r>
            <a:endParaRPr lang="ru-RU" altLang="ru-RU" sz="1600" b="1" dirty="0"/>
          </a:p>
        </p:txBody>
      </p:sp>
      <p:sp>
        <p:nvSpPr>
          <p:cNvPr id="6215" name="Text Box 88"/>
          <p:cNvSpPr txBox="1">
            <a:spLocks noChangeArrowheads="1"/>
          </p:cNvSpPr>
          <p:nvPr/>
        </p:nvSpPr>
        <p:spPr bwMode="auto">
          <a:xfrm>
            <a:off x="3203574" y="2207616"/>
            <a:ext cx="57633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/>
              <a:t>-94</a:t>
            </a:r>
            <a:endParaRPr lang="ru-RU" altLang="ru-RU" sz="1600" b="1" dirty="0"/>
          </a:p>
        </p:txBody>
      </p:sp>
      <p:sp>
        <p:nvSpPr>
          <p:cNvPr id="6216" name="Text Box 89"/>
          <p:cNvSpPr txBox="1">
            <a:spLocks noChangeArrowheads="1"/>
          </p:cNvSpPr>
          <p:nvPr/>
        </p:nvSpPr>
        <p:spPr bwMode="auto">
          <a:xfrm>
            <a:off x="4677729" y="2246133"/>
            <a:ext cx="5762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dirty="0" smtClean="0"/>
              <a:t>+5</a:t>
            </a:r>
            <a:endParaRPr lang="ru-RU" altLang="ru-RU" sz="1600" b="1" dirty="0"/>
          </a:p>
        </p:txBody>
      </p:sp>
      <p:sp>
        <p:nvSpPr>
          <p:cNvPr id="6217" name="Line 90"/>
          <p:cNvSpPr>
            <a:spLocks noChangeShapeType="1"/>
          </p:cNvSpPr>
          <p:nvPr/>
        </p:nvSpPr>
        <p:spPr bwMode="auto">
          <a:xfrm>
            <a:off x="1617663" y="2065338"/>
            <a:ext cx="1009650" cy="177800"/>
          </a:xfrm>
          <a:prstGeom prst="line">
            <a:avLst/>
          </a:prstGeom>
          <a:noFill/>
          <a:ln w="93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18" name="Line 91"/>
          <p:cNvSpPr>
            <a:spLocks noChangeShapeType="1"/>
          </p:cNvSpPr>
          <p:nvPr/>
        </p:nvSpPr>
        <p:spPr bwMode="auto">
          <a:xfrm>
            <a:off x="3059113" y="2078236"/>
            <a:ext cx="946150" cy="129380"/>
          </a:xfrm>
          <a:prstGeom prst="line">
            <a:avLst/>
          </a:prstGeom>
          <a:noFill/>
          <a:ln w="93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19" name="Line 92"/>
          <p:cNvSpPr>
            <a:spLocks noChangeShapeType="1"/>
          </p:cNvSpPr>
          <p:nvPr/>
        </p:nvSpPr>
        <p:spPr bwMode="auto">
          <a:xfrm flipV="1">
            <a:off x="4410075" y="2064494"/>
            <a:ext cx="931639" cy="233262"/>
          </a:xfrm>
          <a:prstGeom prst="line">
            <a:avLst/>
          </a:prstGeom>
          <a:noFill/>
          <a:ln w="936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3365500" cy="288925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pic>
        <p:nvPicPr>
          <p:cNvPr id="6221" name="Picture 7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23164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>
            <a:spLocks/>
          </p:cNvSpPr>
          <p:nvPr/>
        </p:nvSpPr>
        <p:spPr bwMode="auto">
          <a:xfrm>
            <a:off x="179388" y="1052513"/>
            <a:ext cx="871378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0D8C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572500" y="392113"/>
            <a:ext cx="571500" cy="500062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2400" dirty="0">
                <a:solidFill>
                  <a:schemeClr val="bg1"/>
                </a:solidFill>
                <a:latin typeface="Myriad Pro" pitchFamily="34" charset="0"/>
                <a:ea typeface="+mj-ea"/>
                <a:cs typeface="+mj-cs"/>
              </a:rPr>
              <a:t>1 </a:t>
            </a:r>
            <a:endParaRPr lang="ru-RU" sz="2400" dirty="0">
              <a:solidFill>
                <a:schemeClr val="bg1"/>
              </a:solidFill>
              <a:latin typeface="Myriad Pro" pitchFamily="34" charset="0"/>
              <a:ea typeface="+mj-ea"/>
              <a:cs typeface="+mj-cs"/>
            </a:endParaRPr>
          </a:p>
        </p:txBody>
      </p:sp>
      <p:pic>
        <p:nvPicPr>
          <p:cNvPr id="7172" name="Picture 5" descr="E:\work\09.10.12 143672 - Презентация МИНФИН - PPT\out\shadow-L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3841750"/>
            <a:ext cx="257175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950533"/>
              </p:ext>
            </p:extLst>
          </p:nvPr>
        </p:nvGraphicFramePr>
        <p:xfrm>
          <a:off x="58738" y="1568450"/>
          <a:ext cx="9055100" cy="524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74" name="Прямоугольник 10"/>
          <p:cNvSpPr>
            <a:spLocks/>
          </p:cNvSpPr>
          <p:nvPr/>
        </p:nvSpPr>
        <p:spPr bwMode="auto">
          <a:xfrm>
            <a:off x="0" y="476250"/>
            <a:ext cx="8893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0D8C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i="1"/>
              <a:t>Структура доходной части бюджета </a:t>
            </a:r>
            <a:br>
              <a:rPr lang="ru-RU" altLang="ru-RU" sz="2200" b="1" i="1"/>
            </a:br>
            <a:r>
              <a:rPr lang="ru-RU" altLang="ru-RU" sz="2200" b="1" i="1"/>
              <a:t>городского округа г. Переславля-Залесского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i="1"/>
              <a:t>на 2014 – 2015 гг., млн. руб.</a:t>
            </a:r>
          </a:p>
        </p:txBody>
      </p:sp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2644775" y="1603375"/>
            <a:ext cx="1800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latin typeface="Times New Roman" pitchFamily="18" charset="0"/>
              </a:rPr>
              <a:t>494</a:t>
            </a:r>
            <a:endParaRPr lang="ru-RU" altLang="ru-RU" sz="2000" b="1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latin typeface="Times New Roman" pitchFamily="18" charset="0"/>
            </a:endParaRPr>
          </a:p>
        </p:txBody>
      </p:sp>
      <p:sp>
        <p:nvSpPr>
          <p:cNvPr id="7176" name="AutoShape 12"/>
          <p:cNvSpPr>
            <a:spLocks/>
          </p:cNvSpPr>
          <p:nvPr/>
        </p:nvSpPr>
        <p:spPr bwMode="auto">
          <a:xfrm rot="5400000">
            <a:off x="3495065" y="2712059"/>
            <a:ext cx="360363" cy="3089646"/>
          </a:xfrm>
          <a:prstGeom prst="leftBrace">
            <a:avLst>
              <a:gd name="adj1" fmla="val 6492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7" name="AutoShape 13"/>
          <p:cNvSpPr>
            <a:spLocks/>
          </p:cNvSpPr>
          <p:nvPr/>
        </p:nvSpPr>
        <p:spPr bwMode="auto">
          <a:xfrm rot="5400000">
            <a:off x="3496654" y="576872"/>
            <a:ext cx="358775" cy="3088059"/>
          </a:xfrm>
          <a:prstGeom prst="leftBrace">
            <a:avLst>
              <a:gd name="adj1" fmla="val 6518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3219450" y="3797300"/>
            <a:ext cx="569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itchFamily="18" charset="0"/>
              </a:rPr>
              <a:t>491</a:t>
            </a:r>
            <a:endParaRPr lang="ru-RU" altLang="ru-RU" sz="1600" b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3365500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pic>
        <p:nvPicPr>
          <p:cNvPr id="7180" name="Picture 7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569325" cy="719138"/>
          </a:xfrm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/>
          <a:lstStyle/>
          <a:p>
            <a:pPr eaLnBrk="1" hangingPunct="1"/>
            <a:r>
              <a:rPr lang="ru-RU" altLang="ru-RU" sz="2400" b="1" i="1" smtClean="0">
                <a:solidFill>
                  <a:srgbClr val="000000"/>
                </a:solidFill>
              </a:rPr>
              <a:t>Структура доходов бюджета городского округа </a:t>
            </a:r>
            <a:br>
              <a:rPr lang="ru-RU" altLang="ru-RU" sz="2400" b="1" i="1" smtClean="0">
                <a:solidFill>
                  <a:srgbClr val="000000"/>
                </a:solidFill>
              </a:rPr>
            </a:br>
            <a:r>
              <a:rPr lang="ru-RU" altLang="ru-RU" sz="2400" b="1" i="1" smtClean="0">
                <a:solidFill>
                  <a:srgbClr val="000000"/>
                </a:solidFill>
              </a:rPr>
              <a:t>г. Переславля-Залесского на 2015 год, %</a:t>
            </a:r>
          </a:p>
        </p:txBody>
      </p:sp>
      <p:graphicFrame>
        <p:nvGraphicFramePr>
          <p:cNvPr id="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7971856"/>
              </p:ext>
            </p:extLst>
          </p:nvPr>
        </p:nvGraphicFramePr>
        <p:xfrm>
          <a:off x="539750" y="1485900"/>
          <a:ext cx="8353425" cy="5087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3365500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pic>
        <p:nvPicPr>
          <p:cNvPr id="8197" name="Picture 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99"/>
          <p:cNvSpPr>
            <a:spLocks noGrp="1" noChangeArrowheads="1"/>
          </p:cNvSpPr>
          <p:nvPr>
            <p:ph type="title"/>
          </p:nvPr>
        </p:nvSpPr>
        <p:spPr>
          <a:xfrm>
            <a:off x="434975" y="277813"/>
            <a:ext cx="8229600" cy="755650"/>
          </a:xfrm>
        </p:spPr>
        <p:txBody>
          <a:bodyPr/>
          <a:lstStyle/>
          <a:p>
            <a:r>
              <a:rPr lang="ru-RU" altLang="ru-RU" sz="2000" b="1" i="1" smtClean="0">
                <a:solidFill>
                  <a:srgbClr val="000000"/>
                </a:solidFill>
              </a:rPr>
              <a:t>Структура собственных доходов бюджета городского округа г. Переславля-Залесского на 2015 год, млн. руб.</a:t>
            </a:r>
          </a:p>
        </p:txBody>
      </p:sp>
      <p:graphicFrame>
        <p:nvGraphicFramePr>
          <p:cNvPr id="55816" name="Group 52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4044077"/>
              </p:ext>
            </p:extLst>
          </p:nvPr>
        </p:nvGraphicFramePr>
        <p:xfrm>
          <a:off x="271463" y="944563"/>
          <a:ext cx="8207375" cy="5715005"/>
        </p:xfrm>
        <a:graphic>
          <a:graphicData uri="http://schemas.openxmlformats.org/drawingml/2006/table">
            <a:tbl>
              <a:tblPr/>
              <a:tblGrid>
                <a:gridCol w="6292850"/>
                <a:gridCol w="1914525"/>
              </a:tblGrid>
              <a:tr h="365761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доходов, в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.: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  <a:endParaRPr kumimoji="0" lang="ru-RU" alt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3E30E"/>
                    </a:solidFill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доходы, в </a:t>
                      </a:r>
                      <a:r>
                        <a:rPr kumimoji="0" lang="ru-RU" altLang="ru-RU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.: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48644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вменённый доход для определённых видов деятельности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доходы, в т.ч.: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за землю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имущества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имущества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участков</a:t>
                      </a:r>
                      <a:endParaRPr kumimoji="0" lang="ru-RU" alt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Штрафные санкции, возмещение ущерба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itchFamily="34" charset="0"/>
                        </a:defRPr>
                      </a:lvl9pPr>
                    </a:lstStyle>
                    <a:p>
                      <a:pPr marL="342900" marR="0" lvl="0" indent="-342900" algn="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altLang="ru-RU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9275" name="Picture 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34975" y="79375"/>
            <a:ext cx="2914650" cy="284163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r>
              <a:rPr lang="ru-RU" altLang="ru-RU" sz="2400" b="1" i="1" dirty="0" smtClean="0">
                <a:solidFill>
                  <a:srgbClr val="000000"/>
                </a:solidFill>
              </a:rPr>
              <a:t>Структура собственных доходов бюджета городского округа г. Переславля-Залесского </a:t>
            </a:r>
            <a:br>
              <a:rPr lang="ru-RU" altLang="ru-RU" sz="2400" b="1" i="1" dirty="0" smtClean="0">
                <a:solidFill>
                  <a:srgbClr val="000000"/>
                </a:solidFill>
              </a:rPr>
            </a:br>
            <a:r>
              <a:rPr lang="ru-RU" altLang="ru-RU" sz="2400" b="1" i="1" dirty="0" smtClean="0">
                <a:solidFill>
                  <a:srgbClr val="000000"/>
                </a:solidFill>
              </a:rPr>
              <a:t>на 2015 год, %</a:t>
            </a:r>
          </a:p>
        </p:txBody>
      </p:sp>
      <p:graphicFrame>
        <p:nvGraphicFramePr>
          <p:cNvPr id="3" name="Object 7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711062743"/>
              </p:ext>
            </p:extLst>
          </p:nvPr>
        </p:nvGraphicFramePr>
        <p:xfrm>
          <a:off x="71090" y="1797025"/>
          <a:ext cx="9051925" cy="5089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3365500" cy="360362"/>
          </a:xfrm>
          <a:prstGeom prst="rect">
            <a:avLst/>
          </a:prstGeom>
          <a:noFill/>
          <a:ln w="254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ru-RU" dirty="0">
                <a:latin typeface="+mn-lt"/>
              </a:rPr>
              <a:t>Управление финансов</a:t>
            </a:r>
          </a:p>
        </p:txBody>
      </p:sp>
      <p:pic>
        <p:nvPicPr>
          <p:cNvPr id="10245" name="Picture 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9375"/>
            <a:ext cx="3270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>
        <a:spAutoFit/>
      </a:bodyPr>
      <a:lstStyle>
        <a:defPPr eaLnBrk="1" hangingPunct="1">
          <a:spcBef>
            <a:spcPct val="50000"/>
          </a:spcBef>
          <a:buFontTx/>
          <a:buNone/>
          <a:defRPr sz="1600">
            <a:solidFill>
              <a:schemeClr val="bg1"/>
            </a:solidFill>
          </a:defRPr>
        </a:defPPr>
      </a:lstStyle>
    </a:tx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4082</TotalTime>
  <Words>661</Words>
  <Application>Microsoft Office PowerPoint</Application>
  <PresentationFormat>Экран (4:3)</PresentationFormat>
  <Paragraphs>291</Paragraphs>
  <Slides>22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Оформление по умолчанию</vt:lpstr>
      <vt:lpstr>Лист</vt:lpstr>
      <vt:lpstr>     Бюджет городского округа  города Переславля-Залесского  на 2015 год и на плановый период  2016 и 2017 годов (проект)     </vt:lpstr>
      <vt:lpstr>Первоочередные задачи и направления бюджетной и налоговой политики на 2015-2017 годы</vt:lpstr>
      <vt:lpstr>Презентация PowerPoint</vt:lpstr>
      <vt:lpstr>Динамика основных параметров бюджета городского округа г. Переславля-Залесского  за 2014–2017 годы, млн. руб.</vt:lpstr>
      <vt:lpstr>Структура собственных доходов бюджета  городского округа г. Переславля-Залесского на 2014 – 2017 гг. </vt:lpstr>
      <vt:lpstr>Презентация PowerPoint</vt:lpstr>
      <vt:lpstr>Структура доходов бюджета городского округа  г. Переславля-Залесского на 2015 год, %</vt:lpstr>
      <vt:lpstr>Структура собственных доходов бюджета городского округа г. Переславля-Залесского на 2015 год, млн. руб.</vt:lpstr>
      <vt:lpstr>Структура собственных доходов бюджета городского округа г. Переславля-Залесского  на 2015 год, %</vt:lpstr>
      <vt:lpstr>Динамика налоговых доходов бюджета городского округа г. Переславля-Залесского на 2014–2015 годы, млн. руб.</vt:lpstr>
      <vt:lpstr>Динамика неналоговых доходов бюджета городского округа г. Переславля-Залесского  на 2014–2015 годы, млн.руб.</vt:lpstr>
      <vt:lpstr>Оценка потерь бюджета городского округа  г. Переславля-Залесского от предоставляемых льгот на 2014-2017 гг., млн. руб.</vt:lpstr>
      <vt:lpstr>Структура расходов бюджета городского округа г.Переславля-Залесского (ожидаемое исполнение за 2014 год и проект на 2015 год), млн. руб.</vt:lpstr>
      <vt:lpstr>Презентация PowerPoint</vt:lpstr>
      <vt:lpstr>Приоритетные статьи бюджетного финансирования расходов в 2015 году, млн.руб.</vt:lpstr>
      <vt:lpstr>Динамика структуры программных и непрограммных расходов бюджета городского округа  г. Переславля-Залесского за 2014–2015 годы, млн. руб.</vt:lpstr>
      <vt:lpstr>Доля муниципальных программ в общем объеме расходов  бюджета городского округа в 2015 году, %</vt:lpstr>
      <vt:lpstr>Муниципальный дорожный фонд г. Переславля-Залесского на 2015 год, млн. руб.</vt:lpstr>
      <vt:lpstr>Источники погашения дефициты бюджета городского округа г. Переславля-Залесского  за 2014 год и на 2015 – 2017 годы, млн. руб.</vt:lpstr>
      <vt:lpstr>Динамика объема муниципального долга городского округа г. Переславля-Залесского  за 2014–2017 годы, млн. руб.</vt:lpstr>
      <vt:lpstr>Соотношение доходов бюджета городского округа  г. Переславля-Залесского и муниципального долга  на 2014-2017 гг.</vt:lpstr>
      <vt:lpstr>Презентация PowerPoint</vt:lpstr>
    </vt:vector>
  </TitlesOfParts>
  <Company>ufe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городского округа  г. Переславля-Залесского  на 2013 год (проект)</dc:title>
  <dc:creator>sedap</dc:creator>
  <cp:lastModifiedBy>Mironova</cp:lastModifiedBy>
  <cp:revision>228</cp:revision>
  <cp:lastPrinted>2014-11-06T05:18:38Z</cp:lastPrinted>
  <dcterms:created xsi:type="dcterms:W3CDTF">2012-11-01T06:44:34Z</dcterms:created>
  <dcterms:modified xsi:type="dcterms:W3CDTF">2014-11-13T15:06:47Z</dcterms:modified>
</cp:coreProperties>
</file>