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23" r:id="rId4"/>
    <p:sldMasterId id="2147483739" r:id="rId5"/>
  </p:sldMasterIdLst>
  <p:notesMasterIdLst>
    <p:notesMasterId r:id="rId22"/>
  </p:notesMasterIdLst>
  <p:handoutMasterIdLst>
    <p:handoutMasterId r:id="rId23"/>
  </p:handoutMasterIdLst>
  <p:sldIdLst>
    <p:sldId id="256" r:id="rId6"/>
    <p:sldId id="394" r:id="rId7"/>
    <p:sldId id="360" r:id="rId8"/>
    <p:sldId id="348" r:id="rId9"/>
    <p:sldId id="392" r:id="rId10"/>
    <p:sldId id="390" r:id="rId11"/>
    <p:sldId id="294" r:id="rId12"/>
    <p:sldId id="393" r:id="rId13"/>
    <p:sldId id="385" r:id="rId14"/>
    <p:sldId id="260" r:id="rId15"/>
    <p:sldId id="391" r:id="rId16"/>
    <p:sldId id="389" r:id="rId17"/>
    <p:sldId id="384" r:id="rId18"/>
    <p:sldId id="387" r:id="rId19"/>
    <p:sldId id="388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C29"/>
    <a:srgbClr val="C47500"/>
    <a:srgbClr val="EC5F4C"/>
    <a:srgbClr val="CC3300"/>
    <a:srgbClr val="F0840E"/>
    <a:srgbClr val="DD7A0D"/>
    <a:srgbClr val="663300"/>
    <a:srgbClr val="367239"/>
    <a:srgbClr val="C2E49C"/>
    <a:srgbClr val="3FDAFF"/>
  </p:clrMru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4943" autoAdjust="0"/>
    <p:restoredTop sz="94660"/>
  </p:normalViewPr>
  <p:slideViewPr>
    <p:cSldViewPr>
      <p:cViewPr>
        <p:scale>
          <a:sx n="78" d="100"/>
          <a:sy n="78" d="100"/>
        </p:scale>
        <p:origin x="-10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layout/>
      <c:spPr>
        <a:noFill/>
        <a:ln w="18782">
          <a:noFill/>
        </a:ln>
      </c:spPr>
    </c:title>
    <c:plotArea>
      <c:layout>
        <c:manualLayout>
          <c:layoutTarget val="inner"/>
          <c:xMode val="edge"/>
          <c:yMode val="edge"/>
          <c:x val="8.3333333333333565E-2"/>
          <c:y val="0.25"/>
          <c:w val="0.8666666666666667"/>
          <c:h val="0.6607142857142857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ln w="37334">
              <a:solidFill>
                <a:srgbClr val="C00000"/>
              </a:solidFill>
              <a:prstDash val="solid"/>
            </a:ln>
          </c:spPr>
          <c:marker>
            <c:symbol val="diamond"/>
            <c:size val="5"/>
          </c:marker>
          <c:dLbls>
            <c:spPr>
              <a:noFill/>
              <a:ln w="18782">
                <a:noFill/>
              </a:ln>
            </c:spPr>
            <c:txPr>
              <a:bodyPr/>
              <a:lstStyle/>
              <a:p>
                <a:pPr>
                  <a:defRPr sz="900" b="1" baseline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Лист1!$B$1:$L$1</c:f>
              <c:strCache>
                <c:ptCount val="11"/>
                <c:pt idx="0">
                  <c:v>2006г</c:v>
                </c:pt>
                <c:pt idx="1">
                  <c:v>2007г</c:v>
                </c:pt>
                <c:pt idx="2">
                  <c:v>2008г</c:v>
                </c:pt>
                <c:pt idx="3">
                  <c:v>2009г</c:v>
                </c:pt>
                <c:pt idx="4">
                  <c:v>2010г</c:v>
                </c:pt>
                <c:pt idx="5">
                  <c:v>2011г</c:v>
                </c:pt>
                <c:pt idx="6">
                  <c:v>2012г</c:v>
                </c:pt>
                <c:pt idx="7">
                  <c:v>2013г</c:v>
                </c:pt>
                <c:pt idx="8">
                  <c:v>2014г</c:v>
                </c:pt>
                <c:pt idx="9">
                  <c:v>2015г</c:v>
                </c:pt>
                <c:pt idx="10">
                  <c:v>2016</c:v>
                </c:pt>
              </c:strCache>
            </c:strRef>
          </c:cat>
          <c:val>
            <c:numRef>
              <c:f>Лист1!$B$2:$L$2</c:f>
              <c:numCache>
                <c:formatCode>General</c:formatCode>
                <c:ptCount val="11"/>
                <c:pt idx="0">
                  <c:v>16</c:v>
                </c:pt>
                <c:pt idx="1">
                  <c:v>17</c:v>
                </c:pt>
                <c:pt idx="2">
                  <c:v>30</c:v>
                </c:pt>
                <c:pt idx="3">
                  <c:v>34</c:v>
                </c:pt>
                <c:pt idx="4">
                  <c:v>35</c:v>
                </c:pt>
                <c:pt idx="5">
                  <c:v>29</c:v>
                </c:pt>
                <c:pt idx="6">
                  <c:v>62</c:v>
                </c:pt>
                <c:pt idx="7">
                  <c:v>68</c:v>
                </c:pt>
                <c:pt idx="8">
                  <c:v>79</c:v>
                </c:pt>
                <c:pt idx="9">
                  <c:v>70</c:v>
                </c:pt>
                <c:pt idx="10">
                  <c:v>51</c:v>
                </c:pt>
              </c:numCache>
            </c:numRef>
          </c:val>
        </c:ser>
        <c:marker val="1"/>
        <c:axId val="158993408"/>
        <c:axId val="158995200"/>
      </c:lineChart>
      <c:catAx>
        <c:axId val="15899340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692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8995200"/>
        <c:crosses val="autoZero"/>
        <c:auto val="1"/>
        <c:lblAlgn val="ctr"/>
        <c:lblOffset val="100"/>
        <c:tickMarkSkip val="1"/>
      </c:catAx>
      <c:valAx>
        <c:axId val="1589952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692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8993408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22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>
        <c:manualLayout>
          <c:layoutTarget val="inner"/>
          <c:xMode val="edge"/>
          <c:yMode val="edge"/>
          <c:x val="5.3383502050970394E-2"/>
          <c:y val="2.4375436272280008E-2"/>
          <c:w val="0.91895072660771893"/>
          <c:h val="0.8632583800961318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chemeClr val="accent5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bg2"/>
              </a:solidFill>
              <a:ln>
                <a:solidFill>
                  <a:srgbClr val="6BB76D">
                    <a:lumMod val="75000"/>
                    <a:alpha val="55000"/>
                  </a:srgbClr>
                </a:solidFill>
              </a:ln>
            </c:spPr>
          </c:marker>
          <c:dLbls>
            <c:txPr>
              <a:bodyPr/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Лист1!$A$2:$A$6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175</c:v>
                </c:pt>
                <c:pt idx="1">
                  <c:v>113</c:v>
                </c:pt>
                <c:pt idx="2">
                  <c:v>126</c:v>
                </c:pt>
                <c:pt idx="3">
                  <c:v>135</c:v>
                </c:pt>
                <c:pt idx="4">
                  <c:v>116</c:v>
                </c:pt>
              </c:numCache>
            </c:numRef>
          </c:val>
        </c:ser>
        <c:marker val="1"/>
        <c:axId val="162298880"/>
        <c:axId val="162304768"/>
      </c:lineChart>
      <c:catAx>
        <c:axId val="162298880"/>
        <c:scaling>
          <c:orientation val="minMax"/>
        </c:scaling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" sourceLinked="1"/>
        <c:tickLblPos val="nextTo"/>
        <c:spPr>
          <a:noFill/>
        </c:spPr>
        <c:txPr>
          <a:bodyPr/>
          <a:lstStyle/>
          <a:p>
            <a:pPr>
              <a:defRPr sz="1200"/>
            </a:pPr>
            <a:endParaRPr lang="ru-RU"/>
          </a:p>
        </c:txPr>
        <c:crossAx val="162304768"/>
        <c:crosses val="autoZero"/>
        <c:auto val="1"/>
        <c:lblAlgn val="ctr"/>
        <c:lblOffset val="100"/>
      </c:catAx>
      <c:valAx>
        <c:axId val="162304768"/>
        <c:scaling>
          <c:orientation val="minMax"/>
          <c:max val="200"/>
          <c:min val="50"/>
        </c:scaling>
        <c:delete val="1"/>
        <c:axPos val="l"/>
        <c:majorGridlines/>
        <c:numFmt formatCode="General" sourceLinked="1"/>
        <c:tickLblPos val="none"/>
        <c:crossAx val="162298880"/>
        <c:crosses val="autoZero"/>
        <c:crossBetween val="between"/>
        <c:majorUnit val="50"/>
        <c:minorUnit val="4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>
        <c:manualLayout>
          <c:layoutTarget val="inner"/>
          <c:xMode val="edge"/>
          <c:yMode val="edge"/>
          <c:x val="5.3383502050970394E-2"/>
          <c:y val="2.4375436272280008E-2"/>
          <c:w val="0.91895072660771893"/>
          <c:h val="0.7181805068254066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chemeClr val="accent5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bg2"/>
              </a:solidFill>
              <a:ln>
                <a:solidFill>
                  <a:srgbClr val="6BB76D">
                    <a:lumMod val="75000"/>
                    <a:alpha val="55000"/>
                  </a:srgbClr>
                </a:solidFill>
              </a:ln>
            </c:spPr>
          </c:marker>
          <c:dLbls>
            <c:txPr>
              <a:bodyPr/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Лист1!$A$2:$A$6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13</c:v>
                </c:pt>
                <c:pt idx="2">
                  <c:v>18</c:v>
                </c:pt>
                <c:pt idx="3">
                  <c:v>16</c:v>
                </c:pt>
                <c:pt idx="4">
                  <c:v>12</c:v>
                </c:pt>
              </c:numCache>
            </c:numRef>
          </c:val>
        </c:ser>
        <c:marker val="1"/>
        <c:axId val="162464128"/>
        <c:axId val="162465664"/>
      </c:lineChart>
      <c:catAx>
        <c:axId val="162464128"/>
        <c:scaling>
          <c:orientation val="minMax"/>
        </c:scaling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" sourceLinked="1"/>
        <c:tickLblPos val="nextTo"/>
        <c:spPr>
          <a:noFill/>
        </c:spPr>
        <c:txPr>
          <a:bodyPr/>
          <a:lstStyle/>
          <a:p>
            <a:pPr>
              <a:defRPr sz="1200"/>
            </a:pPr>
            <a:endParaRPr lang="ru-RU"/>
          </a:p>
        </c:txPr>
        <c:crossAx val="162465664"/>
        <c:crosses val="autoZero"/>
        <c:auto val="1"/>
        <c:lblAlgn val="ctr"/>
        <c:lblOffset val="100"/>
      </c:catAx>
      <c:valAx>
        <c:axId val="162465664"/>
        <c:scaling>
          <c:orientation val="minMax"/>
          <c:max val="20"/>
          <c:min val="5"/>
        </c:scaling>
        <c:delete val="1"/>
        <c:axPos val="l"/>
        <c:majorGridlines/>
        <c:numFmt formatCode="General" sourceLinked="1"/>
        <c:tickLblPos val="none"/>
        <c:crossAx val="162464128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>
        <c:manualLayout>
          <c:layoutTarget val="inner"/>
          <c:xMode val="edge"/>
          <c:yMode val="edge"/>
          <c:x val="5.3383502050970394E-2"/>
          <c:y val="0.1706328023173577"/>
          <c:w val="0.91895072660771893"/>
          <c:h val="0.5719229028752902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Переславский район</c:v>
                </c:pt>
              </c:strCache>
            </c:strRef>
          </c:tx>
          <c:spPr>
            <a:ln w="76200">
              <a:solidFill>
                <a:schemeClr val="accent5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bg2"/>
              </a:solidFill>
              <a:ln>
                <a:solidFill>
                  <a:srgbClr val="6BB76D">
                    <a:lumMod val="75000"/>
                    <a:alpha val="55000"/>
                  </a:srgbClr>
                </a:solidFill>
              </a:ln>
            </c:spPr>
          </c:marker>
          <c:dLbls>
            <c:txPr>
              <a:bodyPr/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Лист1!$A$2:$A$6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</c:v>
                </c:pt>
                <c:pt idx="1">
                  <c:v>54</c:v>
                </c:pt>
                <c:pt idx="2">
                  <c:v>51</c:v>
                </c:pt>
                <c:pt idx="3">
                  <c:v>52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 Переславль-Залесский</c:v>
                </c:pt>
              </c:strCache>
            </c:strRef>
          </c:tx>
          <c:spPr>
            <a:ln w="63500">
              <a:solidFill>
                <a:schemeClr val="accent5"/>
              </a:solidFill>
            </a:ln>
          </c:spPr>
          <c:marker>
            <c:symbol val="diamond"/>
            <c:size val="9"/>
            <c:spPr>
              <a:solidFill>
                <a:schemeClr val="bg2"/>
              </a:solidFill>
            </c:spPr>
          </c:marker>
          <c:dLbls>
            <c:txPr>
              <a:bodyPr/>
              <a:lstStyle/>
              <a:p>
                <a:pPr>
                  <a:defRPr sz="1400" b="1">
                    <a:solidFill>
                      <a:srgbClr val="FF5C29"/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Лист1!$A$2:$A$6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</c:v>
                </c:pt>
                <c:pt idx="1">
                  <c:v>40</c:v>
                </c:pt>
                <c:pt idx="2">
                  <c:v>39</c:v>
                </c:pt>
                <c:pt idx="3">
                  <c:v>38</c:v>
                </c:pt>
                <c:pt idx="4">
                  <c:v>31</c:v>
                </c:pt>
              </c:numCache>
            </c:numRef>
          </c:val>
        </c:ser>
        <c:marker val="1"/>
        <c:axId val="162528256"/>
        <c:axId val="162538240"/>
      </c:lineChart>
      <c:catAx>
        <c:axId val="162528256"/>
        <c:scaling>
          <c:orientation val="minMax"/>
        </c:scaling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" sourceLinked="1"/>
        <c:tickLblPos val="nextTo"/>
        <c:spPr>
          <a:noFill/>
        </c:spPr>
        <c:txPr>
          <a:bodyPr/>
          <a:lstStyle/>
          <a:p>
            <a:pPr>
              <a:defRPr sz="1200"/>
            </a:pPr>
            <a:endParaRPr lang="ru-RU"/>
          </a:p>
        </c:txPr>
        <c:crossAx val="162538240"/>
        <c:crosses val="autoZero"/>
        <c:auto val="1"/>
        <c:lblAlgn val="ctr"/>
        <c:lblOffset val="100"/>
      </c:catAx>
      <c:valAx>
        <c:axId val="162538240"/>
        <c:scaling>
          <c:orientation val="minMax"/>
          <c:max val="70"/>
        </c:scaling>
        <c:delete val="1"/>
        <c:axPos val="l"/>
        <c:majorGridlines/>
        <c:numFmt formatCode="General" sourceLinked="1"/>
        <c:tickLblPos val="none"/>
        <c:crossAx val="162528256"/>
        <c:crosses val="autoZero"/>
        <c:crossBetween val="between"/>
        <c:majorUnit val="35"/>
        <c:minorUnit val="10"/>
      </c:valAx>
    </c:plotArea>
    <c:legend>
      <c:legendPos val="t"/>
      <c:layout>
        <c:manualLayout>
          <c:xMode val="edge"/>
          <c:yMode val="edge"/>
          <c:x val="0.64360855012124862"/>
          <c:y val="4.6318173949664511E-2"/>
          <c:w val="0.34581134516053946"/>
          <c:h val="0.11939425429694811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9619457487179792E-2"/>
          <c:y val="3.1756683897867559E-2"/>
          <c:w val="0.91336245290484297"/>
          <c:h val="0.6992936242378298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Алкоголь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</c:v>
                </c:pt>
                <c:pt idx="1">
                  <c:v>42</c:v>
                </c:pt>
                <c:pt idx="2">
                  <c:v>48</c:v>
                </c:pt>
                <c:pt idx="3">
                  <c:v>46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Наркотики</c:v>
                </c:pt>
              </c:strCache>
            </c:strRef>
          </c:tx>
          <c:spPr>
            <a:solidFill>
              <a:srgbClr val="EC5F4C"/>
            </a:solidFill>
          </c:spPr>
          <c:dLbls>
            <c:dLbl>
              <c:idx val="2"/>
              <c:layout>
                <c:manualLayout>
                  <c:x val="3.0941981105413294E-3"/>
                  <c:y val="-4.9408466809920991E-3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3.0941981105413294E-3"/>
                  <c:y val="5.1718508241631808E-3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3.0941981105414404E-3"/>
                  <c:y val="-2.0095806348314262E-4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3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overlap val="100"/>
        <c:axId val="162579968"/>
        <c:axId val="162581504"/>
      </c:barChart>
      <c:catAx>
        <c:axId val="16257996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2581504"/>
        <c:crosses val="autoZero"/>
        <c:auto val="1"/>
        <c:lblAlgn val="ctr"/>
        <c:lblOffset val="100"/>
      </c:catAx>
      <c:valAx>
        <c:axId val="162581504"/>
        <c:scaling>
          <c:orientation val="minMax"/>
        </c:scaling>
        <c:delete val="1"/>
        <c:axPos val="l"/>
        <c:numFmt formatCode="General" sourceLinked="1"/>
        <c:tickLblPos val="none"/>
        <c:crossAx val="1625799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9150195507527267E-2"/>
          <c:y val="8.8559721881417724E-2"/>
          <c:w val="0.84732808398950465"/>
          <c:h val="0.6615683200405786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трезв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/>
          </c:spPr>
          <c:cat>
            <c:strRef>
              <c:f>Лист1!$B$1:$E$1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Лист1!$B$2:$E$2</c:f>
              <c:numCache>
                <c:formatCode>0.0%</c:formatCode>
                <c:ptCount val="4"/>
                <c:pt idx="0">
                  <c:v>0.69799999999999995</c:v>
                </c:pt>
                <c:pt idx="1">
                  <c:v>0.68500000000000005</c:v>
                </c:pt>
                <c:pt idx="2">
                  <c:v>0.72300000000000064</c:v>
                </c:pt>
                <c:pt idx="3">
                  <c:v>0.73600000000000065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отказ 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Лист1!$B$3:$E$3</c:f>
              <c:numCache>
                <c:formatCode>0.0%</c:formatCode>
                <c:ptCount val="4"/>
                <c:pt idx="0">
                  <c:v>4.0000000000000022E-2</c:v>
                </c:pt>
                <c:pt idx="1">
                  <c:v>4.5000000000000012E-2</c:v>
                </c:pt>
                <c:pt idx="2">
                  <c:v>5.9000000000000066E-2</c:v>
                </c:pt>
                <c:pt idx="3">
                  <c:v>7.1999999999999995E-2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состояние одурманивания</c:v>
                </c:pt>
              </c:strCache>
            </c:strRef>
          </c:tx>
          <c:spPr>
            <a:solidFill>
              <a:srgbClr val="B95807"/>
            </a:solidFill>
            <a:ln>
              <a:solidFill>
                <a:srgbClr val="B95807"/>
              </a:solidFill>
            </a:ln>
          </c:spPr>
          <c:cat>
            <c:strRef>
              <c:f>Лист1!$B$1:$E$1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Лист1!$B$4:$E$4</c:f>
              <c:numCache>
                <c:formatCode>0.0%</c:formatCode>
                <c:ptCount val="4"/>
                <c:pt idx="0">
                  <c:v>3.9000000000000014E-2</c:v>
                </c:pt>
                <c:pt idx="1">
                  <c:v>6.0000000000000032E-2</c:v>
                </c:pt>
                <c:pt idx="2">
                  <c:v>8.9000000000000065E-2</c:v>
                </c:pt>
                <c:pt idx="3">
                  <c:v>8.6000000000000021E-2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алкогольное опьянение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Лист1!$B$5:$E$5</c:f>
              <c:numCache>
                <c:formatCode>0.0%</c:formatCode>
                <c:ptCount val="4"/>
                <c:pt idx="0">
                  <c:v>0.223</c:v>
                </c:pt>
                <c:pt idx="1">
                  <c:v>0.21000000000000019</c:v>
                </c:pt>
                <c:pt idx="2">
                  <c:v>0.129</c:v>
                </c:pt>
                <c:pt idx="3">
                  <c:v>0.10500000000000002</c:v>
                </c:pt>
              </c:numCache>
            </c:numRef>
          </c:val>
        </c:ser>
        <c:dLbls>
          <c:showVal val="1"/>
        </c:dLbls>
        <c:gapWidth val="16"/>
        <c:overlap val="76"/>
        <c:serLines/>
        <c:axId val="162741632"/>
        <c:axId val="162825344"/>
      </c:barChart>
      <c:catAx>
        <c:axId val="162741632"/>
        <c:scaling>
          <c:orientation val="minMax"/>
        </c:scaling>
        <c:axPos val="l"/>
        <c:tickLblPos val="nextTo"/>
        <c:crossAx val="162825344"/>
        <c:crosses val="autoZero"/>
        <c:auto val="1"/>
        <c:lblAlgn val="ctr"/>
        <c:lblOffset val="100"/>
      </c:catAx>
      <c:valAx>
        <c:axId val="162825344"/>
        <c:scaling>
          <c:orientation val="minMax"/>
        </c:scaling>
        <c:axPos val="b"/>
        <c:majorGridlines/>
        <c:numFmt formatCode="0%" sourceLinked="1"/>
        <c:tickLblPos val="nextTo"/>
        <c:crossAx val="162741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370353779967713E-2"/>
          <c:y val="0.86818722281600003"/>
          <c:w val="0.9"/>
          <c:h val="6.906811830250173E-2"/>
        </c:manualLayout>
      </c:layout>
    </c:legend>
    <c:plotVisOnly val="1"/>
  </c:chart>
  <c:txPr>
    <a:bodyPr/>
    <a:lstStyle/>
    <a:p>
      <a:pPr>
        <a:defRPr sz="1200"/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9150195507527267E-2"/>
          <c:y val="8.8559721881417724E-2"/>
          <c:w val="0.84732808398950465"/>
          <c:h val="0.6615683200405786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трезв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/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Лист1!$B$1:$E$1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Лист1!$B$2:$E$2</c:f>
              <c:numCache>
                <c:formatCode>0.0%</c:formatCode>
                <c:ptCount val="4"/>
                <c:pt idx="0">
                  <c:v>0.78100000000000003</c:v>
                </c:pt>
                <c:pt idx="1">
                  <c:v>0.57199999999999995</c:v>
                </c:pt>
                <c:pt idx="2">
                  <c:v>0.58499999999999996</c:v>
                </c:pt>
                <c:pt idx="3">
                  <c:v>0.59399999999999997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состояние одурманивания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ctr"/>
            <c:showVal val="1"/>
          </c:dLbls>
          <c:cat>
            <c:strRef>
              <c:f>Лист1!$B$1:$E$1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Лист1!$B$3:$E$3</c:f>
              <c:numCache>
                <c:formatCode>0.0%</c:formatCode>
                <c:ptCount val="4"/>
                <c:pt idx="0">
                  <c:v>3.5999999999999997E-2</c:v>
                </c:pt>
                <c:pt idx="1">
                  <c:v>2.8000000000000001E-2</c:v>
                </c:pt>
                <c:pt idx="2">
                  <c:v>3.4000000000000002E-2</c:v>
                </c:pt>
                <c:pt idx="3">
                  <c:v>3.0000000000000002E-2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алкогольное опьянение</c:v>
                </c:pt>
              </c:strCache>
            </c:strRef>
          </c:tx>
          <c:spPr>
            <a:solidFill>
              <a:srgbClr val="B95807"/>
            </a:solidFill>
            <a:ln>
              <a:solidFill>
                <a:srgbClr val="B95807"/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strRef>
              <c:f>Лист1!$B$1:$E$1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Лист1!$B$4:$E$4</c:f>
              <c:numCache>
                <c:formatCode>0.0%</c:formatCode>
                <c:ptCount val="4"/>
                <c:pt idx="0">
                  <c:v>0.18300000000000019</c:v>
                </c:pt>
                <c:pt idx="1">
                  <c:v>0.4</c:v>
                </c:pt>
                <c:pt idx="2">
                  <c:v>0.38100000000000045</c:v>
                </c:pt>
                <c:pt idx="3">
                  <c:v>0.37600000000000039</c:v>
                </c:pt>
              </c:numCache>
            </c:numRef>
          </c:val>
        </c:ser>
        <c:gapWidth val="58"/>
        <c:overlap val="100"/>
        <c:serLines/>
        <c:axId val="162672000"/>
        <c:axId val="162686080"/>
      </c:barChart>
      <c:catAx>
        <c:axId val="162672000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2686080"/>
        <c:crosses val="autoZero"/>
        <c:auto val="1"/>
        <c:lblAlgn val="ctr"/>
        <c:lblOffset val="100"/>
      </c:catAx>
      <c:valAx>
        <c:axId val="162686080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2672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370353779967713E-2"/>
          <c:y val="0.86818722281600003"/>
          <c:w val="0.69588124859949818"/>
          <c:h val="7.5215676519034116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2324997728414815"/>
          <c:y val="8.0580603339336365E-2"/>
          <c:w val="0.42880937810755204"/>
          <c:h val="0.655579204649780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1"/>
            <c:spPr>
              <a:solidFill>
                <a:srgbClr val="3F8542"/>
              </a:solidFill>
            </c:spPr>
          </c:dPt>
          <c:dPt>
            <c:idx val="2"/>
            <c:spPr>
              <a:solidFill>
                <a:srgbClr val="C64847"/>
              </a:solidFill>
            </c:spPr>
          </c:dPt>
          <c:dLbls>
            <c:dLbl>
              <c:idx val="1"/>
              <c:layout>
                <c:manualLayout>
                  <c:x val="2.0238914811698452E-3"/>
                  <c:y val="-2.7847782994872016E-2"/>
                </c:manualLayout>
              </c:layout>
              <c:dLblPos val="bestFit"/>
              <c:showVal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Токсикомания и злоупотебление ненаркотическими ПАВ</c:v>
                </c:pt>
                <c:pt idx="1">
                  <c:v>Хронический алкоголизм, алкогольные психозы и злоупотребление алкоголем</c:v>
                </c:pt>
                <c:pt idx="2">
                  <c:v>Наркомания и злоупотребление наркотиками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1.4999999999999998E-2</c:v>
                </c:pt>
                <c:pt idx="1">
                  <c:v>0.86900000000000233</c:v>
                </c:pt>
                <c:pt idx="2">
                  <c:v>0.11600000000000002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1.074727142505906E-2"/>
          <c:y val="0.84427592336483981"/>
          <c:w val="0.98925272857493796"/>
          <c:h val="0.1557240766351632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415399136298073"/>
          <c:y val="8.0580603339336365E-2"/>
          <c:w val="0.69445648254349213"/>
          <c:h val="0.901512595918588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1"/>
            <c:spPr>
              <a:solidFill>
                <a:srgbClr val="3F8542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dLbl>
              <c:idx val="1"/>
              <c:layout>
                <c:manualLayout>
                  <c:x val="0.12818977967965148"/>
                  <c:y val="-1.9170534082071689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2</c:v>
                </c:pt>
                <c:pt idx="1">
                  <c:v>Кв. 3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1.5400000000000021E-2</c:v>
                </c:pt>
                <c:pt idx="1">
                  <c:v>0.92100000000000004</c:v>
                </c:pt>
                <c:pt idx="2">
                  <c:v>6.3600000000000004E-2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2324997728415042"/>
          <c:y val="8.0580603339336365E-2"/>
          <c:w val="0.42880937810755437"/>
          <c:h val="0.65557920464978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spPr>
              <a:solidFill>
                <a:srgbClr val="EC5F4C"/>
              </a:solidFill>
            </c:spPr>
          </c:dPt>
          <c:dPt>
            <c:idx val="1"/>
            <c:explosion val="13"/>
            <c:spPr>
              <a:solidFill>
                <a:srgbClr val="3F8542"/>
              </a:solidFill>
            </c:spPr>
          </c:dPt>
          <c:dPt>
            <c:idx val="2"/>
            <c:spPr>
              <a:solidFill>
                <a:srgbClr val="CC3300"/>
              </a:solidFill>
            </c:spPr>
          </c:dPt>
          <c:dLbls>
            <c:dLbl>
              <c:idx val="1"/>
              <c:layout>
                <c:manualLayout>
                  <c:x val="4.4112049418751506E-2"/>
                  <c:y val="-3.6970269586904213E-2"/>
                </c:manualLayout>
              </c:layout>
              <c:dLblPos val="bestFit"/>
              <c:showVal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Токсикомания и злоупотебление ненаркотическими ПАВ</c:v>
                </c:pt>
                <c:pt idx="1">
                  <c:v>Хронический алкоголизм, алкогольные психозы и злоупотребление алкоголем</c:v>
                </c:pt>
                <c:pt idx="2">
                  <c:v>Наркомания и злоупотребление наркотиками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2.0000000000000026E-3</c:v>
                </c:pt>
                <c:pt idx="1">
                  <c:v>0.94099999999999995</c:v>
                </c:pt>
                <c:pt idx="2">
                  <c:v>5.7000000000000023E-2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1.074727142505906E-2"/>
          <c:y val="0.84427592336484303"/>
          <c:w val="0.98925272857493463"/>
          <c:h val="0.1557240766351632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415399136298073"/>
          <c:y val="8.0580603339336365E-2"/>
          <c:w val="0.69445648254349501"/>
          <c:h val="0.901512595918588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spPr>
              <a:solidFill>
                <a:srgbClr val="F0840E"/>
              </a:solidFill>
            </c:spPr>
          </c:dPt>
          <c:dPt>
            <c:idx val="1"/>
            <c:spPr>
              <a:solidFill>
                <a:srgbClr val="3F8542"/>
              </a:solidFill>
            </c:spPr>
          </c:dPt>
          <c:dPt>
            <c:idx val="2"/>
            <c:spPr>
              <a:solidFill>
                <a:srgbClr val="CC3300"/>
              </a:solidFill>
            </c:spPr>
          </c:dPt>
          <c:dLbls>
            <c:dLbl>
              <c:idx val="1"/>
              <c:layout>
                <c:manualLayout>
                  <c:x val="0.12818977967965037"/>
                  <c:y val="-1.9170534082071689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2</c:v>
                </c:pt>
                <c:pt idx="1">
                  <c:v>Кв. 3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7.0000000000000062E-3</c:v>
                </c:pt>
                <c:pt idx="1">
                  <c:v>0.94299999999999995</c:v>
                </c:pt>
                <c:pt idx="2">
                  <c:v>0.05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plotArea>
      <c:layout>
        <c:manualLayout>
          <c:layoutTarget val="inner"/>
          <c:xMode val="edge"/>
          <c:yMode val="edge"/>
          <c:x val="6.4228568024208621E-2"/>
          <c:y val="3.222662401574803E-2"/>
          <c:w val="0.91870482360138672"/>
          <c:h val="0.904296751968503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наркомания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Лист1!$B$1:$T$1</c:f>
              <c:strCache>
                <c:ptCount val="19"/>
                <c:pt idx="0">
                  <c:v>г.Яролавль</c:v>
                </c:pt>
                <c:pt idx="1">
                  <c:v>г.Рыбинск</c:v>
                </c:pt>
                <c:pt idx="2">
                  <c:v>Большесельский </c:v>
                </c:pt>
                <c:pt idx="3">
                  <c:v>Борисоглебски</c:v>
                </c:pt>
                <c:pt idx="4">
                  <c:v>Брейтовский</c:v>
                </c:pt>
                <c:pt idx="5">
                  <c:v>Гаврилов-Ямский</c:v>
                </c:pt>
                <c:pt idx="6">
                  <c:v>даниловский</c:v>
                </c:pt>
                <c:pt idx="7">
                  <c:v>Любимский</c:v>
                </c:pt>
                <c:pt idx="8">
                  <c:v>Мышкинский</c:v>
                </c:pt>
                <c:pt idx="9">
                  <c:v>Некоузский</c:v>
                </c:pt>
                <c:pt idx="10">
                  <c:v>Некрасовский</c:v>
                </c:pt>
                <c:pt idx="11">
                  <c:v>Первомайский</c:v>
                </c:pt>
                <c:pt idx="12">
                  <c:v>Переславский</c:v>
                </c:pt>
                <c:pt idx="13">
                  <c:v>Пошехонский</c:v>
                </c:pt>
                <c:pt idx="14">
                  <c:v>Ростовский</c:v>
                </c:pt>
                <c:pt idx="15">
                  <c:v>Рыбинский</c:v>
                </c:pt>
                <c:pt idx="16">
                  <c:v>Тутаевский</c:v>
                </c:pt>
                <c:pt idx="17">
                  <c:v>Угличский</c:v>
                </c:pt>
                <c:pt idx="18">
                  <c:v>Ярославский</c:v>
                </c:pt>
              </c:strCache>
            </c:strRef>
          </c:cat>
          <c:val>
            <c:numRef>
              <c:f>Лист1!$B$2:$T$2</c:f>
              <c:numCache>
                <c:formatCode>General</c:formatCode>
                <c:ptCount val="19"/>
                <c:pt idx="0">
                  <c:v>16.2</c:v>
                </c:pt>
                <c:pt idx="1">
                  <c:v>11.3</c:v>
                </c:pt>
                <c:pt idx="2">
                  <c:v>5.3</c:v>
                </c:pt>
                <c:pt idx="3">
                  <c:v>3.3</c:v>
                </c:pt>
                <c:pt idx="4">
                  <c:v>6.1</c:v>
                </c:pt>
                <c:pt idx="5">
                  <c:v>9.8000000000000007</c:v>
                </c:pt>
                <c:pt idx="6">
                  <c:v>5.5</c:v>
                </c:pt>
                <c:pt idx="7">
                  <c:v>4.5999999999999996</c:v>
                </c:pt>
                <c:pt idx="8">
                  <c:v>1</c:v>
                </c:pt>
                <c:pt idx="9">
                  <c:v>2.7</c:v>
                </c:pt>
                <c:pt idx="10">
                  <c:v>8.7000000000000011</c:v>
                </c:pt>
                <c:pt idx="11">
                  <c:v>0</c:v>
                </c:pt>
                <c:pt idx="12">
                  <c:v>8.5</c:v>
                </c:pt>
                <c:pt idx="13">
                  <c:v>0.70000000000000062</c:v>
                </c:pt>
                <c:pt idx="14">
                  <c:v>7.3</c:v>
                </c:pt>
                <c:pt idx="15">
                  <c:v>5.9</c:v>
                </c:pt>
                <c:pt idx="16">
                  <c:v>10.6</c:v>
                </c:pt>
                <c:pt idx="17">
                  <c:v>8.2000000000000011</c:v>
                </c:pt>
                <c:pt idx="18">
                  <c:v>9</c:v>
                </c:pt>
              </c:numCache>
            </c:numRef>
          </c:val>
        </c:ser>
        <c:dLbls>
          <c:showVal val="1"/>
        </c:dLbls>
        <c:gapWidth val="60"/>
        <c:axId val="154900736"/>
        <c:axId val="154917504"/>
      </c:barChart>
      <c:catAx>
        <c:axId val="154900736"/>
        <c:scaling>
          <c:orientation val="minMax"/>
        </c:scaling>
        <c:axPos val="b"/>
        <c:majorGridlines/>
        <c:majorTickMark val="none"/>
        <c:tickLblPos val="none"/>
        <c:crossAx val="154917504"/>
        <c:crosses val="autoZero"/>
        <c:auto val="1"/>
        <c:lblAlgn val="ctr"/>
        <c:lblOffset val="100"/>
      </c:catAx>
      <c:valAx>
        <c:axId val="154917504"/>
        <c:scaling>
          <c:orientation val="minMax"/>
          <c:max val="20"/>
        </c:scaling>
        <c:axPos val="l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4900736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>
        <c:manualLayout>
          <c:layoutTarget val="inner"/>
          <c:xMode val="edge"/>
          <c:yMode val="edge"/>
          <c:x val="6.4228568024208621E-2"/>
          <c:y val="7.4930910454394123E-2"/>
          <c:w val="0.91870482360138694"/>
          <c:h val="0.49917543884012883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Паг наркотики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Лист1!$B$1:$T$1</c:f>
              <c:strCache>
                <c:ptCount val="19"/>
                <c:pt idx="0">
                  <c:v>г.Яролавль</c:v>
                </c:pt>
                <c:pt idx="1">
                  <c:v>г.Рыбинск</c:v>
                </c:pt>
                <c:pt idx="2">
                  <c:v>Большесельский </c:v>
                </c:pt>
                <c:pt idx="3">
                  <c:v>Борисоглебски</c:v>
                </c:pt>
                <c:pt idx="4">
                  <c:v>Брейтовский</c:v>
                </c:pt>
                <c:pt idx="5">
                  <c:v>Гаврилов-Ямский</c:v>
                </c:pt>
                <c:pt idx="6">
                  <c:v>даниловский</c:v>
                </c:pt>
                <c:pt idx="7">
                  <c:v>Любимский</c:v>
                </c:pt>
                <c:pt idx="8">
                  <c:v>Мышкинский</c:v>
                </c:pt>
                <c:pt idx="9">
                  <c:v>Некоузский</c:v>
                </c:pt>
                <c:pt idx="10">
                  <c:v>Некрасовский</c:v>
                </c:pt>
                <c:pt idx="11">
                  <c:v>Первомайский</c:v>
                </c:pt>
                <c:pt idx="12">
                  <c:v>Переславский</c:v>
                </c:pt>
                <c:pt idx="13">
                  <c:v>Пошехонский</c:v>
                </c:pt>
                <c:pt idx="14">
                  <c:v>Ростовский</c:v>
                </c:pt>
                <c:pt idx="15">
                  <c:v>Рыбинский</c:v>
                </c:pt>
                <c:pt idx="16">
                  <c:v>Тутаевский</c:v>
                </c:pt>
                <c:pt idx="17">
                  <c:v>Угличский</c:v>
                </c:pt>
                <c:pt idx="18">
                  <c:v>Ярославский</c:v>
                </c:pt>
              </c:strCache>
            </c:strRef>
          </c:cat>
          <c:val>
            <c:numRef>
              <c:f>Лист1!$B$2:$T$2</c:f>
              <c:numCache>
                <c:formatCode>General</c:formatCode>
                <c:ptCount val="19"/>
                <c:pt idx="0">
                  <c:v>7.7</c:v>
                </c:pt>
                <c:pt idx="1">
                  <c:v>8.5</c:v>
                </c:pt>
                <c:pt idx="2">
                  <c:v>0</c:v>
                </c:pt>
                <c:pt idx="3">
                  <c:v>0.8</c:v>
                </c:pt>
                <c:pt idx="4">
                  <c:v>6.1</c:v>
                </c:pt>
                <c:pt idx="5">
                  <c:v>1.9000000000000001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4.0999999999999996</c:v>
                </c:pt>
                <c:pt idx="10">
                  <c:v>10.200000000000001</c:v>
                </c:pt>
                <c:pt idx="11">
                  <c:v>0</c:v>
                </c:pt>
                <c:pt idx="12">
                  <c:v>0.2</c:v>
                </c:pt>
                <c:pt idx="13">
                  <c:v>0</c:v>
                </c:pt>
                <c:pt idx="14">
                  <c:v>3.3</c:v>
                </c:pt>
                <c:pt idx="15">
                  <c:v>5.9</c:v>
                </c:pt>
                <c:pt idx="16">
                  <c:v>0.4</c:v>
                </c:pt>
                <c:pt idx="17">
                  <c:v>3.7</c:v>
                </c:pt>
                <c:pt idx="18">
                  <c:v>6.9</c:v>
                </c:pt>
              </c:numCache>
            </c:numRef>
          </c:val>
        </c:ser>
        <c:dLbls>
          <c:showVal val="1"/>
        </c:dLbls>
        <c:gapWidth val="60"/>
        <c:axId val="157304704"/>
        <c:axId val="157361280"/>
      </c:barChart>
      <c:catAx>
        <c:axId val="157304704"/>
        <c:scaling>
          <c:orientation val="minMax"/>
        </c:scaling>
        <c:axPos val="b"/>
        <c:majorGridlines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361280"/>
        <c:crosses val="autoZero"/>
        <c:auto val="1"/>
        <c:lblAlgn val="ctr"/>
        <c:lblOffset val="100"/>
      </c:catAx>
      <c:valAx>
        <c:axId val="15736128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7304704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5599279543953883E-2"/>
          <c:y val="3.3207547169811412E-2"/>
          <c:w val="0.91163207503810062"/>
          <c:h val="0.64758734214826918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ln w="39545">
              <a:solidFill>
                <a:srgbClr val="B82C0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B95807"/>
              </a:solidFill>
              <a:ln>
                <a:solidFill>
                  <a:srgbClr val="B95807"/>
                </a:solidFill>
              </a:ln>
            </c:spPr>
          </c:marker>
          <c:cat>
            <c:strRef>
              <c:f>Sheet1!$A$2:$A$20</c:f>
              <c:strCache>
                <c:ptCount val="19"/>
                <c:pt idx="0">
                  <c:v>Г.ЯРОСЛАВЛЬ</c:v>
                </c:pt>
                <c:pt idx="1">
                  <c:v>Г.РЫБИНСК</c:v>
                </c:pt>
                <c:pt idx="2">
                  <c:v>БОЛЬШЕСЕЛЬСКИЙ</c:v>
                </c:pt>
                <c:pt idx="3">
                  <c:v>БОРИСОГЛЕБСКИЙ</c:v>
                </c:pt>
                <c:pt idx="4">
                  <c:v>БРЕЙТОВСКИЙ</c:v>
                </c:pt>
                <c:pt idx="5">
                  <c:v>ГАВРИЛОВ-ЯМСКИЙ</c:v>
                </c:pt>
                <c:pt idx="6">
                  <c:v>ДАНИЛОВСКИЙ</c:v>
                </c:pt>
                <c:pt idx="7">
                  <c:v>ЛЮБИМСКИЙ</c:v>
                </c:pt>
                <c:pt idx="8">
                  <c:v>МЫШКИНСКИЙ</c:v>
                </c:pt>
                <c:pt idx="9">
                  <c:v>НЕКОУЗСКИЙ</c:v>
                </c:pt>
                <c:pt idx="10">
                  <c:v>НЕКРАСОВСКИЙ</c:v>
                </c:pt>
                <c:pt idx="11">
                  <c:v>ПЕРВОМАЙСКИЙ</c:v>
                </c:pt>
                <c:pt idx="12">
                  <c:v>ПЕРЕСЛАВСКИЙ</c:v>
                </c:pt>
                <c:pt idx="13">
                  <c:v>ПОШЕХОНСКИЙ</c:v>
                </c:pt>
                <c:pt idx="14">
                  <c:v>РОСТОВСКИЙ</c:v>
                </c:pt>
                <c:pt idx="15">
                  <c:v>РЫБИНСКИЙ</c:v>
                </c:pt>
                <c:pt idx="16">
                  <c:v>ТУТАЕВСКИЙ</c:v>
                </c:pt>
                <c:pt idx="17">
                  <c:v>УГЛИЧСКИЙ</c:v>
                </c:pt>
                <c:pt idx="18">
                  <c:v>ЯРОСЛАВСКИЙ</c:v>
                </c:pt>
              </c:strCache>
            </c:strRef>
          </c:cat>
          <c:val>
            <c:numRef>
              <c:f>Sheet1!$B$2:$B$20</c:f>
              <c:numCache>
                <c:formatCode>0.0</c:formatCode>
                <c:ptCount val="19"/>
                <c:pt idx="0">
                  <c:v>152.69415183376378</c:v>
                </c:pt>
                <c:pt idx="1">
                  <c:v>161.85362802335266</c:v>
                </c:pt>
                <c:pt idx="2">
                  <c:v>234.2838969574899</c:v>
                </c:pt>
                <c:pt idx="3">
                  <c:v>205.72450805008944</c:v>
                </c:pt>
                <c:pt idx="4">
                  <c:v>176.38036809815961</c:v>
                </c:pt>
                <c:pt idx="5">
                  <c:v>186.90180119074535</c:v>
                </c:pt>
                <c:pt idx="6">
                  <c:v>200.12606366214925</c:v>
                </c:pt>
                <c:pt idx="7">
                  <c:v>226.48401826484002</c:v>
                </c:pt>
                <c:pt idx="8">
                  <c:v>79.559363525091783</c:v>
                </c:pt>
                <c:pt idx="9">
                  <c:v>215.7343133251666</c:v>
                </c:pt>
                <c:pt idx="10">
                  <c:v>158.47133757961797</c:v>
                </c:pt>
                <c:pt idx="11">
                  <c:v>163.34467671366068</c:v>
                </c:pt>
                <c:pt idx="12">
                  <c:v>162.32038318254405</c:v>
                </c:pt>
                <c:pt idx="13">
                  <c:v>176.14678899082554</c:v>
                </c:pt>
                <c:pt idx="14">
                  <c:v>166.14293270277838</c:v>
                </c:pt>
                <c:pt idx="15">
                  <c:v>161.83262516164774</c:v>
                </c:pt>
                <c:pt idx="16">
                  <c:v>141.48023697939712</c:v>
                </c:pt>
                <c:pt idx="17">
                  <c:v>137.82305724618502</c:v>
                </c:pt>
                <c:pt idx="18">
                  <c:v>129.67376119648253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ln w="36503">
              <a:solidFill>
                <a:srgbClr val="597D55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597D55"/>
              </a:solidFill>
              <a:ln>
                <a:solidFill>
                  <a:srgbClr val="597D55"/>
                </a:solidFill>
                <a:prstDash val="solid"/>
              </a:ln>
            </c:spPr>
          </c:marker>
          <c:cat>
            <c:strRef>
              <c:f>Sheet1!$A$2:$A$20</c:f>
              <c:strCache>
                <c:ptCount val="19"/>
                <c:pt idx="0">
                  <c:v>Г.ЯРОСЛАВЛЬ</c:v>
                </c:pt>
                <c:pt idx="1">
                  <c:v>Г.РЫБИНСК</c:v>
                </c:pt>
                <c:pt idx="2">
                  <c:v>БОЛЬШЕСЕЛЬСКИЙ</c:v>
                </c:pt>
                <c:pt idx="3">
                  <c:v>БОРИСОГЛЕБСКИЙ</c:v>
                </c:pt>
                <c:pt idx="4">
                  <c:v>БРЕЙТОВСКИЙ</c:v>
                </c:pt>
                <c:pt idx="5">
                  <c:v>ГАВРИЛОВ-ЯМСКИЙ</c:v>
                </c:pt>
                <c:pt idx="6">
                  <c:v>ДАНИЛОВСКИЙ</c:v>
                </c:pt>
                <c:pt idx="7">
                  <c:v>ЛЮБИМСКИЙ</c:v>
                </c:pt>
                <c:pt idx="8">
                  <c:v>МЫШКИНСКИЙ</c:v>
                </c:pt>
                <c:pt idx="9">
                  <c:v>НЕКОУЗСКИЙ</c:v>
                </c:pt>
                <c:pt idx="10">
                  <c:v>НЕКРАСОВСКИЙ</c:v>
                </c:pt>
                <c:pt idx="11">
                  <c:v>ПЕРВОМАЙСКИЙ</c:v>
                </c:pt>
                <c:pt idx="12">
                  <c:v>ПЕРЕСЛАВСКИЙ</c:v>
                </c:pt>
                <c:pt idx="13">
                  <c:v>ПОШЕХОНСКИЙ</c:v>
                </c:pt>
                <c:pt idx="14">
                  <c:v>РОСТОВСКИЙ</c:v>
                </c:pt>
                <c:pt idx="15">
                  <c:v>РЫБИНСКИЙ</c:v>
                </c:pt>
                <c:pt idx="16">
                  <c:v>ТУТАЕВСКИЙ</c:v>
                </c:pt>
                <c:pt idx="17">
                  <c:v>УГЛИЧСКИЙ</c:v>
                </c:pt>
                <c:pt idx="18">
                  <c:v>ЯРОСЛАВСКИЙ</c:v>
                </c:pt>
              </c:strCache>
            </c:strRef>
          </c:cat>
          <c:val>
            <c:numRef>
              <c:f>Sheet1!$C$2:$C$20</c:f>
              <c:numCache>
                <c:formatCode>0.0</c:formatCode>
                <c:ptCount val="19"/>
                <c:pt idx="0">
                  <c:v>148.19999999999999</c:v>
                </c:pt>
                <c:pt idx="1">
                  <c:v>187.9</c:v>
                </c:pt>
                <c:pt idx="2">
                  <c:v>211</c:v>
                </c:pt>
                <c:pt idx="3">
                  <c:v>193.4</c:v>
                </c:pt>
                <c:pt idx="4">
                  <c:v>169.7</c:v>
                </c:pt>
                <c:pt idx="5">
                  <c:v>204.8</c:v>
                </c:pt>
                <c:pt idx="6">
                  <c:v>194.7</c:v>
                </c:pt>
                <c:pt idx="7">
                  <c:v>196.5</c:v>
                </c:pt>
                <c:pt idx="8">
                  <c:v>68</c:v>
                </c:pt>
                <c:pt idx="9">
                  <c:v>214.4</c:v>
                </c:pt>
                <c:pt idx="10">
                  <c:v>113.5</c:v>
                </c:pt>
                <c:pt idx="11">
                  <c:v>159.5</c:v>
                </c:pt>
                <c:pt idx="12">
                  <c:v>156.4</c:v>
                </c:pt>
                <c:pt idx="13">
                  <c:v>231</c:v>
                </c:pt>
                <c:pt idx="14">
                  <c:v>181.9</c:v>
                </c:pt>
                <c:pt idx="15">
                  <c:v>162.6</c:v>
                </c:pt>
                <c:pt idx="16">
                  <c:v>185.3</c:v>
                </c:pt>
                <c:pt idx="17">
                  <c:v>113.9</c:v>
                </c:pt>
                <c:pt idx="18">
                  <c:v>142.30000000000001</c:v>
                </c:pt>
              </c:numCache>
            </c:numRef>
          </c:val>
        </c:ser>
        <c:marker val="1"/>
        <c:axId val="162412032"/>
        <c:axId val="162413952"/>
      </c:lineChart>
      <c:catAx>
        <c:axId val="162412032"/>
        <c:scaling>
          <c:orientation val="minMax"/>
        </c:scaling>
        <c:axPos val="b"/>
        <c:majorGridlines>
          <c:spPr>
            <a:ln w="3042">
              <a:solidFill>
                <a:srgbClr val="808080">
                  <a:lumMod val="60000"/>
                  <a:lumOff val="40000"/>
                  <a:alpha val="51000"/>
                </a:srgbClr>
              </a:solidFill>
            </a:ln>
          </c:spPr>
        </c:majorGridlines>
        <c:numFmt formatCode="General" sourceLinked="1"/>
        <c:majorTickMark val="cross"/>
        <c:tickLblPos val="nextTo"/>
        <c:spPr>
          <a:ln w="304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862" b="0" i="0" u="none" strike="noStrike" baseline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ru-RU"/>
          </a:p>
        </c:txPr>
        <c:crossAx val="162413952"/>
        <c:crosses val="autoZero"/>
        <c:lblAlgn val="ctr"/>
        <c:lblOffset val="100"/>
        <c:tickLblSkip val="1"/>
        <c:tickMarkSkip val="1"/>
      </c:catAx>
      <c:valAx>
        <c:axId val="162413952"/>
        <c:scaling>
          <c:orientation val="minMax"/>
        </c:scaling>
        <c:axPos val="l"/>
        <c:majorGridlines>
          <c:spPr>
            <a:ln w="3042">
              <a:solidFill>
                <a:schemeClr val="bg2">
                  <a:lumMod val="60000"/>
                  <a:lumOff val="40000"/>
                  <a:alpha val="51000"/>
                </a:schemeClr>
              </a:solidFill>
            </a:ln>
          </c:spPr>
        </c:majorGridlines>
        <c:numFmt formatCode="0.0" sourceLinked="1"/>
        <c:majorTickMark val="cross"/>
        <c:tickLblPos val="nextTo"/>
        <c:spPr>
          <a:ln w="30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2412032"/>
        <c:crosses val="autoZero"/>
        <c:crossBetween val="midCat"/>
      </c:valAx>
      <c:spPr>
        <a:noFill/>
        <a:ln w="24335">
          <a:noFill/>
        </a:ln>
      </c:spPr>
    </c:plotArea>
    <c:legend>
      <c:legendPos val="r"/>
      <c:layout>
        <c:manualLayout>
          <c:xMode val="edge"/>
          <c:yMode val="edge"/>
          <c:x val="0.38759698304636048"/>
          <c:y val="2.8234591629885682E-2"/>
          <c:w val="0.61240301695364863"/>
          <c:h val="7.1942310545164728E-2"/>
        </c:manualLayout>
      </c:layout>
      <c:spPr>
        <a:noFill/>
        <a:ln w="24323">
          <a:noFill/>
        </a:ln>
      </c:spPr>
      <c:txPr>
        <a:bodyPr/>
        <a:lstStyle/>
        <a:p>
          <a:pPr>
            <a:defRPr sz="10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65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plotArea>
      <c:layout>
        <c:manualLayout>
          <c:layoutTarget val="inner"/>
          <c:xMode val="edge"/>
          <c:yMode val="edge"/>
          <c:x val="0.22856300615377598"/>
          <c:y val="3.3716239111609682E-2"/>
          <c:w val="0.77034713770723429"/>
          <c:h val="0.7221046821819520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Наркомания и злоупотребление наркотиками</c:v>
                </c:pt>
              </c:strCache>
            </c:strRef>
          </c:tx>
          <c:spPr>
            <a:solidFill>
              <a:srgbClr val="CC3300">
                <a:alpha val="82000"/>
              </a:srgbClr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РФ </c:v>
                </c:pt>
                <c:pt idx="1">
                  <c:v>ЦФО </c:v>
                </c:pt>
                <c:pt idx="2">
                  <c:v>Ярославская область</c:v>
                </c:pt>
                <c:pt idx="3">
                  <c:v>г.Ярославль</c:v>
                </c:pt>
                <c:pt idx="4">
                  <c:v>г.Переславль-Залесский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0.20600000000000002</c:v>
                </c:pt>
                <c:pt idx="1">
                  <c:v>0.18600000000000003</c:v>
                </c:pt>
                <c:pt idx="2">
                  <c:v>0.11600000000000003</c:v>
                </c:pt>
                <c:pt idx="3">
                  <c:v>0.15600000000000003</c:v>
                </c:pt>
                <c:pt idx="4">
                  <c:v>5.7000000000000016E-2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Токсикомания и злоупотребление психоактивными ПАВ</c:v>
                </c:pt>
              </c:strCache>
            </c:strRef>
          </c:tx>
          <c:spPr>
            <a:solidFill>
              <a:srgbClr val="F0840E"/>
            </a:solidFill>
          </c:spPr>
          <c:dLbls>
            <c:dLbl>
              <c:idx val="0"/>
              <c:layout>
                <c:manualLayout>
                  <c:x val="-1.1987648755280638E-2"/>
                  <c:y val="-4.4444133374394575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1.0457443146916373E-2"/>
                  <c:y val="-6.0317038150964827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4.6996614701213194E-3"/>
                  <c:y val="-4.4444133374394575E-2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7.3969053943501251E-3"/>
                  <c:y val="-4.4444133374394575E-2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-1.3445284046035361E-2"/>
                  <c:y val="-5.3967876240336388E-2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РФ </c:v>
                </c:pt>
                <c:pt idx="1">
                  <c:v>ЦФО </c:v>
                </c:pt>
                <c:pt idx="2">
                  <c:v>Ярославская область</c:v>
                </c:pt>
                <c:pt idx="3">
                  <c:v>г.Ярославль</c:v>
                </c:pt>
                <c:pt idx="4">
                  <c:v>г.Переславль-Залесский 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9.0000000000000045E-3</c:v>
                </c:pt>
                <c:pt idx="1">
                  <c:v>7.0000000000000019E-3</c:v>
                </c:pt>
                <c:pt idx="2">
                  <c:v>1.4999999999999998E-2</c:v>
                </c:pt>
                <c:pt idx="3">
                  <c:v>2.2000000000000002E-2</c:v>
                </c:pt>
                <c:pt idx="4">
                  <c:v>2.0000000000000005E-3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Хронический алкоголизм и злоупотребление алкоголем</c:v>
                </c:pt>
              </c:strCache>
            </c:strRef>
          </c:tx>
          <c:spPr>
            <a:solidFill>
              <a:srgbClr val="538739"/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РФ </c:v>
                </c:pt>
                <c:pt idx="1">
                  <c:v>ЦФО </c:v>
                </c:pt>
                <c:pt idx="2">
                  <c:v>Ярославская область</c:v>
                </c:pt>
                <c:pt idx="3">
                  <c:v>г.Ярославль</c:v>
                </c:pt>
                <c:pt idx="4">
                  <c:v>г.Переславль-Залесский 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0.78500000000000003</c:v>
                </c:pt>
                <c:pt idx="1">
                  <c:v>0.80700000000000005</c:v>
                </c:pt>
                <c:pt idx="2">
                  <c:v>0.86900000000000011</c:v>
                </c:pt>
                <c:pt idx="3">
                  <c:v>0.82199999999999995</c:v>
                </c:pt>
                <c:pt idx="4">
                  <c:v>0.94099999999999995</c:v>
                </c:pt>
              </c:numCache>
            </c:numRef>
          </c:val>
        </c:ser>
        <c:dLbls>
          <c:showVal val="1"/>
        </c:dLbls>
        <c:gapWidth val="75"/>
        <c:overlap val="83"/>
        <c:axId val="121174656"/>
        <c:axId val="104382848"/>
      </c:barChart>
      <c:catAx>
        <c:axId val="12117465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4382848"/>
        <c:crosses val="autoZero"/>
        <c:auto val="1"/>
        <c:lblAlgn val="ctr"/>
        <c:lblOffset val="100"/>
      </c:catAx>
      <c:valAx>
        <c:axId val="104382848"/>
        <c:scaling>
          <c:orientation val="minMax"/>
        </c:scaling>
        <c:delete val="1"/>
        <c:axPos val="b"/>
        <c:numFmt formatCode="0.0%" sourceLinked="1"/>
        <c:tickLblPos val="none"/>
        <c:crossAx val="121174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507640793068208E-2"/>
          <c:y val="0.76868778321261588"/>
          <c:w val="0.95004626331473063"/>
          <c:h val="0.23083902924813918"/>
        </c:manualLayout>
      </c:layout>
    </c:legend>
    <c:plotVisOnly val="1"/>
  </c:chart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51C4E-922E-4133-938D-FEF1034907E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4CEC5-7005-47D7-9C61-EC107B273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22B76-34DF-4928-B879-27FB4E809213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F9B1B-A4DF-4E3E-8608-A211EC3B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160D2-4A2A-445E-89AA-5B3E0EC50ECB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3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2813"/>
            <a:fld id="{8C075F08-B3C7-487B-9DBC-3465192A7E32}" type="slidenum">
              <a:rPr lang="ru-RU" sz="1200">
                <a:solidFill>
                  <a:prstClr val="black"/>
                </a:solidFill>
              </a:rPr>
              <a:pPr algn="r" defTabSz="912813"/>
              <a:t>13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2813"/>
            <a:fld id="{8C075F08-B3C7-487B-9DBC-3465192A7E32}" type="slidenum">
              <a:rPr lang="ru-RU" sz="1200">
                <a:solidFill>
                  <a:prstClr val="black"/>
                </a:solidFill>
              </a:rPr>
              <a:pPr algn="r" defTabSz="912813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47EC-96A2-4A0B-9F4B-422A070E5D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48E8-C337-4B49-92D2-8A6AA8CAD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328A-20F9-48FD-8C5C-688BD7364E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1B56-9A65-4DD0-87D2-E90A2DA5F2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8E06-F22D-4F3A-B6FE-DA94663DAA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41557-5D80-46A3-815B-6441EF5148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9059-C2D1-4D64-92A8-B01899591F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02B0-3188-4B19-AE6A-F417A8F8AE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675C-935C-4027-A039-2AD54E87E3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EDA6-8E09-4D20-A25A-D8BC3E922F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6CD0-0E17-4ECA-8D85-25398D5F83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AF08-A7A2-4210-A327-327558904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47EC-96A2-4A0B-9F4B-422A070E5D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48E8-C337-4B49-92D2-8A6AA8CAD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328A-20F9-48FD-8C5C-688BD7364E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1B56-9A65-4DD0-87D2-E90A2DA5F2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8E06-F22D-4F3A-B6FE-DA94663DAA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41557-5D80-46A3-815B-6441EF5148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9059-C2D1-4D64-92A8-B01899591F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02B0-3188-4B19-AE6A-F417A8F8AE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675C-935C-4027-A039-2AD54E87E3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EDA6-8E09-4D20-A25A-D8BC3E922F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6CD0-0E17-4ECA-8D85-25398D5F83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AF08-A7A2-4210-A327-327558904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ChangeArrowheads="1"/>
          </p:cNvSpPr>
          <p:nvPr/>
        </p:nvSpPr>
        <p:spPr bwMode="ltGray">
          <a:xfrm>
            <a:off x="3048000" y="2209800"/>
            <a:ext cx="1524000" cy="1447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ltGray">
          <a:xfrm>
            <a:off x="3048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ltGray">
          <a:xfrm>
            <a:off x="4572000" y="3657600"/>
            <a:ext cx="1524000" cy="1447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gray">
          <a:xfrm>
            <a:off x="3048000" y="2209800"/>
            <a:ext cx="3048000" cy="29003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ltGray">
          <a:xfrm>
            <a:off x="1524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ltGray">
          <a:xfrm>
            <a:off x="6096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B16118E-5A1F-4D03-844F-7F93A2ACD4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ltGray">
          <a:xfrm>
            <a:off x="7620000" y="3657600"/>
            <a:ext cx="1524000" cy="144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39" name="Rectangle 23" descr="7"/>
          <p:cNvSpPr>
            <a:spLocks noChangeArrowheads="1"/>
          </p:cNvSpPr>
          <p:nvPr/>
        </p:nvSpPr>
        <p:spPr bwMode="gray">
          <a:xfrm>
            <a:off x="0" y="2211388"/>
            <a:ext cx="1524000" cy="14462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gray">
          <a:xfrm>
            <a:off x="7607300" y="3651250"/>
            <a:ext cx="1541463" cy="14573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1645" name="Rectangle 29" descr="8"/>
          <p:cNvSpPr>
            <a:spLocks noChangeArrowheads="1"/>
          </p:cNvSpPr>
          <p:nvPr/>
        </p:nvSpPr>
        <p:spPr bwMode="ltGray">
          <a:xfrm>
            <a:off x="1524000" y="3657600"/>
            <a:ext cx="1524000" cy="14478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 animBg="1"/>
      <p:bldP spid="111639" grpId="0" animBg="1"/>
      <p:bldP spid="111640" grpId="0" animBg="1"/>
      <p:bldP spid="111645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CA013-B5E1-4417-AF7D-F73BE1CEDB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28337-3745-416B-BBAE-F157EEA3F7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5C700-FB4E-4C3F-A8CA-A903BD18B7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B1584-F960-40CE-A3D7-5899AEEAE3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A2C64-C26D-413E-9E14-9300773DAF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42EDD-94F8-4AC9-B026-BCBCB6F022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E6F5-1754-410C-B4F7-32A14CDB61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4C76B-FECD-4003-9568-CAD6B4EAC2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7C1A6-D3DD-402B-B38A-35E353AB02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1949E-8BCC-4177-AC90-F94A48987B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3F02B12-E5C6-4A85-BED8-B0A713C49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904B5DF-6E44-431B-ADC9-2E9542B5AC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38E5FFB-1F02-4C87-98D7-0290F29EA8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059840D-83B7-4D57-A9E5-1C4DC7B0D2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3499-19CF-4F97-BBF6-7F61967FB11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3DD4-F9D7-4257-B267-9B0BD4AB7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3499-19CF-4F97-BBF6-7F61967FB11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D3DD4-F9D7-4257-B267-9B0BD4AB7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82F796E-8ED7-4535-AD5E-08C96B59F4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82F796E-8ED7-4535-AD5E-08C96B59F4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www.themegallery.com</a:t>
            </a:r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1C4372"/>
                </a:solidFill>
              </a:rPr>
              <a:t>Company Logo</a:t>
            </a:r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56D51C-1E95-4659-99AF-DE9746A182D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563688"/>
            <a:ext cx="8382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gray">
          <a:xfrm>
            <a:off x="-4763" y="1557338"/>
            <a:ext cx="839788" cy="7969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gray">
          <a:xfrm>
            <a:off x="8272463" y="0"/>
            <a:ext cx="871537" cy="7905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gray">
          <a:xfrm>
            <a:off x="0" y="0"/>
            <a:ext cx="839788" cy="787400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  <p:bldP spid="110620" grpId="0" animBg="1"/>
      <p:bldP spid="110622" grpId="0" animBg="1"/>
    </p:bld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3499-19CF-4F97-BBF6-7F61967FB1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D3DD4-F9D7-4257-B267-9B0BD4AB74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1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64904"/>
            <a:ext cx="9144000" cy="20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568952" cy="147002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2200" b="1" dirty="0" smtClean="0">
                <a:ea typeface="+mn-ea"/>
                <a:cs typeface="+mn-cs"/>
              </a:rPr>
              <a:t>О ситуации, связанной с  немедицинским  потреблением  психоактивных веществ взрослыми  лицами в </a:t>
            </a:r>
            <a:br>
              <a:rPr lang="ru-RU" sz="2200" b="1" dirty="0" smtClean="0">
                <a:ea typeface="+mn-ea"/>
                <a:cs typeface="+mn-cs"/>
              </a:rPr>
            </a:br>
            <a:r>
              <a:rPr lang="ru-RU" sz="2200" b="1" dirty="0" smtClean="0">
                <a:ea typeface="+mn-ea"/>
                <a:cs typeface="+mn-cs"/>
              </a:rPr>
              <a:t>г.Переславле – Залесском  Ярославской области </a:t>
            </a:r>
            <a:endParaRPr lang="ru-RU" sz="1800" i="1" dirty="0"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27784" y="4653136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Заместитель главного врача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ГБУЗ ЯО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«Ярославская областная клиническая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наркологическая больница»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Зиновьева М.А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 descr="http://airpano.ru/files/Pereslavl-Zalessky-Russia/images/image4.jpg"/>
          <p:cNvPicPr>
            <a:picLocks noChangeAspect="1" noChangeArrowheads="1"/>
          </p:cNvPicPr>
          <p:nvPr/>
        </p:nvPicPr>
        <p:blipFill>
          <a:blip r:embed="rId2" cstate="print"/>
          <a:srcRect t="22923" b="10656"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011222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ru-RU" sz="1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2016 году в</a:t>
            </a:r>
            <a:r>
              <a:rPr lang="ru-RU" sz="1800" b="1" kern="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России было зарегистрировано </a:t>
            </a:r>
            <a:r>
              <a:rPr lang="ru-RU" sz="1800" b="1" kern="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kern="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kern="0" cap="small" dirty="0" smtClean="0">
                <a:solidFill>
                  <a:srgbClr val="CE2104"/>
                </a:solidFill>
                <a:latin typeface="Arial" pitchFamily="34" charset="0"/>
                <a:cs typeface="Arial" pitchFamily="34" charset="0"/>
              </a:rPr>
              <a:t>2 406 702 </a:t>
            </a:r>
            <a:r>
              <a:rPr lang="ru-RU" sz="1300" b="1" i="1" kern="0" cap="sm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(2 651 579 в 2015г)</a:t>
            </a:r>
            <a:r>
              <a:rPr lang="ru-RU" sz="1300" b="1" kern="0" cap="small" dirty="0" smtClean="0">
                <a:solidFill>
                  <a:srgbClr val="CE210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kern="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человек с психическими и поведенческими расстройствами, связанными  с  употреблением ПАВ</a:t>
            </a:r>
            <a:endParaRPr lang="ru-RU" sz="1800" b="1" cap="small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1296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786454"/>
            <a:ext cx="7632848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	В 2016 году число больных с наркологическими расстройствами в регионе составило 1,6% от общей численности населения, что ниже среднероссийского показателя   (РФ в 2015г. – 1,8 %)</a:t>
            </a:r>
            <a:endParaRPr lang="ru-RU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43578"/>
            <a:ext cx="785786" cy="71438"/>
          </a:xfrm>
          <a:prstGeom prst="rect">
            <a:avLst/>
          </a:prstGeom>
          <a:solidFill>
            <a:srgbClr val="BD4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643578"/>
            <a:ext cx="8388424" cy="896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85725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7E3F00"/>
                </a:solidFill>
              </a:rPr>
              <a:t>Число наркологических больных в Ярославской области,  </a:t>
            </a:r>
            <a:br>
              <a:rPr lang="ru-RU" sz="2400" b="1" dirty="0" smtClean="0">
                <a:solidFill>
                  <a:srgbClr val="7E3F00"/>
                </a:solidFill>
              </a:rPr>
            </a:br>
            <a:r>
              <a:rPr lang="ru-RU" sz="2400" b="1" dirty="0" smtClean="0">
                <a:solidFill>
                  <a:srgbClr val="7E3F00"/>
                </a:solidFill>
              </a:rPr>
              <a:t>зарегистрированных с  диагнозом:</a:t>
            </a:r>
            <a:endParaRPr lang="ru-RU" sz="2400" b="1" dirty="0">
              <a:solidFill>
                <a:srgbClr val="7E3F00"/>
              </a:solidFill>
            </a:endParaRPr>
          </a:p>
        </p:txBody>
      </p:sp>
      <p:graphicFrame>
        <p:nvGraphicFramePr>
          <p:cNvPr id="5" name="Group 346"/>
          <p:cNvGraphicFramePr>
            <a:graphicFrameLocks noGrp="1"/>
          </p:cNvGraphicFramePr>
          <p:nvPr/>
        </p:nvGraphicFramePr>
        <p:xfrm>
          <a:off x="428597" y="1376785"/>
          <a:ext cx="8215369" cy="49554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3842"/>
                <a:gridCol w="862866"/>
                <a:gridCol w="858018"/>
                <a:gridCol w="862866"/>
                <a:gridCol w="842745"/>
                <a:gridCol w="767776"/>
                <a:gridCol w="857256"/>
              </a:tblGrid>
              <a:tr h="41169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т.ч. впервые в жизни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335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20341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20689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20020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1887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1511</a:t>
                      </a:r>
                    </a:p>
                  </a:txBody>
                  <a:tcPr marL="68580" marR="68580" marT="0" marB="0" anchor="ctr" horzOverflow="overflow"/>
                </a:tc>
              </a:tr>
              <a:tr h="31788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 10000 населения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,0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162,7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157,4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14,22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14,8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11,9</a:t>
                      </a:r>
                    </a:p>
                  </a:txBody>
                  <a:tcPr marL="68580" marR="68580" marT="0" marB="0" anchor="ctr" horzOverflow="overflow"/>
                </a:tc>
              </a:tr>
              <a:tr h="333523">
                <a:tc gridSpan="7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5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Алкогольные психозы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912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345</a:t>
                      </a:r>
                    </a:p>
                  </a:txBody>
                  <a:tcPr marL="68580" marR="68580" marT="0" marB="0" anchor="ctr" horzOverflow="overflow"/>
                </a:tc>
              </a:tr>
              <a:tr h="26973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 10000 населения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7,2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2,63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2,8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68580" marR="68580" marT="0" marB="0" anchor="ctr" horzOverflow="overflow"/>
                </a:tc>
              </a:tr>
              <a:tr h="3335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Хронический алкоголизм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16204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15456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793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637</a:t>
                      </a:r>
                    </a:p>
                  </a:txBody>
                  <a:tcPr marL="68580" marR="68580" marT="0" marB="0" anchor="ctr" horzOverflow="overflow"/>
                </a:tc>
              </a:tr>
              <a:tr h="23798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 10000 населения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127,4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121,6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6,2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68580" marR="68580" marT="0" marB="0" anchor="ctr" horzOverflow="overflow"/>
                </a:tc>
              </a:tr>
              <a:tr h="3335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Наркомания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1182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1452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1547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marL="68580" marR="68580" marT="0" marB="0" anchor="ctr" horzOverflow="overflow"/>
                </a:tc>
              </a:tr>
              <a:tr h="30941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 10000 населения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9,3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11,4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12,2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68580" marR="68580" marT="0" marB="0" anchor="ctr" horzOverflow="overflow"/>
                </a:tc>
              </a:tr>
              <a:tr h="3335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Токсикомания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 horzOverflow="overflow"/>
                </a:tc>
              </a:tr>
              <a:tr h="23798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 10000 населения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0,03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0,07</a:t>
                      </a:r>
                    </a:p>
                  </a:txBody>
                  <a:tcPr marL="68580" marR="68580" marT="0" marB="0" anchor="ctr" horzOverflow="overflow"/>
                </a:tc>
              </a:tr>
              <a:tr h="566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Употребляющие наркотики и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психоактивные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вещества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985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175</a:t>
                      </a:r>
                    </a:p>
                  </a:txBody>
                  <a:tcPr marL="68580" marR="68580" marT="0" marB="0" anchor="ctr" horzOverflow="overflow"/>
                </a:tc>
              </a:tr>
              <a:tr h="14739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 10000 населения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5,9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7,6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7,8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2,1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2,1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1,4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85725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7E3F00"/>
                </a:solidFill>
              </a:rPr>
              <a:t>Число наркологических больных в </a:t>
            </a:r>
            <a:r>
              <a:rPr lang="ru-RU" sz="2400" b="1" dirty="0" err="1" smtClean="0">
                <a:solidFill>
                  <a:srgbClr val="7E3F00"/>
                </a:solidFill>
              </a:rPr>
              <a:t>Переславском</a:t>
            </a:r>
            <a:r>
              <a:rPr lang="ru-RU" sz="2400" b="1" dirty="0" smtClean="0">
                <a:solidFill>
                  <a:srgbClr val="7E3F00"/>
                </a:solidFill>
              </a:rPr>
              <a:t> районе,  </a:t>
            </a:r>
            <a:br>
              <a:rPr lang="ru-RU" sz="2400" b="1" dirty="0" smtClean="0">
                <a:solidFill>
                  <a:srgbClr val="7E3F00"/>
                </a:solidFill>
              </a:rPr>
            </a:br>
            <a:r>
              <a:rPr lang="ru-RU" sz="2400" b="1" dirty="0" smtClean="0">
                <a:solidFill>
                  <a:srgbClr val="7E3F00"/>
                </a:solidFill>
              </a:rPr>
              <a:t>зарегистрированных с  диагнозом:</a:t>
            </a:r>
            <a:endParaRPr lang="ru-RU" sz="2400" b="1" dirty="0">
              <a:solidFill>
                <a:srgbClr val="7E3F00"/>
              </a:solidFill>
            </a:endParaRPr>
          </a:p>
        </p:txBody>
      </p:sp>
      <p:graphicFrame>
        <p:nvGraphicFramePr>
          <p:cNvPr id="5" name="Group 346"/>
          <p:cNvGraphicFramePr>
            <a:graphicFrameLocks noGrp="1"/>
          </p:cNvGraphicFramePr>
          <p:nvPr/>
        </p:nvGraphicFramePr>
        <p:xfrm>
          <a:off x="428597" y="1376785"/>
          <a:ext cx="8215369" cy="49097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3842"/>
                <a:gridCol w="862866"/>
                <a:gridCol w="858018"/>
                <a:gridCol w="862866"/>
                <a:gridCol w="842745"/>
                <a:gridCol w="767776"/>
                <a:gridCol w="857256"/>
              </a:tblGrid>
              <a:tr h="41169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т.ч. впервые в жизни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335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924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992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976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103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113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marL="68580" marR="68580" marT="0" marB="0" anchor="ctr" horzOverflow="overflow"/>
                </a:tc>
              </a:tr>
              <a:tr h="31788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 10000 населения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152,4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163,3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162,3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17,0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18,6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14,5</a:t>
                      </a:r>
                    </a:p>
                  </a:txBody>
                  <a:tcPr marL="68580" marR="68580" marT="0" marB="0" anchor="ctr" horzOverflow="overflow"/>
                </a:tc>
              </a:tr>
              <a:tr h="333523">
                <a:tc gridSpan="7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 том числе: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5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Алкогольные психозы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/>
                </a:tc>
              </a:tr>
              <a:tr h="26973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 10000 населения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2,8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 horzOverflow="overflow"/>
                </a:tc>
              </a:tr>
              <a:tr h="3335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Хронический алкоголизм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728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771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739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 anchor="ctr" horzOverflow="overflow"/>
                </a:tc>
              </a:tr>
              <a:tr h="23798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 10000 населения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120,1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127,0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122,9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11,9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11,5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8,3</a:t>
                      </a:r>
                    </a:p>
                  </a:txBody>
                  <a:tcPr marL="68580" marR="68580" marT="0" marB="0" anchor="ctr" horzOverflow="overflow"/>
                </a:tc>
              </a:tr>
              <a:tr h="3335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Наркомания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 horzOverflow="overflow"/>
                </a:tc>
              </a:tr>
              <a:tr h="30941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 10000 населения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8,7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8,2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8,5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68580" marR="68580" marT="0" marB="0" anchor="ctr" horzOverflow="overflow"/>
                </a:tc>
              </a:tr>
              <a:tr h="3335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Токсикомания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3798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 10000 населения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66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Употребляющие наркотики и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психоактивные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вещества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/>
                </a:tc>
              </a:tr>
              <a:tr h="14739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 10000 населения</a:t>
                      </a: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1,15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0,4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Прямоугольник 22"/>
          <p:cNvSpPr>
            <a:spLocks noChangeArrowheads="1"/>
          </p:cNvSpPr>
          <p:nvPr/>
        </p:nvSpPr>
        <p:spPr bwMode="auto">
          <a:xfrm>
            <a:off x="611188" y="44624"/>
            <a:ext cx="8209284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b="1" cap="all" dirty="0">
                <a:solidFill>
                  <a:srgbClr val="7E3F00"/>
                </a:solidFill>
                <a:latin typeface="+mj-lt"/>
                <a:cs typeface="Arial" pitchFamily="34" charset="0"/>
              </a:rPr>
              <a:t>ЧИСЛО  </a:t>
            </a:r>
            <a:r>
              <a:rPr lang="ru-RU" b="1" cap="all" dirty="0" smtClean="0">
                <a:solidFill>
                  <a:srgbClr val="7E3F00"/>
                </a:solidFill>
                <a:latin typeface="+mj-lt"/>
                <a:cs typeface="Arial" pitchFamily="34" charset="0"/>
              </a:rPr>
              <a:t>НЕСОВЕРШЕННОЛЕТНИХ, СОСТОЯЩИХ </a:t>
            </a:r>
            <a:r>
              <a:rPr lang="ru-RU" b="1" cap="all" dirty="0">
                <a:solidFill>
                  <a:srgbClr val="7E3F00"/>
                </a:solidFill>
                <a:latin typeface="+mj-lt"/>
                <a:cs typeface="Arial" pitchFamily="34" charset="0"/>
              </a:rPr>
              <a:t>ПОД НАБЛЮДЕНИЕМ, </a:t>
            </a:r>
          </a:p>
          <a:p>
            <a:pPr algn="r">
              <a:defRPr/>
            </a:pPr>
            <a:r>
              <a:rPr lang="ru-RU" b="1" cap="all" dirty="0">
                <a:solidFill>
                  <a:srgbClr val="7E3F00"/>
                </a:solidFill>
                <a:latin typeface="+mj-lt"/>
                <a:cs typeface="Arial" pitchFamily="34" charset="0"/>
              </a:rPr>
              <a:t>С  ДИАГНОЗОМ НАРКОЛОГИЧЕСКОГО РАССТРОЙСТВА</a:t>
            </a: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611560" y="1052736"/>
          <a:ext cx="374441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Заголовок 11"/>
          <p:cNvSpPr>
            <a:spLocks/>
          </p:cNvSpPr>
          <p:nvPr/>
        </p:nvSpPr>
        <p:spPr bwMode="auto">
          <a:xfrm>
            <a:off x="1619672" y="908720"/>
            <a:ext cx="3627983" cy="360040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b="1" dirty="0">
                <a:solidFill>
                  <a:prstClr val="white"/>
                </a:solidFill>
                <a:latin typeface="Helios"/>
              </a:rPr>
              <a:t>Ярославская область</a:t>
            </a:r>
          </a:p>
        </p:txBody>
      </p:sp>
      <p:pic>
        <p:nvPicPr>
          <p:cNvPr id="2052" name="Picture 4" descr="http://art-download.org/image/2011-09/1316816436_rjxnwvpx8cfgh5a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30000"/>
          </a:blip>
          <a:srcRect r="27761" b="13636"/>
          <a:stretch>
            <a:fillRect/>
          </a:stretch>
        </p:blipFill>
        <p:spPr bwMode="auto">
          <a:xfrm>
            <a:off x="0" y="620688"/>
            <a:ext cx="1312984" cy="10081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764704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716016" y="2132856"/>
          <a:ext cx="3968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Заголовок 11"/>
          <p:cNvSpPr>
            <a:spLocks/>
          </p:cNvSpPr>
          <p:nvPr/>
        </p:nvSpPr>
        <p:spPr bwMode="auto">
          <a:xfrm>
            <a:off x="4976465" y="1628800"/>
            <a:ext cx="3627983" cy="360040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1600" b="1" dirty="0" smtClean="0">
                <a:solidFill>
                  <a:prstClr val="white"/>
                </a:solidFill>
                <a:latin typeface="Helios"/>
              </a:rPr>
              <a:t>г. Переславль - Залесский</a:t>
            </a:r>
            <a:endParaRPr lang="ru-RU" sz="1600" b="1" dirty="0">
              <a:solidFill>
                <a:prstClr val="white"/>
              </a:solidFill>
              <a:latin typeface="Helio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Прямоугольник 22"/>
          <p:cNvSpPr>
            <a:spLocks noChangeArrowheads="1"/>
          </p:cNvSpPr>
          <p:nvPr/>
        </p:nvSpPr>
        <p:spPr bwMode="auto">
          <a:xfrm>
            <a:off x="611188" y="44624"/>
            <a:ext cx="8209284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b="1" cap="all" dirty="0">
                <a:solidFill>
                  <a:srgbClr val="7E3F00"/>
                </a:solidFill>
                <a:latin typeface="+mj-lt"/>
                <a:cs typeface="Arial" pitchFamily="34" charset="0"/>
              </a:rPr>
              <a:t>ЧИСЛО  </a:t>
            </a:r>
            <a:r>
              <a:rPr lang="ru-RU" b="1" cap="all" dirty="0" smtClean="0">
                <a:solidFill>
                  <a:srgbClr val="7E3F00"/>
                </a:solidFill>
                <a:latin typeface="+mj-lt"/>
                <a:cs typeface="Arial" pitchFamily="34" charset="0"/>
              </a:rPr>
              <a:t>больных, пролеченных в стационаре </a:t>
            </a:r>
            <a:endParaRPr lang="ru-RU" b="1" cap="all" dirty="0">
              <a:solidFill>
                <a:srgbClr val="7E3F00"/>
              </a:solidFill>
              <a:latin typeface="+mj-lt"/>
              <a:cs typeface="Arial" pitchFamily="34" charset="0"/>
            </a:endParaRPr>
          </a:p>
          <a:p>
            <a:pPr algn="r">
              <a:defRPr/>
            </a:pPr>
            <a:r>
              <a:rPr lang="ru-RU" b="1" cap="all" dirty="0">
                <a:solidFill>
                  <a:srgbClr val="7E3F00"/>
                </a:solidFill>
                <a:latin typeface="+mj-lt"/>
                <a:cs typeface="Arial" pitchFamily="34" charset="0"/>
              </a:rPr>
              <a:t>С  ДИАГНОЗОМ НАРКОЛОГИЧЕСКОГО РАССТРОЙСТВА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92696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11560" y="620688"/>
          <a:ext cx="81452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67544" y="3284984"/>
          <a:ext cx="82089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36512" y="5733256"/>
            <a:ext cx="9180512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8772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Все лечившиеся от наркомании  – жители г.Переславля-Залесского.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женщины прошли стационарное лечение по социальной программе в 2014 и 2015гг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(1 и 3 соответственно)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99592" y="44624"/>
            <a:ext cx="784887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663300"/>
                </a:solidFill>
                <a:ea typeface="+mj-ea"/>
                <a:cs typeface="Arial" pitchFamily="34" charset="0"/>
              </a:rPr>
              <a:t>КОЛИЧЕСТВО </a:t>
            </a:r>
            <a:r>
              <a:rPr lang="ru-RU" sz="2000" b="1" dirty="0" smtClean="0">
                <a:solidFill>
                  <a:srgbClr val="663300"/>
                </a:solidFill>
                <a:ea typeface="+mj-ea"/>
                <a:cs typeface="Arial" pitchFamily="34" charset="0"/>
              </a:rPr>
              <a:t>ОСВИДЕТЕЛЬСТВОВАНЫХ </a:t>
            </a:r>
            <a:r>
              <a:rPr lang="ru-RU" sz="2000" b="1" dirty="0" smtClean="0">
                <a:solidFill>
                  <a:srgbClr val="663300"/>
                </a:solidFill>
                <a:cs typeface="Arial" pitchFamily="34" charset="0"/>
              </a:rPr>
              <a:t>ВОДИТЕЛЕЙ </a:t>
            </a:r>
            <a:r>
              <a:rPr lang="ru-RU" sz="2000" b="1" dirty="0">
                <a:solidFill>
                  <a:srgbClr val="663300"/>
                </a:solidFill>
                <a:cs typeface="Arial" pitchFamily="34" charset="0"/>
              </a:rPr>
              <a:t>ТРАНСПОРТНЫХ </a:t>
            </a:r>
            <a:r>
              <a:rPr lang="ru-RU" sz="2000" b="1" dirty="0" smtClean="0">
                <a:solidFill>
                  <a:srgbClr val="663300"/>
                </a:solidFill>
                <a:cs typeface="Arial" pitchFamily="34" charset="0"/>
              </a:rPr>
              <a:t>СРЕДСТВ </a:t>
            </a:r>
            <a:r>
              <a:rPr lang="ru-RU" sz="2000" b="1" dirty="0" smtClean="0">
                <a:solidFill>
                  <a:srgbClr val="663300"/>
                </a:solidFill>
                <a:ea typeface="+mj-ea"/>
                <a:cs typeface="Arial" pitchFamily="34" charset="0"/>
              </a:rPr>
              <a:t>НА </a:t>
            </a:r>
            <a:r>
              <a:rPr lang="ru-RU" sz="2000" b="1" dirty="0">
                <a:solidFill>
                  <a:srgbClr val="663300"/>
                </a:solidFill>
                <a:ea typeface="+mj-ea"/>
                <a:cs typeface="Arial" pitchFamily="34" charset="0"/>
              </a:rPr>
              <a:t>СОСТОЯНИЕ </a:t>
            </a:r>
            <a:r>
              <a:rPr lang="ru-RU" sz="2000" b="1" dirty="0" smtClean="0">
                <a:solidFill>
                  <a:srgbClr val="663300"/>
                </a:solidFill>
                <a:ea typeface="+mj-ea"/>
                <a:cs typeface="Arial" pitchFamily="34" charset="0"/>
              </a:rPr>
              <a:t>ОПЬЯНЕНИЯ </a:t>
            </a:r>
            <a:r>
              <a:rPr lang="ru-RU" sz="1400" b="1" dirty="0" smtClean="0">
                <a:solidFill>
                  <a:srgbClr val="663300"/>
                </a:solidFill>
                <a:ea typeface="+mj-ea"/>
                <a:cs typeface="Arial" pitchFamily="34" charset="0"/>
              </a:rPr>
              <a:t>(жители  г.Ярославля)</a:t>
            </a:r>
            <a:endParaRPr lang="ru-RU" sz="1400" b="1" dirty="0">
              <a:solidFill>
                <a:srgbClr val="663300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620688"/>
          <a:ext cx="85725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764704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3" descr="ЯОКНБ-лого-ЦВЕ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04056" cy="42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23528" y="3861048"/>
          <a:ext cx="849694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539552" y="3501008"/>
            <a:ext cx="7848872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200" b="1" dirty="0" smtClean="0">
                <a:solidFill>
                  <a:srgbClr val="663300"/>
                </a:solidFill>
                <a:ea typeface="+mj-ea"/>
                <a:cs typeface="Arial" pitchFamily="34" charset="0"/>
              </a:rPr>
              <a:t>КОЛИЧЕСТВО  ОСВИДЕТЕЛЬСТВОВАНЫХ  </a:t>
            </a:r>
            <a:r>
              <a:rPr lang="ru-RU" sz="1200" b="1" dirty="0" smtClean="0">
                <a:solidFill>
                  <a:srgbClr val="663300"/>
                </a:solidFill>
                <a:cs typeface="Arial" pitchFamily="34" charset="0"/>
              </a:rPr>
              <a:t>ВОДИТЕЛЕЙ  ТРАНСПОРТНЫХ  СРЕДСТВ  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663300"/>
                </a:solidFill>
                <a:ea typeface="+mj-ea"/>
                <a:cs typeface="Arial" pitchFamily="34" charset="0"/>
              </a:rPr>
              <a:t>НА  </a:t>
            </a:r>
            <a:r>
              <a:rPr lang="ru-RU" sz="1200" b="1" dirty="0">
                <a:solidFill>
                  <a:srgbClr val="663300"/>
                </a:solidFill>
                <a:ea typeface="+mj-ea"/>
                <a:cs typeface="Arial" pitchFamily="34" charset="0"/>
              </a:rPr>
              <a:t>СОСТОЯНИЕ </a:t>
            </a:r>
            <a:r>
              <a:rPr lang="ru-RU" sz="1200" b="1" dirty="0" smtClean="0">
                <a:solidFill>
                  <a:srgbClr val="663300"/>
                </a:solidFill>
                <a:ea typeface="+mj-ea"/>
                <a:cs typeface="Arial" pitchFamily="34" charset="0"/>
              </a:rPr>
              <a:t>ОПЬЯНЕНИЯ  ЗА 2016 года (жители  </a:t>
            </a:r>
            <a:r>
              <a:rPr lang="ru-RU" sz="1200" b="1" dirty="0" err="1" smtClean="0">
                <a:solidFill>
                  <a:srgbClr val="663300"/>
                </a:solidFill>
                <a:ea typeface="+mj-ea"/>
                <a:cs typeface="Arial" pitchFamily="34" charset="0"/>
              </a:rPr>
              <a:t>Переславского</a:t>
            </a:r>
            <a:r>
              <a:rPr lang="ru-RU" sz="1200" b="1" dirty="0" smtClean="0">
                <a:solidFill>
                  <a:srgbClr val="663300"/>
                </a:solidFill>
                <a:ea typeface="+mj-ea"/>
                <a:cs typeface="Arial" pitchFamily="34" charset="0"/>
              </a:rPr>
              <a:t> района)</a:t>
            </a:r>
            <a:endParaRPr lang="ru-RU" sz="1200" b="1" dirty="0">
              <a:solidFill>
                <a:srgbClr val="663300"/>
              </a:solidFill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0" y="3429000"/>
            <a:ext cx="612068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44824"/>
            <a:ext cx="9144000" cy="20162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4104456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СПАСИБО  ЗА  ВНИМАНИЕ.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35172" name="Picture 4" descr="http://www.cre.ru/site_upload/news/mid/1387198865_44444444444444444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782" y="1742746"/>
            <a:ext cx="3487738" cy="22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980728"/>
          <a:ext cx="8784975" cy="5686105"/>
        </p:xfrm>
        <a:graphic>
          <a:graphicData uri="http://schemas.openxmlformats.org/drawingml/2006/table">
            <a:tbl>
              <a:tblPr firstRow="1" bandRow="1"/>
              <a:tblGrid>
                <a:gridCol w="2950022"/>
                <a:gridCol w="1445107"/>
                <a:gridCol w="2820218"/>
                <a:gridCol w="1569628"/>
              </a:tblGrid>
              <a:tr h="6569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Субъекты ЦФО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MAX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показатели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Субъекты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ЦФО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MIN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Narrow" pitchFamily="34" charset="0"/>
                        </a:rPr>
                        <a:t>показатели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Воронежская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область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257,7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1" dirty="0" smtClean="0">
                          <a:latin typeface="Arial Narrow" pitchFamily="34" charset="0"/>
                        </a:rPr>
                        <a:t>Белгородская область</a:t>
                      </a:r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83,4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г. Москва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253,9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1" dirty="0" smtClean="0">
                          <a:latin typeface="Arial Narrow" pitchFamily="34" charset="0"/>
                        </a:rPr>
                        <a:t>Орловская область</a:t>
                      </a:r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92,0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Московская область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234,1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Narrow" pitchFamily="34" charset="0"/>
                        </a:rPr>
                        <a:t>Тамбовская область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92,8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Смоленская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область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227,8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1" dirty="0" smtClean="0">
                          <a:latin typeface="Arial Narrow" pitchFamily="34" charset="0"/>
                        </a:rPr>
                        <a:t>Тверская  область</a:t>
                      </a:r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105,7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Narrow" pitchFamily="34" charset="0"/>
                        </a:rPr>
                        <a:t>Брянская область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212,3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1" dirty="0" smtClean="0">
                          <a:latin typeface="Arial Narrow" pitchFamily="34" charset="0"/>
                        </a:rPr>
                        <a:t>Владимирская  область</a:t>
                      </a:r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114,2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Костромская область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185,1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1" dirty="0" smtClean="0">
                          <a:latin typeface="Arial Narrow" pitchFamily="34" charset="0"/>
                        </a:rPr>
                        <a:t>Ярославская область</a:t>
                      </a:r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121,6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Рязанская область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169,5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C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1" dirty="0" smtClean="0">
                          <a:latin typeface="Arial Narrow" pitchFamily="34" charset="0"/>
                        </a:rPr>
                        <a:t>Курская  область</a:t>
                      </a:r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146,1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</a:tr>
              <a:tr h="457200">
                <a:tc rowSpan="2"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ru-RU" sz="1800" dirty="0" smtClean="0"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Arial Narrow" pitchFamily="34" charset="0"/>
                        </a:rPr>
                        <a:t>РФ</a:t>
                      </a:r>
                      <a:r>
                        <a:rPr lang="ru-RU" sz="1800" b="1" baseline="0" dirty="0" smtClean="0">
                          <a:latin typeface="Arial Narrow" pitchFamily="34" charset="0"/>
                        </a:rPr>
                        <a:t> – 199,5 на 100 тыс. населения</a:t>
                      </a:r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1" dirty="0" smtClean="0">
                          <a:latin typeface="Arial Narrow" pitchFamily="34" charset="0"/>
                        </a:rPr>
                        <a:t>Калужская область</a:t>
                      </a:r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148,9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</a:tr>
              <a:tr h="457200">
                <a:tc gridSpan="2" vMerge="1">
                  <a:txBody>
                    <a:bodyPr/>
                    <a:lstStyle/>
                    <a:p>
                      <a:endParaRPr lang="ru-RU" sz="18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8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1" dirty="0" smtClean="0">
                          <a:latin typeface="Arial Narrow" pitchFamily="34" charset="0"/>
                        </a:rPr>
                        <a:t>Тульская область</a:t>
                      </a:r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149,2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</a:tr>
              <a:tr h="457200">
                <a:tc rowSpan="2"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ЦФО – 201,6  на 100 тыс. населения</a:t>
                      </a:r>
                    </a:p>
                    <a:p>
                      <a:endParaRPr lang="ru-RU" sz="1800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sz="18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1" dirty="0" smtClean="0">
                          <a:latin typeface="Arial Narrow" pitchFamily="34" charset="0"/>
                        </a:rPr>
                        <a:t>Липецкая область</a:t>
                      </a:r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162,4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</a:tr>
              <a:tr h="457200">
                <a:tc gridSpan="2" vMerge="1">
                  <a:txBody>
                    <a:bodyPr/>
                    <a:lstStyle/>
                    <a:p>
                      <a:endParaRPr lang="ru-RU" sz="18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8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800" b="1" baseline="0" dirty="0" smtClean="0">
                          <a:latin typeface="Arial Narrow" pitchFamily="34" charset="0"/>
                        </a:rPr>
                        <a:t>Ивановская область</a:t>
                      </a:r>
                      <a:endParaRPr lang="ru-RU" sz="1800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008000"/>
                          </a:solidFill>
                          <a:latin typeface="Arial Narrow" pitchFamily="34" charset="0"/>
                        </a:rPr>
                        <a:t>168,7</a:t>
                      </a:r>
                      <a:endParaRPr lang="ru-RU" sz="1800" b="1" dirty="0">
                        <a:solidFill>
                          <a:srgbClr val="008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99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642910" y="44624"/>
            <a:ext cx="8321578" cy="79181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7263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7263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7263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7263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2000" kern="0" dirty="0" smtClean="0">
                <a:solidFill>
                  <a:srgbClr val="7E3F00"/>
                </a:solidFill>
                <a:latin typeface="Arial Narrow" pitchFamily="34" charset="0"/>
                <a:cs typeface="Arial" pitchFamily="34" charset="0"/>
              </a:rPr>
              <a:t>РАСПРОСТРАНЕННОСТЬ НАРКОМАНИИ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2000" kern="0" dirty="0" smtClean="0">
                <a:solidFill>
                  <a:srgbClr val="7E3F00"/>
                </a:solidFill>
                <a:latin typeface="Arial Narrow" pitchFamily="34" charset="0"/>
                <a:cs typeface="Arial" pitchFamily="34" charset="0"/>
              </a:rPr>
              <a:t>В СУБЪЕКТАХ ЦФО </a:t>
            </a:r>
            <a:r>
              <a:rPr lang="ru-RU" sz="1600" i="1" kern="0" dirty="0" smtClean="0">
                <a:solidFill>
                  <a:srgbClr val="7E3F00"/>
                </a:solidFill>
                <a:latin typeface="Arial Narrow" pitchFamily="34" charset="0"/>
                <a:cs typeface="Arial" pitchFamily="34" charset="0"/>
              </a:rPr>
              <a:t>(2016г)</a:t>
            </a:r>
            <a:endParaRPr lang="en-US" altLang="ru-RU" sz="1600" i="1" kern="0" dirty="0">
              <a:solidFill>
                <a:srgbClr val="7E3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99992" y="3861048"/>
            <a:ext cx="2428892" cy="571504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4"/>
          <p:cNvGraphicFramePr>
            <a:graphicFrameLocks/>
          </p:cNvGraphicFramePr>
          <p:nvPr/>
        </p:nvGraphicFramePr>
        <p:xfrm>
          <a:off x="-214346" y="785813"/>
          <a:ext cx="9358346" cy="335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oup 5"/>
          <p:cNvGraphicFramePr>
            <a:graphicFrameLocks/>
          </p:cNvGraphicFramePr>
          <p:nvPr/>
        </p:nvGraphicFramePr>
        <p:xfrm>
          <a:off x="214282" y="4786313"/>
          <a:ext cx="5286412" cy="1485048"/>
        </p:xfrm>
        <a:graphic>
          <a:graphicData uri="http://schemas.openxmlformats.org/drawingml/2006/table">
            <a:tbl>
              <a:tblPr firstRow="1">
                <a:tableStyleId>{AF606853-7671-496A-8E4F-DF71F8EC918B}</a:tableStyleId>
              </a:tblPr>
              <a:tblGrid>
                <a:gridCol w="2439998"/>
                <a:gridCol w="542387"/>
                <a:gridCol w="609626"/>
                <a:gridCol w="542388"/>
                <a:gridCol w="609626"/>
                <a:gridCol w="542387"/>
              </a:tblGrid>
              <a:tr h="239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УМЕРЛО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26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 токсического действия этанола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643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45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Отравления техническими жидкостями (суррогатами алкоголя)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643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2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Летальность от передозировки наркотиками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643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14414" y="1285860"/>
            <a:ext cx="5715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Arial" charset="0"/>
              </a:rPr>
              <a:t>Летальность от передозировки наркотиками</a:t>
            </a:r>
            <a:endParaRPr lang="ru-RU" sz="12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4608" name="TextBox 6"/>
          <p:cNvSpPr txBox="1">
            <a:spLocks noChangeArrowheads="1"/>
          </p:cNvSpPr>
          <p:nvPr/>
        </p:nvSpPr>
        <p:spPr bwMode="auto">
          <a:xfrm rot="10800000" flipV="1">
            <a:off x="5500695" y="4286256"/>
            <a:ext cx="3571899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Из числа лиц, умерших от передозировки наркотиками, </a:t>
            </a:r>
            <a:r>
              <a:rPr lang="ru-RU" sz="1400" dirty="0" smtClean="0">
                <a:solidFill>
                  <a:prstClr val="black"/>
                </a:solidFill>
              </a:rPr>
              <a:t>учетных </a:t>
            </a:r>
            <a:r>
              <a:rPr lang="ru-RU" sz="1400" dirty="0">
                <a:solidFill>
                  <a:prstClr val="black"/>
                </a:solidFill>
              </a:rPr>
              <a:t>больных с диагнозом наркомания:</a:t>
            </a:r>
          </a:p>
          <a:p>
            <a:pPr marL="173038" indent="188913" algn="just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2012г  – 4 человек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3038" indent="188913" algn="just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2013г  –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человек,</a:t>
            </a:r>
          </a:p>
          <a:p>
            <a:pPr marL="173038" indent="188913" algn="just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2014г  – 11 человек,</a:t>
            </a:r>
          </a:p>
          <a:p>
            <a:pPr marL="173038" indent="188913" algn="just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2015г  – 21 человек,</a:t>
            </a:r>
          </a:p>
          <a:p>
            <a:pPr marL="173038" indent="188913" algn="just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2016г  –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человек</a:t>
            </a:r>
            <a:endParaRPr lang="ru-RU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57158" y="116632"/>
            <a:ext cx="85725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2000" b="1" kern="0" dirty="0">
                <a:solidFill>
                  <a:srgbClr val="7E3F00"/>
                </a:solidFill>
              </a:rPr>
              <a:t>ПО ДАННЫМ ОБЛАСТНОГО БЮРО СУДЕБНО-МЕДИЦИНСКОЙ </a:t>
            </a:r>
            <a:r>
              <a:rPr lang="ru-RU" sz="2000" b="1" kern="0" dirty="0" smtClean="0">
                <a:solidFill>
                  <a:srgbClr val="7E3F00"/>
                </a:solidFill>
              </a:rPr>
              <a:t>ЭКСПЕРТИЗЫ  В  ЯРОСЛАВСКОЙ  ОБЛАСТИ</a:t>
            </a:r>
            <a:endParaRPr lang="ru-RU" sz="2000" b="1" kern="0" dirty="0">
              <a:solidFill>
                <a:srgbClr val="7E3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863001"/>
            <a:ext cx="9144000" cy="45719"/>
          </a:xfrm>
          <a:prstGeom prst="rect">
            <a:avLst/>
          </a:prstGeom>
          <a:solidFill>
            <a:srgbClr val="6BB76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4" name="Picture 6" descr="http://misanec.ru/wp-content/uploads/2015/09/91b5db5fa7b74c5161d862c7901bdb1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FC2AF"/>
              </a:clrFrom>
              <a:clrTo>
                <a:srgbClr val="BFC2A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91680" y="260648"/>
            <a:ext cx="7128792" cy="62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b="1" kern="0" dirty="0" smtClean="0">
                <a:solidFill>
                  <a:srgbClr val="7E3F00"/>
                </a:solidFill>
              </a:rPr>
              <a:t>ДИНАМИКА  СТРУКТУРЫ  ПОТРЕБЛЕНИЯ  НАРКОТИЧЕСКИХ СРЕДСТВ</a:t>
            </a:r>
          </a:p>
          <a:p>
            <a:pPr algn="r">
              <a:defRPr/>
            </a:pPr>
            <a:r>
              <a:rPr lang="ru-RU" sz="1600" i="1" kern="0" dirty="0" smtClean="0">
                <a:solidFill>
                  <a:srgbClr val="7E3F00"/>
                </a:solidFill>
              </a:rPr>
              <a:t>Ярославская область</a:t>
            </a:r>
            <a:endParaRPr lang="ru-RU" sz="1600" i="1" kern="0" dirty="0">
              <a:solidFill>
                <a:srgbClr val="7E3F00"/>
              </a:solidFill>
            </a:endParaRPr>
          </a:p>
        </p:txBody>
      </p:sp>
      <p:pic>
        <p:nvPicPr>
          <p:cNvPr id="5" name="Рисунок 3" descr="ЯОКНБ-лого-ЦВЕ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59531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30" name="Group 2"/>
          <p:cNvGrpSpPr>
            <a:grpSpLocks/>
          </p:cNvGrpSpPr>
          <p:nvPr/>
        </p:nvGrpSpPr>
        <p:grpSpPr bwMode="auto">
          <a:xfrm>
            <a:off x="5256213" y="2132856"/>
            <a:ext cx="2355850" cy="419100"/>
            <a:chOff x="3964" y="2071"/>
            <a:chExt cx="1484" cy="330"/>
          </a:xfrm>
        </p:grpSpPr>
        <p:sp>
          <p:nvSpPr>
            <p:cNvPr id="331" name="AutoShape 3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AutoShape 4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3" name="Group 5"/>
          <p:cNvGrpSpPr>
            <a:grpSpLocks/>
          </p:cNvGrpSpPr>
          <p:nvPr/>
        </p:nvGrpSpPr>
        <p:grpSpPr bwMode="auto">
          <a:xfrm>
            <a:off x="1559620" y="2132856"/>
            <a:ext cx="2355850" cy="419100"/>
            <a:chOff x="3964" y="2071"/>
            <a:chExt cx="1484" cy="330"/>
          </a:xfrm>
        </p:grpSpPr>
        <p:sp>
          <p:nvSpPr>
            <p:cNvPr id="334" name="AutoShape 6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AutoShape 7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6" name="Rectangle 8"/>
          <p:cNvSpPr>
            <a:spLocks noChangeArrowheads="1"/>
          </p:cNvSpPr>
          <p:nvPr/>
        </p:nvSpPr>
        <p:spPr bwMode="gray">
          <a:xfrm>
            <a:off x="2379822" y="2161431"/>
            <a:ext cx="7344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rPr>
              <a:t>2008г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337" name="Rectangle 9"/>
          <p:cNvSpPr>
            <a:spLocks noChangeArrowheads="1"/>
          </p:cNvSpPr>
          <p:nvPr/>
        </p:nvSpPr>
        <p:spPr bwMode="gray">
          <a:xfrm>
            <a:off x="6144678" y="2153493"/>
            <a:ext cx="7344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rPr>
              <a:t>2016г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338" name="Oval 10"/>
          <p:cNvSpPr>
            <a:spLocks noChangeArrowheads="1"/>
          </p:cNvSpPr>
          <p:nvPr/>
        </p:nvSpPr>
        <p:spPr bwMode="gray">
          <a:xfrm>
            <a:off x="1419920" y="2778968"/>
            <a:ext cx="2698750" cy="2679700"/>
          </a:xfrm>
          <a:prstGeom prst="ellipse">
            <a:avLst/>
          </a:prstGeom>
          <a:gradFill rotWithShape="1">
            <a:gsLst>
              <a:gs pos="0">
                <a:srgbClr val="080808"/>
              </a:gs>
              <a:gs pos="50000">
                <a:srgbClr val="080808">
                  <a:gamma/>
                  <a:tint val="45490"/>
                  <a:invGamma/>
                </a:srgbClr>
              </a:gs>
              <a:gs pos="100000">
                <a:srgbClr val="080808"/>
              </a:gs>
            </a:gsLst>
            <a:lin ang="2700000" scaled="1"/>
          </a:gradFill>
          <a:ln w="762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9" name="Arc 11"/>
          <p:cNvSpPr>
            <a:spLocks/>
          </p:cNvSpPr>
          <p:nvPr/>
        </p:nvSpPr>
        <p:spPr bwMode="ltGray">
          <a:xfrm>
            <a:off x="2745482" y="2790081"/>
            <a:ext cx="1185863" cy="1336675"/>
          </a:xfrm>
          <a:custGeom>
            <a:avLst/>
            <a:gdLst>
              <a:gd name="G0" fmla="+- 322 0 0"/>
              <a:gd name="G1" fmla="+- 21600 0 0"/>
              <a:gd name="G2" fmla="+- 21600 0 0"/>
              <a:gd name="T0" fmla="*/ 0 w 18999"/>
              <a:gd name="T1" fmla="*/ 2 h 21600"/>
              <a:gd name="T2" fmla="*/ 18999 w 18999"/>
              <a:gd name="T3" fmla="*/ 10750 h 21600"/>
              <a:gd name="T4" fmla="*/ 322 w 189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99" h="21600" fill="none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</a:path>
              <a:path w="18999" h="21600" stroke="0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  <a:lnTo>
                  <a:pt x="322" y="21600"/>
                </a:lnTo>
                <a:close/>
              </a:path>
            </a:pathLst>
          </a:custGeom>
          <a:solidFill>
            <a:srgbClr val="5CACE2"/>
          </a:solidFill>
          <a:ln w="762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0" name="Arc 12"/>
          <p:cNvSpPr>
            <a:spLocks/>
          </p:cNvSpPr>
          <p:nvPr/>
        </p:nvSpPr>
        <p:spPr bwMode="ltGray">
          <a:xfrm rot="5400000" flipH="1" flipV="1">
            <a:off x="784919" y="3425081"/>
            <a:ext cx="2682875" cy="14033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8 w 43197"/>
              <a:gd name="T1" fmla="*/ 22479 h 22479"/>
              <a:gd name="T2" fmla="*/ 43197 w 43197"/>
              <a:gd name="T3" fmla="*/ 21211 h 22479"/>
              <a:gd name="T4" fmla="*/ 21600 w 43197"/>
              <a:gd name="T5" fmla="*/ 21600 h 22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7" h="22479" fill="none" extrusionOk="0">
                <a:moveTo>
                  <a:pt x="17" y="22479"/>
                </a:moveTo>
                <a:cubicBezTo>
                  <a:pt x="5" y="22186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377" y="-1"/>
                  <a:pt x="42984" y="9435"/>
                  <a:pt x="43196" y="21211"/>
                </a:cubicBezTo>
              </a:path>
              <a:path w="43197" h="22479" stroke="0" extrusionOk="0">
                <a:moveTo>
                  <a:pt x="17" y="22479"/>
                </a:moveTo>
                <a:cubicBezTo>
                  <a:pt x="5" y="22186"/>
                  <a:pt x="0" y="2189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377" y="-1"/>
                  <a:pt x="42984" y="9435"/>
                  <a:pt x="43196" y="21211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95D844"/>
          </a:solidFill>
          <a:ln w="762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1" name="Arc 13"/>
          <p:cNvSpPr>
            <a:spLocks/>
          </p:cNvSpPr>
          <p:nvPr/>
        </p:nvSpPr>
        <p:spPr bwMode="ltGray">
          <a:xfrm rot="9670427">
            <a:off x="2534345" y="3680668"/>
            <a:ext cx="1728787" cy="16017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84 w 27700"/>
              <a:gd name="T1" fmla="*/ 25655 h 25655"/>
              <a:gd name="T2" fmla="*/ 27700 w 27700"/>
              <a:gd name="T3" fmla="*/ 879 h 25655"/>
              <a:gd name="T4" fmla="*/ 21600 w 27700"/>
              <a:gd name="T5" fmla="*/ 21600 h 25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700" h="25655" fill="none" extrusionOk="0">
                <a:moveTo>
                  <a:pt x="384" y="25654"/>
                </a:moveTo>
                <a:cubicBezTo>
                  <a:pt x="128" y="24318"/>
                  <a:pt x="0" y="229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664" y="-1"/>
                  <a:pt x="25719" y="296"/>
                  <a:pt x="27699" y="879"/>
                </a:cubicBezTo>
              </a:path>
              <a:path w="27700" h="25655" stroke="0" extrusionOk="0">
                <a:moveTo>
                  <a:pt x="384" y="25654"/>
                </a:moveTo>
                <a:cubicBezTo>
                  <a:pt x="128" y="24318"/>
                  <a:pt x="0" y="229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664" y="-1"/>
                  <a:pt x="25719" y="296"/>
                  <a:pt x="27699" y="87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8A230">
              <a:alpha val="50000"/>
            </a:srgbClr>
          </a:solidFill>
          <a:ln w="762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354" name="Group 26"/>
          <p:cNvGrpSpPr>
            <a:grpSpLocks/>
          </p:cNvGrpSpPr>
          <p:nvPr/>
        </p:nvGrpSpPr>
        <p:grpSpPr bwMode="auto">
          <a:xfrm rot="3173304" flipV="1">
            <a:off x="1258788" y="4781600"/>
            <a:ext cx="1658937" cy="330200"/>
            <a:chOff x="1565" y="2568"/>
            <a:chExt cx="1118" cy="279"/>
          </a:xfrm>
        </p:grpSpPr>
        <p:sp>
          <p:nvSpPr>
            <p:cNvPr id="355" name="AutoShape 27"/>
            <p:cNvSpPr>
              <a:spLocks noChangeArrowheads="1"/>
            </p:cNvSpPr>
            <p:nvPr/>
          </p:nvSpPr>
          <p:spPr bwMode="gray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AutoShape 28"/>
            <p:cNvSpPr>
              <a:spLocks noChangeArrowheads="1"/>
            </p:cNvSpPr>
            <p:nvPr/>
          </p:nvSpPr>
          <p:spPr bwMode="gray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AutoShape 29"/>
            <p:cNvSpPr>
              <a:spLocks noChangeArrowheads="1"/>
            </p:cNvSpPr>
            <p:nvPr/>
          </p:nvSpPr>
          <p:spPr bwMode="gray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AutoShape 30"/>
            <p:cNvSpPr>
              <a:spLocks noChangeArrowheads="1"/>
            </p:cNvSpPr>
            <p:nvPr/>
          </p:nvSpPr>
          <p:spPr bwMode="gray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1" name="Text Box 33"/>
          <p:cNvSpPr txBox="1">
            <a:spLocks noChangeArrowheads="1"/>
          </p:cNvSpPr>
          <p:nvPr/>
        </p:nvSpPr>
        <p:spPr bwMode="black">
          <a:xfrm>
            <a:off x="3162995" y="4263281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45%</a:t>
            </a:r>
          </a:p>
        </p:txBody>
      </p:sp>
      <p:sp>
        <p:nvSpPr>
          <p:cNvPr id="362" name="Oval 34"/>
          <p:cNvSpPr>
            <a:spLocks noChangeArrowheads="1"/>
          </p:cNvSpPr>
          <p:nvPr/>
        </p:nvSpPr>
        <p:spPr bwMode="gray">
          <a:xfrm>
            <a:off x="5154613" y="2778968"/>
            <a:ext cx="2698750" cy="2679700"/>
          </a:xfrm>
          <a:prstGeom prst="ellipse">
            <a:avLst/>
          </a:prstGeom>
          <a:gradFill rotWithShape="1">
            <a:gsLst>
              <a:gs pos="0">
                <a:srgbClr val="080808"/>
              </a:gs>
              <a:gs pos="50000">
                <a:srgbClr val="080808">
                  <a:gamma/>
                  <a:tint val="42353"/>
                  <a:invGamma/>
                </a:srgbClr>
              </a:gs>
              <a:gs pos="100000">
                <a:srgbClr val="080808"/>
              </a:gs>
            </a:gsLst>
            <a:lin ang="2700000" scaled="1"/>
          </a:gradFill>
          <a:ln w="762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3" name="Arc 35"/>
          <p:cNvSpPr>
            <a:spLocks/>
          </p:cNvSpPr>
          <p:nvPr/>
        </p:nvSpPr>
        <p:spPr bwMode="ltGray">
          <a:xfrm>
            <a:off x="6480176" y="2790081"/>
            <a:ext cx="1185862" cy="1336675"/>
          </a:xfrm>
          <a:custGeom>
            <a:avLst/>
            <a:gdLst>
              <a:gd name="G0" fmla="+- 322 0 0"/>
              <a:gd name="G1" fmla="+- 21600 0 0"/>
              <a:gd name="G2" fmla="+- 21600 0 0"/>
              <a:gd name="T0" fmla="*/ 0 w 18999"/>
              <a:gd name="T1" fmla="*/ 2 h 21600"/>
              <a:gd name="T2" fmla="*/ 18999 w 18999"/>
              <a:gd name="T3" fmla="*/ 10750 h 21600"/>
              <a:gd name="T4" fmla="*/ 322 w 189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99" h="21600" fill="none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</a:path>
              <a:path w="18999" h="21600" stroke="0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  <a:lnTo>
                  <a:pt x="322" y="21600"/>
                </a:lnTo>
                <a:close/>
              </a:path>
            </a:pathLst>
          </a:custGeom>
          <a:solidFill>
            <a:srgbClr val="5CACE2"/>
          </a:solidFill>
          <a:ln w="762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4" name="Arc 36"/>
          <p:cNvSpPr>
            <a:spLocks/>
          </p:cNvSpPr>
          <p:nvPr/>
        </p:nvSpPr>
        <p:spPr bwMode="ltGray">
          <a:xfrm rot="5400000" flipH="1" flipV="1">
            <a:off x="4814888" y="3136156"/>
            <a:ext cx="2046287" cy="1347788"/>
          </a:xfrm>
          <a:custGeom>
            <a:avLst/>
            <a:gdLst>
              <a:gd name="G0" fmla="+- 11342 0 0"/>
              <a:gd name="G1" fmla="+- 21600 0 0"/>
              <a:gd name="G2" fmla="+- 21600 0 0"/>
              <a:gd name="T0" fmla="*/ 0 w 32939"/>
              <a:gd name="T1" fmla="*/ 3217 h 21600"/>
              <a:gd name="T2" fmla="*/ 32939 w 32939"/>
              <a:gd name="T3" fmla="*/ 21211 h 21600"/>
              <a:gd name="T4" fmla="*/ 11342 w 3293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939" h="21600" fill="none" extrusionOk="0">
                <a:moveTo>
                  <a:pt x="0" y="3217"/>
                </a:moveTo>
                <a:cubicBezTo>
                  <a:pt x="3409" y="1113"/>
                  <a:pt x="7336" y="-1"/>
                  <a:pt x="11342" y="0"/>
                </a:cubicBezTo>
                <a:cubicBezTo>
                  <a:pt x="23119" y="0"/>
                  <a:pt x="32726" y="9435"/>
                  <a:pt x="32938" y="21211"/>
                </a:cubicBezTo>
              </a:path>
              <a:path w="32939" h="21600" stroke="0" extrusionOk="0">
                <a:moveTo>
                  <a:pt x="0" y="3217"/>
                </a:moveTo>
                <a:cubicBezTo>
                  <a:pt x="3409" y="1113"/>
                  <a:pt x="7336" y="-1"/>
                  <a:pt x="11342" y="0"/>
                </a:cubicBezTo>
                <a:cubicBezTo>
                  <a:pt x="23119" y="0"/>
                  <a:pt x="32726" y="9435"/>
                  <a:pt x="32938" y="21211"/>
                </a:cubicBezTo>
                <a:lnTo>
                  <a:pt x="11342" y="21600"/>
                </a:lnTo>
                <a:close/>
              </a:path>
            </a:pathLst>
          </a:custGeom>
          <a:solidFill>
            <a:srgbClr val="95D844"/>
          </a:solidFill>
          <a:ln w="762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5" name="Arc 37"/>
          <p:cNvSpPr>
            <a:spLocks/>
          </p:cNvSpPr>
          <p:nvPr/>
        </p:nvSpPr>
        <p:spPr bwMode="ltGray">
          <a:xfrm rot="9670427">
            <a:off x="5365751" y="3826718"/>
            <a:ext cx="2655887" cy="16017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84 w 42617"/>
              <a:gd name="T1" fmla="*/ 25655 h 25655"/>
              <a:gd name="T2" fmla="*/ 42617 w 42617"/>
              <a:gd name="T3" fmla="*/ 16614 h 25655"/>
              <a:gd name="T4" fmla="*/ 21600 w 42617"/>
              <a:gd name="T5" fmla="*/ 21600 h 25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17" h="25655" fill="none" extrusionOk="0">
                <a:moveTo>
                  <a:pt x="384" y="25654"/>
                </a:moveTo>
                <a:cubicBezTo>
                  <a:pt x="128" y="24318"/>
                  <a:pt x="0" y="229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608" y="-1"/>
                  <a:pt x="40306" y="6875"/>
                  <a:pt x="42616" y="16614"/>
                </a:cubicBezTo>
              </a:path>
              <a:path w="42617" h="25655" stroke="0" extrusionOk="0">
                <a:moveTo>
                  <a:pt x="384" y="25654"/>
                </a:moveTo>
                <a:cubicBezTo>
                  <a:pt x="128" y="24318"/>
                  <a:pt x="0" y="2296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608" y="-1"/>
                  <a:pt x="40306" y="6875"/>
                  <a:pt x="42616" y="16614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8A230">
              <a:alpha val="50000"/>
            </a:srgbClr>
          </a:solidFill>
          <a:ln w="762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378" name="Group 50"/>
          <p:cNvGrpSpPr>
            <a:grpSpLocks/>
          </p:cNvGrpSpPr>
          <p:nvPr/>
        </p:nvGrpSpPr>
        <p:grpSpPr bwMode="auto">
          <a:xfrm rot="3173304" flipV="1">
            <a:off x="4992688" y="4780806"/>
            <a:ext cx="1658938" cy="328612"/>
            <a:chOff x="1565" y="2568"/>
            <a:chExt cx="1118" cy="279"/>
          </a:xfrm>
        </p:grpSpPr>
        <p:sp>
          <p:nvSpPr>
            <p:cNvPr id="379" name="AutoShape 51"/>
            <p:cNvSpPr>
              <a:spLocks noChangeArrowheads="1"/>
            </p:cNvSpPr>
            <p:nvPr/>
          </p:nvSpPr>
          <p:spPr bwMode="gray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AutoShape 52"/>
            <p:cNvSpPr>
              <a:spLocks noChangeArrowheads="1"/>
            </p:cNvSpPr>
            <p:nvPr/>
          </p:nvSpPr>
          <p:spPr bwMode="gray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AutoShape 53"/>
            <p:cNvSpPr>
              <a:spLocks noChangeArrowheads="1"/>
            </p:cNvSpPr>
            <p:nvPr/>
          </p:nvSpPr>
          <p:spPr bwMode="gray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AutoShape 54"/>
            <p:cNvSpPr>
              <a:spLocks noChangeArrowheads="1"/>
            </p:cNvSpPr>
            <p:nvPr/>
          </p:nvSpPr>
          <p:spPr bwMode="gray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3" name="Text Box 55"/>
          <p:cNvSpPr txBox="1">
            <a:spLocks noChangeArrowheads="1"/>
          </p:cNvSpPr>
          <p:nvPr/>
        </p:nvSpPr>
        <p:spPr bwMode="black">
          <a:xfrm>
            <a:off x="5292080" y="3573016"/>
            <a:ext cx="8636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55,3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385" name="Text Box 57"/>
          <p:cNvSpPr txBox="1">
            <a:spLocks noChangeArrowheads="1"/>
          </p:cNvSpPr>
          <p:nvPr/>
        </p:nvSpPr>
        <p:spPr bwMode="black">
          <a:xfrm>
            <a:off x="6588224" y="4725144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5,2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%</a:t>
            </a:r>
          </a:p>
        </p:txBody>
      </p:sp>
      <p:grpSp>
        <p:nvGrpSpPr>
          <p:cNvPr id="389" name="Group 61"/>
          <p:cNvGrpSpPr>
            <a:grpSpLocks/>
          </p:cNvGrpSpPr>
          <p:nvPr/>
        </p:nvGrpSpPr>
        <p:grpSpPr bwMode="auto">
          <a:xfrm>
            <a:off x="2775173" y="1380704"/>
            <a:ext cx="219075" cy="219075"/>
            <a:chOff x="1021" y="2525"/>
            <a:chExt cx="416" cy="414"/>
          </a:xfrm>
        </p:grpSpPr>
        <p:sp>
          <p:nvSpPr>
            <p:cNvPr id="390" name="Oval 62"/>
            <p:cNvSpPr>
              <a:spLocks noChangeArrowheads="1"/>
            </p:cNvSpPr>
            <p:nvPr/>
          </p:nvSpPr>
          <p:spPr bwMode="ltGray">
            <a:xfrm>
              <a:off x="1021" y="2527"/>
              <a:ext cx="416" cy="412"/>
            </a:xfrm>
            <a:prstGeom prst="ellipse">
              <a:avLst/>
            </a:prstGeom>
            <a:solidFill>
              <a:srgbClr val="5CACE2"/>
            </a:solidFill>
            <a:ln w="127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91" name="Picture 63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ltGray">
            <a:xfrm>
              <a:off x="1056" y="2525"/>
              <a:ext cx="344" cy="344"/>
            </a:xfrm>
            <a:prstGeom prst="rect">
              <a:avLst/>
            </a:prstGeom>
            <a:noFill/>
          </p:spPr>
        </p:pic>
      </p:grpSp>
      <p:sp>
        <p:nvSpPr>
          <p:cNvPr id="398" name="Arc 36"/>
          <p:cNvSpPr>
            <a:spLocks/>
          </p:cNvSpPr>
          <p:nvPr/>
        </p:nvSpPr>
        <p:spPr bwMode="ltGray">
          <a:xfrm rot="17067340" flipH="1" flipV="1">
            <a:off x="2246027" y="3876013"/>
            <a:ext cx="2125360" cy="1359373"/>
          </a:xfrm>
          <a:custGeom>
            <a:avLst/>
            <a:gdLst>
              <a:gd name="G0" fmla="+- 11342 0 0"/>
              <a:gd name="G1" fmla="+- 21600 0 0"/>
              <a:gd name="G2" fmla="+- 21600 0 0"/>
              <a:gd name="T0" fmla="*/ 0 w 32939"/>
              <a:gd name="T1" fmla="*/ 3217 h 21600"/>
              <a:gd name="T2" fmla="*/ 32939 w 32939"/>
              <a:gd name="T3" fmla="*/ 21211 h 21600"/>
              <a:gd name="T4" fmla="*/ 11342 w 3293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939" h="21600" fill="none" extrusionOk="0">
                <a:moveTo>
                  <a:pt x="0" y="3217"/>
                </a:moveTo>
                <a:cubicBezTo>
                  <a:pt x="3409" y="1113"/>
                  <a:pt x="7336" y="-1"/>
                  <a:pt x="11342" y="0"/>
                </a:cubicBezTo>
                <a:cubicBezTo>
                  <a:pt x="23119" y="0"/>
                  <a:pt x="32726" y="9435"/>
                  <a:pt x="32938" y="21211"/>
                </a:cubicBezTo>
              </a:path>
              <a:path w="32939" h="21600" stroke="0" extrusionOk="0">
                <a:moveTo>
                  <a:pt x="0" y="3217"/>
                </a:moveTo>
                <a:cubicBezTo>
                  <a:pt x="3409" y="1113"/>
                  <a:pt x="7336" y="-1"/>
                  <a:pt x="11342" y="0"/>
                </a:cubicBezTo>
                <a:cubicBezTo>
                  <a:pt x="23119" y="0"/>
                  <a:pt x="32726" y="9435"/>
                  <a:pt x="32938" y="21211"/>
                </a:cubicBezTo>
                <a:lnTo>
                  <a:pt x="11342" y="21600"/>
                </a:lnTo>
                <a:close/>
              </a:path>
            </a:pathLst>
          </a:custGeom>
          <a:solidFill>
            <a:srgbClr val="95D844"/>
          </a:solidFill>
          <a:ln w="762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9" name="Arc 36"/>
          <p:cNvSpPr>
            <a:spLocks/>
          </p:cNvSpPr>
          <p:nvPr/>
        </p:nvSpPr>
        <p:spPr bwMode="ltGray">
          <a:xfrm rot="7201284" flipH="1" flipV="1">
            <a:off x="1340346" y="2857569"/>
            <a:ext cx="2062607" cy="1395217"/>
          </a:xfrm>
          <a:custGeom>
            <a:avLst/>
            <a:gdLst>
              <a:gd name="G0" fmla="+- 11342 0 0"/>
              <a:gd name="G1" fmla="+- 21600 0 0"/>
              <a:gd name="G2" fmla="+- 21600 0 0"/>
              <a:gd name="T0" fmla="*/ 0 w 32939"/>
              <a:gd name="T1" fmla="*/ 3217 h 21600"/>
              <a:gd name="T2" fmla="*/ 32939 w 32939"/>
              <a:gd name="T3" fmla="*/ 21211 h 21600"/>
              <a:gd name="T4" fmla="*/ 11342 w 3293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939" h="21600" fill="none" extrusionOk="0">
                <a:moveTo>
                  <a:pt x="0" y="3217"/>
                </a:moveTo>
                <a:cubicBezTo>
                  <a:pt x="3409" y="1113"/>
                  <a:pt x="7336" y="-1"/>
                  <a:pt x="11342" y="0"/>
                </a:cubicBezTo>
                <a:cubicBezTo>
                  <a:pt x="23119" y="0"/>
                  <a:pt x="32726" y="9435"/>
                  <a:pt x="32938" y="21211"/>
                </a:cubicBezTo>
              </a:path>
              <a:path w="32939" h="21600" stroke="0" extrusionOk="0">
                <a:moveTo>
                  <a:pt x="0" y="3217"/>
                </a:moveTo>
                <a:cubicBezTo>
                  <a:pt x="3409" y="1113"/>
                  <a:pt x="7336" y="-1"/>
                  <a:pt x="11342" y="0"/>
                </a:cubicBezTo>
                <a:cubicBezTo>
                  <a:pt x="23119" y="0"/>
                  <a:pt x="32726" y="9435"/>
                  <a:pt x="32938" y="21211"/>
                </a:cubicBezTo>
                <a:lnTo>
                  <a:pt x="11342" y="21600"/>
                </a:lnTo>
                <a:close/>
              </a:path>
            </a:pathLst>
          </a:custGeom>
          <a:solidFill>
            <a:srgbClr val="95D844"/>
          </a:solidFill>
          <a:ln w="762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2" name="Oval 14"/>
          <p:cNvSpPr>
            <a:spLocks noChangeArrowheads="1"/>
          </p:cNvSpPr>
          <p:nvPr/>
        </p:nvSpPr>
        <p:spPr bwMode="gray">
          <a:xfrm>
            <a:off x="2412107" y="3788618"/>
            <a:ext cx="708025" cy="708025"/>
          </a:xfrm>
          <a:prstGeom prst="ellipse">
            <a:avLst/>
          </a:prstGeom>
          <a:solidFill>
            <a:srgbClr val="FEFEFE"/>
          </a:solidFill>
          <a:ln w="254000">
            <a:solidFill>
              <a:srgbClr val="FEFEFE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9" name="Text Box 31"/>
          <p:cNvSpPr txBox="1">
            <a:spLocks noChangeArrowheads="1"/>
          </p:cNvSpPr>
          <p:nvPr/>
        </p:nvSpPr>
        <p:spPr bwMode="black">
          <a:xfrm>
            <a:off x="1331640" y="4005064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92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400" name="Text Box 31"/>
          <p:cNvSpPr txBox="1">
            <a:spLocks noChangeArrowheads="1"/>
          </p:cNvSpPr>
          <p:nvPr/>
        </p:nvSpPr>
        <p:spPr bwMode="black">
          <a:xfrm>
            <a:off x="3131840" y="3284984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401" name="Text Box 31"/>
          <p:cNvSpPr txBox="1">
            <a:spLocks noChangeArrowheads="1"/>
          </p:cNvSpPr>
          <p:nvPr/>
        </p:nvSpPr>
        <p:spPr bwMode="black">
          <a:xfrm>
            <a:off x="3419872" y="3501008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403" name="Arc 36"/>
          <p:cNvSpPr>
            <a:spLocks/>
          </p:cNvSpPr>
          <p:nvPr/>
        </p:nvSpPr>
        <p:spPr bwMode="ltGray">
          <a:xfrm rot="1139489" flipH="1" flipV="1">
            <a:off x="4958707" y="3994416"/>
            <a:ext cx="1934310" cy="1372519"/>
          </a:xfrm>
          <a:custGeom>
            <a:avLst/>
            <a:gdLst>
              <a:gd name="G0" fmla="+- 11342 0 0"/>
              <a:gd name="G1" fmla="+- 21600 0 0"/>
              <a:gd name="G2" fmla="+- 21600 0 0"/>
              <a:gd name="T0" fmla="*/ 0 w 32939"/>
              <a:gd name="T1" fmla="*/ 3217 h 21600"/>
              <a:gd name="T2" fmla="*/ 32939 w 32939"/>
              <a:gd name="T3" fmla="*/ 21211 h 21600"/>
              <a:gd name="T4" fmla="*/ 11342 w 3293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939" h="21600" fill="none" extrusionOk="0">
                <a:moveTo>
                  <a:pt x="0" y="3217"/>
                </a:moveTo>
                <a:cubicBezTo>
                  <a:pt x="3409" y="1113"/>
                  <a:pt x="7336" y="-1"/>
                  <a:pt x="11342" y="0"/>
                </a:cubicBezTo>
                <a:cubicBezTo>
                  <a:pt x="23119" y="0"/>
                  <a:pt x="32726" y="9435"/>
                  <a:pt x="32938" y="21211"/>
                </a:cubicBezTo>
              </a:path>
              <a:path w="32939" h="21600" stroke="0" extrusionOk="0">
                <a:moveTo>
                  <a:pt x="0" y="3217"/>
                </a:moveTo>
                <a:cubicBezTo>
                  <a:pt x="3409" y="1113"/>
                  <a:pt x="7336" y="-1"/>
                  <a:pt x="11342" y="0"/>
                </a:cubicBezTo>
                <a:cubicBezTo>
                  <a:pt x="23119" y="0"/>
                  <a:pt x="32726" y="9435"/>
                  <a:pt x="32938" y="21211"/>
                </a:cubicBezTo>
                <a:lnTo>
                  <a:pt x="11342" y="21600"/>
                </a:lnTo>
                <a:close/>
              </a:path>
            </a:pathLst>
          </a:custGeom>
          <a:solidFill>
            <a:srgbClr val="95D844"/>
          </a:solidFill>
          <a:ln w="762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4" name="Arc 11"/>
          <p:cNvSpPr>
            <a:spLocks/>
          </p:cNvSpPr>
          <p:nvPr/>
        </p:nvSpPr>
        <p:spPr bwMode="ltGray">
          <a:xfrm rot="3556031">
            <a:off x="6736987" y="3591953"/>
            <a:ext cx="1217814" cy="1474295"/>
          </a:xfrm>
          <a:custGeom>
            <a:avLst/>
            <a:gdLst>
              <a:gd name="G0" fmla="+- 322 0 0"/>
              <a:gd name="G1" fmla="+- 21600 0 0"/>
              <a:gd name="G2" fmla="+- 21600 0 0"/>
              <a:gd name="T0" fmla="*/ 0 w 18999"/>
              <a:gd name="T1" fmla="*/ 2 h 21600"/>
              <a:gd name="T2" fmla="*/ 18999 w 18999"/>
              <a:gd name="T3" fmla="*/ 10750 h 21600"/>
              <a:gd name="T4" fmla="*/ 322 w 189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99" h="21600" fill="none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</a:path>
              <a:path w="18999" h="21600" stroke="0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8018" y="0"/>
                  <a:pt x="15133" y="4095"/>
                  <a:pt x="18999" y="10749"/>
                </a:cubicBezTo>
                <a:lnTo>
                  <a:pt x="322" y="21600"/>
                </a:lnTo>
                <a:close/>
              </a:path>
            </a:pathLst>
          </a:custGeom>
          <a:solidFill>
            <a:srgbClr val="5CACE2"/>
          </a:solidFill>
          <a:ln w="762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6" name="Oval 38"/>
          <p:cNvSpPr>
            <a:spLocks noChangeArrowheads="1"/>
          </p:cNvSpPr>
          <p:nvPr/>
        </p:nvSpPr>
        <p:spPr bwMode="gray">
          <a:xfrm>
            <a:off x="6146801" y="3788618"/>
            <a:ext cx="708025" cy="708025"/>
          </a:xfrm>
          <a:prstGeom prst="ellipse">
            <a:avLst/>
          </a:prstGeom>
          <a:solidFill>
            <a:srgbClr val="FEFEFE"/>
          </a:solidFill>
          <a:ln w="254000">
            <a:solidFill>
              <a:srgbClr val="FEFEFE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05" name="Group 15"/>
          <p:cNvGrpSpPr>
            <a:grpSpLocks/>
          </p:cNvGrpSpPr>
          <p:nvPr/>
        </p:nvGrpSpPr>
        <p:grpSpPr bwMode="auto">
          <a:xfrm rot="15949407" flipV="1">
            <a:off x="6442791" y="3432220"/>
            <a:ext cx="2006600" cy="442913"/>
            <a:chOff x="2532" y="1051"/>
            <a:chExt cx="893" cy="246"/>
          </a:xfrm>
        </p:grpSpPr>
        <p:grpSp>
          <p:nvGrpSpPr>
            <p:cNvPr id="406" name="Group 16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412" name="AutoShape 17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AutoShape 18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AutoShape 19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AutoShape 20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07" name="Group 21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408" name="AutoShape 22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AutoShape 23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AutoShape 24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AutoShape 25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43" name="Group 15"/>
          <p:cNvGrpSpPr>
            <a:grpSpLocks/>
          </p:cNvGrpSpPr>
          <p:nvPr/>
        </p:nvGrpSpPr>
        <p:grpSpPr bwMode="auto">
          <a:xfrm rot="14245961" flipV="1">
            <a:off x="2373214" y="3011536"/>
            <a:ext cx="2006600" cy="442913"/>
            <a:chOff x="2532" y="1051"/>
            <a:chExt cx="893" cy="246"/>
          </a:xfrm>
        </p:grpSpPr>
        <p:grpSp>
          <p:nvGrpSpPr>
            <p:cNvPr id="344" name="Group 16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350" name="AutoShape 17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AutoShape 18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AutoShape 19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AutoShape 20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5" name="Group 21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346" name="AutoShape 22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AutoShape 23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AutoShape 24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AutoShape 25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7001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17" name="Group 58"/>
          <p:cNvGrpSpPr>
            <a:grpSpLocks/>
          </p:cNvGrpSpPr>
          <p:nvPr/>
        </p:nvGrpSpPr>
        <p:grpSpPr bwMode="auto">
          <a:xfrm>
            <a:off x="1086000" y="1386805"/>
            <a:ext cx="219075" cy="219075"/>
            <a:chOff x="1021" y="2525"/>
            <a:chExt cx="416" cy="414"/>
          </a:xfrm>
        </p:grpSpPr>
        <p:sp>
          <p:nvSpPr>
            <p:cNvPr id="418" name="Oval 59"/>
            <p:cNvSpPr>
              <a:spLocks noChangeArrowheads="1"/>
            </p:cNvSpPr>
            <p:nvPr/>
          </p:nvSpPr>
          <p:spPr bwMode="ltGray">
            <a:xfrm>
              <a:off x="1021" y="2527"/>
              <a:ext cx="416" cy="412"/>
            </a:xfrm>
            <a:prstGeom prst="ellipse">
              <a:avLst/>
            </a:prstGeom>
            <a:solidFill>
              <a:srgbClr val="95D844"/>
            </a:solidFill>
            <a:ln w="127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19" name="Picture 60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ltGray">
            <a:xfrm>
              <a:off x="1056" y="2525"/>
              <a:ext cx="344" cy="344"/>
            </a:xfrm>
            <a:prstGeom prst="rect">
              <a:avLst/>
            </a:prstGeom>
            <a:noFill/>
          </p:spPr>
        </p:pic>
      </p:grpSp>
      <p:grpSp>
        <p:nvGrpSpPr>
          <p:cNvPr id="420" name="Group 64"/>
          <p:cNvGrpSpPr>
            <a:grpSpLocks/>
          </p:cNvGrpSpPr>
          <p:nvPr/>
        </p:nvGrpSpPr>
        <p:grpSpPr bwMode="auto">
          <a:xfrm>
            <a:off x="5004048" y="1377280"/>
            <a:ext cx="219075" cy="219075"/>
            <a:chOff x="1021" y="2525"/>
            <a:chExt cx="416" cy="414"/>
          </a:xfrm>
        </p:grpSpPr>
        <p:sp>
          <p:nvSpPr>
            <p:cNvPr id="421" name="Oval 65"/>
            <p:cNvSpPr>
              <a:spLocks noChangeArrowheads="1"/>
            </p:cNvSpPr>
            <p:nvPr/>
          </p:nvSpPr>
          <p:spPr bwMode="gray">
            <a:xfrm>
              <a:off x="1021" y="2527"/>
              <a:ext cx="416" cy="412"/>
            </a:xfrm>
            <a:prstGeom prst="ellipse">
              <a:avLst/>
            </a:prstGeom>
            <a:solidFill>
              <a:srgbClr val="F8A230"/>
            </a:solidFill>
            <a:ln w="127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22" name="Picture 66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056" y="2525"/>
              <a:ext cx="344" cy="344"/>
            </a:xfrm>
            <a:prstGeom prst="rect">
              <a:avLst/>
            </a:prstGeom>
            <a:noFill/>
          </p:spPr>
        </p:pic>
      </p:grpSp>
      <p:sp>
        <p:nvSpPr>
          <p:cNvPr id="423" name="Text Box 67"/>
          <p:cNvSpPr txBox="1">
            <a:spLocks noChangeArrowheads="1"/>
          </p:cNvSpPr>
          <p:nvPr/>
        </p:nvSpPr>
        <p:spPr bwMode="gray">
          <a:xfrm>
            <a:off x="1115616" y="1340768"/>
            <a:ext cx="13223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rPr>
              <a:t>Опиаты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424" name="Text Box 68"/>
          <p:cNvSpPr txBox="1">
            <a:spLocks noChangeArrowheads="1"/>
          </p:cNvSpPr>
          <p:nvPr/>
        </p:nvSpPr>
        <p:spPr bwMode="gray">
          <a:xfrm>
            <a:off x="2699792" y="1340768"/>
            <a:ext cx="205782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rPr>
              <a:t>Несколько ПАВ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425" name="Text Box 69"/>
          <p:cNvSpPr txBox="1">
            <a:spLocks noChangeArrowheads="1"/>
          </p:cNvSpPr>
          <p:nvPr/>
        </p:nvSpPr>
        <p:spPr bwMode="gray">
          <a:xfrm>
            <a:off x="4860032" y="1340768"/>
            <a:ext cx="324036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</a:rPr>
              <a:t>Другие виды наркотиков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  <p:sp>
        <p:nvSpPr>
          <p:cNvPr id="384" name="Text Box 56"/>
          <p:cNvSpPr txBox="1">
            <a:spLocks noChangeArrowheads="1"/>
          </p:cNvSpPr>
          <p:nvPr/>
        </p:nvSpPr>
        <p:spPr bwMode="black">
          <a:xfrm>
            <a:off x="6948264" y="3789040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39,5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201581" y="428604"/>
            <a:ext cx="41767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srgbClr val="7E3F00"/>
                </a:solidFill>
              </a:rPr>
              <a:t>Число зарегистрированных больных</a:t>
            </a:r>
            <a:br>
              <a:rPr lang="ru-RU" b="1" kern="0" dirty="0">
                <a:solidFill>
                  <a:srgbClr val="7E3F00"/>
                </a:solidFill>
              </a:rPr>
            </a:br>
            <a:r>
              <a:rPr lang="ru-RU" b="1" kern="0" dirty="0">
                <a:solidFill>
                  <a:srgbClr val="7E3F00"/>
                </a:solidFill>
              </a:rPr>
              <a:t> с синдромом зависимости от наркотиков</a:t>
            </a:r>
            <a:r>
              <a:rPr lang="ru-RU" sz="1600" b="1" kern="0" dirty="0">
                <a:solidFill>
                  <a:srgbClr val="7E3F00"/>
                </a:solidFill>
                <a:latin typeface="Cambria"/>
              </a:rPr>
              <a:t> </a:t>
            </a:r>
            <a:r>
              <a:rPr lang="ru-RU" sz="1200" b="1" kern="0" dirty="0">
                <a:solidFill>
                  <a:srgbClr val="7E3F00"/>
                </a:solidFill>
                <a:latin typeface="Cambria"/>
              </a:rPr>
              <a:t>( на 100 000 населения)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 bwMode="auto">
          <a:xfrm>
            <a:off x="4773581" y="428604"/>
            <a:ext cx="414340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srgbClr val="7E3F00"/>
                </a:solidFill>
              </a:rPr>
              <a:t>Число зарегистрированных больных с   пагубным употреблением наркотиков    </a:t>
            </a:r>
          </a:p>
          <a:p>
            <a:pPr algn="ctr">
              <a:defRPr/>
            </a:pPr>
            <a:r>
              <a:rPr lang="ru-RU" sz="1200" b="1" kern="0" dirty="0">
                <a:solidFill>
                  <a:srgbClr val="7E3F00"/>
                </a:solidFill>
                <a:latin typeface="Cambria"/>
              </a:rPr>
              <a:t>  ( на 100 000 населения)</a:t>
            </a:r>
          </a:p>
        </p:txBody>
      </p:sp>
      <p:graphicFrame>
        <p:nvGraphicFramePr>
          <p:cNvPr id="21" name="Содержимое 3"/>
          <p:cNvGraphicFramePr>
            <a:graphicFrameLocks noGrp="1"/>
          </p:cNvGraphicFramePr>
          <p:nvPr/>
        </p:nvGraphicFramePr>
        <p:xfrm>
          <a:off x="-612576" y="1071563"/>
          <a:ext cx="5079801" cy="5897562"/>
        </p:xfrm>
        <a:graphic>
          <a:graphicData uri="http://schemas.openxmlformats.org/presentationml/2006/ole">
            <p:oleObj spid="_x0000_s2050" name="Worksheet" r:id="rId3" imgW="9730837" imgH="6682824" progId="Excel.Sheet.8">
              <p:embed/>
            </p:oleObj>
          </a:graphicData>
        </a:graphic>
      </p:graphicFrame>
      <p:graphicFrame>
        <p:nvGraphicFramePr>
          <p:cNvPr id="22" name="Object 3"/>
          <p:cNvGraphicFramePr>
            <a:graphicFrameLocks noGrp="1"/>
          </p:cNvGraphicFramePr>
          <p:nvPr/>
        </p:nvGraphicFramePr>
        <p:xfrm>
          <a:off x="4211960" y="1066801"/>
          <a:ext cx="4932040" cy="5962600"/>
        </p:xfrm>
        <a:graphic>
          <a:graphicData uri="http://schemas.openxmlformats.org/presentationml/2006/ole">
            <p:oleObj spid="_x0000_s2051" name="Worksheet" r:id="rId4" imgW="9669679" imgH="8397216" progId="Excel.Sheet.8">
              <p:embed/>
            </p:oleObj>
          </a:graphicData>
        </a:graphic>
      </p:graphicFrame>
      <p:sp>
        <p:nvSpPr>
          <p:cNvPr id="23" name="Выноска со стрелками влево/вправо 22"/>
          <p:cNvSpPr/>
          <p:nvPr/>
        </p:nvSpPr>
        <p:spPr>
          <a:xfrm>
            <a:off x="3844891" y="2427283"/>
            <a:ext cx="1152525" cy="358775"/>
          </a:xfrm>
          <a:prstGeom prst="leftRightArrowCallou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</a:rPr>
              <a:t>РФ</a:t>
            </a:r>
          </a:p>
        </p:txBody>
      </p:sp>
      <p:sp>
        <p:nvSpPr>
          <p:cNvPr id="24" name="Выноска со стрелками влево/вправо 23"/>
          <p:cNvSpPr/>
          <p:nvPr/>
        </p:nvSpPr>
        <p:spPr>
          <a:xfrm>
            <a:off x="3840128" y="3500438"/>
            <a:ext cx="1152525" cy="360363"/>
          </a:xfrm>
          <a:prstGeom prst="leftRightArrowCallout">
            <a:avLst/>
          </a:prstGeom>
          <a:solidFill>
            <a:srgbClr val="9BBB59">
              <a:lumMod val="5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2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ЦФО</a:t>
            </a:r>
          </a:p>
        </p:txBody>
      </p:sp>
      <p:sp>
        <p:nvSpPr>
          <p:cNvPr id="25" name="Выноска со стрелками влево/вправо 24"/>
          <p:cNvSpPr/>
          <p:nvPr/>
        </p:nvSpPr>
        <p:spPr>
          <a:xfrm>
            <a:off x="3840128" y="4859332"/>
            <a:ext cx="1152525" cy="358775"/>
          </a:xfrm>
          <a:prstGeom prst="leftRightArrowCallou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</a:rPr>
              <a:t>ЯО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39065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040560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E3F00"/>
                </a:solidFill>
                <a:latin typeface="Arial" pitchFamily="34" charset="0"/>
                <a:cs typeface="Arial" pitchFamily="34" charset="0"/>
              </a:rPr>
              <a:t>Ярославская область.</a:t>
            </a:r>
            <a:endParaRPr lang="ru-RU" sz="1600" dirty="0">
              <a:solidFill>
                <a:srgbClr val="7E3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одержимое 10"/>
          <p:cNvGraphicFramePr>
            <a:graphicFrameLocks/>
          </p:cNvGraphicFramePr>
          <p:nvPr/>
        </p:nvGraphicFramePr>
        <p:xfrm>
          <a:off x="2411760" y="1772816"/>
          <a:ext cx="63367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одержимое 10"/>
          <p:cNvGraphicFramePr>
            <a:graphicFrameLocks/>
          </p:cNvGraphicFramePr>
          <p:nvPr/>
        </p:nvGraphicFramePr>
        <p:xfrm>
          <a:off x="539552" y="1772816"/>
          <a:ext cx="4248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9592" y="4149080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2012</a:t>
            </a:r>
            <a:r>
              <a:rPr lang="ru-RU" dirty="0" smtClean="0">
                <a:solidFill>
                  <a:prstClr val="black"/>
                </a:solidFill>
              </a:rPr>
              <a:t> 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2320" y="4149080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2016</a:t>
            </a:r>
            <a:r>
              <a:rPr lang="ru-RU" dirty="0" smtClean="0">
                <a:solidFill>
                  <a:prstClr val="black"/>
                </a:solidFill>
              </a:rPr>
              <a:t> 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836712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E3F00"/>
                </a:solidFill>
                <a:latin typeface="Arial" pitchFamily="34" charset="0"/>
                <a:cs typeface="Arial" pitchFamily="34" charset="0"/>
              </a:rPr>
              <a:t>В 2012г число зарегистрированных больных -  </a:t>
            </a:r>
          </a:p>
          <a:p>
            <a:r>
              <a:rPr lang="ru-RU" sz="1600" b="1" dirty="0" smtClean="0">
                <a:solidFill>
                  <a:srgbClr val="7E3F00"/>
                </a:solidFill>
                <a:latin typeface="Arial" pitchFamily="34" charset="0"/>
                <a:cs typeface="Arial" pitchFamily="34" charset="0"/>
              </a:rPr>
              <a:t>20 500 человек.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836712"/>
            <a:ext cx="180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7E3F00"/>
                </a:solidFill>
                <a:latin typeface="Arial" pitchFamily="34" charset="0"/>
                <a:cs typeface="Arial" pitchFamily="34" charset="0"/>
              </a:rPr>
              <a:t>В 2016г число зарегистрированных больных -  </a:t>
            </a:r>
          </a:p>
          <a:p>
            <a:pPr algn="r"/>
            <a:r>
              <a:rPr lang="ru-RU" sz="1600" b="1" dirty="0" smtClean="0">
                <a:solidFill>
                  <a:srgbClr val="7E3F00"/>
                </a:solidFill>
                <a:latin typeface="Arial" pitchFamily="34" charset="0"/>
                <a:cs typeface="Arial" pitchFamily="34" charset="0"/>
              </a:rPr>
              <a:t>20 020 человек.</a:t>
            </a:r>
            <a:r>
              <a:rPr lang="ru-RU" sz="1600" b="1" dirty="0" smtClean="0">
                <a:solidFill>
                  <a:srgbClr val="7E3F00"/>
                </a:solidFill>
              </a:rPr>
              <a:t> </a:t>
            </a:r>
            <a:endParaRPr lang="ru-RU" sz="1600" b="1" dirty="0">
              <a:solidFill>
                <a:srgbClr val="7E3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908720"/>
            <a:ext cx="3888432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36296" y="1700808"/>
            <a:ext cx="1907704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700808"/>
            <a:ext cx="1907704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040560" cy="72008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7E3F00"/>
                </a:solidFill>
                <a:latin typeface="Arial" pitchFamily="34" charset="0"/>
                <a:cs typeface="Arial" pitchFamily="34" charset="0"/>
              </a:rPr>
              <a:t>Г. Переславль - Залесский</a:t>
            </a:r>
            <a:endParaRPr lang="ru-RU" sz="1600" dirty="0">
              <a:solidFill>
                <a:srgbClr val="7E3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одержимое 10"/>
          <p:cNvGraphicFramePr>
            <a:graphicFrameLocks/>
          </p:cNvGraphicFramePr>
          <p:nvPr/>
        </p:nvGraphicFramePr>
        <p:xfrm>
          <a:off x="2411760" y="1700808"/>
          <a:ext cx="63367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одержимое 10"/>
          <p:cNvGraphicFramePr>
            <a:graphicFrameLocks/>
          </p:cNvGraphicFramePr>
          <p:nvPr/>
        </p:nvGraphicFramePr>
        <p:xfrm>
          <a:off x="539552" y="1772816"/>
          <a:ext cx="4248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9592" y="4149080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2012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52320" y="4149080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2016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863001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E3F00"/>
                </a:solidFill>
                <a:latin typeface="Arial" pitchFamily="34" charset="0"/>
                <a:cs typeface="Arial" pitchFamily="34" charset="0"/>
              </a:rPr>
              <a:t>В 2012г число зарегистрированных больных -  </a:t>
            </a:r>
          </a:p>
          <a:p>
            <a:r>
              <a:rPr lang="ru-RU" sz="1600" b="1" dirty="0" smtClean="0">
                <a:solidFill>
                  <a:srgbClr val="7E3F00"/>
                </a:solidFill>
                <a:latin typeface="Arial" pitchFamily="34" charset="0"/>
                <a:cs typeface="Arial" pitchFamily="34" charset="0"/>
              </a:rPr>
              <a:t>890 человек.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88" y="836712"/>
            <a:ext cx="180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7E3F00"/>
                </a:solidFill>
                <a:latin typeface="Arial" pitchFamily="34" charset="0"/>
                <a:cs typeface="Arial" pitchFamily="34" charset="0"/>
              </a:rPr>
              <a:t>В 2016г число зарегистрированных больных -  </a:t>
            </a:r>
          </a:p>
          <a:p>
            <a:pPr algn="r"/>
            <a:r>
              <a:rPr lang="ru-RU" sz="1600" b="1" dirty="0" smtClean="0">
                <a:solidFill>
                  <a:srgbClr val="7E3F00"/>
                </a:solidFill>
                <a:latin typeface="Arial" pitchFamily="34" charset="0"/>
                <a:cs typeface="Arial" pitchFamily="34" charset="0"/>
              </a:rPr>
              <a:t>833 человека.</a:t>
            </a:r>
            <a:r>
              <a:rPr lang="ru-RU" sz="1600" b="1" dirty="0" smtClean="0">
                <a:solidFill>
                  <a:srgbClr val="7E3F00"/>
                </a:solidFill>
              </a:rPr>
              <a:t> </a:t>
            </a:r>
            <a:endParaRPr lang="ru-RU" sz="1600" b="1" dirty="0">
              <a:solidFill>
                <a:srgbClr val="7E3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908720"/>
            <a:ext cx="3888432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36296" y="1700808"/>
            <a:ext cx="1907704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727097"/>
            <a:ext cx="1907704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1571612"/>
          <a:ext cx="871543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179512" y="3717032"/>
          <a:ext cx="87154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5"/>
          <p:cNvSpPr txBox="1">
            <a:spLocks/>
          </p:cNvSpPr>
          <p:nvPr/>
        </p:nvSpPr>
        <p:spPr bwMode="auto">
          <a:xfrm>
            <a:off x="142844" y="1000113"/>
            <a:ext cx="87868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 СИНДРОМ  ЗАВИСИМОСТИ  ОТ  </a:t>
            </a:r>
            <a:r>
              <a:rPr lang="ru-RU" b="1" dirty="0">
                <a:solidFill>
                  <a:srgbClr val="C00000"/>
                </a:solidFill>
              </a:rPr>
              <a:t>НАРКОТИКОВ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sz="1200" b="1" i="1" dirty="0">
                <a:solidFill>
                  <a:srgbClr val="C00000"/>
                </a:solidFill>
              </a:rPr>
              <a:t>(НА 10 ТЫС.НАСЕЛЕНИЯ)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267745" y="3645024"/>
            <a:ext cx="4608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4F81BD">
                <a:gamma/>
                <a:shade val="60000"/>
                <a:invGamma/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kern="0" dirty="0">
                <a:solidFill>
                  <a:srgbClr val="C00000"/>
                </a:solidFill>
                <a:latin typeface="Arial" charset="0"/>
              </a:rPr>
              <a:t>Пагубное употребление </a:t>
            </a:r>
            <a:r>
              <a:rPr lang="ru-RU" b="1" i="1" kern="0" dirty="0" smtClean="0">
                <a:solidFill>
                  <a:srgbClr val="C00000"/>
                </a:solidFill>
                <a:latin typeface="Arial" charset="0"/>
              </a:rPr>
              <a:t>наркотиков 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C00000"/>
                </a:solidFill>
              </a:rPr>
              <a:t>(НА 10 ТЫС.НАСЕЛЕНИЯ)</a:t>
            </a:r>
            <a:endParaRPr lang="ru-RU" sz="1000" b="1" i="1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20" y="188640"/>
            <a:ext cx="857256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2400" cap="all" dirty="0" smtClean="0">
                <a:solidFill>
                  <a:srgbClr val="7E3F00"/>
                </a:solidFill>
              </a:rPr>
              <a:t>Зарегистрировано больных в Ярославской области</a:t>
            </a:r>
            <a:endParaRPr lang="ru-RU" sz="2400" cap="all" dirty="0">
              <a:solidFill>
                <a:srgbClr val="7E3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36712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18758960">
            <a:off x="4877613" y="5771250"/>
            <a:ext cx="1477625" cy="351190"/>
          </a:xfrm>
          <a:prstGeom prst="ellipse">
            <a:avLst/>
          </a:prstGeom>
          <a:noFill/>
          <a:ln w="25400" cap="flat" cmpd="sng" algn="ctr">
            <a:solidFill>
              <a:srgbClr val="C6484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51520" y="117004"/>
            <a:ext cx="864096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cap="all" dirty="0">
                <a:solidFill>
                  <a:srgbClr val="7E3F00"/>
                </a:solidFill>
              </a:rPr>
              <a:t>Число </a:t>
            </a:r>
            <a:r>
              <a:rPr lang="ru-RU" cap="all" dirty="0" smtClean="0">
                <a:solidFill>
                  <a:srgbClr val="7E3F00"/>
                </a:solidFill>
              </a:rPr>
              <a:t>больных наркологическими расстройствами, зарегистрированных наркологическими учреждениями </a:t>
            </a:r>
            <a:r>
              <a:rPr lang="ru-RU" cap="all" dirty="0">
                <a:solidFill>
                  <a:srgbClr val="7E3F00"/>
                </a:solidFill>
              </a:rPr>
              <a:t>Ярославской области </a:t>
            </a:r>
            <a:r>
              <a:rPr lang="en-US" cap="all" dirty="0">
                <a:solidFill>
                  <a:srgbClr val="7E3F00"/>
                </a:solidFill>
              </a:rPr>
              <a:t> </a:t>
            </a:r>
            <a:r>
              <a:rPr lang="ru-RU" sz="1200" cap="all" dirty="0">
                <a:solidFill>
                  <a:srgbClr val="7E3F00"/>
                </a:solidFill>
              </a:rPr>
              <a:t>(на 10 000 населения)</a:t>
            </a:r>
            <a:endParaRPr lang="ru-RU" cap="all" dirty="0">
              <a:solidFill>
                <a:srgbClr val="7E3F00"/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46050" y="1500174"/>
          <a:ext cx="8789988" cy="478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836712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6200000">
            <a:off x="5148064" y="4797152"/>
            <a:ext cx="1656184" cy="504056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- 21032012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резентация - 21032012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35TGp_smile_light_ani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6EA0B0"/>
    </a:accent5>
    <a:accent6>
      <a:srgbClr val="7E848D"/>
    </a:accent6>
    <a:hlink>
      <a:srgbClr val="00C8C3"/>
    </a:hlink>
    <a:folHlink>
      <a:srgbClr val="A116E0"/>
    </a:folHlink>
  </a:clrScheme>
  <a:fontScheme name="Справедливость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праведливость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6EA0B0"/>
    </a:accent5>
    <a:accent6>
      <a:srgbClr val="7E848D"/>
    </a:accent6>
    <a:hlink>
      <a:srgbClr val="00C8C3"/>
    </a:hlink>
    <a:folHlink>
      <a:srgbClr val="A116E0"/>
    </a:folHlink>
  </a:clrScheme>
  <a:fontScheme name="Справедливость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праведливость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718</Words>
  <Application>Microsoft Office PowerPoint</Application>
  <PresentationFormat>Экран (4:3)</PresentationFormat>
  <Paragraphs>327</Paragraphs>
  <Slides>16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Тема Office</vt:lpstr>
      <vt:lpstr>Презентация - 21032012</vt:lpstr>
      <vt:lpstr>1_Презентация - 21032012</vt:lpstr>
      <vt:lpstr>435TGp_smile_light_ani</vt:lpstr>
      <vt:lpstr>1_Тема Office</vt:lpstr>
      <vt:lpstr>Worksheet</vt:lpstr>
      <vt:lpstr>О ситуации, связанной с  немедицинским  потреблением  психоактивных веществ взрослыми  лицами в  г.Переславле – Залесском  Ярославской области </vt:lpstr>
      <vt:lpstr>Слайд 2</vt:lpstr>
      <vt:lpstr>Слайд 3</vt:lpstr>
      <vt:lpstr>Слайд 4</vt:lpstr>
      <vt:lpstr>Слайд 5</vt:lpstr>
      <vt:lpstr>Ярославская область.</vt:lpstr>
      <vt:lpstr>Г. Переславль - Залесский</vt:lpstr>
      <vt:lpstr>Слайд 8</vt:lpstr>
      <vt:lpstr>Слайд 9</vt:lpstr>
      <vt:lpstr>В 2016 году в России было зарегистрировано  2 406 702 (2 651 579 в 2015г) человек с психическими и поведенческими расстройствами, связанными  с  употреблением ПАВ</vt:lpstr>
      <vt:lpstr>Число наркологических больных в Ярославской области,   зарегистрированных с  диагнозом:</vt:lpstr>
      <vt:lpstr>Число наркологических больных в Переславском районе,   зарегистрированных с  диагнозом:</vt:lpstr>
      <vt:lpstr>Слайд 13</vt:lpstr>
      <vt:lpstr>Слайд 14</vt:lpstr>
      <vt:lpstr>Слайд 15</vt:lpstr>
      <vt:lpstr>СПАСИБО  ЗА 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Nikolaeva</dc:creator>
  <cp:lastModifiedBy>Суханова Е.В.</cp:lastModifiedBy>
  <cp:revision>557</cp:revision>
  <dcterms:created xsi:type="dcterms:W3CDTF">2017-02-07T10:11:54Z</dcterms:created>
  <dcterms:modified xsi:type="dcterms:W3CDTF">2017-07-19T07:36:30Z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-1807254922</vt:i4>
  </property>
  <property fmtid="{D5CDD505-2E9C-101B-9397-08002B2CF9AE}" pid="3" name="_NewReviewCycle">
    <vt:lpwstr/>
  </property>
  <property fmtid="{D5CDD505-2E9C-101B-9397-08002B2CF9AE}" pid="4" name="_EmailSubject">
    <vt:lpwstr>Презентация</vt:lpwstr>
  </property>
  <property fmtid="{D5CDD505-2E9C-101B-9397-08002B2CF9AE}" pid="5" name="_AuthorEmail">
    <vt:lpwstr>yaoknb@yaroslavl.ru</vt:lpwstr>
  </property>
  <property fmtid="{D5CDD505-2E9C-101B-9397-08002B2CF9AE}" pid="6" name="_AuthorEmailDisplayName">
    <vt:lpwstr>ГБУЗ ЯО ЯОКНБ</vt:lpwstr>
  </property>
  <property fmtid="{D5CDD505-2E9C-101B-9397-08002B2CF9AE}" pid="7" name="_PreviousAdHocReviewCycleID">
    <vt:i4>327527210</vt:i4>
  </property>
</Properties>
</file>