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299" r:id="rId4"/>
    <p:sldId id="301" r:id="rId5"/>
    <p:sldId id="259" r:id="rId6"/>
    <p:sldId id="310" r:id="rId7"/>
    <p:sldId id="311" r:id="rId8"/>
    <p:sldId id="312" r:id="rId9"/>
    <p:sldId id="314" r:id="rId10"/>
    <p:sldId id="315" r:id="rId11"/>
    <p:sldId id="316" r:id="rId12"/>
    <p:sldId id="305" r:id="rId13"/>
    <p:sldId id="317" r:id="rId14"/>
  </p:sldIdLst>
  <p:sldSz cx="9144000" cy="5143500" type="screen16x9"/>
  <p:notesSz cx="6858000" cy="9144000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Стратегия" id="{21FAB6A8-B6F7-854C-8B0F-B72A1A654E92}">
          <p14:sldIdLst>
            <p14:sldId id="256"/>
            <p14:sldId id="300"/>
            <p14:sldId id="299"/>
            <p14:sldId id="301"/>
            <p14:sldId id="259"/>
            <p14:sldId id="310"/>
            <p14:sldId id="311"/>
            <p14:sldId id="312"/>
            <p14:sldId id="314"/>
            <p14:sldId id="315"/>
            <p14:sldId id="316"/>
            <p14:sldId id="305"/>
            <p14:sldId id="317"/>
          </p14:sldIdLst>
        </p14:section>
      </p14:sectionLst>
    </p:ex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7"/>
    <a:srgbClr val="014FA0"/>
    <a:srgbClr val="E61959"/>
    <a:srgbClr val="F07D00"/>
    <a:srgbClr val="B8BEBF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/>
    <p:restoredTop sz="93089" autoAdjust="0"/>
  </p:normalViewPr>
  <p:slideViewPr>
    <p:cSldViewPr snapToGrid="0" snapToObjects="1" showGuides="1">
      <p:cViewPr>
        <p:scale>
          <a:sx n="149" d="100"/>
          <a:sy n="149" d="100"/>
        </p:scale>
        <p:origin x="-546" y="-5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91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42" y="509673"/>
            <a:ext cx="1434217" cy="35855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1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7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3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0;&#1092;&#1080;&#1085;&#1072;&#1085;&#1089;&#1099;.&#1088;&#1092;/for-organization/sotrudnikam/" TargetMode="External"/><Relationship Id="rId2" Type="http://schemas.openxmlformats.org/officeDocument/2006/relationships/hyperlink" Target="https://&#1084;&#1086;&#1080;&#1092;&#1080;&#1085;&#1072;&#1085;&#1089;&#1099;.&#1088;&#1092;/courses/fin-gramotnost-na-rabochih-mestah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4;&#1086;&#1080;&#1092;&#1080;&#1085;&#1072;&#1085;&#1089;&#1099;.&#1088;&#1092;/courses/fin-gramotnost-na-rabochih-mestah/test/" TargetMode="External"/><Relationship Id="rId5" Type="http://schemas.openxmlformats.org/officeDocument/2006/relationships/hyperlink" Target="https://xn--80apaohbc3aw9e.xn--p1ai/for-organization/kadrovikam/" TargetMode="External"/><Relationship Id="rId4" Type="http://schemas.openxmlformats.org/officeDocument/2006/relationships/hyperlink" Target="https://&#1084;&#1086;&#1080;&#1092;&#1080;&#1085;&#1072;&#1085;&#1089;&#1099;.&#1088;&#1092;/for-organization/kadrovik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954216" y="3825951"/>
            <a:ext cx="5587262" cy="595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Дирекция финансовой грамотности НИФИ Минфина России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22" y="1550493"/>
            <a:ext cx="6647486" cy="11851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ПОВЫШЕНИЯ ФИНАНСОВОЙ ГРАМОТНОСТИ НА РАБОЧЕМ МЕСТЕ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25E22-4891-6491-8201-F231B468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Раздел для сотрудника кадровой службы организации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3CC1E9-ECA1-C6FB-4204-14D4AF2CE697}"/>
              </a:ext>
            </a:extLst>
          </p:cNvPr>
          <p:cNvSpPr txBox="1"/>
          <p:nvPr/>
        </p:nvSpPr>
        <p:spPr>
          <a:xfrm>
            <a:off x="633412" y="1101495"/>
            <a:ext cx="3547467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Отзывы и лучшие практики в области реализации программ на рабочих местах, содержание программы, материалы курса для сотрудников</a:t>
            </a:r>
            <a:endParaRPr lang="x-none" sz="1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607B1D-83CF-3ED3-65E7-40252E0A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77" y="1911949"/>
            <a:ext cx="3547467" cy="24891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BC01C3-CFEC-7E1A-0B5F-140424E1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358" y="1065877"/>
            <a:ext cx="4262324" cy="35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44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25E22-4891-6491-8201-F231B468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Раздел для сотрудника кадровой службы организации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3CC1E9-ECA1-C6FB-4204-14D4AF2CE697}"/>
              </a:ext>
            </a:extLst>
          </p:cNvPr>
          <p:cNvSpPr txBox="1"/>
          <p:nvPr/>
        </p:nvSpPr>
        <p:spPr>
          <a:xfrm>
            <a:off x="569958" y="1145235"/>
            <a:ext cx="3621797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Схема запуска программы для сотрудников, заявка, ответы на вопросы</a:t>
            </a:r>
            <a:endParaRPr lang="x-none" sz="1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1A0AB5-FCE8-0230-8AE8-46B4FA7E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5" y="1774479"/>
            <a:ext cx="3807053" cy="28368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63F8A31-BE93-35D3-9CA6-0D878E97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48068"/>
            <a:ext cx="4438461" cy="12369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AA9DF4-AC4F-CD6D-0640-3D4567A4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38" y="1350420"/>
            <a:ext cx="2501020" cy="1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8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60375" y="1479676"/>
            <a:ext cx="3683000" cy="4067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Увеличение производительности сотрудников </a:t>
            </a:r>
          </a:p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Удержание персонала (отсутствие затрат на поиск, обучение, адаптацию)</a:t>
            </a:r>
          </a:p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Снижение издержек и количества прогулов</a:t>
            </a:r>
          </a:p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Улучшение эмоциональной обстановки</a:t>
            </a:r>
          </a:p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Снижение вычетов из зарплат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60936" y="1479676"/>
            <a:ext cx="4005808" cy="5847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Снижение количества времени на решение личных финансовых проблем </a:t>
            </a:r>
          </a:p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Повышение финансовой устойчивости</a:t>
            </a:r>
          </a:p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Снижение уровня стресса и улучшение здоровья </a:t>
            </a:r>
          </a:p>
          <a:p>
            <a:pPr marL="171450" indent="-171450" algn="l">
              <a:lnSpc>
                <a:spcPts val="1440"/>
              </a:lnSpc>
              <a:spcAft>
                <a:spcPts val="1000"/>
              </a:spcAft>
              <a:buClr>
                <a:srgbClr val="E61959"/>
              </a:buClr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Удовлетворенность от работы и уверенность в будущем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48608" y="3721640"/>
            <a:ext cx="4726107" cy="4323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  <a:spcAft>
                <a:spcPts val="1000"/>
              </a:spcAft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Увеличение эффективности труда / улучшение экономической безопасности </a:t>
            </a:r>
          </a:p>
        </p:txBody>
      </p:sp>
      <p:sp>
        <p:nvSpPr>
          <p:cNvPr id="8" name="Shape 5"/>
          <p:cNvSpPr/>
          <p:nvPr/>
        </p:nvSpPr>
        <p:spPr>
          <a:xfrm>
            <a:off x="460375" y="1057789"/>
            <a:ext cx="2794000" cy="279648"/>
          </a:xfrm>
          <a:prstGeom prst="roundRect">
            <a:avLst>
              <a:gd name="adj" fmla="val 49047"/>
            </a:avLst>
          </a:prstGeom>
          <a:solidFill>
            <a:srgbClr val="E61959"/>
          </a:solidFill>
          <a:ln w="12700">
            <a:noFill/>
            <a:prstDash val="solid"/>
          </a:ln>
        </p:spPr>
        <p:txBody>
          <a:bodyPr/>
          <a:lstStyle/>
          <a:p>
            <a:endParaRPr lang="ru-RU" b="0">
              <a:solidFill>
                <a:srgbClr val="E6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578355" y="1057789"/>
            <a:ext cx="2794000" cy="279648"/>
          </a:xfrm>
          <a:prstGeom prst="roundRect">
            <a:avLst>
              <a:gd name="adj" fmla="val 49047"/>
            </a:avLst>
          </a:prstGeom>
          <a:solidFill>
            <a:srgbClr val="E61959"/>
          </a:solidFill>
          <a:ln w="12700">
            <a:noFill/>
            <a:prstDash val="solid"/>
          </a:ln>
        </p:spPr>
        <p:txBody>
          <a:bodyPr/>
          <a:lstStyle/>
          <a:p>
            <a:endParaRPr lang="ru-RU">
              <a:solidFill>
                <a:srgbClr val="E6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1966058" y="3344729"/>
            <a:ext cx="4726107" cy="279648"/>
          </a:xfrm>
          <a:prstGeom prst="roundRect">
            <a:avLst>
              <a:gd name="adj" fmla="val 49047"/>
            </a:avLst>
          </a:prstGeom>
          <a:solidFill>
            <a:srgbClr val="E61959"/>
          </a:solidFill>
          <a:ln w="12700">
            <a:noFill/>
            <a:prstDash val="solid"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25475" y="1108634"/>
            <a:ext cx="2463800" cy="228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ОРГАНИЗАЦИИ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4743455" y="1095772"/>
            <a:ext cx="2463800" cy="228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СОТРУДНИКУ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3876415" y="3382702"/>
            <a:ext cx="2463800" cy="228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РЕГИОНУ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"/>
          <p:cNvSpPr/>
          <p:nvPr/>
        </p:nvSpPr>
        <p:spPr>
          <a:xfrm>
            <a:off x="353483" y="210768"/>
            <a:ext cx="8437033" cy="6016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20"/>
              </a:lnSpc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РЕЗУЛЬТАТ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25E22-4891-6491-8201-F231B468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29" y="1270442"/>
            <a:ext cx="1921529" cy="682727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Курс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176E35A-64BA-505E-5438-CC57F778A15C}"/>
              </a:ext>
            </a:extLst>
          </p:cNvPr>
          <p:cNvSpPr txBox="1">
            <a:spLocks/>
          </p:cNvSpPr>
          <p:nvPr/>
        </p:nvSpPr>
        <p:spPr>
          <a:xfrm>
            <a:off x="403528" y="2225844"/>
            <a:ext cx="1921529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Материалы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C15A09-2A4E-5CE3-DB7C-39A8B9893D90}"/>
              </a:ext>
            </a:extLst>
          </p:cNvPr>
          <p:cNvSpPr txBox="1"/>
          <p:nvPr/>
        </p:nvSpPr>
        <p:spPr>
          <a:xfrm>
            <a:off x="336023" y="1680149"/>
            <a:ext cx="625008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400" b="0" dirty="0">
                <a:hlinkClick r:id="rId2"/>
              </a:rPr>
              <a:t>https://</a:t>
            </a:r>
            <a:r>
              <a:rPr lang="ru-RU" sz="1400" b="0" dirty="0" err="1">
                <a:hlinkClick r:id="rId2"/>
              </a:rPr>
              <a:t>моифинансы.рф</a:t>
            </a:r>
            <a:r>
              <a:rPr lang="ru-RU" sz="1400" b="0" dirty="0">
                <a:hlinkClick r:id="rId2"/>
              </a:rPr>
              <a:t>/</a:t>
            </a:r>
            <a:r>
              <a:rPr lang="en-US" sz="1400" b="0" dirty="0">
                <a:hlinkClick r:id="rId2"/>
              </a:rPr>
              <a:t>courses/fin-</a:t>
            </a:r>
            <a:r>
              <a:rPr lang="en-US" sz="1400" b="0" dirty="0" err="1">
                <a:hlinkClick r:id="rId2"/>
              </a:rPr>
              <a:t>gramotnost</a:t>
            </a:r>
            <a:r>
              <a:rPr lang="en-US" sz="1400" b="0" dirty="0">
                <a:hlinkClick r:id="rId2"/>
              </a:rPr>
              <a:t>-</a:t>
            </a:r>
            <a:r>
              <a:rPr lang="en-US" sz="1400" b="0" dirty="0" err="1">
                <a:hlinkClick r:id="rId2"/>
              </a:rPr>
              <a:t>na-rabochih-mestah</a:t>
            </a:r>
            <a:r>
              <a:rPr lang="en-US" sz="1400" b="0">
                <a:hlinkClick r:id="rId2"/>
              </a:rPr>
              <a:t>/</a:t>
            </a:r>
            <a:r>
              <a:rPr lang="en-US" sz="1400" b="0"/>
              <a:t> </a:t>
            </a:r>
            <a:endParaRPr lang="x-none" sz="14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EFE935-FFFB-EBB9-70C5-542079D7104D}"/>
              </a:ext>
            </a:extLst>
          </p:cNvPr>
          <p:cNvSpPr txBox="1"/>
          <p:nvPr/>
        </p:nvSpPr>
        <p:spPr>
          <a:xfrm>
            <a:off x="293063" y="2693696"/>
            <a:ext cx="606477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400" b="0" dirty="0">
                <a:hlinkClick r:id="rId3"/>
              </a:rPr>
              <a:t>https://</a:t>
            </a:r>
            <a:r>
              <a:rPr lang="x-none" sz="1400" b="0" dirty="0">
                <a:hlinkClick r:id="rId3"/>
              </a:rPr>
              <a:t>моифинансы.рф/</a:t>
            </a:r>
            <a:r>
              <a:rPr lang="en-US" sz="1400" b="0" dirty="0">
                <a:hlinkClick r:id="rId3"/>
              </a:rPr>
              <a:t>for-organization/</a:t>
            </a:r>
            <a:r>
              <a:rPr lang="en-US" sz="1400" b="0" dirty="0" err="1">
                <a:hlinkClick r:id="rId3"/>
              </a:rPr>
              <a:t>sotrudnikam</a:t>
            </a:r>
            <a:r>
              <a:rPr lang="en-US" sz="1400" b="0" dirty="0">
                <a:hlinkClick r:id="rId3"/>
              </a:rPr>
              <a:t>/</a:t>
            </a:r>
            <a:endParaRPr lang="x-none" sz="14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7DBDC8-BF1E-C105-08D7-C21DEDB86C14}"/>
              </a:ext>
            </a:extLst>
          </p:cNvPr>
          <p:cNvSpPr txBox="1"/>
          <p:nvPr/>
        </p:nvSpPr>
        <p:spPr>
          <a:xfrm>
            <a:off x="336023" y="3802986"/>
            <a:ext cx="827924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x-none" sz="1400" b="0" dirty="0">
                <a:hlinkClick r:id="rId4"/>
              </a:rPr>
              <a:t>https://</a:t>
            </a:r>
            <a:r>
              <a:rPr lang="ru-RU" sz="1400" b="0" dirty="0" err="1">
                <a:hlinkClick r:id="rId4"/>
              </a:rPr>
              <a:t>моифинансы.рф</a:t>
            </a:r>
            <a:r>
              <a:rPr lang="x-none" sz="1400" b="0" dirty="0">
                <a:hlinkClick r:id="rId4"/>
              </a:rPr>
              <a:t>/for-organization/kadrovikam/</a:t>
            </a:r>
            <a:r>
              <a:rPr lang="ru-RU" sz="1400" b="0" dirty="0">
                <a:hlinkClick r:id="rId5"/>
              </a:rPr>
              <a:t>  </a:t>
            </a:r>
            <a:endParaRPr lang="x-none" sz="1400" b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CA413E8-09FD-BE61-9959-646EE771BDFE}"/>
              </a:ext>
            </a:extLst>
          </p:cNvPr>
          <p:cNvSpPr txBox="1">
            <a:spLocks/>
          </p:cNvSpPr>
          <p:nvPr/>
        </p:nvSpPr>
        <p:spPr>
          <a:xfrm>
            <a:off x="403529" y="3274148"/>
            <a:ext cx="1921529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Кадровикам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31BBA4-C1A0-61C9-B22C-1E6DE8C58912}"/>
              </a:ext>
            </a:extLst>
          </p:cNvPr>
          <p:cNvSpPr txBox="1"/>
          <p:nvPr/>
        </p:nvSpPr>
        <p:spPr>
          <a:xfrm>
            <a:off x="336023" y="811606"/>
            <a:ext cx="723692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400" b="0" dirty="0">
                <a:hlinkClick r:id="rId6"/>
              </a:rPr>
              <a:t>https://</a:t>
            </a:r>
            <a:r>
              <a:rPr lang="x-none" sz="1400" b="0" dirty="0">
                <a:hlinkClick r:id="rId6"/>
              </a:rPr>
              <a:t>моифинансы.рф/</a:t>
            </a:r>
            <a:r>
              <a:rPr lang="en-US" sz="1400" b="0" dirty="0">
                <a:hlinkClick r:id="rId6"/>
              </a:rPr>
              <a:t>courses/fin-</a:t>
            </a:r>
            <a:r>
              <a:rPr lang="en-US" sz="1400" b="0" dirty="0" err="1">
                <a:hlinkClick r:id="rId6"/>
              </a:rPr>
              <a:t>gramotnost</a:t>
            </a:r>
            <a:r>
              <a:rPr lang="en-US" sz="1400" b="0" dirty="0">
                <a:hlinkClick r:id="rId6"/>
              </a:rPr>
              <a:t>-</a:t>
            </a:r>
            <a:r>
              <a:rPr lang="en-US" sz="1400" b="0" dirty="0" err="1">
                <a:hlinkClick r:id="rId6"/>
              </a:rPr>
              <a:t>na-rabochih-mestah</a:t>
            </a:r>
            <a:r>
              <a:rPr lang="en-US" sz="1400" b="0" dirty="0">
                <a:hlinkClick r:id="rId6"/>
              </a:rPr>
              <a:t>/test/</a:t>
            </a:r>
            <a:endParaRPr lang="x-none" sz="1400" b="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29FBFACC-D0F1-A141-AD9A-983C3A23B0FD}"/>
              </a:ext>
            </a:extLst>
          </p:cNvPr>
          <p:cNvSpPr txBox="1">
            <a:spLocks/>
          </p:cNvSpPr>
          <p:nvPr/>
        </p:nvSpPr>
        <p:spPr>
          <a:xfrm>
            <a:off x="403529" y="482237"/>
            <a:ext cx="1921529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Тест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49004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/>
          <p:cNvSpPr/>
          <p:nvPr/>
        </p:nvSpPr>
        <p:spPr>
          <a:xfrm>
            <a:off x="990600" y="1138739"/>
            <a:ext cx="1816100" cy="355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buNone/>
            </a:pPr>
            <a:r>
              <a:rPr lang="en-US" sz="18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295 МЛРД. РУБ</a:t>
            </a:r>
            <a:endParaRPr lang="en-US" sz="1800" dirty="0">
              <a:solidFill>
                <a:srgbClr val="014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01942" y="1599605"/>
            <a:ext cx="1828800" cy="355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buNone/>
            </a:pPr>
            <a:r>
              <a:rPr lang="ru-RU" sz="18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94% россиян</a:t>
            </a:r>
            <a:endParaRPr lang="en-US" sz="1800" dirty="0">
              <a:solidFill>
                <a:srgbClr val="014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049148" y="884284"/>
            <a:ext cx="2946400" cy="826234"/>
          </a:xfrm>
          <a:prstGeom prst="rect">
            <a:avLst/>
          </a:prstGeom>
          <a:solidFill>
            <a:srgbClr val="B8BEBF"/>
          </a:solidFill>
        </p:spPr>
        <p:txBody>
          <a:bodyPr/>
          <a:lstStyle/>
          <a:p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90600" y="1357867"/>
            <a:ext cx="3289302" cy="2796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похитили мошенники у россиян за 2024 год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151163" y="943603"/>
            <a:ext cx="2916767" cy="7075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НУЖНО РАЗВИВАТЬ! </a:t>
            </a:r>
          </a:p>
          <a:p>
            <a:pPr marL="0" indent="0" algn="l">
              <a:lnSpc>
                <a:spcPts val="1680"/>
              </a:lnSpc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ХОЧУ САМ ПРОЙТИ ТАКУЮ ПРОГРАММУ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03300" y="1832432"/>
            <a:ext cx="3347064" cy="3750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сталкивались с мошенничеством за последний год**</a:t>
            </a:r>
          </a:p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/>
            </a:r>
            <a:b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</a:b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01942" y="3501265"/>
            <a:ext cx="3102356" cy="4067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трудоспособных россиян. </a:t>
            </a:r>
          </a:p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12,7 млн. человек имеют &gt; 3 кредитов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648559" y="1988094"/>
            <a:ext cx="3647379" cy="9787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ru-RU" sz="11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Результаты опроса «Бирюса. Территория инициативной молодежи, 2025»</a:t>
            </a:r>
            <a:endPara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/>
            </a:r>
            <a:b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</a:b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Изображение выглядит как мультфильм, графическая вставк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5624">
            <a:off x="306442" y="1237863"/>
            <a:ext cx="467882" cy="68622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рисунок, зарисовка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83" y="2368909"/>
            <a:ext cx="705259" cy="59369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75831"/>
            <a:ext cx="705260" cy="5523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09658" y="483562"/>
            <a:ext cx="590497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«</a:t>
            </a:r>
            <a:endParaRPr lang="ru-RU" sz="6000" dirty="0">
              <a:solidFill>
                <a:srgbClr val="014F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7879" y="850035"/>
            <a:ext cx="457200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»</a:t>
            </a:r>
            <a:endParaRPr lang="ru-RU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173541" y="192123"/>
            <a:ext cx="580433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РОССИЯН В СТРЕССЕ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110" y="4232006"/>
            <a:ext cx="2882051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*Опрос ВЦИОМ</a:t>
            </a: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** Исследование</a:t>
            </a:r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НАФИ и компании «Ингосстрах»</a:t>
            </a: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*** Национальный индекс тревожностей. КРОС</a:t>
            </a:r>
          </a:p>
        </p:txBody>
      </p:sp>
      <p:sp>
        <p:nvSpPr>
          <p:cNvPr id="17" name="Text 5"/>
          <p:cNvSpPr/>
          <p:nvPr/>
        </p:nvSpPr>
        <p:spPr>
          <a:xfrm>
            <a:off x="1001942" y="2392083"/>
            <a:ext cx="3347064" cy="355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I </a:t>
            </a:r>
            <a:r>
              <a:rPr lang="ru-RU" sz="18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МЕСТО В ТОП-3</a:t>
            </a:r>
            <a:endParaRPr lang="en-US" sz="1800" dirty="0">
              <a:solidFill>
                <a:srgbClr val="014FA0"/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 10"/>
          <p:cNvSpPr/>
          <p:nvPr/>
        </p:nvSpPr>
        <p:spPr>
          <a:xfrm rot="10800000" flipV="1">
            <a:off x="1001942" y="2680074"/>
            <a:ext cx="3347064" cy="6947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по суммарному индексу тревожности: финансовые и телефонные мошенники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</a:b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5"/>
          <p:cNvSpPr/>
          <p:nvPr/>
        </p:nvSpPr>
        <p:spPr>
          <a:xfrm>
            <a:off x="1070024" y="3213323"/>
            <a:ext cx="3347064" cy="355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8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ЗАКРЕДИТОВАННОСТЬ</a:t>
            </a:r>
            <a:endParaRPr lang="en-US" sz="1800" dirty="0">
              <a:solidFill>
                <a:srgbClr val="014FA0"/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641" y="2520147"/>
            <a:ext cx="4047976" cy="2169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100% </a:t>
            </a:r>
            <a:r>
              <a:rPr lang="ru-RU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участников (молодые сотрудники региональных Минфинов) считают актуальными программы «Повышения финансовой грамотности на рабочем месте» для работников бюджетной сферы</a:t>
            </a:r>
            <a:endParaRPr lang="en-US" sz="11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FA0"/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100% </a:t>
            </a:r>
            <a:r>
              <a:rPr lang="ru-RU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выразили заинтересованность в личном участии тестировании программы 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Ульяновск, Брянск, Красноярск, Краснодар, Йошкар-Ола, Симферополь, Крым, Калининград </a:t>
            </a:r>
            <a:endParaRPr lang="en-US" sz="11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265163"/>
            <a:ext cx="5173717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ВЛИЯНИЕ ФИНАНСОВЫХ ПРОБЛЕМ: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39684"/>
            <a:ext cx="3174512" cy="45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ВЛИЯНИЕ ФИНАНСОВЫХ ПРОБЛЕМ НА</a:t>
            </a:r>
          </a:p>
          <a:p>
            <a:pPr algn="just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ТРУДОВУЮ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1650" y="4762921"/>
            <a:ext cx="4718050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900" b="0" dirty="0">
                <a:solidFill>
                  <a:srgbClr val="073D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Влияние финансовых проблем на трудовую сферу жизни россиян, НАФИ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9430" y="962385"/>
            <a:ext cx="2851659" cy="45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ВЛИЯНИЕ ФИНАНСОВЫХ ПРОБЛЕМ НА ДРУГИЕ СФЕРЫ ЖИЗНИ</a:t>
            </a:r>
          </a:p>
        </p:txBody>
      </p:sp>
      <p:sp>
        <p:nvSpPr>
          <p:cNvPr id="12" name="Shape 4"/>
          <p:cNvSpPr/>
          <p:nvPr/>
        </p:nvSpPr>
        <p:spPr>
          <a:xfrm>
            <a:off x="2689091" y="1808225"/>
            <a:ext cx="1765300" cy="227639"/>
          </a:xfrm>
          <a:prstGeom prst="roundRect">
            <a:avLst>
              <a:gd name="adj" fmla="val 16068"/>
            </a:avLst>
          </a:prstGeom>
          <a:solidFill>
            <a:srgbClr val="009657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Shape 5"/>
          <p:cNvSpPr/>
          <p:nvPr/>
        </p:nvSpPr>
        <p:spPr>
          <a:xfrm>
            <a:off x="2689091" y="2213572"/>
            <a:ext cx="1329807" cy="227639"/>
          </a:xfrm>
          <a:prstGeom prst="roundRect">
            <a:avLst>
              <a:gd name="adj" fmla="val 16068"/>
            </a:avLst>
          </a:prstGeom>
          <a:solidFill>
            <a:srgbClr val="009657"/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Shape 6"/>
          <p:cNvSpPr/>
          <p:nvPr/>
        </p:nvSpPr>
        <p:spPr>
          <a:xfrm>
            <a:off x="2678837" y="2658802"/>
            <a:ext cx="1259818" cy="227639"/>
          </a:xfrm>
          <a:prstGeom prst="roundRect">
            <a:avLst>
              <a:gd name="adj" fmla="val 16068"/>
            </a:avLst>
          </a:prstGeom>
          <a:solidFill>
            <a:srgbClr val="009657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Shape 7"/>
          <p:cNvSpPr/>
          <p:nvPr/>
        </p:nvSpPr>
        <p:spPr>
          <a:xfrm>
            <a:off x="2689091" y="3141433"/>
            <a:ext cx="793218" cy="227639"/>
          </a:xfrm>
          <a:prstGeom prst="roundRect">
            <a:avLst>
              <a:gd name="adj" fmla="val 16068"/>
            </a:avLst>
          </a:prstGeom>
          <a:solidFill>
            <a:srgbClr val="009657"/>
          </a:solidFill>
        </p:spPr>
        <p:txBody>
          <a:bodyPr/>
          <a:lstStyle/>
          <a:p>
            <a:endParaRPr lang="ru-RU"/>
          </a:p>
        </p:txBody>
      </p:sp>
      <p:sp>
        <p:nvSpPr>
          <p:cNvPr id="16" name="Shape 8"/>
          <p:cNvSpPr/>
          <p:nvPr/>
        </p:nvSpPr>
        <p:spPr>
          <a:xfrm>
            <a:off x="2689091" y="3610006"/>
            <a:ext cx="552142" cy="227639"/>
          </a:xfrm>
          <a:prstGeom prst="roundRect">
            <a:avLst>
              <a:gd name="adj" fmla="val 16068"/>
            </a:avLst>
          </a:prstGeom>
          <a:solidFill>
            <a:srgbClr val="009657"/>
          </a:solidFill>
        </p:spPr>
        <p:txBody>
          <a:bodyPr/>
          <a:lstStyle/>
          <a:p>
            <a:endParaRPr lang="ru-RU"/>
          </a:p>
        </p:txBody>
      </p:sp>
      <p:sp>
        <p:nvSpPr>
          <p:cNvPr id="17" name="Text 14"/>
          <p:cNvSpPr/>
          <p:nvPr/>
        </p:nvSpPr>
        <p:spPr>
          <a:xfrm>
            <a:off x="2623474" y="3610006"/>
            <a:ext cx="110726" cy="228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endParaRPr lang="en-US" sz="1200" dirty="0">
              <a:latin typeface="Muller Light" pitchFamily="2" charset="0"/>
            </a:endParaRPr>
          </a:p>
        </p:txBody>
      </p:sp>
      <p:sp>
        <p:nvSpPr>
          <p:cNvPr id="18" name="Text 24"/>
          <p:cNvSpPr/>
          <p:nvPr/>
        </p:nvSpPr>
        <p:spPr>
          <a:xfrm>
            <a:off x="314191" y="1795514"/>
            <a:ext cx="2012565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Снижается общая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мотивация</a:t>
            </a: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к труду, нет желания выполнять работу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29"/>
          <p:cNvSpPr/>
          <p:nvPr/>
        </p:nvSpPr>
        <p:spPr>
          <a:xfrm>
            <a:off x="280324" y="2240355"/>
            <a:ext cx="2408767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Снижается трудоспособность,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производительность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30"/>
          <p:cNvSpPr/>
          <p:nvPr/>
        </p:nvSpPr>
        <p:spPr>
          <a:xfrm>
            <a:off x="314191" y="2685196"/>
            <a:ext cx="1947333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Снижается внимание,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концентрация</a:t>
            </a: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при выполнении рабочих задач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1"/>
          <p:cNvSpPr/>
          <p:nvPr/>
        </p:nvSpPr>
        <p:spPr>
          <a:xfrm>
            <a:off x="314191" y="3166106"/>
            <a:ext cx="2288321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Тратится рабочее время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на решение личных</a:t>
            </a: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финансовых вопросов пропуская работу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32"/>
          <p:cNvSpPr/>
          <p:nvPr/>
        </p:nvSpPr>
        <p:spPr>
          <a:xfrm>
            <a:off x="314191" y="3677794"/>
            <a:ext cx="2288321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Портятся отношения с коллегами, повышается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раздражительность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3"/>
          <p:cNvSpPr/>
          <p:nvPr/>
        </p:nvSpPr>
        <p:spPr>
          <a:xfrm>
            <a:off x="314191" y="4165061"/>
            <a:ext cx="2408767" cy="13558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Другое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9"/>
          <p:cNvSpPr/>
          <p:nvPr/>
        </p:nvSpPr>
        <p:spPr>
          <a:xfrm>
            <a:off x="2718817" y="4036039"/>
            <a:ext cx="110725" cy="227639"/>
          </a:xfrm>
          <a:prstGeom prst="roundRect">
            <a:avLst>
              <a:gd name="adj" fmla="val 39194"/>
            </a:avLst>
          </a:prstGeom>
          <a:solidFill>
            <a:srgbClr val="009657"/>
          </a:solidFill>
        </p:spPr>
        <p:txBody>
          <a:bodyPr/>
          <a:lstStyle/>
          <a:p>
            <a:endParaRPr lang="ru-RU"/>
          </a:p>
        </p:txBody>
      </p:sp>
      <p:sp>
        <p:nvSpPr>
          <p:cNvPr id="25" name="Text 15"/>
          <p:cNvSpPr/>
          <p:nvPr/>
        </p:nvSpPr>
        <p:spPr>
          <a:xfrm>
            <a:off x="4251133" y="1830619"/>
            <a:ext cx="641734" cy="228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22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6732" y="2197836"/>
            <a:ext cx="717659" cy="259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1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2820" y="2643066"/>
            <a:ext cx="526543" cy="259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1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0189" y="3127375"/>
            <a:ext cx="526543" cy="259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1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10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8410" y="3597016"/>
            <a:ext cx="414213" cy="259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1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2689" y="4018608"/>
            <a:ext cx="335721" cy="259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1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6"/>
          <p:cNvSpPr/>
          <p:nvPr/>
        </p:nvSpPr>
        <p:spPr>
          <a:xfrm>
            <a:off x="7126244" y="1792292"/>
            <a:ext cx="1292201" cy="227639"/>
          </a:xfrm>
          <a:prstGeom prst="roundRect">
            <a:avLst>
              <a:gd name="adj" fmla="val 16068"/>
            </a:avLst>
          </a:prstGeom>
          <a:solidFill>
            <a:srgbClr val="014FA0"/>
          </a:solidFill>
        </p:spPr>
        <p:txBody>
          <a:bodyPr/>
          <a:lstStyle/>
          <a:p>
            <a:endParaRPr lang="ru-RU"/>
          </a:p>
        </p:txBody>
      </p:sp>
      <p:sp>
        <p:nvSpPr>
          <p:cNvPr id="37" name="Shape 17"/>
          <p:cNvSpPr/>
          <p:nvPr/>
        </p:nvSpPr>
        <p:spPr>
          <a:xfrm>
            <a:off x="7147519" y="2638869"/>
            <a:ext cx="338425" cy="227639"/>
          </a:xfrm>
          <a:prstGeom prst="roundRect">
            <a:avLst>
              <a:gd name="adj" fmla="val 16068"/>
            </a:avLst>
          </a:prstGeom>
          <a:solidFill>
            <a:srgbClr val="014FA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8" name="Shape 18"/>
          <p:cNvSpPr/>
          <p:nvPr/>
        </p:nvSpPr>
        <p:spPr>
          <a:xfrm>
            <a:off x="7126244" y="3104000"/>
            <a:ext cx="256163" cy="227639"/>
          </a:xfrm>
          <a:prstGeom prst="roundRect">
            <a:avLst>
              <a:gd name="adj" fmla="val 16068"/>
            </a:avLst>
          </a:prstGeom>
          <a:solidFill>
            <a:srgbClr val="014FA0"/>
          </a:solidFill>
        </p:spPr>
        <p:txBody>
          <a:bodyPr/>
          <a:lstStyle/>
          <a:p>
            <a:endParaRPr lang="ru-RU"/>
          </a:p>
        </p:txBody>
      </p:sp>
      <p:sp>
        <p:nvSpPr>
          <p:cNvPr id="39" name="Text 23"/>
          <p:cNvSpPr/>
          <p:nvPr/>
        </p:nvSpPr>
        <p:spPr>
          <a:xfrm>
            <a:off x="7124700" y="3648140"/>
            <a:ext cx="241300" cy="228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Muller Light" pitchFamily="2" charset="0"/>
                <a:ea typeface="Muller Bold" pitchFamily="34" charset="-122"/>
                <a:cs typeface="Muller Bold" pitchFamily="34" charset="-120"/>
              </a:rPr>
              <a:t>10</a:t>
            </a:r>
            <a:endParaRPr lang="en-US" sz="1200" dirty="0">
              <a:latin typeface="Muller Light" pitchFamily="2" charset="0"/>
            </a:endParaRPr>
          </a:p>
        </p:txBody>
      </p:sp>
      <p:sp>
        <p:nvSpPr>
          <p:cNvPr id="40" name="Text 25"/>
          <p:cNvSpPr/>
          <p:nvPr/>
        </p:nvSpPr>
        <p:spPr>
          <a:xfrm>
            <a:off x="4992881" y="1848363"/>
            <a:ext cx="1968500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На психологическое состояние, настроение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26"/>
          <p:cNvSpPr/>
          <p:nvPr/>
        </p:nvSpPr>
        <p:spPr>
          <a:xfrm>
            <a:off x="4964639" y="2708702"/>
            <a:ext cx="1854200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На семейные отношения, отношения с родственниками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27"/>
          <p:cNvSpPr/>
          <p:nvPr/>
        </p:nvSpPr>
        <p:spPr>
          <a:xfrm>
            <a:off x="4982929" y="3164270"/>
            <a:ext cx="2408767" cy="2478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На состояние здоровья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28"/>
          <p:cNvSpPr/>
          <p:nvPr/>
        </p:nvSpPr>
        <p:spPr>
          <a:xfrm>
            <a:off x="4992881" y="3625869"/>
            <a:ext cx="1854201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На отношения с окружающими людьми-коллегами, друзьями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19"/>
          <p:cNvSpPr/>
          <p:nvPr/>
        </p:nvSpPr>
        <p:spPr>
          <a:xfrm>
            <a:off x="7126244" y="3619226"/>
            <a:ext cx="256163" cy="227639"/>
          </a:xfrm>
          <a:prstGeom prst="roundRect">
            <a:avLst>
              <a:gd name="adj" fmla="val 21418"/>
            </a:avLst>
          </a:prstGeom>
          <a:solidFill>
            <a:srgbClr val="014FA0"/>
          </a:solidFill>
        </p:spPr>
        <p:txBody>
          <a:bodyPr/>
          <a:lstStyle/>
          <a:p>
            <a:endParaRPr lang="ru-RU"/>
          </a:p>
        </p:txBody>
      </p:sp>
      <p:sp>
        <p:nvSpPr>
          <p:cNvPr id="45" name="Text 15"/>
          <p:cNvSpPr/>
          <p:nvPr/>
        </p:nvSpPr>
        <p:spPr>
          <a:xfrm>
            <a:off x="8200640" y="1808225"/>
            <a:ext cx="641734" cy="227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56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15"/>
          <p:cNvSpPr/>
          <p:nvPr/>
        </p:nvSpPr>
        <p:spPr>
          <a:xfrm>
            <a:off x="7257959" y="2658071"/>
            <a:ext cx="641734" cy="227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15"/>
          <p:cNvSpPr/>
          <p:nvPr/>
        </p:nvSpPr>
        <p:spPr>
          <a:xfrm>
            <a:off x="7159355" y="3143557"/>
            <a:ext cx="420077" cy="227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15"/>
          <p:cNvSpPr/>
          <p:nvPr/>
        </p:nvSpPr>
        <p:spPr>
          <a:xfrm>
            <a:off x="7159355" y="3636870"/>
            <a:ext cx="641734" cy="227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33"/>
          <p:cNvSpPr/>
          <p:nvPr/>
        </p:nvSpPr>
        <p:spPr>
          <a:xfrm>
            <a:off x="4992881" y="4128820"/>
            <a:ext cx="2408767" cy="13558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Другое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26"/>
          <p:cNvSpPr/>
          <p:nvPr/>
        </p:nvSpPr>
        <p:spPr>
          <a:xfrm>
            <a:off x="4992881" y="2332780"/>
            <a:ext cx="1854200" cy="237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0"/>
              </a:lnSpc>
              <a:spcAft>
                <a:spcPts val="500"/>
              </a:spcAft>
              <a:buNone/>
            </a:pPr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Нет, не отражается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17"/>
          <p:cNvSpPr/>
          <p:nvPr/>
        </p:nvSpPr>
        <p:spPr>
          <a:xfrm>
            <a:off x="7141985" y="2215854"/>
            <a:ext cx="760980" cy="234930"/>
          </a:xfrm>
          <a:prstGeom prst="roundRect">
            <a:avLst>
              <a:gd name="adj" fmla="val 16068"/>
            </a:avLst>
          </a:prstGeom>
          <a:solidFill>
            <a:srgbClr val="014FA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Text 15"/>
          <p:cNvSpPr/>
          <p:nvPr/>
        </p:nvSpPr>
        <p:spPr>
          <a:xfrm>
            <a:off x="7675901" y="2242789"/>
            <a:ext cx="641734" cy="227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8"/>
          <p:cNvSpPr/>
          <p:nvPr/>
        </p:nvSpPr>
        <p:spPr>
          <a:xfrm>
            <a:off x="7107474" y="4030049"/>
            <a:ext cx="150485" cy="240922"/>
          </a:xfrm>
          <a:prstGeom prst="roundRect">
            <a:avLst>
              <a:gd name="adj" fmla="val 16068"/>
            </a:avLst>
          </a:prstGeom>
          <a:solidFill>
            <a:srgbClr val="014FA0"/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Text 15"/>
          <p:cNvSpPr/>
          <p:nvPr/>
        </p:nvSpPr>
        <p:spPr>
          <a:xfrm>
            <a:off x="7119765" y="4071601"/>
            <a:ext cx="420077" cy="227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ru-RU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графический дизайн, дизайн, снимок экра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293" y="3053708"/>
            <a:ext cx="4304721" cy="2089792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60393" y="334299"/>
            <a:ext cx="6006151" cy="10719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РАБОТОДАТЕЛИ ЗА ПОВЫШЕНИЕ ФИНАНСОВОЙ ГРАМОТНОСТИ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360393" y="1100875"/>
            <a:ext cx="4152900" cy="6357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EF7D00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68% РАБОТОДАТЕЛЕЙ СЧИТАЮТ</a:t>
            </a:r>
            <a:r>
              <a:rPr lang="ru-RU" sz="1200" dirty="0">
                <a:solidFill>
                  <a:srgbClr val="EF7D00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EF7D00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НЕОБХОДИМЫМ ПОВЫШАТЬ</a:t>
            </a:r>
            <a:r>
              <a:rPr lang="ru-RU" sz="1200" dirty="0">
                <a:solidFill>
                  <a:srgbClr val="004F76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УРОВЕНЬ ФИНАНСОВОЙ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ГРАМОТНОСТИ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СОТРУДНИКОВ,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ПОТОМУ ЧТО ЭТО: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4982280" y="1054250"/>
            <a:ext cx="3733800" cy="5847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ФАКТОРЫ,</a:t>
            </a:r>
            <a:r>
              <a:rPr lang="en-US" sz="1200" dirty="0">
                <a:solidFill>
                  <a:srgbClr val="004F76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E6215A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КОТОРЫЕ</a:t>
            </a:r>
            <a:r>
              <a:rPr lang="ru-RU" sz="1200" dirty="0">
                <a:solidFill>
                  <a:srgbClr val="E6215A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E6215A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ПРЕПЯТСТВУЮТ КОМПАНИЯМ</a:t>
            </a:r>
            <a:r>
              <a:rPr lang="ru-RU" sz="1200" dirty="0">
                <a:solidFill>
                  <a:srgbClr val="004F76">
                    <a:alpha val="100000"/>
                  </a:srgb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УЧАСТВОВАТЬ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В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МЕРОПРИЯТИЯХ ПО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ФИНАНСОВОЙ ГРАМОТНОСТИ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07265" y="1969887"/>
            <a:ext cx="4085723" cy="17246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 уровень стресса (32%)</a:t>
            </a: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Сокращает потери рабочего времени (27%)</a:t>
            </a: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лояльность (25%)</a:t>
            </a: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 текучку кадров (25%)</a:t>
            </a: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уровень экономической безопасности компаний (22%) </a:t>
            </a:r>
          </a:p>
        </p:txBody>
      </p:sp>
      <p:sp>
        <p:nvSpPr>
          <p:cNvPr id="9" name="Shape 5"/>
          <p:cNvSpPr/>
          <p:nvPr/>
        </p:nvSpPr>
        <p:spPr>
          <a:xfrm>
            <a:off x="753126" y="3927834"/>
            <a:ext cx="2794000" cy="279648"/>
          </a:xfrm>
          <a:prstGeom prst="roundRect">
            <a:avLst>
              <a:gd name="adj" fmla="val 49047"/>
            </a:avLst>
          </a:prstGeom>
          <a:solidFill>
            <a:srgbClr val="B8BEBF"/>
          </a:solidFill>
          <a:ln w="12700">
            <a:solidFill>
              <a:srgbClr val="004F76"/>
            </a:solidFill>
            <a:prstDash val="solid"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159155" y="3213407"/>
            <a:ext cx="1943100" cy="279648"/>
          </a:xfrm>
          <a:prstGeom prst="roundRect">
            <a:avLst>
              <a:gd name="adj" fmla="val 49047"/>
            </a:avLst>
          </a:prstGeom>
          <a:solidFill>
            <a:srgbClr val="B8BEBF"/>
          </a:solidFill>
          <a:ln w="12700">
            <a:solidFill>
              <a:srgbClr val="004F76"/>
            </a:solidFill>
            <a:prstDash val="solid"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96266" y="3978679"/>
            <a:ext cx="2463800" cy="228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Источник: Опрос SuperJob, 2020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298855" y="3264252"/>
            <a:ext cx="1727200" cy="228803"/>
          </a:xfrm>
          <a:prstGeom prst="rect">
            <a:avLst/>
          </a:prstGeom>
          <a:solidFill>
            <a:srgbClr val="B8BEBF"/>
          </a:solidFill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Источник: РСПП, 2024.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3"/>
          <p:cNvSpPr/>
          <p:nvPr/>
        </p:nvSpPr>
        <p:spPr>
          <a:xfrm>
            <a:off x="4416364" y="1969844"/>
            <a:ext cx="4620371" cy="10525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недостаток ресурсов (человеческих, временных)</a:t>
            </a: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 - недостаток программ  </a:t>
            </a: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26% - нехватка мотивации работников</a:t>
            </a:r>
            <a:endPara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1070" y="400496"/>
            <a:ext cx="6067276" cy="360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13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НАИБОЛЕЕ ВОСТРЕБОВАННЫЕ ТЕМЫ ОБУЧЕНИЯ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0" y="991270"/>
            <a:ext cx="288206" cy="28820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61069" y="1423541"/>
            <a:ext cx="2316510" cy="180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406"/>
              </a:lnSpc>
            </a:pPr>
            <a:r>
              <a:rPr lang="en-US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Сбережения и инвестиции (52%)</a:t>
            </a:r>
            <a:endParaRPr lang="en-US" sz="11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61070" y="1672829"/>
            <a:ext cx="2644527" cy="1106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38"/>
              </a:lnSpc>
            </a:pP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Эта тема лидирует в рейтинге, так как россияне стремятся к долгосрочному </a:t>
            </a:r>
            <a:r>
              <a:rPr lang="en-US" sz="906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финансовому</a:t>
            </a: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 </a:t>
            </a:r>
            <a:r>
              <a:rPr lang="en-US" sz="906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росту</a:t>
            </a: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. В условиях волатильности рынка такие знания помогают избежать потерь и накопить капитал.</a:t>
            </a:r>
            <a:endParaRPr lang="en-US" sz="906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662" y="991270"/>
            <a:ext cx="288206" cy="28820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249662" y="1423542"/>
            <a:ext cx="2644601" cy="360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06"/>
              </a:lnSpc>
            </a:pPr>
            <a:r>
              <a:rPr lang="en-US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Личное финансовое планирование (43%)</a:t>
            </a:r>
            <a:endParaRPr lang="en-US" sz="11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249662" y="1852984"/>
            <a:ext cx="2644601" cy="92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38"/>
              </a:lnSpc>
            </a:pP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Респонденты хотят освоить бюджетирование, учет доходов-расходов и постановку целей. Это базовый навык для баланса между повседневными нуждами и будущим, минимизирующий импульсивные траты.</a:t>
            </a:r>
            <a:endParaRPr lang="en-US" sz="906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330" y="991270"/>
            <a:ext cx="288206" cy="28820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38330" y="1423541"/>
            <a:ext cx="1782366" cy="180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406"/>
              </a:lnSpc>
            </a:pPr>
            <a:r>
              <a:rPr lang="en-US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Налоговые вычеты (35%)</a:t>
            </a:r>
            <a:endParaRPr lang="en-US" sz="11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038328" y="1823756"/>
            <a:ext cx="2644601" cy="73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38"/>
              </a:lnSpc>
            </a:pP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Интерес к оптимизации налогов растет: обучение фокусируется на льготах по НДФЛ, имущественным и социальным вычетам, что позволяет сэкономить до 13% </a:t>
            </a:r>
            <a:r>
              <a:rPr lang="en-US" sz="906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дохода</a:t>
            </a: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70" y="3009751"/>
            <a:ext cx="288206" cy="28820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61070" y="3442023"/>
            <a:ext cx="1441028" cy="180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406"/>
              </a:lnSpc>
            </a:pPr>
            <a:r>
              <a:rPr lang="en-US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Безопасность (31%)</a:t>
            </a:r>
            <a:endParaRPr lang="en-US" sz="11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461070" y="3691309"/>
            <a:ext cx="2644527" cy="73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38"/>
              </a:lnSpc>
            </a:pP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Тема охватывает защиту от фишинга, мошенничества в банках и киберугроз. В эпоху цифровизации это критично для предотвращения финансовых потерь.</a:t>
            </a:r>
            <a:endParaRPr lang="en-US" sz="906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662" y="3009751"/>
            <a:ext cx="288206" cy="288206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249662" y="3442023"/>
            <a:ext cx="2218879" cy="180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406"/>
              </a:lnSpc>
            </a:pPr>
            <a:r>
              <a:rPr lang="en-US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Пенсионные накопления (29%)</a:t>
            </a:r>
            <a:endParaRPr lang="en-US" sz="11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3249662" y="3691309"/>
            <a:ext cx="2644601" cy="737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38"/>
              </a:lnSpc>
            </a:pP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Обучение пенсионным программам, включая ИИС и НПФ, </a:t>
            </a:r>
            <a:r>
              <a:rPr lang="en-US" sz="906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помогает</a:t>
            </a: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 </a:t>
            </a:r>
            <a:r>
              <a:rPr lang="en-US" sz="906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планировать</a:t>
            </a:r>
            <a:r>
              <a:rPr lang="ru-RU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,</a:t>
            </a:r>
            <a:r>
              <a:rPr lang="en-US" sz="906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 учитывая демографические тенденции и изменения в законодательстве.</a:t>
            </a:r>
            <a:endParaRPr lang="en-US" sz="906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32962" y="240773"/>
            <a:ext cx="2137833" cy="6016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2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РЕШЕНИЕ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6550" y="834390"/>
            <a:ext cx="7602855" cy="4273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КУРС «Мои финансы на рабочем месте»</a:t>
            </a:r>
          </a:p>
        </p:txBody>
      </p:sp>
      <p:sp>
        <p:nvSpPr>
          <p:cNvPr id="6" name="Text 3"/>
          <p:cNvSpPr/>
          <p:nvPr/>
        </p:nvSpPr>
        <p:spPr>
          <a:xfrm>
            <a:off x="208940" y="1383621"/>
            <a:ext cx="5206482" cy="19672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А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ктуальные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для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сотрудников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темы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(8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модулей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)
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В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одном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комплекте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(средний срок прохождения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всего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3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недели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)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Проверенное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экспертное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содержание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Занятия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в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удобно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сотруднику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формате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Задания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для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тренировки и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самопроверки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Именной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сертификат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Пакет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дополнительных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полезных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материалов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 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16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43206" y="842441"/>
            <a:ext cx="3022600" cy="2796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40" y="3893440"/>
            <a:ext cx="8552505" cy="829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Чему вы научитесь:  р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аспознавать признаки финансовых мошенничеств и защищаться от них. Рассчитывать и возвращать налоговые вычеты.  Разбираться в базовых рисках и способах защиты от их финансовых последствий.  Управлять семейным бюджетом и финансовому планированию. Разбираться в способах сбережений и их особенностях. Управлять кредитной нагрузкой и оптимизировать ее.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32962" y="240773"/>
            <a:ext cx="2137833" cy="6016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2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РЕШЕНИЕ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6550" y="722630"/>
            <a:ext cx="7602855" cy="5391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</a:rPr>
              <a:t>СОДЕРЖАНИЕ Курса «Мои финансы на рабочем месте»</a:t>
            </a:r>
          </a:p>
        </p:txBody>
      </p:sp>
      <p:sp>
        <p:nvSpPr>
          <p:cNvPr id="6" name="Text 3"/>
          <p:cNvSpPr/>
          <p:nvPr/>
        </p:nvSpPr>
        <p:spPr>
          <a:xfrm>
            <a:off x="429209" y="1063251"/>
            <a:ext cx="3741575" cy="21291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1. Семейный бюджет и финансовое планирование. </a:t>
            </a:r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Финансовый план. Финансовая цель и движение к ней. Учет доходов и расходов. Планирование бюджета, способы оптимизации доходов и расходов.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 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2. Планирование сбережений. </a:t>
            </a:r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Способы использования денег. Взаимосвязь риска и доходности. Простые и сложные проценты. Важные условия при размещении средств на банковских депозитах, Система страхования вкладов. Альтернативные финансовые инструменты для сбережения и приумножения средств: индивидуальный инвестиционный счет, облигации федерального займа, Программа долгосрочных сбережений.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 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3. Налоговые вычеты. </a:t>
            </a:r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Налог на доходы физических лиц, прогрессивная шкала. Виды налоговых вычетов: социальные, стандартные, имущественные, профессиональные, вычеты на долгосрочные сбережения, инвестиционные. Оформление вычетов, упрощенный порядок получения вычетов.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 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4. Управление кредитной нагрузкой. </a:t>
            </a:r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Основные принципы кредитования. Виды кредитов и займов. Особенности кредитных продуктов. Аннуитетные и дифференцированные платежи. Полная стоимость кредита. Права и обязанности заемщика, способы погашения долгов. Банкротство. Страховка по кредиту. Кредитная история.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endParaRPr lang="ru-RU" sz="1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marL="685800" lvl="1" indent="-342900" algn="l">
              <a:lnSpc>
                <a:spcPts val="1440"/>
              </a:lnSpc>
              <a:spcAft>
                <a:spcPts val="1000"/>
              </a:spcAft>
              <a:buSzPct val="100000"/>
              <a:buChar char="•"/>
            </a:pP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981651"/>
            <a:ext cx="3994323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5. Риски и финансовая безопасность.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Финансовый резерв. Финансовое мошенничество: распространенные схемы, признаки мошенничества. Финансовые пирамиды. Телефонное мошенничество. Как защититься от мошенничества. Как защититься от дальнейших потерь жертвам финансового мошенничества. Оформление запрета на получение кредитов и займов.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 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6. Страхование базовых рисков.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Понятие базовых рисков, механизмы финансовой защиты от рисков. Виды и формы страхования. Выбор страхового продукта и страховой компании. Права страхователя. Финансовый уполномоченный.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 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7. Пенсионное обеспечение.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Виды пенсий: страховая, социальная, корпоративная, частная (личная), государственная. Финансирование различных видов пенсий. Программа долгосрочных сбережений. Информация о сформированных пенсионных правах. Инструменты добровольных пенсионных накоплений.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 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Модуль 8. Защита прав потребителей финансовых услуг.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Medium" pitchFamily="34" charset="-122"/>
                <a:cs typeface="Arial" panose="020B0604020202020204" pitchFamily="34" charset="0"/>
              </a:rPr>
              <a:t>Права потребителя финансовых услуг: права заемщика, права вкладчика, права страхователя. Способы избежать нарушения своих прав, способы защитить свои права, перечень организаций, куда можно обратиться при нарушении прав. </a:t>
            </a:r>
            <a:endParaRPr 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Medium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D955C-D553-7160-02D2-10C12F42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62" y="367212"/>
            <a:ext cx="6888265" cy="682727"/>
          </a:xfrm>
        </p:spPr>
        <p:txBody>
          <a:bodyPr/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Раздел для сотрудника организации</a:t>
            </a:r>
            <a:endParaRPr lang="x-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1F9D9B3-6D6F-984F-4B4A-2E76C1C4A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08" y="1470160"/>
            <a:ext cx="4689842" cy="3306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A04A93-4AE3-CB34-AD65-53707263AFE5}"/>
              </a:ext>
            </a:extLst>
          </p:cNvPr>
          <p:cNvSpPr txBox="1"/>
          <p:nvPr/>
        </p:nvSpPr>
        <p:spPr>
          <a:xfrm>
            <a:off x="532462" y="825647"/>
            <a:ext cx="4302088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В каждом из 8 модулей курса: презентация с расширенным текстовым и аудио сопровождением, тесты</a:t>
            </a:r>
            <a:endParaRPr lang="x-none" sz="1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64281F06-281D-A977-0329-2BD814DEF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20" y="708575"/>
            <a:ext cx="2923131" cy="204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EB4787-2EAE-E815-2C1F-1EAB06C1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446" y="2894006"/>
            <a:ext cx="2844481" cy="20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21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25E22-4891-6491-8201-F231B468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Bold" pitchFamily="34" charset="-122"/>
                <a:cs typeface="Arial" panose="020B0604020202020204" pitchFamily="34" charset="0"/>
                <a:sym typeface="Helvetica Neue"/>
              </a:rPr>
              <a:t>Раздел для сотрудника кадровой службы организации 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Bold" pitchFamily="34" charset="-122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4C70D9-FB53-8D40-4722-DD774C10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762825"/>
            <a:ext cx="3505580" cy="2997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33BE6E-F5A9-035C-1BC6-ECD5668D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10" y="1065877"/>
            <a:ext cx="3368630" cy="374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8EB4C1-48D7-3D40-7B55-0C5435D21853}"/>
              </a:ext>
            </a:extLst>
          </p:cNvPr>
          <p:cNvSpPr txBox="1"/>
          <p:nvPr/>
        </p:nvSpPr>
        <p:spPr>
          <a:xfrm>
            <a:off x="633412" y="1042794"/>
            <a:ext cx="3573227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uller Regular" pitchFamily="34" charset="-122"/>
                <a:cs typeface="Arial" panose="020B0604020202020204" pitchFamily="34" charset="0"/>
              </a:rPr>
              <a:t>Актуальность, подборка исследований по теме, вопросы для проверки актуальности запуска программы для сотрудников</a:t>
            </a:r>
            <a:endParaRPr lang="x-none" sz="1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uller Regular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930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817</Words>
  <Application>Microsoft Office PowerPoint</Application>
  <PresentationFormat>Экран (16:9)</PresentationFormat>
  <Paragraphs>141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White</vt:lpstr>
      <vt:lpstr>ПРОГРАММА ПОВЫШЕНИЯ ФИНАНСОВОЙ ГРАМОТНОСТИ НА РАБОЧЕМ МЕСТЕ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для сотрудника организации</vt:lpstr>
      <vt:lpstr>Раздел для сотрудника кадровой службы организации </vt:lpstr>
      <vt:lpstr>Раздел для сотрудника кадровой службы организации</vt:lpstr>
      <vt:lpstr>Раздел для сотрудника кадровой службы организации</vt:lpstr>
      <vt:lpstr>Презентация PowerPoint</vt:lpstr>
      <vt:lpstr>Курс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Боброва Анастасия Сергеевна</dc:creator>
  <cp:lastModifiedBy>Веретельник Александр Сергеевич</cp:lastModifiedBy>
  <cp:revision>130</cp:revision>
  <dcterms:created xsi:type="dcterms:W3CDTF">2025-08-05T09:38:00Z</dcterms:created>
  <dcterms:modified xsi:type="dcterms:W3CDTF">2026-01-29T07:52:49Z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D06AAD2BA41244A68D845C015DC59966_12</vt:lpwstr>
  </property>
  <property fmtid="{D5CDD505-2E9C-101B-9397-08002B2CF9AE}" pid="3" name="KSOProductBuildVer">
    <vt:lpwstr>1049-12.2.0.21931</vt:lpwstr>
  </property>
</Properties>
</file>