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459" r:id="rId2"/>
    <p:sldId id="466" r:id="rId3"/>
    <p:sldId id="468" r:id="rId4"/>
    <p:sldId id="453" r:id="rId5"/>
    <p:sldId id="454" r:id="rId6"/>
    <p:sldId id="455" r:id="rId7"/>
    <p:sldId id="476" r:id="rId8"/>
    <p:sldId id="477" r:id="rId9"/>
    <p:sldId id="456" r:id="rId10"/>
    <p:sldId id="457" r:id="rId11"/>
    <p:sldId id="442" r:id="rId12"/>
    <p:sldId id="398" r:id="rId13"/>
    <p:sldId id="445" r:id="rId14"/>
    <p:sldId id="478" r:id="rId15"/>
    <p:sldId id="3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DE9"/>
    <a:srgbClr val="0033CC"/>
    <a:srgbClr val="0060A8"/>
    <a:srgbClr val="83C385"/>
    <a:srgbClr val="1F5463"/>
    <a:srgbClr val="FFE8AF"/>
    <a:srgbClr val="1D4F5D"/>
    <a:srgbClr val="19434F"/>
    <a:srgbClr val="163C46"/>
    <a:srgbClr val="FFF5DD"/>
  </p:clrMru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1" autoAdjust="0"/>
    <p:restoredTop sz="91815" autoAdjust="0"/>
  </p:normalViewPr>
  <p:slideViewPr>
    <p:cSldViewPr>
      <p:cViewPr>
        <p:scale>
          <a:sx n="70" d="100"/>
          <a:sy n="70" d="100"/>
        </p:scale>
        <p:origin x="-184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53" d="100"/>
          <a:sy n="53" d="100"/>
        </p:scale>
        <p:origin x="-173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60665-CE21-4052-813F-CEBE1467E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347E-92DC-4720-A3B7-A73DECBB0C2C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9EEE0-8487-43BF-BB80-7F182FF3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6D396-9514-4535-B102-E15E9ED440E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02403" name="pg num"/>
          <p:cNvSpPr txBox="1">
            <a:spLocks noGrp="1" noChangeArrowheads="1"/>
          </p:cNvSpPr>
          <p:nvPr/>
        </p:nvSpPr>
        <p:spPr bwMode="auto">
          <a:xfrm>
            <a:off x="6087637" y="8700542"/>
            <a:ext cx="5445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/>
            <a:fld id="{EF3F7EF4-DB6F-40E5-A764-533EBBD1FCF7}" type="slidenum">
              <a:rPr lang="en-US" sz="1200">
                <a:cs typeface="Arial" pitchFamily="34" charset="0"/>
              </a:rPr>
              <a:pPr defTabSz="895350"/>
              <a:t>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7050" y="1176338"/>
            <a:ext cx="10415588" cy="7812087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72EF1-CAB6-4ADC-9555-41C45EB36F7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17763" name="pg num"/>
          <p:cNvSpPr txBox="1">
            <a:spLocks noGrp="1" noChangeArrowheads="1"/>
          </p:cNvSpPr>
          <p:nvPr/>
        </p:nvSpPr>
        <p:spPr bwMode="auto">
          <a:xfrm>
            <a:off x="6087637" y="8700542"/>
            <a:ext cx="5445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895350"/>
            <a:fld id="{7DC6D35B-9C6C-4BC3-9514-EFA2B9AF653A}" type="slidenum">
              <a:rPr lang="en-US" sz="1200">
                <a:cs typeface="Arial" pitchFamily="34" charset="0"/>
              </a:rPr>
              <a:pPr defTabSz="895350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7050" y="1176338"/>
            <a:ext cx="10415588" cy="7812087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47EC-96A2-4A0B-9F4B-422A070E5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EDA6-8E09-4D20-A25A-D8BC3E922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6CD0-0E17-4ECA-8D85-25398D5F8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AF08-A7A2-4210-A327-327558904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48E8-C337-4B49-92D2-8A6AA8CAD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328A-20F9-48FD-8C5C-688BD7364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1B56-9A65-4DD0-87D2-E90A2DA5F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8E06-F22D-4F3A-B6FE-DA94663DA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1557-5D80-46A3-815B-6441EF514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9059-C2D1-4D64-92A8-B01899591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02B0-3188-4B19-AE6A-F417A8F8A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675C-935C-4027-A039-2AD54E87E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82F796E-8ED7-4535-AD5E-08C96B59F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ransition spd="slow">
    <p:cover dir="l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72816"/>
            <a:ext cx="9144000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5904656" cy="14401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аддикций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молодёжной среде. </a:t>
            </a:r>
            <a:b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Тенденции. Пути развития.</a:t>
            </a:r>
            <a:endParaRPr lang="ru-RU" sz="26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861048"/>
            <a:ext cx="6400800" cy="199684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ru-RU" sz="3300" dirty="0" smtClean="0"/>
          </a:p>
          <a:p>
            <a:endParaRPr lang="ru-RU" dirty="0"/>
          </a:p>
        </p:txBody>
      </p:sp>
      <p:pic>
        <p:nvPicPr>
          <p:cNvPr id="5" name="Рисунок 4" descr="IMG_5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9664" y="1844824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75856" y="4365104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Н.Е.Фролова, специалист по социальной работе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ГБУЗ ЯО «Ярославская областная клиническая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наркологическая больница»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764704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764704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 descr="ЯОКНБ-лого-ЦВЕ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652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ый треугольник 10"/>
          <p:cNvSpPr/>
          <p:nvPr/>
        </p:nvSpPr>
        <p:spPr>
          <a:xfrm flipH="1">
            <a:off x="8113357" y="6096854"/>
            <a:ext cx="1024572" cy="7827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«запретной информации»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использовать следующую информацию 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с несовершеннолетними: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наркотических и токсических веществ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Сведения, касающиеся технологии приготовления и использования наркотических и токсических веществ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эффекта от приема этих веществ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жаргона и специфического сленга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08720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908720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ЯОКНБ-лого-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652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ый треугольник 7"/>
          <p:cNvSpPr/>
          <p:nvPr/>
        </p:nvSpPr>
        <p:spPr>
          <a:xfrm flipH="1">
            <a:off x="8113357" y="6096854"/>
            <a:ext cx="1024572" cy="7827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AM_9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797152"/>
            <a:ext cx="2784309" cy="2088232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80292"/>
            <a:ext cx="558011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Tx/>
              <a:buBlip>
                <a:blip r:embed="rId3"/>
              </a:buBlip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Интерактивные формы занятий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(тренинги, презентации, деловые игры, дискуссии, кинолектории и т.д.) </a:t>
            </a:r>
          </a:p>
          <a:p>
            <a:pPr marL="185738" marR="0" lvl="0" indent="-185738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Tx/>
              <a:buBlip>
                <a:blip r:embed="rId3"/>
              </a:buBlip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дифференцированный подход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 целевой группе: объем информации и форма подачи материала зависят от возраста и степени вовлечения несовершеннолетних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наркогенную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ситуацию.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в образовательных учреждениях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2636912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0" indent="-185738" algn="just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</a:pPr>
            <a:r>
              <a:rPr lang="ru-RU" sz="1600" b="1" dirty="0" err="1" smtClean="0">
                <a:solidFill>
                  <a:schemeClr val="accent6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Гендерный</a:t>
            </a:r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подход</a:t>
            </a:r>
            <a:r>
              <a:rPr lang="ru-RU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 учетом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протективных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факторов  в целях формирование личной ответственности девушки за свое поведение и здоровье будущих детей.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7380313" y="1628800"/>
            <a:ext cx="475755" cy="216024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10800000">
            <a:off x="7308304" y="1340768"/>
            <a:ext cx="475755" cy="216024"/>
          </a:xfrm>
          <a:prstGeom prst="curvedUpArrow">
            <a:avLst>
              <a:gd name="adj1" fmla="val 25000"/>
              <a:gd name="adj2" fmla="val 103334"/>
              <a:gd name="adj3" fmla="val 547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106" name="Picture 2" descr="http://smk.kemtipp.ru/stories/news/65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865013"/>
            <a:ext cx="619771" cy="619771"/>
          </a:xfrm>
          <a:prstGeom prst="rect">
            <a:avLst/>
          </a:prstGeom>
          <a:noFill/>
        </p:spPr>
      </p:pic>
      <p:pic>
        <p:nvPicPr>
          <p:cNvPr id="15" name="Picture 10" descr="http://yaoknb.ru/tpl/images/logo.png"/>
          <p:cNvPicPr>
            <a:picLocks noChangeAspect="1" noChangeArrowheads="1"/>
          </p:cNvPicPr>
          <p:nvPr/>
        </p:nvPicPr>
        <p:blipFill>
          <a:blip r:embed="rId5" cstate="print"/>
          <a:srcRect r="64462"/>
          <a:stretch>
            <a:fillRect/>
          </a:stretch>
        </p:blipFill>
        <p:spPr bwMode="auto">
          <a:xfrm>
            <a:off x="6487915" y="1268760"/>
            <a:ext cx="740197" cy="578565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39552" y="764704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764704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 descr="девочки гендерная групп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1588" y="4797152"/>
            <a:ext cx="3712412" cy="2088231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Рисунок 19" descr="тренинг с детьм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806534"/>
            <a:ext cx="2771800" cy="207885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Выноска со стрелкой вправо 18"/>
          <p:cNvSpPr/>
          <p:nvPr/>
        </p:nvSpPr>
        <p:spPr>
          <a:xfrm>
            <a:off x="179512" y="1052736"/>
            <a:ext cx="6192688" cy="1169551"/>
          </a:xfrm>
          <a:prstGeom prst="rightArrowCallout">
            <a:avLst>
              <a:gd name="adj1" fmla="val 100000"/>
              <a:gd name="adj2" fmla="val 50000"/>
              <a:gd name="adj3" fmla="val 26329"/>
              <a:gd name="adj4" fmla="val 93196"/>
            </a:avLst>
          </a:prstGeom>
          <a:solidFill>
            <a:srgbClr val="E9FDE9"/>
          </a:solidFill>
          <a:ln w="127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сотрудниками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КДНиЗП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ПДН УМВД мониторинга административных протоколов по употреблению ПАВ несовершеннолетними, по результатам которого, отбираются образовательные учреждения для проведения целенаправленного профилактического вмешательства.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://city-yaroslavl.ru/cityhall/ODN/bns/%D0%90%D0%98%D0%A1%D0%A2%20%D0%9F%D0%9E%D0%A1%D0%9B%D0%95%D0%94%D0%9D%D0%98%D0%99%20%D0%92%D0%90%D0%A0%D0%98%D0%90%D0%9D%D0%A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1340768"/>
            <a:ext cx="699507" cy="576064"/>
          </a:xfrm>
          <a:prstGeom prst="rect">
            <a:avLst/>
          </a:prstGeom>
          <a:noFill/>
        </p:spPr>
      </p:pic>
      <p:pic>
        <p:nvPicPr>
          <p:cNvPr id="22" name="Picture 47" descr="УВД ПО Яо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800358"/>
            <a:ext cx="792088" cy="6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ЯОКНБ-лого-ЦВЕТ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-6071" y="6303373"/>
            <a:ext cx="9144000" cy="576263"/>
          </a:xfrm>
          <a:prstGeom prst="rect">
            <a:avLst/>
          </a:prstGeom>
          <a:solidFill>
            <a:srgbClr val="C0C0C0">
              <a:alpha val="45882"/>
            </a:srgbClr>
          </a:solidFill>
          <a:ln w="19050">
            <a:noFill/>
            <a:miter lim="800000"/>
            <a:headEnd/>
            <a:tailEnd/>
          </a:ln>
        </p:spPr>
        <p:txBody>
          <a:bodyPr wrap="none" lIns="36731" tIns="36731" rIns="36731" bIns="36731" anchor="ctr"/>
          <a:lstStyle/>
          <a:p>
            <a:pPr defTabSz="933450"/>
            <a:endParaRPr lang="ru-RU" sz="1200" b="1">
              <a:latin typeface="Century Gothic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Семейная профилактика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3456384"/>
          </a:xfrm>
        </p:spPr>
        <p:txBody>
          <a:bodyPr/>
          <a:lstStyle/>
          <a:p>
            <a:pPr lvl="0"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Краткосрочные обучающие программы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ответственного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(формирование семейных установок на здоровый образ жизни, повышение правовой грамотности, привлечение родителей к мероприятиям по ЗОЖ)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эффективного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(повышение педагогической и психологической грамотности)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наркологической настороженности (ранняя диагностика, информирование о видах помощи и местах ее оказания)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положительного отношения к профилактическим медицинским осмотрам обучающихся в целях раннего выявления незаконного потребления наркотических средств и психотропных веществ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endParaRPr lang="ru-RU" sz="1800" dirty="0">
              <a:solidFill>
                <a:srgbClr val="1D4F5D"/>
              </a:solidFill>
            </a:endParaRPr>
          </a:p>
        </p:txBody>
      </p:sp>
      <p:pic>
        <p:nvPicPr>
          <p:cNvPr id="65538" name="Picture 2" descr="C:\мои док все\для сайта\фото\фото для сайта\Новая папка\работа с педагогам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9120"/>
            <a:ext cx="3168352" cy="2088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" name="Рисунок 9" descr="07022014059.jpg"/>
          <p:cNvPicPr>
            <a:picLocks noChangeAspect="1"/>
          </p:cNvPicPr>
          <p:nvPr/>
        </p:nvPicPr>
        <p:blipFill>
          <a:blip r:embed="rId3" cstate="print"/>
          <a:srcRect t="32150" b="16401"/>
          <a:stretch>
            <a:fillRect/>
          </a:stretch>
        </p:blipFill>
        <p:spPr>
          <a:xfrm>
            <a:off x="6228184" y="4509121"/>
            <a:ext cx="2664296" cy="2102746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9552" y="764704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764704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 descr="ЯОКНБ-лого-ЦВЕ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82"/>
          <a:stretch/>
        </p:blipFill>
        <p:spPr bwMode="auto">
          <a:xfrm>
            <a:off x="3203848" y="4509120"/>
            <a:ext cx="3024336" cy="2132856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91264" cy="6926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Тестирование как профилактическая мера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3240360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от 16 июня 2014 г. N 658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образования" </a:t>
            </a:r>
          </a:p>
          <a:p>
            <a:pPr algn="just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МЗ РФ от 6 октября 2014 г. № 581н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 в целях раннего выявления незаконного потребления наркотических средств и психотропных веществ»</a:t>
            </a:r>
          </a:p>
        </p:txBody>
      </p:sp>
      <p:pic>
        <p:nvPicPr>
          <p:cNvPr id="5" name="Рисунок 4" descr="get.jpg"/>
          <p:cNvPicPr>
            <a:picLocks noChangeAspect="1"/>
          </p:cNvPicPr>
          <p:nvPr/>
        </p:nvPicPr>
        <p:blipFill>
          <a:blip r:embed="rId2" cstate="print"/>
          <a:srcRect l="15120" t="2778" b="5556"/>
          <a:stretch>
            <a:fillRect/>
          </a:stretch>
        </p:blipFill>
        <p:spPr>
          <a:xfrm>
            <a:off x="4788024" y="4005064"/>
            <a:ext cx="2520280" cy="1872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4077072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Тестирование состоит из двух этапов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социально-психологического тестирования (сфера ответственности системы образования)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профилактического медицинского осмотра (сфера ответственности системы здравоохранения).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ni_3c7b9b4a67edd6c172500fc9392447ed.jpg"/>
          <p:cNvPicPr>
            <a:picLocks noChangeAspect="1"/>
          </p:cNvPicPr>
          <p:nvPr/>
        </p:nvPicPr>
        <p:blipFill>
          <a:blip r:embed="rId3" cstate="print"/>
          <a:srcRect t="5714" r="18282"/>
          <a:stretch>
            <a:fillRect/>
          </a:stretch>
        </p:blipFill>
        <p:spPr>
          <a:xfrm>
            <a:off x="6372200" y="4986776"/>
            <a:ext cx="2555776" cy="168258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9512" y="407707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7984" y="3933056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9552" y="764704"/>
            <a:ext cx="8604448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764704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 descr="ЯОКНБ-лого-ЦВЕ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Прямая соединительная линия 106"/>
          <p:cNvCxnSpPr/>
          <p:nvPr/>
        </p:nvCxnSpPr>
        <p:spPr>
          <a:xfrm>
            <a:off x="1470025" y="6523038"/>
            <a:ext cx="6572250" cy="1587"/>
          </a:xfrm>
          <a:prstGeom prst="line">
            <a:avLst/>
          </a:prstGeom>
          <a:ln w="381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1"/>
          <p:cNvGrpSpPr>
            <a:grpSpLocks/>
          </p:cNvGrpSpPr>
          <p:nvPr/>
        </p:nvGrpSpPr>
        <p:grpSpPr bwMode="auto">
          <a:xfrm flipH="1">
            <a:off x="75580" y="1844824"/>
            <a:ext cx="3992364" cy="3744764"/>
            <a:chOff x="1955" y="1224"/>
            <a:chExt cx="1911" cy="1911"/>
          </a:xfrm>
        </p:grpSpPr>
        <p:sp>
          <p:nvSpPr>
            <p:cNvPr id="39024" name="Oval 52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25" name="Oval 53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26" name="Oval 54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27" name="Oval 55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28" name="Oval 56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29" name="Oval 57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030" name="Oval 58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8914" name="Picture 136" descr="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2058" y="3414563"/>
            <a:ext cx="1197734" cy="8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4" name="Picture 130" descr="circular-recycle-arrows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80928"/>
            <a:ext cx="2102346" cy="219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Line 9"/>
          <p:cNvSpPr>
            <a:spLocks noChangeShapeType="1"/>
          </p:cNvSpPr>
          <p:nvPr/>
        </p:nvSpPr>
        <p:spPr bwMode="auto">
          <a:xfrm>
            <a:off x="487363" y="652463"/>
            <a:ext cx="16906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8" name="Rectangle 30"/>
          <p:cNvSpPr>
            <a:spLocks noChangeArrowheads="1"/>
          </p:cNvSpPr>
          <p:nvPr/>
        </p:nvSpPr>
        <p:spPr bwMode="auto">
          <a:xfrm>
            <a:off x="2730529" y="1013827"/>
            <a:ext cx="6393760" cy="83099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0">
                <a:schemeClr val="accent1">
                  <a:tint val="23500"/>
                  <a:satMod val="160000"/>
                  <a:lumMod val="86000"/>
                  <a:lumOff val="14000"/>
                  <a:alpha val="94000"/>
                </a:schemeClr>
              </a:gs>
            </a:gsLst>
            <a:path path="circle">
              <a:fillToRect l="100000" t="10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Участие </a:t>
            </a:r>
            <a:r>
              <a:rPr lang="ru-RU" sz="1600" b="1" dirty="0">
                <a:solidFill>
                  <a:srgbClr val="002060"/>
                </a:solidFill>
              </a:rPr>
              <a:t>всех заинтересованных структур на основе </a:t>
            </a:r>
            <a:r>
              <a:rPr lang="ru-RU" sz="1600" b="1" dirty="0" err="1">
                <a:solidFill>
                  <a:srgbClr val="002060"/>
                </a:solidFill>
              </a:rPr>
              <a:t>мультидисциплинарного</a:t>
            </a:r>
            <a:r>
              <a:rPr lang="ru-RU" sz="1600" b="1" dirty="0">
                <a:solidFill>
                  <a:srgbClr val="002060"/>
                </a:solidFill>
              </a:rPr>
              <a:t> подхода и межведомственного взаимодействия.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8939" name="Rectangle 31"/>
          <p:cNvSpPr>
            <a:spLocks noChangeArrowheads="1"/>
          </p:cNvSpPr>
          <p:nvPr/>
        </p:nvSpPr>
        <p:spPr bwMode="auto">
          <a:xfrm>
            <a:off x="3983483" y="1895596"/>
            <a:ext cx="5140805" cy="1077218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0">
                <a:schemeClr val="accent1">
                  <a:tint val="23500"/>
                  <a:satMod val="160000"/>
                  <a:lumMod val="86000"/>
                  <a:lumOff val="14000"/>
                  <a:alpha val="94000"/>
                </a:schemeClr>
              </a:gs>
            </a:gsLst>
            <a:path path="circle">
              <a:fillToRect l="100000" t="10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1600" b="1" dirty="0">
                <a:solidFill>
                  <a:srgbClr val="002060"/>
                </a:solidFill>
              </a:rPr>
              <a:t>административного ресурса и </a:t>
            </a:r>
            <a:r>
              <a:rPr lang="ru-RU" sz="1600" b="1" dirty="0" smtClean="0">
                <a:solidFill>
                  <a:srgbClr val="002060"/>
                </a:solidFill>
              </a:rPr>
              <a:t>наличие </a:t>
            </a:r>
            <a:r>
              <a:rPr lang="ru-RU" sz="1600" b="1" dirty="0">
                <a:solidFill>
                  <a:srgbClr val="002060"/>
                </a:solidFill>
              </a:rPr>
              <a:t>координирующего  органа  </a:t>
            </a:r>
            <a:r>
              <a:rPr lang="ru-RU" sz="1600" b="1" dirty="0" smtClean="0">
                <a:solidFill>
                  <a:srgbClr val="002060"/>
                </a:solidFill>
              </a:rPr>
              <a:t>(антинаркотическая </a:t>
            </a:r>
            <a:r>
              <a:rPr lang="ru-RU" sz="1600" b="1" dirty="0">
                <a:solidFill>
                  <a:srgbClr val="002060"/>
                </a:solidFill>
              </a:rPr>
              <a:t>комиссия),  контролирующего  и  объединяющего профилактическую  деятельность  этих  структур.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8940" name="Rectangle 32"/>
          <p:cNvSpPr>
            <a:spLocks noChangeArrowheads="1"/>
          </p:cNvSpPr>
          <p:nvPr/>
        </p:nvSpPr>
        <p:spPr bwMode="auto">
          <a:xfrm>
            <a:off x="4572000" y="3123794"/>
            <a:ext cx="4572000" cy="83099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0">
                <a:schemeClr val="accent1">
                  <a:tint val="23500"/>
                  <a:satMod val="160000"/>
                  <a:lumMod val="86000"/>
                  <a:lumOff val="14000"/>
                  <a:alpha val="94000"/>
                </a:schemeClr>
              </a:gs>
            </a:gsLst>
            <a:path path="circle">
              <a:fillToRect l="100000" t="10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Разнообразие </a:t>
            </a:r>
            <a:r>
              <a:rPr lang="ru-RU" sz="1600" b="1" dirty="0">
                <a:solidFill>
                  <a:srgbClr val="002060"/>
                </a:solidFill>
              </a:rPr>
              <a:t>форм и методов профилактической работы, преимущественно на индивидуально-групповом уровне.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8941" name="Rectangle 33"/>
          <p:cNvSpPr>
            <a:spLocks noChangeArrowheads="1"/>
          </p:cNvSpPr>
          <p:nvPr/>
        </p:nvSpPr>
        <p:spPr bwMode="auto">
          <a:xfrm>
            <a:off x="4364766" y="4082584"/>
            <a:ext cx="4759523" cy="1323439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0">
                <a:schemeClr val="accent1">
                  <a:tint val="23500"/>
                  <a:satMod val="160000"/>
                  <a:lumMod val="86000"/>
                  <a:lumOff val="14000"/>
                  <a:alpha val="94000"/>
                </a:schemeClr>
              </a:gs>
            </a:gsLst>
            <a:path path="circle">
              <a:fillToRect l="100000" t="10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Консультативно-методическая поддержка специалистов  </a:t>
            </a:r>
            <a:r>
              <a:rPr lang="ru-RU" sz="1600" b="1" dirty="0">
                <a:solidFill>
                  <a:srgbClr val="002060"/>
                </a:solidFill>
              </a:rPr>
              <a:t>(наркологическая служба, научно-преподавательский состав ВУЗов, издание методической литературы, проведение обучающих тренингов).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8942" name="Rectangle 34"/>
          <p:cNvSpPr>
            <a:spLocks noChangeArrowheads="1"/>
          </p:cNvSpPr>
          <p:nvPr/>
        </p:nvSpPr>
        <p:spPr bwMode="auto">
          <a:xfrm>
            <a:off x="3203848" y="5500322"/>
            <a:ext cx="5920440" cy="58477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0">
                <a:schemeClr val="accent1">
                  <a:tint val="23500"/>
                  <a:satMod val="160000"/>
                  <a:lumMod val="86000"/>
                  <a:lumOff val="14000"/>
                  <a:alpha val="94000"/>
                </a:schemeClr>
              </a:gs>
            </a:gsLst>
            <a:path path="circle">
              <a:fillToRect l="100000" t="100000"/>
            </a:path>
          </a:gra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Осуществление </a:t>
            </a:r>
            <a:r>
              <a:rPr lang="ru-RU" sz="1600" b="1" dirty="0">
                <a:solidFill>
                  <a:srgbClr val="002060"/>
                </a:solidFill>
              </a:rPr>
              <a:t>профилактической работы в рамках действующего законодательства.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 rot="4976862" flipH="1">
            <a:off x="2146470" y="1426614"/>
            <a:ext cx="312737" cy="322262"/>
            <a:chOff x="1944" y="1111"/>
            <a:chExt cx="204" cy="196"/>
          </a:xfrm>
          <a:solidFill>
            <a:schemeClr val="accent4">
              <a:lumMod val="75000"/>
            </a:schemeClr>
          </a:solidFill>
        </p:grpSpPr>
        <p:pic>
          <p:nvPicPr>
            <p:cNvPr id="39031" name="Picture 36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5093" name="Oval 37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  <a:grpFill/>
          </p:grpSpPr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  <a:grpFill/>
            </p:grpSpPr>
            <p:sp>
              <p:nvSpPr>
                <p:cNvPr id="39044" name="AutoShape 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5" name="AutoShape 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6" name="AutoShape 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7" name="AutoShape 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4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  <a:grpFill/>
            </p:grpSpPr>
            <p:sp>
              <p:nvSpPr>
                <p:cNvPr id="39040" name="AutoShape 4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1" name="AutoShape 4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2" name="AutoShape 4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43" name="AutoShape 4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9036" name="Arc 49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9037" name="Picture 50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0"/>
          <p:cNvGrpSpPr>
            <a:grpSpLocks/>
          </p:cNvGrpSpPr>
          <p:nvPr/>
        </p:nvGrpSpPr>
        <p:grpSpPr bwMode="auto">
          <a:xfrm rot="4976862" flipH="1">
            <a:off x="3594750" y="2152265"/>
            <a:ext cx="312738" cy="309562"/>
            <a:chOff x="1944" y="1111"/>
            <a:chExt cx="204" cy="196"/>
          </a:xfrm>
          <a:solidFill>
            <a:schemeClr val="accent4">
              <a:lumMod val="75000"/>
            </a:schemeClr>
          </a:solidFill>
        </p:grpSpPr>
        <p:pic>
          <p:nvPicPr>
            <p:cNvPr id="39007" name="Picture 61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5118" name="Oval 62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  <a:grpFill/>
          </p:grpSpPr>
          <p:grpSp>
            <p:nvGrpSpPr>
              <p:cNvPr id="9" name="Group 6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  <a:grpFill/>
            </p:grpSpPr>
            <p:sp>
              <p:nvSpPr>
                <p:cNvPr id="39020" name="AutoShape 6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21" name="AutoShape 6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22" name="AutoShape 6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23" name="AutoShape 6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6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  <a:grpFill/>
            </p:grpSpPr>
            <p:sp>
              <p:nvSpPr>
                <p:cNvPr id="39016" name="AutoShape 7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17" name="AutoShape 7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18" name="AutoShape 7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19" name="AutoShape 7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9012" name="Arc 74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9013" name="Picture 75" descr="light_shadow1"/>
            <p:cNvPicPr>
              <a:picLocks noChangeAspect="1" noChangeArrowheads="1"/>
            </p:cNvPicPr>
            <p:nvPr/>
          </p:nvPicPr>
          <p:blipFill>
            <a:blip r:embed="rId8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76"/>
          <p:cNvGrpSpPr>
            <a:grpSpLocks/>
          </p:cNvGrpSpPr>
          <p:nvPr/>
        </p:nvGrpSpPr>
        <p:grpSpPr bwMode="auto">
          <a:xfrm rot="4976862" flipH="1">
            <a:off x="4170814" y="3376400"/>
            <a:ext cx="312738" cy="309563"/>
            <a:chOff x="1944" y="1111"/>
            <a:chExt cx="204" cy="196"/>
          </a:xfrm>
          <a:solidFill>
            <a:schemeClr val="accent4">
              <a:lumMod val="75000"/>
            </a:schemeClr>
          </a:solidFill>
        </p:grpSpPr>
        <p:pic>
          <p:nvPicPr>
            <p:cNvPr id="38990" name="Picture 77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5134" name="Oval 7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  <a:grpFill/>
          </p:grpSpPr>
          <p:grpSp>
            <p:nvGrpSpPr>
              <p:cNvPr id="13" name="Group 8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  <a:grpFill/>
            </p:grpSpPr>
            <p:sp>
              <p:nvSpPr>
                <p:cNvPr id="39003" name="AutoShape 8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4" name="AutoShape 8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5" name="AutoShape 8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6" name="AutoShape 8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8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  <a:grpFill/>
            </p:grpSpPr>
            <p:sp>
              <p:nvSpPr>
                <p:cNvPr id="38999" name="AutoShape 8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0" name="AutoShape 8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1" name="AutoShape 8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02" name="AutoShape 8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8995" name="Arc 9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8996" name="Picture 91" descr="light_shadow1"/>
            <p:cNvPicPr>
              <a:picLocks noChangeAspect="1" noChangeArrowheads="1"/>
            </p:cNvPicPr>
            <p:nvPr/>
          </p:nvPicPr>
          <p:blipFill>
            <a:blip r:embed="rId8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92"/>
          <p:cNvGrpSpPr>
            <a:grpSpLocks/>
          </p:cNvGrpSpPr>
          <p:nvPr/>
        </p:nvGrpSpPr>
        <p:grpSpPr bwMode="auto">
          <a:xfrm rot="4976862" flipH="1">
            <a:off x="4011043" y="4370587"/>
            <a:ext cx="312738" cy="341312"/>
            <a:chOff x="1944" y="1111"/>
            <a:chExt cx="204" cy="196"/>
          </a:xfrm>
          <a:solidFill>
            <a:schemeClr val="accent4">
              <a:lumMod val="75000"/>
            </a:schemeClr>
          </a:solidFill>
        </p:grpSpPr>
        <p:pic>
          <p:nvPicPr>
            <p:cNvPr id="38973" name="Picture 93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5150" name="Oval 94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  <a:grpFill/>
          </p:grpSpPr>
          <p:grpSp>
            <p:nvGrpSpPr>
              <p:cNvPr id="17" name="Group 9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  <a:grpFill/>
            </p:grpSpPr>
            <p:sp>
              <p:nvSpPr>
                <p:cNvPr id="38986" name="AutoShape 9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7" name="AutoShape 9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8" name="AutoShape 9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9" name="AutoShape 10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10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  <a:grpFill/>
            </p:grpSpPr>
            <p:sp>
              <p:nvSpPr>
                <p:cNvPr id="38982" name="AutoShape 10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3" name="AutoShape 10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4" name="AutoShape 10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85" name="AutoShape 10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8978" name="Arc 106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8979" name="Picture 107" descr="light_shadow1"/>
            <p:cNvPicPr>
              <a:picLocks noChangeAspect="1" noChangeArrowheads="1"/>
            </p:cNvPicPr>
            <p:nvPr/>
          </p:nvPicPr>
          <p:blipFill>
            <a:blip r:embed="rId10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08"/>
          <p:cNvGrpSpPr>
            <a:grpSpLocks/>
          </p:cNvGrpSpPr>
          <p:nvPr/>
        </p:nvGrpSpPr>
        <p:grpSpPr bwMode="auto">
          <a:xfrm rot="4976862" flipH="1">
            <a:off x="2755418" y="5575643"/>
            <a:ext cx="312737" cy="355334"/>
            <a:chOff x="1944" y="1111"/>
            <a:chExt cx="204" cy="196"/>
          </a:xfrm>
          <a:solidFill>
            <a:schemeClr val="accent4">
              <a:lumMod val="75000"/>
            </a:schemeClr>
          </a:solidFill>
        </p:grpSpPr>
        <p:pic>
          <p:nvPicPr>
            <p:cNvPr id="38956" name="Picture 109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5166" name="Oval 110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111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  <a:grpFill/>
          </p:grpSpPr>
          <p:grpSp>
            <p:nvGrpSpPr>
              <p:cNvPr id="21" name="Group 11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  <a:grpFill/>
            </p:grpSpPr>
            <p:sp>
              <p:nvSpPr>
                <p:cNvPr id="38969" name="AutoShape 11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70" name="AutoShape 11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71" name="AutoShape 11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72" name="AutoShape 11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11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  <a:grpFill/>
            </p:grpSpPr>
            <p:sp>
              <p:nvSpPr>
                <p:cNvPr id="38965" name="AutoShape 11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66" name="AutoShape 11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67" name="AutoShape 12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68" name="AutoShape 12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8961" name="Arc 122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8962" name="Picture 123" descr="light_shadow1"/>
            <p:cNvPicPr>
              <a:picLocks noChangeAspect="1" noChangeArrowheads="1"/>
            </p:cNvPicPr>
            <p:nvPr/>
          </p:nvPicPr>
          <p:blipFill>
            <a:blip r:embed="rId12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52" name="Line 127"/>
          <p:cNvSpPr>
            <a:spLocks noChangeShapeType="1"/>
          </p:cNvSpPr>
          <p:nvPr/>
        </p:nvSpPr>
        <p:spPr bwMode="auto">
          <a:xfrm flipV="1">
            <a:off x="3347864" y="5408705"/>
            <a:ext cx="5776425" cy="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53" name="Rectangle 128"/>
          <p:cNvSpPr>
            <a:spLocks noChangeArrowheads="1"/>
          </p:cNvSpPr>
          <p:nvPr/>
        </p:nvSpPr>
        <p:spPr bwMode="auto">
          <a:xfrm>
            <a:off x="251520" y="220578"/>
            <a:ext cx="87129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D7181F"/>
              </a:buClr>
              <a:tabLst>
                <a:tab pos="44608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Необходимые условия эффективности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профилактики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Line 127"/>
          <p:cNvSpPr>
            <a:spLocks noChangeShapeType="1"/>
          </p:cNvSpPr>
          <p:nvPr/>
        </p:nvSpPr>
        <p:spPr bwMode="auto">
          <a:xfrm>
            <a:off x="4245021" y="4031162"/>
            <a:ext cx="4879267" cy="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7" name="Line 127"/>
          <p:cNvSpPr>
            <a:spLocks noChangeShapeType="1"/>
          </p:cNvSpPr>
          <p:nvPr/>
        </p:nvSpPr>
        <p:spPr bwMode="auto">
          <a:xfrm>
            <a:off x="4076453" y="2972814"/>
            <a:ext cx="5061476" cy="1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" name="Line 127"/>
          <p:cNvSpPr>
            <a:spLocks noChangeShapeType="1"/>
          </p:cNvSpPr>
          <p:nvPr/>
        </p:nvSpPr>
        <p:spPr bwMode="auto">
          <a:xfrm flipV="1">
            <a:off x="3267800" y="1844824"/>
            <a:ext cx="5804520" cy="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539552" y="836712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0" y="836712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Rectangle 44"/>
          <p:cNvSpPr>
            <a:spLocks noChangeArrowheads="1"/>
          </p:cNvSpPr>
          <p:nvPr/>
        </p:nvSpPr>
        <p:spPr bwMode="auto">
          <a:xfrm>
            <a:off x="-6071" y="6303373"/>
            <a:ext cx="9144000" cy="576263"/>
          </a:xfrm>
          <a:prstGeom prst="rect">
            <a:avLst/>
          </a:prstGeom>
          <a:solidFill>
            <a:srgbClr val="C0C0C0">
              <a:alpha val="45882"/>
            </a:srgbClr>
          </a:solidFill>
          <a:ln w="19050">
            <a:noFill/>
            <a:miter lim="800000"/>
            <a:headEnd/>
            <a:tailEnd/>
          </a:ln>
        </p:spPr>
        <p:txBody>
          <a:bodyPr wrap="none" lIns="36731" tIns="36731" rIns="36731" bIns="36731" anchor="ctr"/>
          <a:lstStyle/>
          <a:p>
            <a:pPr defTabSz="933450"/>
            <a:endParaRPr lang="ru-RU" sz="1200" b="1">
              <a:latin typeface="Century Gothic" pitchFamily="34" charset="0"/>
            </a:endParaRPr>
          </a:p>
        </p:txBody>
      </p:sp>
      <p:sp>
        <p:nvSpPr>
          <p:cNvPr id="105" name="Прямоугольный треугольник 104"/>
          <p:cNvSpPr/>
          <p:nvPr/>
        </p:nvSpPr>
        <p:spPr>
          <a:xfrm flipH="1">
            <a:off x="8113357" y="6096854"/>
            <a:ext cx="1024572" cy="7827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0105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ht16.ru/wp-content/uploads/2016/03/semya-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403786" cy="3600401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683568" y="1268760"/>
            <a:ext cx="7920880" cy="4873744"/>
          </a:xfrm>
          <a:prstGeom prst="ellipse">
            <a:avLst/>
          </a:prstGeom>
          <a:noFill/>
          <a:ln w="889000">
            <a:solidFill>
              <a:schemeClr val="accent4">
                <a:lumMod val="60000"/>
                <a:lumOff val="40000"/>
                <a:alpha val="70000"/>
              </a:schemeClr>
            </a:solidFill>
          </a:ln>
          <a:effectLst>
            <a:outerShdw blurRad="342900" sx="88000" sy="88000" algn="ctr" rotWithShape="0">
              <a:schemeClr val="accent4">
                <a:lumMod val="60000"/>
                <a:lumOff val="40000"/>
                <a:alpha val="40000"/>
              </a:schemeClr>
            </a:outerShdw>
          </a:effectLst>
          <a:scene3d>
            <a:camera prst="orthographicFront">
              <a:rot lat="600000" lon="0" rev="20699999"/>
            </a:camera>
            <a:lightRig rig="threePt" dir="t"/>
          </a:scene3d>
          <a:sp3d>
            <a:bevelT w="0" h="0"/>
            <a:bevelB w="12700" h="1270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84" tIns="36942" rIns="73884" bIns="36942"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634351">
            <a:off x="2873777" y="2527771"/>
            <a:ext cx="3393064" cy="2031275"/>
          </a:xfrm>
          <a:prstGeom prst="ellipse">
            <a:avLst/>
          </a:prstGeom>
          <a:noFill/>
          <a:ln>
            <a:solidFill>
              <a:srgbClr val="006600"/>
            </a:solidFill>
          </a:ln>
          <a:scene3d>
            <a:camera prst="perspectiveLeft" fov="2700000"/>
            <a:lightRig rig="flat" dir="t"/>
          </a:scene3d>
          <a:sp3d extrusionH="698500">
            <a:bevelT prst="convex"/>
            <a:bevelB prst="convex"/>
            <a:extrusionClr>
              <a:srgbClr val="00C459"/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06" tIns="41253" rIns="82506" bIns="41253" rtlCol="0" anchor="ctr"/>
          <a:lstStyle/>
          <a:p>
            <a:pPr algn="ctr"/>
            <a:endParaRPr lang="ru-RU"/>
          </a:p>
        </p:txBody>
      </p:sp>
      <p:sp>
        <p:nvSpPr>
          <p:cNvPr id="5" name="Text Box 64"/>
          <p:cNvSpPr txBox="1">
            <a:spLocks noChangeArrowheads="1"/>
          </p:cNvSpPr>
          <p:nvPr/>
        </p:nvSpPr>
        <p:spPr bwMode="auto">
          <a:xfrm>
            <a:off x="3286116" y="3071810"/>
            <a:ext cx="292895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НАРКОЛОГИЧЕСКАЯ СЛУЖБА ЯРОСЛАВСКОЙ ОБЛАСТИ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3"/>
          <p:cNvSpPr>
            <a:spLocks noChangeArrowheads="1"/>
          </p:cNvSpPr>
          <p:nvPr/>
        </p:nvSpPr>
        <p:spPr bwMode="auto">
          <a:xfrm>
            <a:off x="3000364" y="1071546"/>
            <a:ext cx="2439993" cy="637005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Правоохранительные органы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http://www.americandream.de/assets/Uploads/_resampled/xSetWidth200-polizist-new-york.jpg.pagespeed.ic.FjJCV4IFJ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714356"/>
            <a:ext cx="517119" cy="477675"/>
          </a:xfrm>
          <a:prstGeom prst="rect">
            <a:avLst/>
          </a:prstGeom>
          <a:noFill/>
        </p:spPr>
      </p:pic>
      <p:sp>
        <p:nvSpPr>
          <p:cNvPr id="10" name="AutoShape 74"/>
          <p:cNvSpPr>
            <a:spLocks noChangeArrowheads="1"/>
          </p:cNvSpPr>
          <p:nvPr/>
        </p:nvSpPr>
        <p:spPr bwMode="auto">
          <a:xfrm>
            <a:off x="4572000" y="1428736"/>
            <a:ext cx="3429024" cy="928694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Управление по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контролю за оборотом наркотиков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&amp;Scy;&amp;ocy;&amp;ocy;&amp;bcy;&amp;shchcy;&amp;icy;, &amp;gcy;&amp;dcy;&amp;iecy; &amp;tcy;&amp;ocy;&amp;rcy;&amp;gcy;&amp;ucy;&amp;yucy;&amp;tcy; &amp;scy;&amp;mcy;&amp;iecy;&amp;rcy;&amp;tcy;&amp;softcy;&amp;yucy;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FFC"/>
              </a:clrFrom>
              <a:clrTo>
                <a:srgbClr val="F8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142984"/>
            <a:ext cx="534994" cy="438296"/>
          </a:xfrm>
          <a:prstGeom prst="rect">
            <a:avLst/>
          </a:prstGeom>
          <a:noFill/>
        </p:spPr>
      </p:pic>
      <p:sp>
        <p:nvSpPr>
          <p:cNvPr id="20" name="AutoShape 76"/>
          <p:cNvSpPr>
            <a:spLocks noChangeArrowheads="1"/>
          </p:cNvSpPr>
          <p:nvPr/>
        </p:nvSpPr>
        <p:spPr bwMode="auto">
          <a:xfrm>
            <a:off x="6786578" y="2571744"/>
            <a:ext cx="2169245" cy="897302"/>
          </a:xfrm>
          <a:prstGeom prst="roundRect">
            <a:avLst/>
          </a:prstGeom>
          <a:noFill/>
          <a:ln w="12700">
            <a:noFill/>
            <a:prstDash val="solid"/>
            <a:round/>
            <a:headEnd/>
            <a:tailEnd/>
          </a:ln>
          <a:effectLst>
            <a:outerShdw blurRad="533400" dist="50800" dir="5400000" algn="ctr" rotWithShape="0">
              <a:schemeClr val="bg1"/>
            </a:outerShdw>
          </a:effectLst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Лечебно-профилактические учреждения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http://cs303703.userapi.com/v303703894/3562/Qd8WSOevDxU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71678"/>
            <a:ext cx="563075" cy="515714"/>
          </a:xfrm>
          <a:prstGeom prst="rect">
            <a:avLst/>
          </a:prstGeom>
          <a:noFill/>
        </p:spPr>
      </p:pic>
      <p:sp>
        <p:nvSpPr>
          <p:cNvPr id="26" name="AutoShape 78"/>
          <p:cNvSpPr>
            <a:spLocks noChangeArrowheads="1"/>
          </p:cNvSpPr>
          <p:nvPr/>
        </p:nvSpPr>
        <p:spPr bwMode="auto">
          <a:xfrm>
            <a:off x="7579902" y="3857628"/>
            <a:ext cx="1564098" cy="418670"/>
          </a:xfrm>
          <a:prstGeom prst="roundRect">
            <a:avLst/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Военкоматы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79"/>
          <p:cNvSpPr>
            <a:spLocks noChangeArrowheads="1"/>
          </p:cNvSpPr>
          <p:nvPr/>
        </p:nvSpPr>
        <p:spPr bwMode="auto">
          <a:xfrm>
            <a:off x="6372200" y="4801259"/>
            <a:ext cx="1790482" cy="628005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Общественные организации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80"/>
          <p:cNvSpPr>
            <a:spLocks noChangeArrowheads="1"/>
          </p:cNvSpPr>
          <p:nvPr/>
        </p:nvSpPr>
        <p:spPr bwMode="auto">
          <a:xfrm>
            <a:off x="5720502" y="5636329"/>
            <a:ext cx="1780456" cy="880363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Русская Православная Церковь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8" descr="http://www.educima.com/imagen-iglesia-ortodoxa-rusa-p262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957362"/>
            <a:ext cx="599563" cy="686348"/>
          </a:xfrm>
          <a:prstGeom prst="rect">
            <a:avLst/>
          </a:prstGeom>
          <a:noFill/>
        </p:spPr>
      </p:pic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357158" y="0"/>
            <a:ext cx="8374699" cy="57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58000"/>
              </a:schemeClr>
            </a:outerShdw>
          </a:effectLst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МЕЖВЕДОМСТВЕННОГО ВЗАИМОДЕЙСТВИЯ  ПО ПРОФИЛАКТИКЕ ПОТРЕБЛЕНИЯ ПСИХОАКТИВНЫХ ВЕЩЕСТВ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10" descr="http://www.iconshock.com/img_jpg/XMac/accounting/jpg/128/watchman_ic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3429000"/>
            <a:ext cx="535310" cy="476505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/>
          <p:nvPr/>
        </p:nvCxnSpPr>
        <p:spPr>
          <a:xfrm rot="16200000" flipH="1">
            <a:off x="4252749" y="2105177"/>
            <a:ext cx="486752" cy="276878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5510460" y="2214554"/>
            <a:ext cx="490300" cy="429440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 flipV="1">
            <a:off x="6198664" y="3000371"/>
            <a:ext cx="587914" cy="114625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6386354" y="3690670"/>
            <a:ext cx="1043166" cy="381272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V="1">
            <a:off x="5195864" y="4884707"/>
            <a:ext cx="942008" cy="437947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V="1">
            <a:off x="6249812" y="4267523"/>
            <a:ext cx="523338" cy="625639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utoShape 71"/>
          <p:cNvSpPr>
            <a:spLocks noChangeArrowheads="1"/>
          </p:cNvSpPr>
          <p:nvPr/>
        </p:nvSpPr>
        <p:spPr bwMode="auto">
          <a:xfrm>
            <a:off x="1005857" y="1387984"/>
            <a:ext cx="2241581" cy="605467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>
            <a:outerShdw blurRad="469900" dist="250190" dir="8460000" sx="120000" sy="120000" algn="ctr">
              <a:schemeClr val="bg1">
                <a:alpha val="59000"/>
              </a:schemeClr>
            </a:outerShdw>
          </a:effectLst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Антинаркотическая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комиссия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4" descr="http://www.neonett.ru/wp-content/uploads/2010/07/i206403340_83238_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4061" y="844185"/>
            <a:ext cx="679444" cy="700800"/>
          </a:xfrm>
          <a:prstGeom prst="rect">
            <a:avLst/>
          </a:prstGeom>
          <a:noFill/>
        </p:spPr>
      </p:pic>
      <p:sp>
        <p:nvSpPr>
          <p:cNvPr id="65" name="AutoShape 62"/>
          <p:cNvSpPr>
            <a:spLocks noChangeArrowheads="1"/>
          </p:cNvSpPr>
          <p:nvPr/>
        </p:nvSpPr>
        <p:spPr bwMode="auto">
          <a:xfrm>
            <a:off x="-32" y="2591660"/>
            <a:ext cx="2572437" cy="909420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Комиссии по делам несовершеннолетних и защите их прав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12" descr="http://www.city-yar.ru/data/Unsorted/ais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091" y="2268471"/>
            <a:ext cx="748888" cy="460355"/>
          </a:xfrm>
          <a:prstGeom prst="rect">
            <a:avLst/>
          </a:prstGeom>
          <a:noFill/>
        </p:spPr>
      </p:pic>
      <p:sp>
        <p:nvSpPr>
          <p:cNvPr id="67" name="AutoShape 65"/>
          <p:cNvSpPr>
            <a:spLocks noChangeArrowheads="1"/>
          </p:cNvSpPr>
          <p:nvPr/>
        </p:nvSpPr>
        <p:spPr bwMode="auto">
          <a:xfrm>
            <a:off x="789500" y="4259528"/>
            <a:ext cx="1780455" cy="637005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Департамент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14" descr="http://www.oreninform.ru/upload/iblock/dc4/educati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291" y="3857628"/>
            <a:ext cx="767561" cy="571078"/>
          </a:xfrm>
          <a:prstGeom prst="rect">
            <a:avLst/>
          </a:prstGeom>
          <a:noFill/>
        </p:spPr>
      </p:pic>
      <p:sp>
        <p:nvSpPr>
          <p:cNvPr id="69" name="AutoShape 66"/>
          <p:cNvSpPr>
            <a:spLocks noChangeArrowheads="1"/>
          </p:cNvSpPr>
          <p:nvPr/>
        </p:nvSpPr>
        <p:spPr bwMode="auto">
          <a:xfrm>
            <a:off x="2357423" y="5286388"/>
            <a:ext cx="2643205" cy="1011575"/>
          </a:xfrm>
          <a:prstGeom prst="roundRect">
            <a:avLst>
              <a:gd name="adj" fmla="val 16667"/>
            </a:avLst>
          </a:prstGeom>
          <a:noFill/>
          <a:ln w="12700">
            <a:noFill/>
            <a:prstDash val="solid"/>
            <a:round/>
            <a:headEnd/>
            <a:tailEnd/>
          </a:ln>
          <a:effectLst/>
        </p:spPr>
        <p:txBody>
          <a:bodyPr vert="horz" wrap="square" lIns="82506" tIns="41253" rIns="82506" bIns="41253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3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Департамент по делам молодежи, физической культуре и спорту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3779912" y="4632677"/>
            <a:ext cx="479269" cy="740541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aifax.ru/photos/7357/5_bez_imeni-4jpg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7319" y="5214950"/>
            <a:ext cx="877293" cy="649301"/>
          </a:xfrm>
          <a:prstGeom prst="rect">
            <a:avLst/>
          </a:prstGeom>
          <a:noFill/>
        </p:spPr>
      </p:pic>
      <p:cxnSp>
        <p:nvCxnSpPr>
          <p:cNvPr id="85" name="Прямая со стрелкой 84"/>
          <p:cNvCxnSpPr/>
          <p:nvPr/>
        </p:nvCxnSpPr>
        <p:spPr>
          <a:xfrm rot="10800000" flipV="1">
            <a:off x="2444827" y="4161672"/>
            <a:ext cx="813331" cy="471004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2319699" y="3324332"/>
            <a:ext cx="688203" cy="105831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2771802" y="1988842"/>
            <a:ext cx="736611" cy="602819"/>
          </a:xfrm>
          <a:prstGeom prst="straightConnector1">
            <a:avLst/>
          </a:prstGeom>
          <a:ln w="38100">
            <a:solidFill>
              <a:srgbClr val="0066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school-conf.ru.bujet.ru/upload/iblock/5b6/lxmyc%20zodkhl-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3015" y="4589529"/>
            <a:ext cx="938459" cy="671152"/>
          </a:xfrm>
          <a:prstGeom prst="rect">
            <a:avLst/>
          </a:prstGeom>
          <a:noFill/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539552" y="642918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ый треугольник 39"/>
          <p:cNvSpPr/>
          <p:nvPr/>
        </p:nvSpPr>
        <p:spPr>
          <a:xfrm rot="10800000" flipH="1">
            <a:off x="0" y="620688"/>
            <a:ext cx="1024572" cy="7827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 flipH="1">
            <a:off x="8113357" y="6096854"/>
            <a:ext cx="1024572" cy="7827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0" y="620688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1"/>
          <p:cNvSpPr>
            <a:spLocks noChangeArrowheads="1"/>
          </p:cNvSpPr>
          <p:nvPr/>
        </p:nvSpPr>
        <p:spPr bwMode="gray">
          <a:xfrm flipV="1">
            <a:off x="428596" y="1785926"/>
            <a:ext cx="8139701" cy="69027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7 w 21600"/>
              <a:gd name="T13" fmla="*/ 3707 h 21600"/>
              <a:gd name="T14" fmla="*/ 17893 w 21600"/>
              <a:gd name="T15" fmla="*/ 1789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>
            <a:off x="487363" y="652463"/>
            <a:ext cx="16906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gray">
          <a:xfrm>
            <a:off x="392361" y="2512651"/>
            <a:ext cx="8363565" cy="1659797"/>
          </a:xfrm>
          <a:prstGeom prst="roundRect">
            <a:avLst>
              <a:gd name="adj" fmla="val 11921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000" dirty="0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gray">
          <a:xfrm>
            <a:off x="387757" y="4357384"/>
            <a:ext cx="8363565" cy="1856556"/>
          </a:xfrm>
          <a:prstGeom prst="roundRect">
            <a:avLst>
              <a:gd name="adj" fmla="val 11921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77" name="AutoShape 30"/>
          <p:cNvSpPr>
            <a:spLocks noChangeArrowheads="1"/>
          </p:cNvSpPr>
          <p:nvPr/>
        </p:nvSpPr>
        <p:spPr bwMode="gray">
          <a:xfrm flipV="1">
            <a:off x="500034" y="3643314"/>
            <a:ext cx="8042991" cy="6497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7 w 21600"/>
              <a:gd name="T13" fmla="*/ 3707 h 21600"/>
              <a:gd name="T14" fmla="*/ 17893 w 21600"/>
              <a:gd name="T15" fmla="*/ 1789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pic>
        <p:nvPicPr>
          <p:cNvPr id="23578" name="Picture 33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85786" y="4643446"/>
            <a:ext cx="850684" cy="70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9" name="Text Box 38"/>
          <p:cNvSpPr txBox="1">
            <a:spLocks noChangeArrowheads="1"/>
          </p:cNvSpPr>
          <p:nvPr/>
        </p:nvSpPr>
        <p:spPr bwMode="gray">
          <a:xfrm>
            <a:off x="604933" y="4608053"/>
            <a:ext cx="8208912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/>
              <a:t>	</a:t>
            </a:r>
            <a:r>
              <a:rPr lang="ru-RU" b="1" dirty="0">
                <a:solidFill>
                  <a:srgbClr val="002060"/>
                </a:solidFill>
              </a:rPr>
              <a:t>При организации и проведении совместных профилактических мероприятий ориентироваться не только и не столько на их массовость, сколько на работу в малых группах и на индивидуальном уровне, когда предпринимаются определенные усилия по недопущению употребления ПАВ   конкретным человеком.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580" name="Text Box 39"/>
          <p:cNvSpPr txBox="1">
            <a:spLocks noChangeArrowheads="1"/>
          </p:cNvSpPr>
          <p:nvPr/>
        </p:nvSpPr>
        <p:spPr bwMode="gray">
          <a:xfrm>
            <a:off x="637756" y="2796877"/>
            <a:ext cx="796061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/>
              <a:t>	</a:t>
            </a:r>
            <a:r>
              <a:rPr lang="ru-RU" b="1" dirty="0">
                <a:solidFill>
                  <a:srgbClr val="002060"/>
                </a:solidFill>
              </a:rPr>
              <a:t>Наладить продуктивный контакт и взаимопонимание между специалистами различных служб и ведомств, четко определить задачи и распределить функции каждого из них для реализации единой цели – предупреждения употребления ПАВ в молодежной среде.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581" name="Rectangle 44"/>
          <p:cNvSpPr>
            <a:spLocks noChangeArrowheads="1"/>
          </p:cNvSpPr>
          <p:nvPr/>
        </p:nvSpPr>
        <p:spPr bwMode="auto">
          <a:xfrm>
            <a:off x="2000232" y="1142984"/>
            <a:ext cx="6048375" cy="115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b="1" dirty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14147" y="2476202"/>
            <a:ext cx="689501" cy="664766"/>
            <a:chOff x="579" y="1386"/>
            <a:chExt cx="385" cy="383"/>
          </a:xfrm>
        </p:grpSpPr>
        <p:sp>
          <p:nvSpPr>
            <p:cNvPr id="23592" name="Oval 3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3594" name="Oval 3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5" name="Oval 3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6" name="Oval 3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7" name="Oval 3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23583" name="Text Box 37"/>
          <p:cNvSpPr txBox="1">
            <a:spLocks noChangeArrowheads="1"/>
          </p:cNvSpPr>
          <p:nvPr/>
        </p:nvSpPr>
        <p:spPr bwMode="gray">
          <a:xfrm>
            <a:off x="827584" y="2546052"/>
            <a:ext cx="4298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00018" y="4310852"/>
            <a:ext cx="689502" cy="665188"/>
            <a:chOff x="579" y="1386"/>
            <a:chExt cx="385" cy="383"/>
          </a:xfrm>
        </p:grpSpPr>
        <p:sp>
          <p:nvSpPr>
            <p:cNvPr id="23586" name="Oval 3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3588" name="Oval 4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9" name="Oval 4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0" name="Oval 4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1" name="Oval 4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23585" name="Text Box 45"/>
          <p:cNvSpPr txBox="1">
            <a:spLocks noChangeArrowheads="1"/>
          </p:cNvSpPr>
          <p:nvPr/>
        </p:nvSpPr>
        <p:spPr bwMode="gray">
          <a:xfrm>
            <a:off x="843987" y="4391772"/>
            <a:ext cx="4298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1560" y="46365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организации межведомственного взаимодействия необходимо решить  задачи: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9552" y="980728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0" y="980728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Стрелка вниз 42"/>
          <p:cNvSpPr/>
          <p:nvPr/>
        </p:nvSpPr>
        <p:spPr>
          <a:xfrm>
            <a:off x="3000364" y="1124744"/>
            <a:ext cx="2952328" cy="1080120"/>
          </a:xfrm>
          <a:prstGeom prst="downArrow">
            <a:avLst>
              <a:gd name="adj1" fmla="val 50000"/>
              <a:gd name="adj2" fmla="val 56343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470025" y="6523038"/>
            <a:ext cx="6572250" cy="1587"/>
          </a:xfrm>
          <a:prstGeom prst="line">
            <a:avLst/>
          </a:prstGeom>
          <a:ln w="381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-6071" y="6381329"/>
            <a:ext cx="9144000" cy="498308"/>
          </a:xfrm>
          <a:prstGeom prst="rect">
            <a:avLst/>
          </a:prstGeom>
          <a:solidFill>
            <a:srgbClr val="C0C0C0">
              <a:alpha val="45882"/>
            </a:srgbClr>
          </a:solidFill>
          <a:ln w="19050">
            <a:noFill/>
            <a:miter lim="800000"/>
            <a:headEnd/>
            <a:tailEnd/>
          </a:ln>
        </p:spPr>
        <p:txBody>
          <a:bodyPr wrap="none" lIns="36731" tIns="36731" rIns="36731" bIns="36731" anchor="ctr"/>
          <a:lstStyle/>
          <a:p>
            <a:pPr defTabSz="933450"/>
            <a:endParaRPr lang="ru-RU" sz="1200" b="1">
              <a:latin typeface="Century Gothic" pitchFamily="34" charset="0"/>
            </a:endParaRPr>
          </a:p>
        </p:txBody>
      </p:sp>
      <p:sp>
        <p:nvSpPr>
          <p:cNvPr id="31" name="Прямоугольный треугольник 30"/>
          <p:cNvSpPr/>
          <p:nvPr/>
        </p:nvSpPr>
        <p:spPr>
          <a:xfrm flipH="1">
            <a:off x="8113357" y="6096854"/>
            <a:ext cx="1024572" cy="7827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" name="Рисунок 33" descr="ЯОКНБ-лого-ЦВЕ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652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188913"/>
            <a:ext cx="8064896" cy="4317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Табак бездымного способа употребления: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снюс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снафф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437063" y="1484784"/>
            <a:ext cx="4706937" cy="4796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Виды бездымного табака: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- рассыпной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- порционный</a:t>
            </a:r>
          </a:p>
          <a:p>
            <a:pPr>
              <a:buNone/>
            </a:pP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- ароматизированный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1" name="Picture 2" descr="s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133642" cy="2237963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2294" name="Picture 5" descr="800px-Skruf_snus_p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197198" cy="2241655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122" name="Picture 2" descr="http://im2-tub-ru.yandex.net/i?id=8c536ef420d121e8e5a09e999f660dbf-76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601" y="4005064"/>
            <a:ext cx="3302767" cy="230425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" name="Рисунок 7" descr="ЯОКНБ-лого-ЦВЕ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652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836712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9552" y="836712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6" y="134076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067944" y="3429000"/>
            <a:ext cx="4608512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ый треугольник 12"/>
          <p:cNvSpPr/>
          <p:nvPr/>
        </p:nvSpPr>
        <p:spPr>
          <a:xfrm flipH="1">
            <a:off x="8113357" y="6096854"/>
            <a:ext cx="1024572" cy="7827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128792" cy="34605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 сигареты, испарители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вейпы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hobbyvape.ru/image/catalog/%20%D1%81%D0%B8%D0%B3%D0%B0%D1%80%D0%B5%D1%8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4788024" cy="273630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4" name="Picture 10" descr="http://board.salle.com.ua/i/2639/263938/711887_2015121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520280" cy="237826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ЯОКНБ-лого-ЦВЕ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652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lugradar.net/wp-content/uploads/2016/02/electronic_cigarett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3551" y="3717032"/>
            <a:ext cx="4280449" cy="2852936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836712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552" y="836712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ttp://vapemap.ru/uploads/prod/800/prod_56fea6582195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124744"/>
            <a:ext cx="2448272" cy="237626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556" name="Picture 4" descr="http://vapemap.ru/uploads/prod/800/prod_56025b4d0eb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052736"/>
            <a:ext cx="3796922" cy="2566933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04856" cy="43204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Вред бездымного табака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24744"/>
            <a:ext cx="5832648" cy="540059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обоняния;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отек слизистой носа и ее покраснение;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входят в состав смесей для вдыхания, способны вызывать аллергические реакции;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головокружение, тошнота и рвота при передозировке;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быстрое всасывание никотина в паре приводит к токсическому отравлению;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заболевание слизистой ротовой полости, разрушение зубов;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ухудшение всех мыслительных процессов, снижение внимания,  памяти;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отрицательное влияние на репродуктивную систему.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44733"/>
            <a:ext cx="2880320" cy="2413241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Рисунок 6" descr="ЯОКНБ-лого-ЦВЕ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652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836712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552" y="836712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http://img02.darudar.org/s600/00/00/fb/42/fb42e5d8d66bdbc15851166cb9a85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880321" cy="216024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3544193" cy="576064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1357313"/>
            <a:ext cx="5111750" cy="528637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Первичная профилактика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мероприятий, предупреждающих приобщение к употреблению ПАВ.</a:t>
            </a:r>
          </a:p>
          <a:p>
            <a:pPr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Вторичная профилактика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 мероприятий, предупреждающих формирование болезни и осложнений, связанных с эпизодическим употреблением ПАВ.</a:t>
            </a:r>
          </a:p>
          <a:p>
            <a:pPr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Третичная профилактика (реабилитация)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комплекс мероприятий, направленных на предотвращение  рецидивов, способствующих восстановлению личностного и социального статуса больного.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1357313"/>
            <a:ext cx="3000375" cy="43039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недопущение первой пробы ПАВ</a:t>
            </a:r>
          </a:p>
          <a:p>
            <a:pPr>
              <a:defRPr/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раннее выявление людей с опытом потребления и удержание их от формирования зависимости</a:t>
            </a:r>
          </a:p>
          <a:p>
            <a:pPr>
              <a:defRPr/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в) поддержку лиц в состоянии устойчивой ремиссии</a:t>
            </a: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8" y="0"/>
            <a:ext cx="5178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комплекс социальных, образовательных и медико-психологических  превенций, направленных на: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08720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9552" y="908720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ый треугольник 7"/>
          <p:cNvSpPr/>
          <p:nvPr/>
        </p:nvSpPr>
        <p:spPr>
          <a:xfrm flipH="1">
            <a:off x="8113357" y="6096854"/>
            <a:ext cx="1024572" cy="7827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-6071" y="6381329"/>
            <a:ext cx="9144000" cy="498308"/>
          </a:xfrm>
          <a:prstGeom prst="rect">
            <a:avLst/>
          </a:prstGeom>
          <a:solidFill>
            <a:srgbClr val="C0C0C0">
              <a:alpha val="45882"/>
            </a:srgbClr>
          </a:solidFill>
          <a:ln w="19050">
            <a:noFill/>
            <a:miter lim="800000"/>
            <a:headEnd/>
            <a:tailEnd/>
          </a:ln>
        </p:spPr>
        <p:txBody>
          <a:bodyPr wrap="none" lIns="36731" tIns="36731" rIns="36731" bIns="36731" anchor="ctr"/>
          <a:lstStyle/>
          <a:p>
            <a:pPr defTabSz="933450"/>
            <a:endParaRPr lang="ru-RU" sz="1200" b="1">
              <a:latin typeface="Century Gothic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«Парадокс профилактики»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Krietman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1986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Cherpitel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1993)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641379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     Даже небольшое воздействие, направленное на снижение употребления ПАВ в обществе в целом, оказывается более эффективным, чем более массивное воздействие только на больных с зависимостью от ПАВ.</a:t>
            </a:r>
          </a:p>
          <a:p>
            <a:pPr algn="ctr">
              <a:buNone/>
            </a:pPr>
            <a:endParaRPr lang="ru-RU" sz="24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При всей важности и необходимости вторичной и третичной профилактики злоупотребления  ПАВ  </a:t>
            </a:r>
            <a:r>
              <a:rPr lang="ru-RU" sz="24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приоритетной должна быть первичная профилактика.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 flipV="1">
            <a:off x="3635896" y="3212976"/>
            <a:ext cx="2143140" cy="1571636"/>
          </a:xfrm>
          <a:prstGeom prst="upArrow">
            <a:avLst>
              <a:gd name="adj1" fmla="val 66602"/>
              <a:gd name="adj2" fmla="val 48259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ru-RU"/>
          </a:p>
        </p:txBody>
      </p:sp>
      <p:pic>
        <p:nvPicPr>
          <p:cNvPr id="6" name="Рисунок 5" descr="ЯОКНБ-лого-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652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908720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908720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ый треугольник 8"/>
          <p:cNvSpPr/>
          <p:nvPr/>
        </p:nvSpPr>
        <p:spPr>
          <a:xfrm flipH="1">
            <a:off x="8113357" y="6096854"/>
            <a:ext cx="1024572" cy="7827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3460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Модели профилактики злоупотребления ПАВ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609600" indent="-609600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Информационная модель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Модель «запугивания»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Модель фактических знаний</a:t>
            </a:r>
          </a:p>
          <a:p>
            <a:pPr marL="609600" indent="-609600">
              <a:buFont typeface="Wingdings" pitchFamily="2" charset="2"/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Психосоциальная модель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Модель поведенческих навыков</a:t>
            </a:r>
          </a:p>
          <a:p>
            <a:pPr marL="1371600" lvl="2" indent="-457200">
              <a:buFont typeface="Wingdings" pitchFamily="2" charset="2"/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609600" indent="-609600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Модель предоставления альтернативы</a:t>
            </a:r>
            <a:endParaRPr lang="ru-RU" sz="3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 marL="609600" indent="-609600"/>
            <a:endParaRPr lang="ru-RU" sz="3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08720"/>
            <a:ext cx="539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908720"/>
            <a:ext cx="860444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ЯОКНБ-лого-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652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ый треугольник 7"/>
          <p:cNvSpPr/>
          <p:nvPr/>
        </p:nvSpPr>
        <p:spPr>
          <a:xfrm flipH="1">
            <a:off x="8113357" y="6096854"/>
            <a:ext cx="1024572" cy="7827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- 21032012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6885</TotalTime>
  <Words>678</Words>
  <Application>Microsoft Office PowerPoint</Application>
  <PresentationFormat>Экран (4:3)</PresentationFormat>
  <Paragraphs>101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- 21032012</vt:lpstr>
      <vt:lpstr>Профилактика аддикций в молодёжной среде.  Тенденции. Пути развития.</vt:lpstr>
      <vt:lpstr>Слайд 2</vt:lpstr>
      <vt:lpstr>Слайд 3</vt:lpstr>
      <vt:lpstr>Табак бездымного способа употребления:  снюс, снафф</vt:lpstr>
      <vt:lpstr>Электронные  сигареты, испарители (вейпы)</vt:lpstr>
      <vt:lpstr>Вред бездымного табака</vt:lpstr>
      <vt:lpstr>Профилактика</vt:lpstr>
      <vt:lpstr>«Парадокс профилактики»  (Krietman, 1986;  Cherpitel, 1993) </vt:lpstr>
      <vt:lpstr>Модели профилактики злоупотребления ПАВ</vt:lpstr>
      <vt:lpstr>Принцип «запретной информации»</vt:lpstr>
      <vt:lpstr>Слайд 11</vt:lpstr>
      <vt:lpstr>Семейная профилактика</vt:lpstr>
      <vt:lpstr>Тестирование как профилактическая мера</vt:lpstr>
      <vt:lpstr>Слайд 14</vt:lpstr>
      <vt:lpstr>СПАСИБО  ЗА 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ситуации распространения наркологических заболеваний среди населения г.Ярославля. Динамика и  прогноз.</dc:title>
  <dc:creator>Olga</dc:creator>
  <cp:lastModifiedBy>Папа</cp:lastModifiedBy>
  <cp:revision>672</cp:revision>
  <dcterms:created xsi:type="dcterms:W3CDTF">2014-09-28T10:56:52Z</dcterms:created>
  <dcterms:modified xsi:type="dcterms:W3CDTF">2017-07-18T22:34:22Z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1603607620</vt:i4>
  </property>
  <property fmtid="{D5CDD505-2E9C-101B-9397-08002B2CF9AE}" pid="3" name="_NewReviewCycle">
    <vt:lpwstr/>
  </property>
  <property fmtid="{D5CDD505-2E9C-101B-9397-08002B2CF9AE}" pid="4" name="_EmailSubject">
    <vt:lpwstr>от меня</vt:lpwstr>
  </property>
  <property fmtid="{D5CDD505-2E9C-101B-9397-08002B2CF9AE}" pid="5" name="_AuthorEmail">
    <vt:lpwstr>yaoknb@yaroslavl.ru</vt:lpwstr>
  </property>
  <property fmtid="{D5CDD505-2E9C-101B-9397-08002B2CF9AE}" pid="6" name="_AuthorEmailDisplayName">
    <vt:lpwstr>ГБУЗ ЯО ЯОКНБ</vt:lpwstr>
  </property>
  <property fmtid="{D5CDD505-2E9C-101B-9397-08002B2CF9AE}" pid="7" name="_PreviousAdHocReviewCycleID">
    <vt:i4>585242261</vt:i4>
  </property>
</Properties>
</file>